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671CCB-FD69-47F8-BE8C-C1E01F47E3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Интернет-магазин кроссовок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9C1877-E8EA-4B8E-875F-184CF0FA65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  <a:p>
            <a:r>
              <a:rPr lang="ru-RU" dirty="0"/>
              <a:t>Костарев Леонид Дмитриевич</a:t>
            </a:r>
          </a:p>
        </p:txBody>
      </p:sp>
    </p:spTree>
    <p:extLst>
      <p:ext uri="{BB962C8B-B14F-4D97-AF65-F5344CB8AC3E}">
        <p14:creationId xmlns:p14="http://schemas.microsoft.com/office/powerpoint/2010/main" val="840502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D0430E-30B1-4AF9-BEE2-E4B71807F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BB2734-AA6D-4A46-A3B8-AC285BCD1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5712903" cy="4301067"/>
          </a:xfrm>
        </p:spPr>
        <p:txBody>
          <a:bodyPr/>
          <a:lstStyle/>
          <a:p>
            <a:r>
              <a:rPr lang="ru-RU" dirty="0"/>
              <a:t>Собственный виджет для показа товара</a:t>
            </a:r>
          </a:p>
          <a:p>
            <a:r>
              <a:rPr lang="ru-RU" dirty="0"/>
              <a:t>Использование </a:t>
            </a:r>
            <a:r>
              <a:rPr lang="en-US" dirty="0"/>
              <a:t>QTabWidget</a:t>
            </a:r>
            <a:endParaRPr lang="ru-RU" dirty="0"/>
          </a:p>
          <a:p>
            <a:endParaRPr lang="en-US" dirty="0"/>
          </a:p>
          <a:p>
            <a:r>
              <a:rPr lang="ru-RU" dirty="0"/>
              <a:t>Использование всех изученных виджетов</a:t>
            </a:r>
          </a:p>
          <a:p>
            <a:r>
              <a:rPr lang="ru-RU" dirty="0"/>
              <a:t>Для захвата картинки из буфера обмена использовался </a:t>
            </a:r>
            <a:r>
              <a:rPr lang="en-US" dirty="0" err="1"/>
              <a:t>PIL.ImageGrab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3D541DA-2DFA-4AEF-B6E9-E530F51F4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3196" y="159391"/>
            <a:ext cx="3391373" cy="2248214"/>
          </a:xfrm>
          <a:prstGeom prst="rect">
            <a:avLst/>
          </a:prstGeom>
          <a:noFill/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9A46412-CCA1-43C7-89B5-F48AFC03E2BD}"/>
              </a:ext>
            </a:extLst>
          </p:cNvPr>
          <p:cNvSpPr/>
          <p:nvPr/>
        </p:nvSpPr>
        <p:spPr>
          <a:xfrm>
            <a:off x="9560651" y="276586"/>
            <a:ext cx="1476462" cy="20138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24722BEB-9719-4496-8D6A-54B0BE37ED97}"/>
              </a:ext>
            </a:extLst>
          </p:cNvPr>
          <p:cNvCxnSpPr>
            <a:cxnSpLocks/>
          </p:cNvCxnSpPr>
          <p:nvPr/>
        </p:nvCxnSpPr>
        <p:spPr>
          <a:xfrm flipV="1">
            <a:off x="5570290" y="1441969"/>
            <a:ext cx="3974138" cy="93216"/>
          </a:xfrm>
          <a:prstGeom prst="straightConnector1">
            <a:avLst/>
          </a:prstGeom>
          <a:ln w="38100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9FD4CA7-1FE5-4A84-B089-5A90910B1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7434" y="2625329"/>
            <a:ext cx="3897135" cy="2069812"/>
          </a:xfrm>
          <a:prstGeom prst="rect">
            <a:avLst/>
          </a:prstGeom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BB21CCA-F147-42E5-A3AA-5E6E7FBDAD57}"/>
              </a:ext>
            </a:extLst>
          </p:cNvPr>
          <p:cNvSpPr/>
          <p:nvPr/>
        </p:nvSpPr>
        <p:spPr>
          <a:xfrm>
            <a:off x="8084189" y="2625329"/>
            <a:ext cx="2049712" cy="369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29399FB9-78DB-4038-98BA-07E01995AE6E}"/>
              </a:ext>
            </a:extLst>
          </p:cNvPr>
          <p:cNvCxnSpPr>
            <a:cxnSpLocks/>
          </p:cNvCxnSpPr>
          <p:nvPr/>
        </p:nvCxnSpPr>
        <p:spPr>
          <a:xfrm>
            <a:off x="4028959" y="1946246"/>
            <a:ext cx="3974138" cy="947956"/>
          </a:xfrm>
          <a:prstGeom prst="straightConnector1">
            <a:avLst/>
          </a:prstGeom>
          <a:ln w="38100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64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634D6D-D7D9-4AD7-8DC4-C6808CE7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Схема базы данных</a:t>
            </a:r>
          </a:p>
        </p:txBody>
      </p:sp>
      <p:graphicFrame>
        <p:nvGraphicFramePr>
          <p:cNvPr id="14" name="Таблица 14">
            <a:extLst>
              <a:ext uri="{FF2B5EF4-FFF2-40B4-BE49-F238E27FC236}">
                <a16:creationId xmlns:a16="http://schemas.microsoft.com/office/drawing/2014/main" id="{0E8FD8A0-996C-4729-811B-74F53793C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90892"/>
              </p:ext>
            </p:extLst>
          </p:nvPr>
        </p:nvGraphicFramePr>
        <p:xfrm>
          <a:off x="508932" y="292918"/>
          <a:ext cx="824918" cy="840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918">
                  <a:extLst>
                    <a:ext uri="{9D8B030D-6E8A-4147-A177-3AD203B41FA5}">
                      <a16:colId xmlns:a16="http://schemas.microsoft.com/office/drawing/2014/main" val="3786102460"/>
                    </a:ext>
                  </a:extLst>
                </a:gridCol>
              </a:tblGrid>
              <a:tr h="280229">
                <a:tc>
                  <a:txBody>
                    <a:bodyPr/>
                    <a:lstStyle/>
                    <a:p>
                      <a:r>
                        <a:rPr lang="en-US" sz="1100" dirty="0"/>
                        <a:t>Brands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95286"/>
                  </a:ext>
                </a:extLst>
              </a:tr>
              <a:tr h="280229">
                <a:tc>
                  <a:txBody>
                    <a:bodyPr/>
                    <a:lstStyle/>
                    <a:p>
                      <a:r>
                        <a:rPr lang="en-US" sz="1100" dirty="0"/>
                        <a:t>id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555492"/>
                  </a:ext>
                </a:extLst>
              </a:tr>
              <a:tr h="280229">
                <a:tc>
                  <a:txBody>
                    <a:bodyPr/>
                    <a:lstStyle/>
                    <a:p>
                      <a:r>
                        <a:rPr lang="en-US" sz="1100" dirty="0"/>
                        <a:t>value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991901"/>
                  </a:ext>
                </a:extLst>
              </a:tr>
            </a:tbl>
          </a:graphicData>
        </a:graphic>
      </p:graphicFrame>
      <p:graphicFrame>
        <p:nvGraphicFramePr>
          <p:cNvPr id="16" name="Таблица 14">
            <a:extLst>
              <a:ext uri="{FF2B5EF4-FFF2-40B4-BE49-F238E27FC236}">
                <a16:creationId xmlns:a16="http://schemas.microsoft.com/office/drawing/2014/main" id="{33EEBB86-BCF0-4BFF-817D-389BA5C99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164711"/>
              </p:ext>
            </p:extLst>
          </p:nvPr>
        </p:nvGraphicFramePr>
        <p:xfrm>
          <a:off x="9759659" y="110553"/>
          <a:ext cx="702811" cy="840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811">
                  <a:extLst>
                    <a:ext uri="{9D8B030D-6E8A-4147-A177-3AD203B41FA5}">
                      <a16:colId xmlns:a16="http://schemas.microsoft.com/office/drawing/2014/main" val="3786102460"/>
                    </a:ext>
                  </a:extLst>
                </a:gridCol>
              </a:tblGrid>
              <a:tr h="280229">
                <a:tc>
                  <a:txBody>
                    <a:bodyPr/>
                    <a:lstStyle/>
                    <a:p>
                      <a:r>
                        <a:rPr lang="en-US" sz="1100" dirty="0"/>
                        <a:t>Colors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95286"/>
                  </a:ext>
                </a:extLst>
              </a:tr>
              <a:tr h="280229">
                <a:tc>
                  <a:txBody>
                    <a:bodyPr/>
                    <a:lstStyle/>
                    <a:p>
                      <a:r>
                        <a:rPr lang="en-US" sz="1100" dirty="0"/>
                        <a:t>id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555492"/>
                  </a:ext>
                </a:extLst>
              </a:tr>
              <a:tr h="280229">
                <a:tc>
                  <a:txBody>
                    <a:bodyPr/>
                    <a:lstStyle/>
                    <a:p>
                      <a:r>
                        <a:rPr lang="en-US" sz="1100" dirty="0"/>
                        <a:t>value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991901"/>
                  </a:ext>
                </a:extLst>
              </a:tr>
            </a:tbl>
          </a:graphicData>
        </a:graphic>
      </p:graphicFrame>
      <p:graphicFrame>
        <p:nvGraphicFramePr>
          <p:cNvPr id="17" name="Таблица 14">
            <a:extLst>
              <a:ext uri="{FF2B5EF4-FFF2-40B4-BE49-F238E27FC236}">
                <a16:creationId xmlns:a16="http://schemas.microsoft.com/office/drawing/2014/main" id="{FCC9E878-6183-4408-B51C-AD22B5738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216788"/>
              </p:ext>
            </p:extLst>
          </p:nvPr>
        </p:nvGraphicFramePr>
        <p:xfrm>
          <a:off x="508932" y="1295479"/>
          <a:ext cx="824918" cy="840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918">
                  <a:extLst>
                    <a:ext uri="{9D8B030D-6E8A-4147-A177-3AD203B41FA5}">
                      <a16:colId xmlns:a16="http://schemas.microsoft.com/office/drawing/2014/main" val="3786102460"/>
                    </a:ext>
                  </a:extLst>
                </a:gridCol>
              </a:tblGrid>
              <a:tr h="280229">
                <a:tc>
                  <a:txBody>
                    <a:bodyPr/>
                    <a:lstStyle/>
                    <a:p>
                      <a:r>
                        <a:rPr lang="en-US" sz="1100" dirty="0"/>
                        <a:t>Genders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95286"/>
                  </a:ext>
                </a:extLst>
              </a:tr>
              <a:tr h="280229">
                <a:tc>
                  <a:txBody>
                    <a:bodyPr/>
                    <a:lstStyle/>
                    <a:p>
                      <a:r>
                        <a:rPr lang="en-US" sz="1100" dirty="0"/>
                        <a:t>id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555492"/>
                  </a:ext>
                </a:extLst>
              </a:tr>
              <a:tr h="280229">
                <a:tc>
                  <a:txBody>
                    <a:bodyPr/>
                    <a:lstStyle/>
                    <a:p>
                      <a:r>
                        <a:rPr lang="en-US" sz="1100" dirty="0"/>
                        <a:t>value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991901"/>
                  </a:ext>
                </a:extLst>
              </a:tr>
            </a:tbl>
          </a:graphicData>
        </a:graphic>
      </p:graphicFrame>
      <p:graphicFrame>
        <p:nvGraphicFramePr>
          <p:cNvPr id="18" name="Таблица 14">
            <a:extLst>
              <a:ext uri="{FF2B5EF4-FFF2-40B4-BE49-F238E27FC236}">
                <a16:creationId xmlns:a16="http://schemas.microsoft.com/office/drawing/2014/main" id="{2B1F08D1-EC32-4ED9-BAF9-DA43CC17A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87081"/>
              </p:ext>
            </p:extLst>
          </p:nvPr>
        </p:nvGraphicFramePr>
        <p:xfrm>
          <a:off x="3476727" y="3750072"/>
          <a:ext cx="877159" cy="840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159">
                  <a:extLst>
                    <a:ext uri="{9D8B030D-6E8A-4147-A177-3AD203B41FA5}">
                      <a16:colId xmlns:a16="http://schemas.microsoft.com/office/drawing/2014/main" val="3786102460"/>
                    </a:ext>
                  </a:extLst>
                </a:gridCol>
              </a:tblGrid>
              <a:tr h="280229">
                <a:tc>
                  <a:txBody>
                    <a:bodyPr/>
                    <a:lstStyle/>
                    <a:p>
                      <a:r>
                        <a:rPr lang="en-US" sz="1100" dirty="0"/>
                        <a:t>Statuses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95286"/>
                  </a:ext>
                </a:extLst>
              </a:tr>
              <a:tr h="280229">
                <a:tc>
                  <a:txBody>
                    <a:bodyPr/>
                    <a:lstStyle/>
                    <a:p>
                      <a:r>
                        <a:rPr lang="en-US" sz="1100" dirty="0"/>
                        <a:t>id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555492"/>
                  </a:ext>
                </a:extLst>
              </a:tr>
              <a:tr h="280229">
                <a:tc>
                  <a:txBody>
                    <a:bodyPr/>
                    <a:lstStyle/>
                    <a:p>
                      <a:r>
                        <a:rPr lang="en-US" sz="1100" dirty="0"/>
                        <a:t>value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991901"/>
                  </a:ext>
                </a:extLst>
              </a:tr>
            </a:tbl>
          </a:graphicData>
        </a:graphic>
      </p:graphicFrame>
      <p:graphicFrame>
        <p:nvGraphicFramePr>
          <p:cNvPr id="19" name="Таблица 19">
            <a:extLst>
              <a:ext uri="{FF2B5EF4-FFF2-40B4-BE49-F238E27FC236}">
                <a16:creationId xmlns:a16="http://schemas.microsoft.com/office/drawing/2014/main" id="{1B39D281-7B01-43EF-AA40-F9D5BDBDF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863463"/>
              </p:ext>
            </p:extLst>
          </p:nvPr>
        </p:nvGraphicFramePr>
        <p:xfrm>
          <a:off x="3174810" y="292918"/>
          <a:ext cx="1179076" cy="1703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076">
                  <a:extLst>
                    <a:ext uri="{9D8B030D-6E8A-4147-A177-3AD203B41FA5}">
                      <a16:colId xmlns:a16="http://schemas.microsoft.com/office/drawing/2014/main" val="1503989938"/>
                    </a:ext>
                  </a:extLst>
                </a:gridCol>
              </a:tblGrid>
              <a:tr h="283944">
                <a:tc>
                  <a:txBody>
                    <a:bodyPr/>
                    <a:lstStyle/>
                    <a:p>
                      <a:r>
                        <a:rPr lang="en-US" sz="1100" dirty="0"/>
                        <a:t>Items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905364"/>
                  </a:ext>
                </a:extLst>
              </a:tr>
              <a:tr h="283944">
                <a:tc>
                  <a:txBody>
                    <a:bodyPr/>
                    <a:lstStyle/>
                    <a:p>
                      <a:r>
                        <a:rPr lang="en-US" sz="1100" dirty="0"/>
                        <a:t>Item_id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994785"/>
                  </a:ext>
                </a:extLst>
              </a:tr>
              <a:tr h="283944">
                <a:tc>
                  <a:txBody>
                    <a:bodyPr/>
                    <a:lstStyle/>
                    <a:p>
                      <a:r>
                        <a:rPr lang="en-US" sz="1100" dirty="0"/>
                        <a:t>name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817264"/>
                  </a:ext>
                </a:extLst>
              </a:tr>
              <a:tr h="283944">
                <a:tc>
                  <a:txBody>
                    <a:bodyPr/>
                    <a:lstStyle/>
                    <a:p>
                      <a:r>
                        <a:rPr lang="en-US" sz="1100" dirty="0"/>
                        <a:t>brand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746045"/>
                  </a:ext>
                </a:extLst>
              </a:tr>
              <a:tr h="283944">
                <a:tc>
                  <a:txBody>
                    <a:bodyPr/>
                    <a:lstStyle/>
                    <a:p>
                      <a:r>
                        <a:rPr lang="en-US" sz="1100" dirty="0"/>
                        <a:t>gender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376187"/>
                  </a:ext>
                </a:extLst>
              </a:tr>
              <a:tr h="283944">
                <a:tc>
                  <a:txBody>
                    <a:bodyPr/>
                    <a:lstStyle/>
                    <a:p>
                      <a:r>
                        <a:rPr lang="en-US" sz="1100" dirty="0"/>
                        <a:t>description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263394"/>
                  </a:ext>
                </a:extLst>
              </a:tr>
            </a:tbl>
          </a:graphicData>
        </a:graphic>
      </p:graphicFrame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5991E670-BB7A-43DB-9462-87A1465C0E22}"/>
              </a:ext>
            </a:extLst>
          </p:cNvPr>
          <p:cNvCxnSpPr>
            <a:cxnSpLocks/>
            <a:endCxn id="14" idx="3"/>
          </p:cNvCxnSpPr>
          <p:nvPr/>
        </p:nvCxnSpPr>
        <p:spPr>
          <a:xfrm flipH="1" flipV="1">
            <a:off x="1333850" y="713261"/>
            <a:ext cx="1840960" cy="582218"/>
          </a:xfrm>
          <a:prstGeom prst="straightConnector1">
            <a:avLst/>
          </a:prstGeom>
          <a:ln w="28575">
            <a:solidFill>
              <a:schemeClr val="bg1">
                <a:lumMod val="95000"/>
                <a:lumOff val="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2CB97817-9290-4026-ACE3-2A4AD0AB971C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1333850" y="1577130"/>
            <a:ext cx="1840960" cy="138692"/>
          </a:xfrm>
          <a:prstGeom prst="straightConnector1">
            <a:avLst/>
          </a:prstGeom>
          <a:ln w="28575">
            <a:solidFill>
              <a:schemeClr val="bg1">
                <a:lumMod val="95000"/>
                <a:lumOff val="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Таблица 19">
            <a:extLst>
              <a:ext uri="{FF2B5EF4-FFF2-40B4-BE49-F238E27FC236}">
                <a16:creationId xmlns:a16="http://schemas.microsoft.com/office/drawing/2014/main" id="{15E0C8D4-411A-49D8-8477-7EF313F9D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412392"/>
              </p:ext>
            </p:extLst>
          </p:nvPr>
        </p:nvGraphicFramePr>
        <p:xfrm>
          <a:off x="6096000" y="310046"/>
          <a:ext cx="1179076" cy="1703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076">
                  <a:extLst>
                    <a:ext uri="{9D8B030D-6E8A-4147-A177-3AD203B41FA5}">
                      <a16:colId xmlns:a16="http://schemas.microsoft.com/office/drawing/2014/main" val="1503989938"/>
                    </a:ext>
                  </a:extLst>
                </a:gridCol>
              </a:tblGrid>
              <a:tr h="283944">
                <a:tc>
                  <a:txBody>
                    <a:bodyPr/>
                    <a:lstStyle/>
                    <a:p>
                      <a:r>
                        <a:rPr lang="en-US" sz="1100" dirty="0"/>
                        <a:t>Vars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905364"/>
                  </a:ext>
                </a:extLst>
              </a:tr>
              <a:tr h="283944">
                <a:tc>
                  <a:txBody>
                    <a:bodyPr/>
                    <a:lstStyle/>
                    <a:p>
                      <a:r>
                        <a:rPr lang="en-US" sz="1100" dirty="0" err="1"/>
                        <a:t>var_id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994785"/>
                  </a:ext>
                </a:extLst>
              </a:tr>
              <a:tr h="283944">
                <a:tc>
                  <a:txBody>
                    <a:bodyPr/>
                    <a:lstStyle/>
                    <a:p>
                      <a:r>
                        <a:rPr lang="en-US" sz="1100" dirty="0"/>
                        <a:t>Item_id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817264"/>
                  </a:ext>
                </a:extLst>
              </a:tr>
              <a:tr h="283944">
                <a:tc>
                  <a:txBody>
                    <a:bodyPr/>
                    <a:lstStyle/>
                    <a:p>
                      <a:r>
                        <a:rPr lang="en-US" sz="1100" dirty="0"/>
                        <a:t>color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746045"/>
                  </a:ext>
                </a:extLst>
              </a:tr>
              <a:tr h="283944">
                <a:tc>
                  <a:txBody>
                    <a:bodyPr/>
                    <a:lstStyle/>
                    <a:p>
                      <a:r>
                        <a:rPr lang="en-US" sz="1100" dirty="0"/>
                        <a:t>size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376187"/>
                  </a:ext>
                </a:extLst>
              </a:tr>
              <a:tr h="283944">
                <a:tc>
                  <a:txBody>
                    <a:bodyPr/>
                    <a:lstStyle/>
                    <a:p>
                      <a:r>
                        <a:rPr lang="en-US" sz="1100" dirty="0"/>
                        <a:t>price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263394"/>
                  </a:ext>
                </a:extLst>
              </a:tr>
            </a:tbl>
          </a:graphicData>
        </a:graphic>
      </p:graphicFrame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C4B81983-2A6E-467A-8220-1998E400C7E9}"/>
              </a:ext>
            </a:extLst>
          </p:cNvPr>
          <p:cNvCxnSpPr>
            <a:cxnSpLocks/>
          </p:cNvCxnSpPr>
          <p:nvPr/>
        </p:nvCxnSpPr>
        <p:spPr>
          <a:xfrm flipH="1" flipV="1">
            <a:off x="4353886" y="638006"/>
            <a:ext cx="1742114" cy="366364"/>
          </a:xfrm>
          <a:prstGeom prst="straightConnector1">
            <a:avLst/>
          </a:prstGeom>
          <a:ln w="28575">
            <a:solidFill>
              <a:schemeClr val="bg1">
                <a:lumMod val="95000"/>
                <a:lumOff val="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C583CF6D-EFF1-48B1-BFA8-42BFA66644D7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7275076" y="530896"/>
            <a:ext cx="2484583" cy="764583"/>
          </a:xfrm>
          <a:prstGeom prst="straightConnector1">
            <a:avLst/>
          </a:prstGeom>
          <a:ln w="28575">
            <a:solidFill>
              <a:schemeClr val="bg1">
                <a:lumMod val="95000"/>
                <a:lumOff val="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Таблица 36">
            <a:extLst>
              <a:ext uri="{FF2B5EF4-FFF2-40B4-BE49-F238E27FC236}">
                <a16:creationId xmlns:a16="http://schemas.microsoft.com/office/drawing/2014/main" id="{665EF606-ECCF-44EC-A223-E065BD504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981418"/>
              </p:ext>
            </p:extLst>
          </p:nvPr>
        </p:nvGraphicFramePr>
        <p:xfrm>
          <a:off x="9871866" y="2225583"/>
          <a:ext cx="1485106" cy="2365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106">
                  <a:extLst>
                    <a:ext uri="{9D8B030D-6E8A-4147-A177-3AD203B41FA5}">
                      <a16:colId xmlns:a16="http://schemas.microsoft.com/office/drawing/2014/main" val="3295130495"/>
                    </a:ext>
                  </a:extLst>
                </a:gridCol>
              </a:tblGrid>
              <a:tr h="295647">
                <a:tc>
                  <a:txBody>
                    <a:bodyPr/>
                    <a:lstStyle/>
                    <a:p>
                      <a:r>
                        <a:rPr lang="en-US" sz="1100" dirty="0"/>
                        <a:t>Users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355260"/>
                  </a:ext>
                </a:extLst>
              </a:tr>
              <a:tr h="295647">
                <a:tc>
                  <a:txBody>
                    <a:bodyPr/>
                    <a:lstStyle/>
                    <a:p>
                      <a:r>
                        <a:rPr lang="en-US" sz="1100" dirty="0"/>
                        <a:t>id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959227"/>
                  </a:ext>
                </a:extLst>
              </a:tr>
              <a:tr h="295647">
                <a:tc>
                  <a:txBody>
                    <a:bodyPr/>
                    <a:lstStyle/>
                    <a:p>
                      <a:r>
                        <a:rPr lang="en-US" sz="1100" dirty="0"/>
                        <a:t>username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228525"/>
                  </a:ext>
                </a:extLst>
              </a:tr>
              <a:tr h="295647">
                <a:tc>
                  <a:txBody>
                    <a:bodyPr/>
                    <a:lstStyle/>
                    <a:p>
                      <a:r>
                        <a:rPr lang="en-US" sz="1100" dirty="0"/>
                        <a:t>password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155717"/>
                  </a:ext>
                </a:extLst>
              </a:tr>
              <a:tr h="295647">
                <a:tc>
                  <a:txBody>
                    <a:bodyPr/>
                    <a:lstStyle/>
                    <a:p>
                      <a:r>
                        <a:rPr lang="en-US" sz="1100" dirty="0"/>
                        <a:t>name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367530"/>
                  </a:ext>
                </a:extLst>
              </a:tr>
              <a:tr h="295647">
                <a:tc>
                  <a:txBody>
                    <a:bodyPr/>
                    <a:lstStyle/>
                    <a:p>
                      <a:r>
                        <a:rPr lang="en-US" sz="1100" dirty="0"/>
                        <a:t>surname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174871"/>
                  </a:ext>
                </a:extLst>
              </a:tr>
              <a:tr h="295647">
                <a:tc>
                  <a:txBody>
                    <a:bodyPr/>
                    <a:lstStyle/>
                    <a:p>
                      <a:r>
                        <a:rPr lang="en-US" sz="1100" dirty="0"/>
                        <a:t>phone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08122"/>
                  </a:ext>
                </a:extLst>
              </a:tr>
              <a:tr h="295647">
                <a:tc>
                  <a:txBody>
                    <a:bodyPr/>
                    <a:lstStyle/>
                    <a:p>
                      <a:r>
                        <a:rPr lang="en-US" sz="1100" dirty="0"/>
                        <a:t>address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572230"/>
                  </a:ext>
                </a:extLst>
              </a:tr>
            </a:tbl>
          </a:graphicData>
        </a:graphic>
      </p:graphicFrame>
      <p:graphicFrame>
        <p:nvGraphicFramePr>
          <p:cNvPr id="38" name="Таблица 38">
            <a:extLst>
              <a:ext uri="{FF2B5EF4-FFF2-40B4-BE49-F238E27FC236}">
                <a16:creationId xmlns:a16="http://schemas.microsoft.com/office/drawing/2014/main" id="{6039D208-B078-421B-AB56-C237FCA2E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991836"/>
              </p:ext>
            </p:extLst>
          </p:nvPr>
        </p:nvGraphicFramePr>
        <p:xfrm>
          <a:off x="1473918" y="2849072"/>
          <a:ext cx="1179076" cy="1217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076">
                  <a:extLst>
                    <a:ext uri="{9D8B030D-6E8A-4147-A177-3AD203B41FA5}">
                      <a16:colId xmlns:a16="http://schemas.microsoft.com/office/drawing/2014/main" val="1377329190"/>
                    </a:ext>
                  </a:extLst>
                </a:gridCol>
              </a:tblGrid>
              <a:tr h="304479">
                <a:tc>
                  <a:txBody>
                    <a:bodyPr/>
                    <a:lstStyle/>
                    <a:p>
                      <a:r>
                        <a:rPr lang="en-US" sz="1100" dirty="0"/>
                        <a:t>OrderItems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206471"/>
                  </a:ext>
                </a:extLst>
              </a:tr>
              <a:tr h="304479">
                <a:tc>
                  <a:txBody>
                    <a:bodyPr/>
                    <a:lstStyle/>
                    <a:p>
                      <a:r>
                        <a:rPr lang="en-US" sz="1100" dirty="0"/>
                        <a:t>order_id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64707"/>
                  </a:ext>
                </a:extLst>
              </a:tr>
              <a:tr h="304479">
                <a:tc>
                  <a:txBody>
                    <a:bodyPr/>
                    <a:lstStyle/>
                    <a:p>
                      <a:r>
                        <a:rPr lang="en-US" sz="1100" dirty="0"/>
                        <a:t>var_id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996921"/>
                  </a:ext>
                </a:extLst>
              </a:tr>
              <a:tr h="304479">
                <a:tc>
                  <a:txBody>
                    <a:bodyPr/>
                    <a:lstStyle/>
                    <a:p>
                      <a:r>
                        <a:rPr lang="en-US" sz="1100" dirty="0"/>
                        <a:t>count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645493"/>
                  </a:ext>
                </a:extLst>
              </a:tr>
            </a:tbl>
          </a:graphicData>
        </a:graphic>
      </p:graphicFrame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895CEC0A-4C67-48CF-A218-4BA8B97C6F21}"/>
              </a:ext>
            </a:extLst>
          </p:cNvPr>
          <p:cNvCxnSpPr>
            <a:cxnSpLocks/>
          </p:cNvCxnSpPr>
          <p:nvPr/>
        </p:nvCxnSpPr>
        <p:spPr>
          <a:xfrm flipV="1">
            <a:off x="2729657" y="713262"/>
            <a:ext cx="3366343" cy="2902393"/>
          </a:xfrm>
          <a:prstGeom prst="straightConnector1">
            <a:avLst/>
          </a:prstGeom>
          <a:ln w="28575">
            <a:solidFill>
              <a:schemeClr val="bg1">
                <a:lumMod val="95000"/>
                <a:lumOff val="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Таблица 63">
            <a:extLst>
              <a:ext uri="{FF2B5EF4-FFF2-40B4-BE49-F238E27FC236}">
                <a16:creationId xmlns:a16="http://schemas.microsoft.com/office/drawing/2014/main" id="{BB2BE606-07A9-44DA-9406-99D9572A9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903390"/>
              </p:ext>
            </p:extLst>
          </p:nvPr>
        </p:nvGraphicFramePr>
        <p:xfrm>
          <a:off x="6459278" y="2590747"/>
          <a:ext cx="1693411" cy="2000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411">
                  <a:extLst>
                    <a:ext uri="{9D8B030D-6E8A-4147-A177-3AD203B41FA5}">
                      <a16:colId xmlns:a16="http://schemas.microsoft.com/office/drawing/2014/main" val="1175681595"/>
                    </a:ext>
                  </a:extLst>
                </a:gridCol>
              </a:tblGrid>
              <a:tr h="285716">
                <a:tc>
                  <a:txBody>
                    <a:bodyPr/>
                    <a:lstStyle/>
                    <a:p>
                      <a:r>
                        <a:rPr lang="en-US" sz="1100" dirty="0"/>
                        <a:t>OrderData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497768"/>
                  </a:ext>
                </a:extLst>
              </a:tr>
              <a:tr h="285716">
                <a:tc>
                  <a:txBody>
                    <a:bodyPr/>
                    <a:lstStyle/>
                    <a:p>
                      <a:r>
                        <a:rPr lang="en-US" sz="1100" dirty="0"/>
                        <a:t>order_id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668132"/>
                  </a:ext>
                </a:extLst>
              </a:tr>
              <a:tr h="285716">
                <a:tc>
                  <a:txBody>
                    <a:bodyPr/>
                    <a:lstStyle/>
                    <a:p>
                      <a:r>
                        <a:rPr lang="en-US" sz="1100" dirty="0" err="1"/>
                        <a:t>user_id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740846"/>
                  </a:ext>
                </a:extLst>
              </a:tr>
              <a:tr h="285716">
                <a:tc>
                  <a:txBody>
                    <a:bodyPr/>
                    <a:lstStyle/>
                    <a:p>
                      <a:r>
                        <a:rPr lang="en-US" sz="1100" dirty="0"/>
                        <a:t>datetime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267242"/>
                  </a:ext>
                </a:extLst>
              </a:tr>
              <a:tr h="285716">
                <a:tc>
                  <a:txBody>
                    <a:bodyPr/>
                    <a:lstStyle/>
                    <a:p>
                      <a:r>
                        <a:rPr lang="en-US" sz="1100" dirty="0"/>
                        <a:t>status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46107"/>
                  </a:ext>
                </a:extLst>
              </a:tr>
              <a:tr h="285716">
                <a:tc>
                  <a:txBody>
                    <a:bodyPr/>
                    <a:lstStyle/>
                    <a:p>
                      <a:r>
                        <a:rPr lang="en-US" sz="1100" dirty="0"/>
                        <a:t>comment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90699"/>
                  </a:ext>
                </a:extLst>
              </a:tr>
              <a:tr h="285716">
                <a:tc>
                  <a:txBody>
                    <a:bodyPr/>
                    <a:lstStyle/>
                    <a:p>
                      <a:r>
                        <a:rPr lang="en-US" sz="1100" dirty="0" err="1"/>
                        <a:t>delivering_address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907563"/>
                  </a:ext>
                </a:extLst>
              </a:tr>
            </a:tbl>
          </a:graphicData>
        </a:graphic>
      </p:graphicFrame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ABAACB7A-3176-4031-A08C-EE7B8471839B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4353886" y="3875714"/>
            <a:ext cx="2038525" cy="294701"/>
          </a:xfrm>
          <a:prstGeom prst="straightConnector1">
            <a:avLst/>
          </a:prstGeom>
          <a:ln w="28575">
            <a:solidFill>
              <a:schemeClr val="bg1">
                <a:lumMod val="95000"/>
                <a:lumOff val="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446900A7-4D6C-4CF0-9072-D525154BD771}"/>
              </a:ext>
            </a:extLst>
          </p:cNvPr>
          <p:cNvCxnSpPr>
            <a:cxnSpLocks/>
          </p:cNvCxnSpPr>
          <p:nvPr/>
        </p:nvCxnSpPr>
        <p:spPr>
          <a:xfrm flipV="1">
            <a:off x="8237860" y="2667699"/>
            <a:ext cx="1521799" cy="612397"/>
          </a:xfrm>
          <a:prstGeom prst="straightConnector1">
            <a:avLst/>
          </a:prstGeom>
          <a:ln w="28575">
            <a:solidFill>
              <a:schemeClr val="bg1">
                <a:lumMod val="95000"/>
                <a:lumOff val="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9772F816-D645-478C-8CB4-A3FF19632041}"/>
              </a:ext>
            </a:extLst>
          </p:cNvPr>
          <p:cNvCxnSpPr>
            <a:cxnSpLocks/>
          </p:cNvCxnSpPr>
          <p:nvPr/>
        </p:nvCxnSpPr>
        <p:spPr>
          <a:xfrm flipV="1">
            <a:off x="2729658" y="3012609"/>
            <a:ext cx="3654277" cy="267486"/>
          </a:xfrm>
          <a:prstGeom prst="straightConnector1">
            <a:avLst/>
          </a:prstGeom>
          <a:ln w="28575">
            <a:solidFill>
              <a:schemeClr val="bg1">
                <a:lumMod val="95000"/>
                <a:lumOff val="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853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BC17F4-695D-48A6-B4A7-746C615F7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 по работе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7FE03E-177E-4A57-9EA2-34837B235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9567135" cy="36152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Реализован макет интернет-магазина, который обладает начальной функциональностью для работы.</a:t>
            </a:r>
          </a:p>
          <a:p>
            <a:pPr marL="0" indent="0">
              <a:buNone/>
            </a:pPr>
            <a:r>
              <a:rPr lang="ru-RU" dirty="0"/>
              <a:t>Его можно развить по следующим направлениям:</a:t>
            </a:r>
          </a:p>
          <a:p>
            <a:r>
              <a:rPr lang="ru-RU" dirty="0"/>
              <a:t>Добавление нескольких картинок к товару</a:t>
            </a:r>
          </a:p>
          <a:p>
            <a:r>
              <a:rPr lang="ru-RU" dirty="0"/>
              <a:t>Расширить возможности обработки заказов</a:t>
            </a:r>
          </a:p>
          <a:p>
            <a:r>
              <a:rPr lang="ru-RU" dirty="0"/>
              <a:t>Учитывать количество товара на складе</a:t>
            </a:r>
          </a:p>
          <a:p>
            <a:r>
              <a:rPr lang="ru-RU" dirty="0"/>
              <a:t>Собирать данные о заказах пользователя для предоставления ему скидки</a:t>
            </a:r>
          </a:p>
          <a:p>
            <a:r>
              <a:rPr lang="ru-RU" dirty="0"/>
              <a:t>Введение нескольких категорий товаров(не только обувь)</a:t>
            </a:r>
          </a:p>
          <a:p>
            <a:r>
              <a:rPr lang="ru-RU" dirty="0"/>
              <a:t>Добавить варианты оплаты и доставки</a:t>
            </a:r>
          </a:p>
        </p:txBody>
      </p:sp>
    </p:spTree>
    <p:extLst>
      <p:ext uri="{BB962C8B-B14F-4D97-AF65-F5344CB8AC3E}">
        <p14:creationId xmlns:p14="http://schemas.microsoft.com/office/powerpoint/2010/main" val="404152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6A6A31-D9DF-49AA-963C-53EDC9B87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DC3B79-8667-4FD4-937B-AAB3AC4E9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Реализация полноценного интернет-магазина обуви с возможностью администрирования и обработки заказов</a:t>
            </a:r>
          </a:p>
        </p:txBody>
      </p:sp>
    </p:spTree>
    <p:extLst>
      <p:ext uri="{BB962C8B-B14F-4D97-AF65-F5344CB8AC3E}">
        <p14:creationId xmlns:p14="http://schemas.microsoft.com/office/powerpoint/2010/main" val="1717675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17DCDC-F781-4732-86F9-C581D145C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Структура проекта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954BAD-78ED-4351-ACD7-2299129C0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10246643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Классы:</a:t>
            </a:r>
          </a:p>
          <a:p>
            <a:r>
              <a:rPr lang="en-US" dirty="0"/>
              <a:t>WMain – </a:t>
            </a:r>
            <a:r>
              <a:rPr lang="ru-RU" dirty="0"/>
              <a:t>главное окно, открывается при запуске приложения</a:t>
            </a:r>
          </a:p>
          <a:p>
            <a:r>
              <a:rPr lang="en-US" dirty="0"/>
              <a:t>WLogIn – </a:t>
            </a:r>
            <a:r>
              <a:rPr lang="ru-RU" dirty="0"/>
              <a:t>окно для входа в систему</a:t>
            </a:r>
          </a:p>
          <a:p>
            <a:r>
              <a:rPr lang="en-US" dirty="0"/>
              <a:t>WSignIn – </a:t>
            </a:r>
            <a:r>
              <a:rPr lang="ru-RU" dirty="0"/>
              <a:t>окно для создания нового пользователя</a:t>
            </a:r>
          </a:p>
          <a:p>
            <a:r>
              <a:rPr lang="en-US" dirty="0"/>
              <a:t>WAdmin</a:t>
            </a:r>
            <a:r>
              <a:rPr lang="ru-RU" dirty="0"/>
              <a:t> – управление заказами и товарами, просмотр пользователей</a:t>
            </a:r>
          </a:p>
          <a:p>
            <a:r>
              <a:rPr lang="en-US" dirty="0"/>
              <a:t>WAdiminItem – </a:t>
            </a:r>
            <a:r>
              <a:rPr lang="ru-RU" dirty="0"/>
              <a:t>управление товаром (моделью)</a:t>
            </a:r>
          </a:p>
          <a:p>
            <a:r>
              <a:rPr lang="en-US" dirty="0"/>
              <a:t>WNewVar – </a:t>
            </a:r>
            <a:r>
              <a:rPr lang="ru-RU" dirty="0"/>
              <a:t>создание новой вариации модели (цвет, размер, цена)</a:t>
            </a:r>
          </a:p>
        </p:txBody>
      </p:sp>
    </p:spTree>
    <p:extLst>
      <p:ext uri="{BB962C8B-B14F-4D97-AF65-F5344CB8AC3E}">
        <p14:creationId xmlns:p14="http://schemas.microsoft.com/office/powerpoint/2010/main" val="3268358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>
            <a:extLst>
              <a:ext uri="{FF2B5EF4-FFF2-40B4-BE49-F238E27FC236}">
                <a16:creationId xmlns:a16="http://schemas.microsoft.com/office/drawing/2014/main" id="{2D748214-6CBD-480C-8260-C4024FC0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4890782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WMain: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r">
              <a:buNone/>
            </a:pPr>
            <a:r>
              <a:rPr lang="ru-RU" dirty="0"/>
              <a:t>Главный экран</a:t>
            </a:r>
            <a:endParaRPr lang="en-US" dirty="0"/>
          </a:p>
          <a:p>
            <a:pPr marL="0" indent="0" algn="r">
              <a:buNone/>
            </a:pPr>
            <a:endParaRPr lang="ru-RU" dirty="0"/>
          </a:p>
          <a:p>
            <a:pPr marL="0" indent="0" algn="r">
              <a:buNone/>
            </a:pPr>
            <a:endParaRPr lang="ru-RU" dirty="0"/>
          </a:p>
          <a:p>
            <a:pPr marL="0" indent="0" algn="r">
              <a:buNone/>
            </a:pPr>
            <a:endParaRPr lang="ru-RU" dirty="0"/>
          </a:p>
          <a:p>
            <a:pPr marL="0" indent="0" algn="r">
              <a:buNone/>
            </a:pPr>
            <a:endParaRPr lang="ru-RU" dirty="0"/>
          </a:p>
          <a:p>
            <a:pPr marL="0" indent="0" algn="r">
              <a:buNone/>
            </a:pPr>
            <a:endParaRPr lang="ru-RU" dirty="0"/>
          </a:p>
          <a:p>
            <a:pPr marL="0" indent="0" algn="r">
              <a:buNone/>
            </a:pPr>
            <a:r>
              <a:rPr lang="ru-RU" dirty="0"/>
              <a:t>Карточка товара</a:t>
            </a: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909DD34-76D8-4305-A755-98ED345CB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916" y="3467249"/>
            <a:ext cx="5433760" cy="315738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837E33E-4766-4A1B-82A0-B1CD50230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916" y="273885"/>
            <a:ext cx="6382986" cy="295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259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>
            <a:extLst>
              <a:ext uri="{FF2B5EF4-FFF2-40B4-BE49-F238E27FC236}">
                <a16:creationId xmlns:a16="http://schemas.microsoft.com/office/drawing/2014/main" id="{2D748214-6CBD-480C-8260-C4024FC0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4890782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WMain:</a:t>
            </a:r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en-US" dirty="0"/>
          </a:p>
          <a:p>
            <a:pPr marL="0" indent="0" algn="r">
              <a:buNone/>
            </a:pPr>
            <a:r>
              <a:rPr lang="ru-RU" dirty="0"/>
              <a:t>Корзина</a:t>
            </a:r>
            <a:endParaRPr lang="en-US" dirty="0"/>
          </a:p>
          <a:p>
            <a:pPr marL="0" indent="0" algn="r">
              <a:buNone/>
            </a:pPr>
            <a:endParaRPr lang="ru-RU" dirty="0"/>
          </a:p>
          <a:p>
            <a:pPr marL="0" indent="0" algn="r">
              <a:buNone/>
            </a:pPr>
            <a:endParaRPr lang="ru-RU" dirty="0"/>
          </a:p>
          <a:p>
            <a:pPr marL="0" indent="0" algn="r">
              <a:buNone/>
            </a:pPr>
            <a:endParaRPr lang="ru-RU" dirty="0"/>
          </a:p>
          <a:p>
            <a:pPr marL="0" indent="0" algn="r">
              <a:buNone/>
            </a:pPr>
            <a:endParaRPr lang="ru-RU" dirty="0"/>
          </a:p>
          <a:p>
            <a:pPr marL="0" indent="0" algn="r">
              <a:buNone/>
            </a:pPr>
            <a:endParaRPr lang="ru-RU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ru-RU" dirty="0"/>
          </a:p>
        </p:txBody>
      </p:sp>
      <p:pic>
        <p:nvPicPr>
          <p:cNvPr id="5" name="Объект 3">
            <a:extLst>
              <a:ext uri="{FF2B5EF4-FFF2-40B4-BE49-F238E27FC236}">
                <a16:creationId xmlns:a16="http://schemas.microsoft.com/office/drawing/2014/main" id="{9EB33EBF-4913-49A7-BE38-7A6E2939C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357" y="219503"/>
            <a:ext cx="6202517" cy="439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342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>
            <a:extLst>
              <a:ext uri="{FF2B5EF4-FFF2-40B4-BE49-F238E27FC236}">
                <a16:creationId xmlns:a16="http://schemas.microsoft.com/office/drawing/2014/main" id="{2D748214-6CBD-480C-8260-C4024FC0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4890782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WLogIn</a:t>
            </a:r>
          </a:p>
          <a:p>
            <a:pPr marL="0" indent="0" algn="r">
              <a:buNone/>
            </a:pPr>
            <a:endParaRPr lang="ru-RU" dirty="0"/>
          </a:p>
          <a:p>
            <a:pPr marL="0" indent="0" algn="r">
              <a:buNone/>
            </a:pPr>
            <a:endParaRPr lang="ru-RU" dirty="0"/>
          </a:p>
          <a:p>
            <a:pPr marL="0" indent="0" algn="r">
              <a:buNone/>
            </a:pPr>
            <a:endParaRPr lang="ru-RU" dirty="0"/>
          </a:p>
          <a:p>
            <a:pPr marL="0" indent="0" algn="r">
              <a:buNone/>
            </a:pPr>
            <a:endParaRPr lang="ru-RU" dirty="0"/>
          </a:p>
          <a:p>
            <a:pPr marL="0" indent="0" algn="r">
              <a:buNone/>
            </a:pPr>
            <a:endParaRPr lang="ru-RU" dirty="0"/>
          </a:p>
          <a:p>
            <a:pPr marL="0" indent="0" algn="r">
              <a:buNone/>
            </a:pPr>
            <a:r>
              <a:rPr lang="en-US" dirty="0"/>
              <a:t>WSignIn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D9ADACE-67DA-4847-A9B8-36644B5A7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098" y="948344"/>
            <a:ext cx="2548588" cy="1965329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20C5029-CF5E-4B23-B436-23D226B84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098" y="3429000"/>
            <a:ext cx="3781953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50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>
            <a:extLst>
              <a:ext uri="{FF2B5EF4-FFF2-40B4-BE49-F238E27FC236}">
                <a16:creationId xmlns:a16="http://schemas.microsoft.com/office/drawing/2014/main" id="{2D748214-6CBD-480C-8260-C4024FC0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4890782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WAdmin</a:t>
            </a:r>
            <a:r>
              <a:rPr lang="ru-RU" b="1" dirty="0"/>
              <a:t>:</a:t>
            </a:r>
            <a:endParaRPr lang="en-US" b="1" dirty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en-US" dirty="0"/>
          </a:p>
          <a:p>
            <a:pPr marL="0" indent="0" algn="r">
              <a:buNone/>
            </a:pPr>
            <a:r>
              <a:rPr lang="ru-RU" dirty="0"/>
              <a:t>Управление заказами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ru-RU" dirty="0"/>
          </a:p>
          <a:p>
            <a:pPr marL="0" indent="0" algn="r">
              <a:buNone/>
            </a:pPr>
            <a:endParaRPr lang="ru-RU" dirty="0"/>
          </a:p>
          <a:p>
            <a:pPr marL="0" indent="0" algn="r">
              <a:buNone/>
            </a:pPr>
            <a:r>
              <a:rPr lang="ru-RU" dirty="0"/>
              <a:t>Список пользователей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5C7627C-C472-4E52-81AC-0E30AC9F8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781" y="677596"/>
            <a:ext cx="7220123" cy="263013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621AF7-93F9-47E8-AD18-357BBAC8D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782" y="3985327"/>
            <a:ext cx="7220123" cy="119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50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>
            <a:extLst>
              <a:ext uri="{FF2B5EF4-FFF2-40B4-BE49-F238E27FC236}">
                <a16:creationId xmlns:a16="http://schemas.microsoft.com/office/drawing/2014/main" id="{2D748214-6CBD-480C-8260-C4024FC0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4890782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WAdmin:</a:t>
            </a:r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r">
              <a:buNone/>
            </a:pPr>
            <a:r>
              <a:rPr lang="ru-RU" dirty="0"/>
              <a:t>Управление товарами</a:t>
            </a:r>
            <a:endParaRPr lang="en-US" dirty="0"/>
          </a:p>
          <a:p>
            <a:pPr marL="0" indent="0" algn="r">
              <a:buNone/>
            </a:pPr>
            <a:endParaRPr lang="ru-RU" dirty="0"/>
          </a:p>
          <a:p>
            <a:pPr marL="0" indent="0" algn="r">
              <a:buNone/>
            </a:pPr>
            <a:endParaRPr lang="ru-RU" dirty="0"/>
          </a:p>
          <a:p>
            <a:pPr marL="0" indent="0" algn="r">
              <a:buNone/>
            </a:pPr>
            <a:endParaRPr lang="ru-RU" dirty="0"/>
          </a:p>
          <a:p>
            <a:pPr marL="0" indent="0" algn="r">
              <a:buNone/>
            </a:pPr>
            <a:endParaRPr lang="ru-RU" dirty="0"/>
          </a:p>
          <a:p>
            <a:pPr marL="0" indent="0" algn="r">
              <a:buNone/>
            </a:pPr>
            <a:endParaRPr lang="ru-RU" dirty="0"/>
          </a:p>
          <a:p>
            <a:pPr marL="0" indent="0" algn="r">
              <a:buNone/>
            </a:pPr>
            <a:endParaRPr lang="ru-RU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3192AC8-AC28-465A-8F72-A9477DBEE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782" y="335043"/>
            <a:ext cx="7191206" cy="566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538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>
            <a:extLst>
              <a:ext uri="{FF2B5EF4-FFF2-40B4-BE49-F238E27FC236}">
                <a16:creationId xmlns:a16="http://schemas.microsoft.com/office/drawing/2014/main" id="{2D748214-6CBD-480C-8260-C4024FC0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4890782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WAdminItem</a:t>
            </a:r>
          </a:p>
          <a:p>
            <a:pPr marL="0" indent="0" algn="r">
              <a:buNone/>
            </a:pPr>
            <a:endParaRPr lang="ru-RU" dirty="0"/>
          </a:p>
          <a:p>
            <a:pPr marL="0" indent="0" algn="r">
              <a:buNone/>
            </a:pPr>
            <a:endParaRPr lang="ru-RU" dirty="0"/>
          </a:p>
          <a:p>
            <a:pPr marL="0" indent="0" algn="r">
              <a:buNone/>
            </a:pPr>
            <a:endParaRPr lang="ru-RU" dirty="0"/>
          </a:p>
          <a:p>
            <a:pPr marL="0" indent="0" algn="r">
              <a:buNone/>
            </a:pPr>
            <a:endParaRPr lang="ru-RU" dirty="0"/>
          </a:p>
          <a:p>
            <a:pPr marL="0" indent="0" algn="r">
              <a:buNone/>
            </a:pPr>
            <a:endParaRPr lang="ru-RU" dirty="0"/>
          </a:p>
          <a:p>
            <a:pPr marL="0" indent="0" algn="r">
              <a:buNone/>
            </a:pPr>
            <a:r>
              <a:rPr lang="en-US" dirty="0"/>
              <a:t>WNewVar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87956C7-0A84-4C79-A904-B5C91B8AB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607" y="115742"/>
            <a:ext cx="5369385" cy="3723929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DD17C71-A77D-4E0B-B9E1-58A25529C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607" y="4196101"/>
            <a:ext cx="3229426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55586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199</TotalTime>
  <Words>237</Words>
  <Application>Microsoft Office PowerPoint</Application>
  <PresentationFormat>Широкоэкранный</PresentationFormat>
  <Paragraphs>145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Century Gothic</vt:lpstr>
      <vt:lpstr>Wingdings 3</vt:lpstr>
      <vt:lpstr>Сектор</vt:lpstr>
      <vt:lpstr>Интернет-магазин кроссовок</vt:lpstr>
      <vt:lpstr>идея</vt:lpstr>
      <vt:lpstr>Структура проекта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Особенности приложения</vt:lpstr>
      <vt:lpstr>Схема базы данных</vt:lpstr>
      <vt:lpstr>выводы по работе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Интернет-магазин кроссовок</dc:title>
  <dc:creator>Leo Kostarev</dc:creator>
  <cp:lastModifiedBy>Leo Kostarev</cp:lastModifiedBy>
  <cp:revision>17</cp:revision>
  <dcterms:created xsi:type="dcterms:W3CDTF">2021-11-21T09:35:55Z</dcterms:created>
  <dcterms:modified xsi:type="dcterms:W3CDTF">2021-11-21T12:55:03Z</dcterms:modified>
</cp:coreProperties>
</file>