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85" r:id="rId4"/>
    <p:sldId id="284" r:id="rId5"/>
    <p:sldId id="286" r:id="rId6"/>
    <p:sldId id="287" r:id="rId7"/>
    <p:sldId id="288" r:id="rId8"/>
    <p:sldId id="289" r:id="rId9"/>
    <p:sldId id="260" r:id="rId10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2"/>
    </p:embeddedFont>
    <p:embeddedFont>
      <p:font typeface="Cambria Math" panose="02040503050406030204" pitchFamily="18" charset="0"/>
      <p:regular r:id="rId13"/>
    </p:embeddedFont>
    <p:embeddedFont>
      <p:font typeface="Cinzel" panose="020B0604020202020204" charset="0"/>
      <p:regular r:id="rId14"/>
      <p:bold r:id="rId15"/>
    </p:embeddedFont>
    <p:embeddedFont>
      <p:font typeface="Libre Baskerville" panose="020B060402020202020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B." initials="PB" lastIdx="1" clrIdx="0">
    <p:extLst>
      <p:ext uri="{19B8F6BF-5375-455C-9EA6-DF929625EA0E}">
        <p15:presenceInfo xmlns:p15="http://schemas.microsoft.com/office/powerpoint/2012/main" userId="5f13b3b3ee4220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19EDC-0D58-46B3-892A-257DA82905A8}">
  <a:tblStyle styleId="{99219EDC-0D58-46B3-892A-257DA8290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6T16:08:29.841" idx="1">
    <p:pos x="5760" y="-3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20CF3-E41A-473F-A2F0-7511DE935810}" type="doc">
      <dgm:prSet loTypeId="urn:microsoft.com/office/officeart/2009/layout/CirclePictureHierarchy" loCatId="picture" qsTypeId="urn:microsoft.com/office/officeart/2005/8/quickstyle/3d3" qsCatId="3D" csTypeId="urn:microsoft.com/office/officeart/2005/8/colors/accent1_2" csCatId="accent1" phldr="1"/>
      <dgm:spPr/>
    </dgm:pt>
    <dgm:pt modelId="{2BC1BA74-B8EF-4910-B4D2-512BACB96CB4}">
      <dgm:prSet phldrT="[Text]" custT="1"/>
      <dgm:spPr/>
      <dgm:t>
        <a:bodyPr/>
        <a:lstStyle/>
        <a:p>
          <a:r>
            <a:rPr lang="en-GB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rPr>
            <a:t>   </a:t>
          </a:r>
          <a:r>
            <a:rPr lang="ro-RO" sz="40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Wettrüsten</a:t>
          </a:r>
          <a:r>
            <a:rPr lang="ro-RO" sz="4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 </a:t>
          </a:r>
          <a:endParaRPr lang="en-GB" sz="40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inzel" charset="-18"/>
            <a:cs typeface="Times New Roman" pitchFamily="18" charset="0"/>
          </a:endParaRPr>
        </a:p>
        <a:p>
          <a:r>
            <a:rPr lang="en-GB" sz="4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 </a:t>
          </a:r>
          <a:r>
            <a:rPr lang="ro-RO" sz="4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( </a:t>
          </a:r>
          <a:r>
            <a:rPr lang="ro-RO" sz="40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Arms</a:t>
          </a:r>
          <a:r>
            <a:rPr lang="ro-RO" sz="4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 </a:t>
          </a:r>
          <a:r>
            <a:rPr lang="ro-RO" sz="4000" b="1" i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Race</a:t>
          </a:r>
          <a:r>
            <a:rPr lang="ro-RO" sz="4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 )</a:t>
          </a:r>
          <a:endParaRPr lang="de-DE" sz="40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inzel" charset="-18"/>
            <a:cs typeface="Times New Roman" pitchFamily="18" charset="0"/>
          </a:endParaRPr>
        </a:p>
      </dgm:t>
    </dgm:pt>
    <dgm:pt modelId="{5E0D4C86-04EC-449D-A1FC-AF9E1A434E57}" type="parTrans" cxnId="{29EEFFBD-8CCA-4FD6-A60A-1BE512128880}">
      <dgm:prSet/>
      <dgm:spPr/>
      <dgm:t>
        <a:bodyPr/>
        <a:lstStyle/>
        <a:p>
          <a:endParaRPr lang="de-DE"/>
        </a:p>
      </dgm:t>
    </dgm:pt>
    <dgm:pt modelId="{83737DBF-A760-4B77-8D3D-95B8F4CB948B}" type="sibTrans" cxnId="{29EEFFBD-8CCA-4FD6-A60A-1BE512128880}">
      <dgm:prSet/>
      <dgm:spPr/>
      <dgm:t>
        <a:bodyPr/>
        <a:lstStyle/>
        <a:p>
          <a:endParaRPr lang="de-DE"/>
        </a:p>
      </dgm:t>
    </dgm:pt>
    <dgm:pt modelId="{065E43CC-E7F6-4DF6-ABDD-444755375F2A}" type="pres">
      <dgm:prSet presAssocID="{41320CF3-E41A-473F-A2F0-7511DE9358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2CAF50-5392-4FDE-9586-2E0CB35C0740}" type="pres">
      <dgm:prSet presAssocID="{2BC1BA74-B8EF-4910-B4D2-512BACB96CB4}" presName="hierRoot1" presStyleCnt="0"/>
      <dgm:spPr/>
    </dgm:pt>
    <dgm:pt modelId="{F233BD95-FDCE-4746-ABE6-3D7155071A75}" type="pres">
      <dgm:prSet presAssocID="{2BC1BA74-B8EF-4910-B4D2-512BACB96CB4}" presName="composite" presStyleCnt="0"/>
      <dgm:spPr/>
    </dgm:pt>
    <dgm:pt modelId="{2A1928A9-9DA9-405D-A51D-51C8DA384482}" type="pres">
      <dgm:prSet presAssocID="{2BC1BA74-B8EF-4910-B4D2-512BACB96CB4}" presName="image" presStyleLbl="node0" presStyleIdx="0" presStyleCnt="1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</dgm:spPr>
    </dgm:pt>
    <dgm:pt modelId="{EF49640C-2497-4D72-A53F-361CD3C9DDF2}" type="pres">
      <dgm:prSet presAssocID="{2BC1BA74-B8EF-4910-B4D2-512BACB96CB4}" presName="text" presStyleLbl="revTx" presStyleIdx="0" presStyleCnt="1" custScaleX="105526">
        <dgm:presLayoutVars>
          <dgm:chPref val="3"/>
        </dgm:presLayoutVars>
      </dgm:prSet>
      <dgm:spPr/>
    </dgm:pt>
    <dgm:pt modelId="{51496462-B2C2-4C92-AF97-0DA96F7537C7}" type="pres">
      <dgm:prSet presAssocID="{2BC1BA74-B8EF-4910-B4D2-512BACB96CB4}" presName="hierChild2" presStyleCnt="0"/>
      <dgm:spPr/>
    </dgm:pt>
  </dgm:ptLst>
  <dgm:cxnLst>
    <dgm:cxn modelId="{91650559-79DE-4B92-A94D-1F8CF71D4916}" type="presOf" srcId="{2BC1BA74-B8EF-4910-B4D2-512BACB96CB4}" destId="{EF49640C-2497-4D72-A53F-361CD3C9DDF2}" srcOrd="0" destOrd="0" presId="urn:microsoft.com/office/officeart/2009/layout/CirclePictureHierarchy"/>
    <dgm:cxn modelId="{C29A0A86-1AF1-4DE7-BEAE-2ABEF9E6691D}" type="presOf" srcId="{41320CF3-E41A-473F-A2F0-7511DE935810}" destId="{065E43CC-E7F6-4DF6-ABDD-444755375F2A}" srcOrd="0" destOrd="0" presId="urn:microsoft.com/office/officeart/2009/layout/CirclePictureHierarchy"/>
    <dgm:cxn modelId="{29EEFFBD-8CCA-4FD6-A60A-1BE512128880}" srcId="{41320CF3-E41A-473F-A2F0-7511DE935810}" destId="{2BC1BA74-B8EF-4910-B4D2-512BACB96CB4}" srcOrd="0" destOrd="0" parTransId="{5E0D4C86-04EC-449D-A1FC-AF9E1A434E57}" sibTransId="{83737DBF-A760-4B77-8D3D-95B8F4CB948B}"/>
    <dgm:cxn modelId="{CED23300-B455-42A7-B894-CCDBF64B64E2}" type="presParOf" srcId="{065E43CC-E7F6-4DF6-ABDD-444755375F2A}" destId="{A32CAF50-5392-4FDE-9586-2E0CB35C0740}" srcOrd="0" destOrd="0" presId="urn:microsoft.com/office/officeart/2009/layout/CirclePictureHierarchy"/>
    <dgm:cxn modelId="{E5631F74-31D1-4030-BFD6-4FD638912B7C}" type="presParOf" srcId="{A32CAF50-5392-4FDE-9586-2E0CB35C0740}" destId="{F233BD95-FDCE-4746-ABE6-3D7155071A75}" srcOrd="0" destOrd="0" presId="urn:microsoft.com/office/officeart/2009/layout/CirclePictureHierarchy"/>
    <dgm:cxn modelId="{5E3B8DD8-7916-4633-9FA8-1F72A685544D}" type="presParOf" srcId="{F233BD95-FDCE-4746-ABE6-3D7155071A75}" destId="{2A1928A9-9DA9-405D-A51D-51C8DA384482}" srcOrd="0" destOrd="0" presId="urn:microsoft.com/office/officeart/2009/layout/CirclePictureHierarchy"/>
    <dgm:cxn modelId="{10467D68-90B5-4D36-A844-FA8BC74429DE}" type="presParOf" srcId="{F233BD95-FDCE-4746-ABE6-3D7155071A75}" destId="{EF49640C-2497-4D72-A53F-361CD3C9DDF2}" srcOrd="1" destOrd="0" presId="urn:microsoft.com/office/officeart/2009/layout/CirclePictureHierarchy"/>
    <dgm:cxn modelId="{3B358225-F048-4ADC-8A4D-E5E4717590FF}" type="presParOf" srcId="{A32CAF50-5392-4FDE-9586-2E0CB35C0740}" destId="{51496462-B2C2-4C92-AF97-0DA96F7537C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928A9-9DA9-405D-A51D-51C8DA384482}">
      <dsp:nvSpPr>
        <dsp:cNvPr id="0" name=""/>
        <dsp:cNvSpPr/>
      </dsp:nvSpPr>
      <dsp:spPr>
        <a:xfrm>
          <a:off x="1153" y="546290"/>
          <a:ext cx="3037363" cy="30373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49640C-2497-4D72-A53F-361CD3C9DDF2}">
      <dsp:nvSpPr>
        <dsp:cNvPr id="0" name=""/>
        <dsp:cNvSpPr/>
      </dsp:nvSpPr>
      <dsp:spPr>
        <a:xfrm>
          <a:off x="2912633" y="538696"/>
          <a:ext cx="4807812" cy="30373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rPr>
            <a:t>   </a:t>
          </a:r>
          <a:r>
            <a:rPr lang="ro-RO" sz="40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Wettrüsten</a:t>
          </a:r>
          <a:r>
            <a:rPr lang="ro-RO" sz="4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 </a:t>
          </a:r>
          <a:endParaRPr lang="en-GB" sz="40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inzel" charset="-18"/>
            <a:cs typeface="Times New Roman" pitchFamily="18" charset="0"/>
          </a:endParaRP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 </a:t>
          </a:r>
          <a:r>
            <a:rPr lang="ro-RO" sz="4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( </a:t>
          </a:r>
          <a:r>
            <a:rPr lang="ro-RO" sz="40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Arms</a:t>
          </a:r>
          <a:r>
            <a:rPr lang="ro-RO" sz="4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 </a:t>
          </a:r>
          <a:r>
            <a:rPr lang="ro-RO" sz="4000" b="1" i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Race</a:t>
          </a:r>
          <a:r>
            <a:rPr lang="ro-RO" sz="4000" b="1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  <a:cs typeface="Times New Roman" pitchFamily="18" charset="0"/>
            </a:rPr>
            <a:t> )</a:t>
          </a:r>
          <a:endParaRPr lang="de-DE" sz="40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inzel" charset="-18"/>
            <a:cs typeface="Times New Roman" pitchFamily="18" charset="0"/>
          </a:endParaRPr>
        </a:p>
      </dsp:txBody>
      <dsp:txXfrm>
        <a:off x="2912633" y="538696"/>
        <a:ext cx="4807812" cy="3037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38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27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5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25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05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873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411350" y="720000"/>
            <a:ext cx="6321300" cy="37035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105050" y="720000"/>
            <a:ext cx="4933800" cy="3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351075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66144" y="1518375"/>
            <a:ext cx="3126900" cy="325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✣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omogramă 3">
            <a:extLst>
              <a:ext uri="{FF2B5EF4-FFF2-40B4-BE49-F238E27FC236}">
                <a16:creationId xmlns:a16="http://schemas.microsoft.com/office/drawing/2014/main" id="{244B5C72-10C9-49B7-8C2B-7167386A8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789197"/>
              </p:ext>
            </p:extLst>
          </p:nvPr>
        </p:nvGraphicFramePr>
        <p:xfrm>
          <a:off x="889000" y="368300"/>
          <a:ext cx="7721599" cy="4122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Einleitung</a:t>
            </a:r>
            <a:endParaRPr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0AA54C2-03A7-4BD3-9054-DE15EA2F76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62050" y="1687200"/>
            <a:ext cx="6699250" cy="308617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de-DE" sz="1800" dirty="0"/>
              <a:t>Unter Wettrüsten oder Rüstungswettlauf versteht man die etappenweise erfolgende militärische Aufrüstung sich antagonistisch gegenüberstehender Staaten oder Bündnisse. 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887900" y="203200"/>
            <a:ext cx="5368200" cy="1238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D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Wettrüsten im „Kalten Krieg“</a:t>
            </a:r>
            <a:endParaRPr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0AA54C2-03A7-4BD3-9054-DE15EA2F76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9191" y="1687200"/>
            <a:ext cx="7853309" cy="3086174"/>
          </a:xfrm>
        </p:spPr>
        <p:txBody>
          <a:bodyPr/>
          <a:lstStyle/>
          <a:p>
            <a:pPr algn="just"/>
            <a:r>
              <a:rPr lang="de-DE" sz="1600" dirty="0">
                <a:latin typeface="Libre Baskerville" charset="0"/>
              </a:rPr>
              <a:t>Bald nach Ende des Zweiten Weltkriegs begann im Zeichen des „Kalten Kriegs“, der Systemkonfrontation zwischen West und Ost, ein Wettrüsten zwischen den USA und der 1949 gegründeten NATO </a:t>
            </a:r>
          </a:p>
          <a:p>
            <a:pPr algn="just"/>
            <a:r>
              <a:rPr lang="de-DE" sz="1600" dirty="0"/>
              <a:t>Die Zeit zwischen 1947 und 1990 trägt den Namen „Kalter Krieg“, da es zwischen den USA und der Sowjetunion – trotz des dauerhaften Konfliktpotenzials – nie zu einem direkten Krieg gekommen ist. </a:t>
            </a:r>
          </a:p>
          <a:p>
            <a:pPr algn="just"/>
            <a:r>
              <a:rPr lang="de-DE" sz="1600" dirty="0"/>
              <a:t>Aufgrund des zurückgegebenen Selbstbestimmungsrechts erklärten zahlreiche Staaten ihre Unabhängigkeit von der Sowjetunion, die 1991 schließlich in sich zusammenbrach. Damit endete zugleich der Kalte Krieg.</a:t>
            </a:r>
            <a:endParaRPr lang="ro-RO" sz="1600" dirty="0"/>
          </a:p>
          <a:p>
            <a:pPr algn="just"/>
            <a:endParaRPr lang="de-DE" sz="1600" dirty="0">
              <a:latin typeface="Libre Baskerville" charset="0"/>
            </a:endParaRPr>
          </a:p>
          <a:p>
            <a:endParaRPr lang="de-DE" sz="1600" dirty="0">
              <a:latin typeface="Libre Baskerville" charset="0"/>
            </a:endParaRPr>
          </a:p>
        </p:txBody>
      </p:sp>
      <p:pic>
        <p:nvPicPr>
          <p:cNvPr id="6" name="Picture 5" descr="coldw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94" y="297738"/>
            <a:ext cx="2196498" cy="1171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184282094.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10" y="297738"/>
            <a:ext cx="1757199" cy="1171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17777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887900" y="212901"/>
            <a:ext cx="5368200" cy="1184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Naval Defence Act  1889 </a:t>
            </a:r>
            <a:endParaRPr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0AA54C2-03A7-4BD3-9054-DE15EA2F76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6275" y="1382400"/>
            <a:ext cx="7791450" cy="339097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de-DE" sz="1800" dirty="0"/>
              <a:t>Das Gesetz wurde unter der Regierung von Lord Salisbury am 31. Mai 1889 verabschiedet </a:t>
            </a:r>
          </a:p>
          <a:p>
            <a:pPr algn="just">
              <a:lnSpc>
                <a:spcPct val="150000"/>
              </a:lnSpc>
            </a:pPr>
            <a:r>
              <a:rPr lang="de-DE" sz="1800" dirty="0"/>
              <a:t>Sollte etwa 21 Millionen Pfund Sterling (Wert </a:t>
            </a:r>
            <a:r>
              <a:rPr lang="en-GB" sz="1800" dirty="0" err="1"/>
              <a:t>heutzutage</a:t>
            </a:r>
            <a:r>
              <a:rPr lang="en-GB" sz="1800" dirty="0"/>
              <a:t> </a:t>
            </a:r>
            <a:r>
              <a:rPr lang="en-GB" sz="1800" b="1" dirty="0"/>
              <a:t>≈</a:t>
            </a:r>
            <a:r>
              <a:rPr lang="en-GB" sz="1800" dirty="0"/>
              <a:t> </a:t>
            </a:r>
            <a:r>
              <a:rPr lang="ro-RO" sz="1800" dirty="0"/>
              <a:t>£56 </a:t>
            </a:r>
            <a:r>
              <a:rPr lang="ro-RO" sz="1800" dirty="0" err="1"/>
              <a:t>Millionen</a:t>
            </a:r>
            <a:r>
              <a:rPr lang="en-GB" sz="18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de-DE" sz="1800" dirty="0"/>
              <a:t>Der Grund war das sogenannte  „Two-Power-Standard“ </a:t>
            </a:r>
          </a:p>
          <a:p>
            <a:pPr algn="just">
              <a:lnSpc>
                <a:spcPct val="150000"/>
              </a:lnSpc>
            </a:pPr>
            <a:r>
              <a:rPr lang="de-DE" sz="1800" dirty="0"/>
              <a:t>Der Plan war mehrere Schiffe als die zwei größten damalige Mächte zusammen zu bauen	      </a:t>
            </a:r>
            <a:r>
              <a:rPr lang="de-DE" sz="1800" b="1" dirty="0"/>
              <a:t>&gt;</a:t>
            </a:r>
            <a:r>
              <a:rPr lang="de-DE" sz="1800" dirty="0"/>
              <a:t> 	       </a:t>
            </a:r>
            <a:r>
              <a:rPr lang="de-DE" sz="1800" b="1" dirty="0"/>
              <a:t>+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594C0FD5-5DEB-413E-9FC4-91D1382292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29" y="4261234"/>
            <a:ext cx="807750" cy="476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3D41BECC-B186-4ACA-BFE1-3D8E1EC6E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471" y="4241964"/>
            <a:ext cx="716754" cy="47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7010A454-0334-477E-B2E2-E9882FCDA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217" y="4241964"/>
            <a:ext cx="716754" cy="477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945020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887900" y="370127"/>
            <a:ext cx="5368200" cy="1045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de-D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Anwendung auf ein Konfliktmodell</a:t>
            </a:r>
            <a:endParaRPr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1276350" y="1285349"/>
            <a:ext cx="6516050" cy="339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de-DE" sz="1600" dirty="0">
                <a:solidFill>
                  <a:schemeClr val="tx1"/>
                </a:solidFill>
              </a:rPr>
              <a:t>S</a:t>
            </a:r>
            <a:r>
              <a:rPr lang="de-DE" sz="1600" baseline="30000" dirty="0">
                <a:solidFill>
                  <a:schemeClr val="tx1"/>
                </a:solidFill>
              </a:rPr>
              <a:t>i</a:t>
            </a:r>
            <a:r>
              <a:rPr lang="de-DE" sz="1600" baseline="-25000" dirty="0">
                <a:solidFill>
                  <a:schemeClr val="tx1"/>
                </a:solidFill>
              </a:rPr>
              <a:t>t</a:t>
            </a:r>
            <a:r>
              <a:rPr lang="de-DE" sz="1600" dirty="0">
                <a:solidFill>
                  <a:schemeClr val="tx1"/>
                </a:solidFill>
              </a:rPr>
              <a:t> - die Sicherheit der i-te Nation zur Zeit t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de-DE" sz="1600" dirty="0">
                <a:solidFill>
                  <a:schemeClr val="tx1"/>
                </a:solidFill>
              </a:rPr>
              <a:t>E</a:t>
            </a:r>
            <a:r>
              <a:rPr lang="de-DE" sz="1600" baseline="30000" dirty="0">
                <a:solidFill>
                  <a:schemeClr val="tx1"/>
                </a:solidFill>
              </a:rPr>
              <a:t>i</a:t>
            </a:r>
            <a:r>
              <a:rPr lang="de-DE" sz="1600" baseline="-25000" dirty="0">
                <a:solidFill>
                  <a:schemeClr val="tx1"/>
                </a:solidFill>
              </a:rPr>
              <a:t>t </a:t>
            </a:r>
            <a:r>
              <a:rPr lang="de-DE" sz="1600" dirty="0">
                <a:solidFill>
                  <a:schemeClr val="tx1"/>
                </a:solidFill>
              </a:rPr>
              <a:t>- das ganze Gesamtbudget für die i-te Nation zur Zeit 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dirty="0">
                <a:solidFill>
                  <a:schemeClr val="tx1"/>
                </a:solidFill>
              </a:rPr>
              <a:t>C</a:t>
            </a:r>
            <a:r>
              <a:rPr lang="de-DE" sz="1600" baseline="30000" dirty="0">
                <a:solidFill>
                  <a:schemeClr val="tx1"/>
                </a:solidFill>
              </a:rPr>
              <a:t>i</a:t>
            </a:r>
            <a:r>
              <a:rPr lang="de-DE" sz="1600" baseline="-25000" dirty="0">
                <a:solidFill>
                  <a:schemeClr val="tx1"/>
                </a:solidFill>
              </a:rPr>
              <a:t>t </a:t>
            </a:r>
            <a:r>
              <a:rPr lang="de-DE" sz="1600" dirty="0">
                <a:solidFill>
                  <a:schemeClr val="tx1"/>
                </a:solidFill>
              </a:rPr>
              <a:t>- die Kosten der i-te Nation zur Zeit t um Sicherheit zu garantieren und  K</a:t>
            </a:r>
            <a:r>
              <a:rPr lang="de-DE" sz="1600" baseline="30000" dirty="0">
                <a:solidFill>
                  <a:schemeClr val="tx1"/>
                </a:solidFill>
              </a:rPr>
              <a:t>i </a:t>
            </a:r>
            <a:r>
              <a:rPr lang="de-DE" sz="1600" dirty="0">
                <a:solidFill>
                  <a:schemeClr val="tx1"/>
                </a:solidFill>
              </a:rPr>
              <a:t>steht für die maximale Entwikglung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dirty="0">
                <a:solidFill>
                  <a:schemeClr val="tx1"/>
                </a:solidFill>
              </a:rPr>
              <a:t>sc</a:t>
            </a:r>
            <a:r>
              <a:rPr lang="de-DE" sz="1600" baseline="-25000" dirty="0">
                <a:solidFill>
                  <a:schemeClr val="tx1"/>
                </a:solidFill>
              </a:rPr>
              <a:t>ij </a:t>
            </a:r>
            <a:r>
              <a:rPr lang="de-DE" sz="1600" dirty="0">
                <a:solidFill>
                  <a:schemeClr val="tx1"/>
                </a:solidFill>
              </a:rPr>
              <a:t>- wie sich die Sicherheit der i-ten Nation ändert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de-DE" sz="1600" dirty="0">
                <a:solidFill>
                  <a:schemeClr val="tx1"/>
                </a:solidFill>
              </a:rPr>
              <a:t>r</a:t>
            </a:r>
            <a:r>
              <a:rPr lang="de-DE" sz="1600" baseline="30000" dirty="0">
                <a:solidFill>
                  <a:schemeClr val="tx1"/>
                </a:solidFill>
              </a:rPr>
              <a:t>i</a:t>
            </a:r>
            <a:r>
              <a:rPr lang="de-DE" sz="1600" dirty="0">
                <a:solidFill>
                  <a:schemeClr val="tx1"/>
                </a:solidFill>
              </a:rPr>
              <a:t> - die Wirtschaftswachstumsrate der i-ten Nation </a:t>
            </a:r>
          </a:p>
          <a:p>
            <a:pPr marL="0" lvl="0" indent="0">
              <a:lnSpc>
                <a:spcPct val="150000"/>
              </a:lnSpc>
              <a:buNone/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stituent text 4">
                <a:extLst>
                  <a:ext uri="{FF2B5EF4-FFF2-40B4-BE49-F238E27FC236}">
                    <a16:creationId xmlns:a16="http://schemas.microsoft.com/office/drawing/2014/main" id="{00AA54C2-03A7-4BD3-9054-DE15EA2F76E7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2125012" y="4001025"/>
                <a:ext cx="4345275" cy="1051350"/>
              </a:xfr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101600" indent="0">
                  <a:buNone/>
                </a:pP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S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baseline="-25000" dirty="0">
                    <a:ln>
                      <a:solidFill>
                        <a:schemeClr val="tx1"/>
                      </a:solidFill>
                    </a:ln>
                  </a:rPr>
                  <a:t>n+1</a:t>
                </a: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 = S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baseline="-25000" dirty="0">
                    <a:ln>
                      <a:solidFill>
                        <a:schemeClr val="tx1"/>
                      </a:solidFill>
                    </a:ln>
                  </a:rPr>
                  <a:t>n </a:t>
                </a: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de-DE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de-DE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 panose="02040503050406030204" pitchFamily="18" charset="0"/>
                          </a:rPr>
                          <m:t>𝑠𝑐</m:t>
                        </m:r>
                      </m:e>
                    </m:nary>
                  </m:oMath>
                </a14:m>
                <a:r>
                  <a:rPr lang="de-DE" baseline="-25000" dirty="0">
                    <a:ln>
                      <a:solidFill>
                        <a:schemeClr val="tx1"/>
                      </a:solidFill>
                    </a:ln>
                  </a:rPr>
                  <a:t>ij</a:t>
                </a: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 C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baseline="-25000" dirty="0">
                    <a:ln>
                      <a:solidFill>
                        <a:schemeClr val="tx1"/>
                      </a:solidFill>
                    </a:ln>
                  </a:rPr>
                  <a:t>n</a:t>
                </a:r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  <a:p>
                <a:pPr marL="101600" indent="0">
                  <a:buNone/>
                </a:pP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E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baseline="-25000" dirty="0">
                    <a:ln>
                      <a:solidFill>
                        <a:schemeClr val="tx1"/>
                      </a:solidFill>
                    </a:ln>
                  </a:rPr>
                  <a:t>n+1</a:t>
                </a: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 = E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baseline="-25000" dirty="0">
                    <a:ln>
                      <a:solidFill>
                        <a:schemeClr val="tx1"/>
                      </a:solidFill>
                    </a:ln>
                  </a:rPr>
                  <a:t>n </a:t>
                </a: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+ r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 E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baseline="-25000" dirty="0">
                    <a:ln>
                      <a:solidFill>
                        <a:schemeClr val="tx1"/>
                      </a:solidFill>
                    </a:ln>
                  </a:rPr>
                  <a:t>n </a:t>
                </a: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(K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 - E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baseline="-25000" dirty="0">
                    <a:ln>
                      <a:solidFill>
                        <a:schemeClr val="tx1"/>
                      </a:solidFill>
                    </a:ln>
                  </a:rPr>
                  <a:t>n</a:t>
                </a:r>
                <a:r>
                  <a:rPr lang="de-DE" dirty="0">
                    <a:ln>
                      <a:solidFill>
                        <a:schemeClr val="tx1"/>
                      </a:solidFill>
                    </a:ln>
                  </a:rPr>
                  <a:t>) - C</a:t>
                </a:r>
                <a:r>
                  <a:rPr lang="de-DE" baseline="30000" dirty="0">
                    <a:ln>
                      <a:solidFill>
                        <a:schemeClr val="tx1"/>
                      </a:solidFill>
                    </a:ln>
                  </a:rPr>
                  <a:t>i</a:t>
                </a:r>
                <a:r>
                  <a:rPr lang="de-DE" baseline="-25000" dirty="0">
                    <a:ln>
                      <a:solidFill>
                        <a:schemeClr val="tx1"/>
                      </a:solidFill>
                    </a:ln>
                  </a:rPr>
                  <a:t>n</a:t>
                </a:r>
                <a:endParaRPr lang="de-DE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 xmlns="">
          <p:sp>
            <p:nvSpPr>
              <p:cNvPr id="5" name="Substituent text 4">
                <a:extLst>
                  <a:ext uri="{FF2B5EF4-FFF2-40B4-BE49-F238E27FC236}">
                    <a16:creationId xmlns:a16="http://schemas.microsoft.com/office/drawing/2014/main" id="{00AA54C2-03A7-4BD3-9054-DE15EA2F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2125012" y="4001025"/>
                <a:ext cx="4345275" cy="1051350"/>
              </a:xfr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535970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03D35697-4170-4805-ACEF-482F4A89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8" y="370126"/>
            <a:ext cx="3463272" cy="25974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EE91C156-CABA-486A-9C48-10F9730AD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50" y="370126"/>
            <a:ext cx="3463272" cy="25974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Substituent text 4">
            <a:extLst>
              <a:ext uri="{FF2B5EF4-FFF2-40B4-BE49-F238E27FC236}">
                <a16:creationId xmlns:a16="http://schemas.microsoft.com/office/drawing/2014/main" id="{5EE1746C-A9F6-42B3-8C11-0BA41DDC18BE}"/>
              </a:ext>
            </a:extLst>
          </p:cNvPr>
          <p:cNvSpPr txBox="1">
            <a:spLocks/>
          </p:cNvSpPr>
          <p:nvPr/>
        </p:nvSpPr>
        <p:spPr>
          <a:xfrm>
            <a:off x="834379" y="3106056"/>
            <a:ext cx="7475244" cy="166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✣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●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○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2000"/>
              <a:buFont typeface="Libre Baskerville"/>
              <a:buChar char="●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2000"/>
              <a:buFont typeface="Libre Baskerville"/>
              <a:buChar char="○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2000"/>
              <a:buFont typeface="Libre Baskerville"/>
              <a:buChar char="■"/>
              <a:defRPr sz="20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rPr lang="de-DE" dirty="0"/>
              <a:t>Hier haben wir gleiche Anfangswerte für der Gesamtbudget der beide Nationen gewählt und die Wachstumsrate des Wirtschaftens der erste Nation ist größer</a:t>
            </a:r>
          </a:p>
        </p:txBody>
      </p:sp>
    </p:spTree>
    <p:extLst>
      <p:ext uri="{BB962C8B-B14F-4D97-AF65-F5344CB8AC3E}">
        <p14:creationId xmlns:p14="http://schemas.microsoft.com/office/powerpoint/2010/main" val="3962387677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0AA54C2-03A7-4BD3-9054-DE15EA2F76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4379" y="3106056"/>
            <a:ext cx="7491679" cy="1667317"/>
          </a:xfrm>
        </p:spPr>
        <p:txBody>
          <a:bodyPr/>
          <a:lstStyle/>
          <a:p>
            <a:r>
              <a:rPr lang="de-DE" dirty="0"/>
              <a:t>Hier haben wir höchere Anfangswerte für der Gesamtbudget der zweiten Nation gewählt und und die Wachstumsrate des Wirtschaftens der erste Nation ist viel mehr größer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CCA4DBE5-1481-45A1-93FB-AF4C2F542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0" y="370127"/>
            <a:ext cx="3479708" cy="26097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5CAD8684-9669-49B2-A172-05CA68F23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78" y="370127"/>
            <a:ext cx="3463272" cy="25974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318214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887900" y="370127"/>
            <a:ext cx="5368200" cy="664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Schlussfolgerung</a:t>
            </a:r>
            <a:endParaRPr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00AA54C2-03A7-4BD3-9054-DE15EA2F76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41400" y="1670050"/>
            <a:ext cx="6826250" cy="3103324"/>
          </a:xfrm>
        </p:spPr>
        <p:txBody>
          <a:bodyPr/>
          <a:lstStyle/>
          <a:p>
            <a:pPr algn="just"/>
            <a:r>
              <a:rPr lang="de-DE" dirty="0"/>
              <a:t>Können wir solche Waffenrennen durch diskrete dynamische Systeme modellieren?</a:t>
            </a:r>
          </a:p>
          <a:p>
            <a:pPr marL="101600" indent="0" algn="just">
              <a:buNone/>
            </a:pPr>
            <a:r>
              <a:rPr lang="de-DE" dirty="0"/>
              <a:t>	Ja!</a:t>
            </a:r>
          </a:p>
          <a:p>
            <a:pPr algn="just"/>
            <a:r>
              <a:rPr lang="de-DE" dirty="0"/>
              <a:t>Können wir diese Modelle den heutigen geostrategischen Entwicklungen anpassen?</a:t>
            </a:r>
          </a:p>
          <a:p>
            <a:pPr marL="101600" indent="0" algn="just">
              <a:buNone/>
            </a:pPr>
            <a:r>
              <a:rPr lang="de-DE" dirty="0"/>
              <a:t>	Jain!</a:t>
            </a:r>
          </a:p>
        </p:txBody>
      </p:sp>
      <p:sp>
        <p:nvSpPr>
          <p:cNvPr id="6" name="Google Shape;313;p37">
            <a:extLst>
              <a:ext uri="{FF2B5EF4-FFF2-40B4-BE49-F238E27FC236}">
                <a16:creationId xmlns:a16="http://schemas.microsoft.com/office/drawing/2014/main" id="{731EC76D-4619-47CC-98C0-284796DD8CC3}"/>
              </a:ext>
            </a:extLst>
          </p:cNvPr>
          <p:cNvSpPr/>
          <p:nvPr/>
        </p:nvSpPr>
        <p:spPr>
          <a:xfrm>
            <a:off x="2787650" y="3530599"/>
            <a:ext cx="457200" cy="431801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8820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0207159B-BED2-4E41-8AE3-AFD1A85B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7671"/>
            <a:ext cx="9144000" cy="5258841"/>
          </a:xfrm>
          <a:prstGeom prst="rect">
            <a:avLst/>
          </a:prstGeom>
        </p:spPr>
      </p:pic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149500" y="-57671"/>
            <a:ext cx="4733900" cy="1510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3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nzel" charset="-18"/>
              </a:rPr>
              <a:t>Danke für ihre Aufmerksamkeit!</a:t>
            </a:r>
            <a:endParaRPr sz="36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nzel" charset="-18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Expunere pe ecran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5" baseType="lpstr">
      <vt:lpstr>Arial Rounded MT Bold</vt:lpstr>
      <vt:lpstr>Arial</vt:lpstr>
      <vt:lpstr>Cambria Math</vt:lpstr>
      <vt:lpstr>Libre Baskerville</vt:lpstr>
      <vt:lpstr>Cinzel</vt:lpstr>
      <vt:lpstr>Dolabella template</vt:lpstr>
      <vt:lpstr>Prezentare PowerPoint</vt:lpstr>
      <vt:lpstr>Einleitung</vt:lpstr>
      <vt:lpstr>Wettrüsten im „Kalten Krieg“</vt:lpstr>
      <vt:lpstr>Der Naval Defence Act  1889 </vt:lpstr>
      <vt:lpstr> Anwendung auf ein Konfliktmodell</vt:lpstr>
      <vt:lpstr>Prezentare PowerPoint</vt:lpstr>
      <vt:lpstr>Prezentare PowerPoint</vt:lpstr>
      <vt:lpstr>Schlussfolgerung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Patrick B.</dc:creator>
  <cp:lastModifiedBy>Patrick B.</cp:lastModifiedBy>
  <cp:revision>37</cp:revision>
  <dcterms:modified xsi:type="dcterms:W3CDTF">2019-06-07T07:04:04Z</dcterms:modified>
</cp:coreProperties>
</file>