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24" d="100"/>
          <a:sy n="24" d="100"/>
        </p:scale>
        <p:origin x="1272" y="48"/>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4/14/2019</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1562"/>
            <a:ext cx="24688800" cy="7640320"/>
          </a:xfrm>
        </p:spPr>
        <p:txBody>
          <a:bodyPr anchor="b"/>
          <a:lstStyle>
            <a:lvl1pPr algn="ctr">
              <a:defRPr sz="16200"/>
            </a:lvl1pPr>
          </a:lstStyle>
          <a:p>
            <a:r>
              <a:rPr lang="en-US" smtClean="0"/>
              <a:t>Click to edit Master title style</a:t>
            </a:r>
            <a:endParaRPr lang="en-US"/>
          </a:p>
        </p:txBody>
      </p:sp>
      <p:sp>
        <p:nvSpPr>
          <p:cNvPr id="3" name="Subtitle 2"/>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666561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71608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68400"/>
            <a:ext cx="7098030" cy="185978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3140"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755227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26981188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94017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1163"/>
            <a:ext cx="28392120" cy="9128758"/>
          </a:xfrm>
        </p:spPr>
        <p:txBody>
          <a:bodyPr anchor="b"/>
          <a:lstStyle>
            <a:lvl1pPr>
              <a:defRPr sz="16200"/>
            </a:lvl1pPr>
          </a:lstStyle>
          <a:p>
            <a:r>
              <a:rPr lang="en-US" smtClean="0"/>
              <a:t>Click to edit Master title style</a:t>
            </a:r>
            <a:endParaRPr lang="en-US"/>
          </a:p>
        </p:txBody>
      </p:sp>
      <p:sp>
        <p:nvSpPr>
          <p:cNvPr id="3" name="Text Placeholder 2"/>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95251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5D6BDF-9D0E-4E2B-85B8-D8F4790360C9}" type="datetimeFigureOut">
              <a:rPr lang="en-US" smtClean="0"/>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505858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1"/>
            <a:ext cx="28392120" cy="42418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4" name="Content Placeholder 3"/>
          <p:cNvSpPr>
            <a:spLocks noGrp="1"/>
          </p:cNvSpPr>
          <p:nvPr>
            <p:ph sz="half" idx="2"/>
          </p:nvPr>
        </p:nvSpPr>
        <p:spPr>
          <a:xfrm>
            <a:off x="2267429" y="8016240"/>
            <a:ext cx="13926025"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6" name="Content Placeholder 5"/>
          <p:cNvSpPr>
            <a:spLocks noGrp="1"/>
          </p:cNvSpPr>
          <p:nvPr>
            <p:ph sz="quarter" idx="4"/>
          </p:nvPr>
        </p:nvSpPr>
        <p:spPr>
          <a:xfrm>
            <a:off x="16664940"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5D6BDF-9D0E-4E2B-85B8-D8F4790360C9}" type="datetimeFigureOut">
              <a:rPr lang="en-US" smtClean="0"/>
              <a:t>4/14/2019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753611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5D6BDF-9D0E-4E2B-85B8-D8F4790360C9}" type="datetimeFigureOut">
              <a:rPr lang="en-US" smtClean="0"/>
              <a:t>4/14/2019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372370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4/14/2019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398025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Content Placeholder 2"/>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992252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Picture Placeholder 2"/>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3325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4/14/2019</a:t>
            </a:fld>
            <a:endParaRPr lang="en-US" dirty="0"/>
          </a:p>
        </p:txBody>
      </p:sp>
      <p:sp>
        <p:nvSpPr>
          <p:cNvPr id="5" name="Footer Placeholder 4"/>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8961885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flask.pocoo.org/"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hyperlink" Target="https://getbootstrap.com/docs/4.0/getting-started/introduction/" TargetMode="External"/><Relationship Id="rId1" Type="http://schemas.openxmlformats.org/officeDocument/2006/relationships/slideLayout" Target="../slideLayouts/slideLayout12.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hyperlink" Target="https://www.phpmyadmin.net/" TargetMode="External"/><Relationship Id="rId10" Type="http://schemas.openxmlformats.org/officeDocument/2006/relationships/image" Target="../media/image7.jpg"/><Relationship Id="rId4" Type="http://schemas.openxmlformats.org/officeDocument/2006/relationships/hyperlink" Target="https://startbootstrap.com/themes/grayscale/"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err="1" smtClean="0">
                <a:solidFill>
                  <a:schemeClr val="accent3">
                    <a:lumMod val="20000"/>
                    <a:lumOff val="80000"/>
                  </a:schemeClr>
                </a:solidFill>
                <a:latin typeface="+mn-lt"/>
              </a:rPr>
              <a:t>GameChat</a:t>
            </a:r>
            <a:r>
              <a:rPr lang="en-US" sz="4800" b="1" dirty="0" smtClean="0">
                <a:solidFill>
                  <a:schemeClr val="accent3">
                    <a:lumMod val="20000"/>
                    <a:lumOff val="80000"/>
                  </a:schemeClr>
                </a:solidFill>
                <a:latin typeface="+mn-lt"/>
              </a:rPr>
              <a:t> – A Website About Chatting with Gamers</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447800"/>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smtClean="0">
                <a:solidFill>
                  <a:schemeClr val="accent3">
                    <a:lumMod val="20000"/>
                    <a:lumOff val="80000"/>
                  </a:schemeClr>
                </a:solidFill>
                <a:latin typeface="+mn-lt"/>
              </a:rPr>
              <a:t>Dustin Young</a:t>
            </a:r>
          </a:p>
          <a:p>
            <a:pPr algn="ctr" eaLnBrk="1" hangingPunct="1"/>
            <a:r>
              <a:rPr lang="en-US" sz="2800" dirty="0" smtClean="0">
                <a:solidFill>
                  <a:schemeClr val="accent3">
                    <a:lumMod val="20000"/>
                    <a:lumOff val="80000"/>
                  </a:schemeClr>
                </a:solidFill>
                <a:latin typeface="+mn-lt"/>
              </a:rPr>
              <a:t>Senior Projects – CSC 493</a:t>
            </a:r>
          </a:p>
          <a:p>
            <a:pPr algn="ctr" eaLnBrk="1" hangingPunct="1"/>
            <a:r>
              <a:rPr lang="en-US" sz="2800" dirty="0" smtClean="0">
                <a:solidFill>
                  <a:schemeClr val="accent3">
                    <a:lumMod val="20000"/>
                    <a:lumOff val="80000"/>
                  </a:schemeClr>
                </a:solidFill>
                <a:latin typeface="+mn-lt"/>
              </a:rPr>
              <a:t>Berea College – 2019 </a:t>
            </a:r>
            <a:endParaRPr lang="en-US" sz="2800" dirty="0">
              <a:solidFill>
                <a:schemeClr val="accent3">
                  <a:lumMod val="20000"/>
                  <a:lumOff val="80000"/>
                </a:schemeClr>
              </a:solidFill>
              <a:latin typeface="+mn-lt"/>
            </a:endParaRPr>
          </a:p>
        </p:txBody>
      </p:sp>
      <p:sp>
        <p:nvSpPr>
          <p:cNvPr id="24" name="TextBox 23"/>
          <p:cNvSpPr txBox="1"/>
          <p:nvPr/>
        </p:nvSpPr>
        <p:spPr>
          <a:xfrm>
            <a:off x="1280162" y="20025361"/>
            <a:ext cx="3766569" cy="1280556"/>
          </a:xfrm>
          <a:prstGeom prst="rect">
            <a:avLst/>
          </a:prstGeom>
          <a:solidFill>
            <a:schemeClr val="accent1">
              <a:lumMod val="40000"/>
              <a:lumOff val="60000"/>
            </a:schemeClr>
          </a:solidFill>
        </p:spPr>
        <p:txBody>
          <a:bodyPr wrap="none" lIns="48971" tIns="24486" rIns="48971" bIns="24486" rtlCol="0">
            <a:spAutoFit/>
          </a:bodyPr>
          <a:lstStyle/>
          <a:p>
            <a:r>
              <a:rPr lang="en-US" sz="2000" dirty="0" smtClean="0"/>
              <a:t>Dustin Young</a:t>
            </a:r>
          </a:p>
          <a:p>
            <a:r>
              <a:rPr lang="en-US" sz="2000" dirty="0" smtClean="0"/>
              <a:t>Berea College </a:t>
            </a:r>
            <a:endParaRPr lang="en-US" sz="2000" dirty="0"/>
          </a:p>
          <a:p>
            <a:r>
              <a:rPr lang="en-US" sz="2000" dirty="0"/>
              <a:t>Email</a:t>
            </a:r>
            <a:r>
              <a:rPr lang="en-US" sz="2000" dirty="0" smtClean="0"/>
              <a:t>: dustinkyoung15@gmail.com</a:t>
            </a:r>
            <a:endParaRPr lang="en-US" sz="2000" dirty="0"/>
          </a:p>
          <a:p>
            <a:r>
              <a:rPr lang="en-US" sz="2000" dirty="0"/>
              <a:t>Phone</a:t>
            </a:r>
            <a:r>
              <a:rPr lang="en-US" sz="2000" dirty="0" smtClean="0"/>
              <a:t>: (606) 282-8375</a:t>
            </a:r>
            <a:endParaRPr lang="en-US" sz="2000" dirty="0"/>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875947" y="20025361"/>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2000" dirty="0">
                <a:hlinkClick r:id="rId2"/>
              </a:rPr>
              <a:t>https://getbootstrap.com/docs/4.0/getting-started/introduction/</a:t>
            </a:r>
            <a:r>
              <a:rPr lang="en-US" sz="2000" dirty="0" smtClean="0"/>
              <a:t> </a:t>
            </a:r>
            <a:endParaRPr lang="en-US" sz="2000" dirty="0"/>
          </a:p>
          <a:p>
            <a:pPr marL="244855" indent="-244855">
              <a:buFont typeface="+mj-lt"/>
              <a:buAutoNum type="arabicPeriod"/>
            </a:pPr>
            <a:r>
              <a:rPr lang="en-US" sz="2000" dirty="0"/>
              <a:t> </a:t>
            </a:r>
            <a:r>
              <a:rPr lang="en-US" sz="2000" dirty="0">
                <a:hlinkClick r:id="rId3"/>
              </a:rPr>
              <a:t>http://flask.pocoo.org/</a:t>
            </a:r>
            <a:endParaRPr lang="en-US" sz="2000" dirty="0"/>
          </a:p>
          <a:p>
            <a:pPr marL="244855" indent="-244855">
              <a:buFont typeface="+mj-lt"/>
              <a:buAutoNum type="arabicPeriod"/>
            </a:pPr>
            <a:r>
              <a:rPr lang="en-US" sz="2000" dirty="0"/>
              <a:t> </a:t>
            </a:r>
            <a:r>
              <a:rPr lang="en-US" sz="2000" dirty="0">
                <a:hlinkClick r:id="rId4"/>
              </a:rPr>
              <a:t>https://startbootstrap.com/themes/grayscale/</a:t>
            </a:r>
            <a:endParaRPr lang="en-US" sz="2000" dirty="0"/>
          </a:p>
          <a:p>
            <a:pPr marL="244855" indent="-244855">
              <a:buFont typeface="+mj-lt"/>
              <a:buAutoNum type="arabicPeriod"/>
            </a:pPr>
            <a:r>
              <a:rPr lang="en-US" sz="2000" dirty="0"/>
              <a:t> </a:t>
            </a:r>
            <a:r>
              <a:rPr lang="en-US" sz="2000" dirty="0">
                <a:hlinkClick r:id="rId5"/>
              </a:rPr>
              <a:t>https://www.phpmyadmin.net/</a:t>
            </a:r>
            <a:endParaRPr lang="en-US" sz="2000" dirty="0"/>
          </a:p>
          <a:p>
            <a:endParaRPr lang="en-US" sz="900" dirty="0"/>
          </a:p>
          <a:p>
            <a:pPr marL="244855" indent="-244855">
              <a:buFont typeface="+mj-lt"/>
              <a:buAutoNum type="arabicPeriod"/>
            </a:pPr>
            <a:endParaRPr lang="en-US" sz="900" dirty="0"/>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289084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500" dirty="0" err="1" smtClean="0">
                <a:latin typeface="Calibri" pitchFamily="34" charset="0"/>
              </a:rPr>
              <a:t>GameChat</a:t>
            </a:r>
            <a:r>
              <a:rPr lang="en-US" sz="2500" dirty="0" smtClean="0">
                <a:latin typeface="Calibri" pitchFamily="34" charset="0"/>
              </a:rPr>
              <a:t> </a:t>
            </a:r>
            <a:r>
              <a:rPr lang="en-US" sz="2500" dirty="0" smtClean="0">
                <a:latin typeface="Calibri" pitchFamily="34" charset="0"/>
              </a:rPr>
              <a:t>is being designed as a way for gamers to chat about the games that they play. Since everyone likes different genres of games, it can be hard to always find someone who plays the same things that you do. </a:t>
            </a:r>
          </a:p>
          <a:p>
            <a:pPr eaLnBrk="1" hangingPunct="1"/>
            <a:endParaRPr lang="en-US" sz="2500" dirty="0">
              <a:latin typeface="Calibri" pitchFamily="34" charset="0"/>
            </a:endParaRPr>
          </a:p>
          <a:p>
            <a:pPr eaLnBrk="1" hangingPunct="1"/>
            <a:r>
              <a:rPr lang="en-US" sz="2500" dirty="0" err="1" smtClean="0">
                <a:latin typeface="Calibri" pitchFamily="34" charset="0"/>
              </a:rPr>
              <a:t>GameChat</a:t>
            </a:r>
            <a:r>
              <a:rPr lang="en-US" sz="2500" dirty="0" smtClean="0">
                <a:latin typeface="Calibri" pitchFamily="34" charset="0"/>
              </a:rPr>
              <a:t> is separated into different discussion boards, and then into different sub-topics. This ensures that users can always find something to talk about. </a:t>
            </a:r>
            <a:endParaRPr lang="en-US" sz="2500" dirty="0">
              <a:latin typeface="Calibri" pitchFamily="34" charset="0"/>
            </a:endParaRPr>
          </a:p>
        </p:txBody>
      </p:sp>
      <p:sp>
        <p:nvSpPr>
          <p:cNvPr id="32" name="Rectangle 31"/>
          <p:cNvSpPr/>
          <p:nvPr/>
        </p:nvSpPr>
        <p:spPr>
          <a:xfrm>
            <a:off x="1097280" y="3200400"/>
            <a:ext cx="9875520" cy="457200"/>
          </a:xfrm>
          <a:prstGeom prst="rect">
            <a:avLst/>
          </a:prstGeom>
          <a:solidFill>
            <a:schemeClr val="tx2">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Project Concept </a:t>
            </a:r>
            <a:endParaRPr lang="en-US" sz="3200" b="1" dirty="0">
              <a:solidFill>
                <a:schemeClr val="accent3">
                  <a:lumMod val="20000"/>
                  <a:lumOff val="80000"/>
                </a:schemeClr>
              </a:solidFill>
            </a:endParaRPr>
          </a:p>
        </p:txBody>
      </p:sp>
      <p:sp>
        <p:nvSpPr>
          <p:cNvPr id="15" name="Text Box 194"/>
          <p:cNvSpPr txBox="1">
            <a:spLocks noChangeArrowheads="1"/>
          </p:cNvSpPr>
          <p:nvPr/>
        </p:nvSpPr>
        <p:spPr bwMode="auto">
          <a:xfrm>
            <a:off x="21899880" y="3726400"/>
            <a:ext cx="9875520" cy="4814445"/>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500" dirty="0" smtClean="0">
                <a:latin typeface="Calibri" pitchFamily="34" charset="0"/>
              </a:rPr>
              <a:t>While the website will allow people to make posts as they please, the number of supported games will be relatively low, relative to other similar sites, since each discussion board will be added manually. </a:t>
            </a:r>
          </a:p>
          <a:p>
            <a:pPr eaLnBrk="1" hangingPunct="1"/>
            <a:endParaRPr lang="en-US" sz="2500" dirty="0">
              <a:latin typeface="Calibri" pitchFamily="34" charset="0"/>
            </a:endParaRPr>
          </a:p>
          <a:p>
            <a:pPr eaLnBrk="1" hangingPunct="1"/>
            <a:r>
              <a:rPr lang="en-US" sz="2500" dirty="0" smtClean="0">
                <a:latin typeface="Calibri" pitchFamily="34" charset="0"/>
              </a:rPr>
              <a:t>Since games must be added manually, the site will not support many at launch. Most likely, the ones supported will be as follows:</a:t>
            </a:r>
          </a:p>
          <a:p>
            <a:pPr eaLnBrk="1" hangingPunct="1"/>
            <a:endParaRPr lang="en-US" sz="2500" dirty="0">
              <a:latin typeface="Calibri" pitchFamily="34" charset="0"/>
            </a:endParaRPr>
          </a:p>
          <a:p>
            <a:pPr marL="342900" indent="-342900" eaLnBrk="1" hangingPunct="1">
              <a:buFont typeface="Arial" panose="020B0604020202020204" pitchFamily="34" charset="0"/>
              <a:buChar char="•"/>
            </a:pPr>
            <a:r>
              <a:rPr lang="en-US" sz="2500" dirty="0" smtClean="0">
                <a:latin typeface="Calibri" pitchFamily="34" charset="0"/>
              </a:rPr>
              <a:t>Destiny</a:t>
            </a:r>
          </a:p>
          <a:p>
            <a:pPr marL="342900" indent="-342900" eaLnBrk="1" hangingPunct="1">
              <a:buFont typeface="Arial" panose="020B0604020202020204" pitchFamily="34" charset="0"/>
              <a:buChar char="•"/>
            </a:pPr>
            <a:r>
              <a:rPr lang="en-US" sz="2500" dirty="0" err="1" smtClean="0">
                <a:latin typeface="Calibri" pitchFamily="34" charset="0"/>
              </a:rPr>
              <a:t>Warframe</a:t>
            </a:r>
            <a:endParaRPr lang="en-US" sz="2500" dirty="0" smtClean="0">
              <a:latin typeface="Calibri" pitchFamily="34" charset="0"/>
            </a:endParaRPr>
          </a:p>
          <a:p>
            <a:pPr marL="342900" indent="-342900" eaLnBrk="1" hangingPunct="1">
              <a:buFont typeface="Arial" panose="020B0604020202020204" pitchFamily="34" charset="0"/>
              <a:buChar char="•"/>
            </a:pPr>
            <a:r>
              <a:rPr lang="en-US" sz="2500" dirty="0" smtClean="0">
                <a:latin typeface="Calibri" pitchFamily="34" charset="0"/>
              </a:rPr>
              <a:t>Anthem</a:t>
            </a:r>
          </a:p>
          <a:p>
            <a:pPr marL="342900" indent="-342900" eaLnBrk="1" hangingPunct="1">
              <a:buFont typeface="Arial" panose="020B0604020202020204" pitchFamily="34" charset="0"/>
              <a:buChar char="•"/>
            </a:pPr>
            <a:r>
              <a:rPr lang="en-US" sz="2500" dirty="0" smtClean="0">
                <a:latin typeface="Calibri" pitchFamily="34" charset="0"/>
              </a:rPr>
              <a:t>League of Legends </a:t>
            </a:r>
          </a:p>
          <a:p>
            <a:pPr marL="342900" indent="-342900" eaLnBrk="1" hangingPunct="1">
              <a:buFont typeface="Arial" panose="020B0604020202020204" pitchFamily="34" charset="0"/>
              <a:buChar char="•"/>
            </a:pPr>
            <a:r>
              <a:rPr lang="en-US" sz="2500" dirty="0" smtClean="0">
                <a:latin typeface="Calibri" pitchFamily="34" charset="0"/>
              </a:rPr>
              <a:t>Hollow Knight</a:t>
            </a:r>
          </a:p>
        </p:txBody>
      </p:sp>
      <p:sp>
        <p:nvSpPr>
          <p:cNvPr id="33" name="Rectangle 32"/>
          <p:cNvSpPr/>
          <p:nvPr/>
        </p:nvSpPr>
        <p:spPr>
          <a:xfrm>
            <a:off x="1097280" y="7520069"/>
            <a:ext cx="9875520" cy="457200"/>
          </a:xfrm>
          <a:prstGeom prst="rect">
            <a:avLst/>
          </a:prstGeom>
          <a:solidFill>
            <a:schemeClr val="tx2">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Architecture and Design</a:t>
            </a:r>
            <a:endParaRPr lang="en-US" sz="3200" b="1" dirty="0">
              <a:solidFill>
                <a:schemeClr val="accent3">
                  <a:lumMod val="20000"/>
                  <a:lumOff val="80000"/>
                </a:schemeClr>
              </a:solidFill>
            </a:endParaRPr>
          </a:p>
        </p:txBody>
      </p:sp>
      <p:sp>
        <p:nvSpPr>
          <p:cNvPr id="13" name="Text Box 192"/>
          <p:cNvSpPr txBox="1">
            <a:spLocks noChangeArrowheads="1"/>
          </p:cNvSpPr>
          <p:nvPr/>
        </p:nvSpPr>
        <p:spPr bwMode="auto">
          <a:xfrm>
            <a:off x="11521440" y="3733800"/>
            <a:ext cx="9875520" cy="327556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500" dirty="0" err="1" smtClean="0">
                <a:latin typeface="Calibri" pitchFamily="34" charset="0"/>
              </a:rPr>
              <a:t>GameChat</a:t>
            </a:r>
            <a:r>
              <a:rPr lang="en-US" sz="2500" dirty="0" smtClean="0">
                <a:latin typeface="Calibri" pitchFamily="34" charset="0"/>
              </a:rPr>
              <a:t> will feature several different discussion boards, which will then be further separated into different sub-topics:</a:t>
            </a:r>
          </a:p>
          <a:p>
            <a:pPr marL="342900" indent="-342900" eaLnBrk="1" hangingPunct="1">
              <a:buFont typeface="Arial" panose="020B0604020202020204" pitchFamily="34" charset="0"/>
              <a:buChar char="•"/>
            </a:pPr>
            <a:r>
              <a:rPr lang="en-US" sz="2500" dirty="0" smtClean="0">
                <a:latin typeface="Calibri" pitchFamily="34" charset="0"/>
              </a:rPr>
              <a:t>Lore </a:t>
            </a:r>
          </a:p>
          <a:p>
            <a:pPr marL="342900" indent="-342900" eaLnBrk="1" hangingPunct="1">
              <a:buFont typeface="Arial" panose="020B0604020202020204" pitchFamily="34" charset="0"/>
              <a:buChar char="•"/>
            </a:pPr>
            <a:r>
              <a:rPr lang="en-US" sz="2500" dirty="0" smtClean="0">
                <a:latin typeface="Calibri" pitchFamily="34" charset="0"/>
              </a:rPr>
              <a:t>General Discussion</a:t>
            </a:r>
          </a:p>
          <a:p>
            <a:pPr marL="342900" indent="-342900" eaLnBrk="1" hangingPunct="1">
              <a:buFont typeface="Arial" panose="020B0604020202020204" pitchFamily="34" charset="0"/>
              <a:buChar char="•"/>
            </a:pPr>
            <a:r>
              <a:rPr lang="en-US" sz="2500" dirty="0" smtClean="0">
                <a:latin typeface="Calibri" pitchFamily="34" charset="0"/>
              </a:rPr>
              <a:t>Players Helping Players</a:t>
            </a:r>
          </a:p>
          <a:p>
            <a:pPr marL="342900" indent="-342900" eaLnBrk="1" hangingPunct="1">
              <a:buFont typeface="Arial" panose="020B0604020202020204" pitchFamily="34" charset="0"/>
              <a:buChar char="•"/>
            </a:pPr>
            <a:r>
              <a:rPr lang="en-US" sz="2500" dirty="0" smtClean="0">
                <a:latin typeface="Calibri" pitchFamily="34" charset="0"/>
              </a:rPr>
              <a:t>Player Feedback</a:t>
            </a:r>
            <a:endParaRPr lang="en-US" sz="2500" dirty="0" smtClean="0">
              <a:latin typeface="Calibri" pitchFamily="34" charset="0"/>
            </a:endParaRPr>
          </a:p>
          <a:p>
            <a:pPr eaLnBrk="1" hangingPunct="1"/>
            <a:endParaRPr lang="en-US" sz="2500" dirty="0" smtClean="0">
              <a:latin typeface="Calibri" pitchFamily="34" charset="0"/>
            </a:endParaRPr>
          </a:p>
          <a:p>
            <a:pPr eaLnBrk="1" hangingPunct="1"/>
            <a:r>
              <a:rPr lang="en-US" sz="2500" dirty="0" smtClean="0">
                <a:latin typeface="Calibri" pitchFamily="34" charset="0"/>
              </a:rPr>
              <a:t>This site is also heavily inspired by Reddit and </a:t>
            </a:r>
            <a:r>
              <a:rPr lang="en-US" sz="2500" dirty="0" err="1" smtClean="0">
                <a:latin typeface="Calibri" pitchFamily="34" charset="0"/>
              </a:rPr>
              <a:t>GameFaqs</a:t>
            </a:r>
            <a:r>
              <a:rPr lang="en-US" sz="2500" dirty="0" smtClean="0">
                <a:latin typeface="Calibri" pitchFamily="34" charset="0"/>
              </a:rPr>
              <a:t>.</a:t>
            </a:r>
            <a:endParaRPr lang="en-US" sz="2500" dirty="0">
              <a:latin typeface="Calibri" pitchFamily="34" charset="0"/>
            </a:endParaRPr>
          </a:p>
        </p:txBody>
      </p:sp>
      <p:sp>
        <p:nvSpPr>
          <p:cNvPr id="34" name="Rectangle 33"/>
          <p:cNvSpPr/>
          <p:nvPr/>
        </p:nvSpPr>
        <p:spPr>
          <a:xfrm>
            <a:off x="11521440" y="3276600"/>
            <a:ext cx="9875520" cy="457200"/>
          </a:xfrm>
          <a:prstGeom prst="rect">
            <a:avLst/>
          </a:prstGeom>
          <a:solidFill>
            <a:schemeClr val="tx2">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Project Vision</a:t>
            </a:r>
            <a:endParaRPr lang="en-US" sz="3200" b="1" dirty="0">
              <a:solidFill>
                <a:schemeClr val="accent3">
                  <a:lumMod val="20000"/>
                  <a:lumOff val="80000"/>
                </a:schemeClr>
              </a:solidFill>
            </a:endParaRPr>
          </a:p>
        </p:txBody>
      </p:sp>
      <p:sp>
        <p:nvSpPr>
          <p:cNvPr id="12" name="Text Box 191"/>
          <p:cNvSpPr txBox="1">
            <a:spLocks noChangeArrowheads="1"/>
          </p:cNvSpPr>
          <p:nvPr/>
        </p:nvSpPr>
        <p:spPr bwMode="auto">
          <a:xfrm>
            <a:off x="21935115" y="9142488"/>
            <a:ext cx="9874078" cy="4722112"/>
          </a:xfrm>
          <a:prstGeom prst="rect">
            <a:avLst/>
          </a:prstGeom>
          <a:solidFill>
            <a:schemeClr val="bg1"/>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500" dirty="0" smtClean="0">
                <a:latin typeface="Calibri" pitchFamily="34" charset="0"/>
              </a:rPr>
              <a:t>Since </a:t>
            </a:r>
            <a:r>
              <a:rPr lang="en-US" sz="2500" dirty="0" err="1" smtClean="0">
                <a:latin typeface="Calibri" pitchFamily="34" charset="0"/>
              </a:rPr>
              <a:t>GameChat</a:t>
            </a:r>
            <a:r>
              <a:rPr lang="en-US" sz="2500" dirty="0" smtClean="0">
                <a:latin typeface="Calibri" pitchFamily="34" charset="0"/>
              </a:rPr>
              <a:t> is a relatively simple website, its requirements are also relatively simple. </a:t>
            </a:r>
          </a:p>
          <a:p>
            <a:pPr eaLnBrk="1" hangingPunct="1"/>
            <a:endParaRPr lang="en-US" sz="2500" dirty="0">
              <a:latin typeface="Calibri" pitchFamily="34" charset="0"/>
            </a:endParaRPr>
          </a:p>
          <a:p>
            <a:pPr eaLnBrk="1" hangingPunct="1"/>
            <a:r>
              <a:rPr lang="en-US" sz="2500" dirty="0" smtClean="0">
                <a:latin typeface="Calibri" pitchFamily="34" charset="0"/>
              </a:rPr>
              <a:t>Any modern computer with a stable internet connection should be able to connect to and make use of </a:t>
            </a:r>
            <a:r>
              <a:rPr lang="en-US" sz="2500" dirty="0" err="1" smtClean="0">
                <a:latin typeface="Calibri" pitchFamily="34" charset="0"/>
              </a:rPr>
              <a:t>GameChat</a:t>
            </a:r>
            <a:r>
              <a:rPr lang="en-US" sz="2500" dirty="0" smtClean="0">
                <a:latin typeface="Calibri" pitchFamily="34" charset="0"/>
              </a:rPr>
              <a:t>. </a:t>
            </a:r>
          </a:p>
          <a:p>
            <a:pPr eaLnBrk="1" hangingPunct="1"/>
            <a:endParaRPr lang="en-US" sz="2500" dirty="0">
              <a:latin typeface="Calibri" pitchFamily="34" charset="0"/>
            </a:endParaRPr>
          </a:p>
          <a:p>
            <a:pPr eaLnBrk="1" hangingPunct="1"/>
            <a:r>
              <a:rPr lang="en-US" sz="2500" dirty="0" smtClean="0">
                <a:latin typeface="Calibri" pitchFamily="34" charset="0"/>
              </a:rPr>
              <a:t>As for installing it on a server, the requirements are as  follows:</a:t>
            </a:r>
          </a:p>
          <a:p>
            <a:pPr eaLnBrk="1" hangingPunct="1"/>
            <a:endParaRPr lang="en-US" sz="2500" dirty="0" smtClean="0">
              <a:latin typeface="Calibri" pitchFamily="34" charset="0"/>
            </a:endParaRPr>
          </a:p>
          <a:p>
            <a:pPr marL="342900" indent="-342900" eaLnBrk="1" hangingPunct="1">
              <a:buFont typeface="Arial" panose="020B0604020202020204" pitchFamily="34" charset="0"/>
              <a:buChar char="•"/>
            </a:pPr>
            <a:r>
              <a:rPr lang="en-US" sz="2500" dirty="0" smtClean="0">
                <a:latin typeface="Calibri" pitchFamily="34" charset="0"/>
              </a:rPr>
              <a:t>Flask must be installed on the computer </a:t>
            </a:r>
          </a:p>
          <a:p>
            <a:pPr marL="342900" indent="-342900" eaLnBrk="1" hangingPunct="1">
              <a:buFont typeface="Arial" panose="020B0604020202020204" pitchFamily="34" charset="0"/>
              <a:buChar char="•"/>
            </a:pPr>
            <a:r>
              <a:rPr lang="en-US" sz="2500" dirty="0" err="1" smtClean="0">
                <a:latin typeface="Calibri" pitchFamily="34" charset="0"/>
              </a:rPr>
              <a:t>phpMyAdmin</a:t>
            </a:r>
            <a:r>
              <a:rPr lang="en-US" sz="2500" dirty="0" smtClean="0">
                <a:latin typeface="Calibri" pitchFamily="34" charset="0"/>
              </a:rPr>
              <a:t> is required as well to manage the database. </a:t>
            </a:r>
          </a:p>
          <a:p>
            <a:pPr eaLnBrk="1" hangingPunct="1"/>
            <a:endParaRPr lang="en-US" sz="2400" dirty="0">
              <a:latin typeface="Calibri" pitchFamily="34" charset="0"/>
            </a:endParaRPr>
          </a:p>
          <a:p>
            <a:pPr eaLnBrk="1" hangingPunct="1"/>
            <a:endParaRPr lang="en-US" sz="2000" dirty="0">
              <a:latin typeface="Calibri" pitchFamily="34" charset="0"/>
            </a:endParaRPr>
          </a:p>
        </p:txBody>
      </p:sp>
      <p:sp>
        <p:nvSpPr>
          <p:cNvPr id="35" name="Rectangle 34"/>
          <p:cNvSpPr/>
          <p:nvPr/>
        </p:nvSpPr>
        <p:spPr>
          <a:xfrm>
            <a:off x="21945600" y="8686800"/>
            <a:ext cx="9875520" cy="457200"/>
          </a:xfrm>
          <a:prstGeom prst="rect">
            <a:avLst/>
          </a:prstGeom>
          <a:solidFill>
            <a:schemeClr val="tx2">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Requirement Specification </a:t>
            </a:r>
            <a:endParaRPr lang="en-US" sz="3200" b="1" dirty="0">
              <a:solidFill>
                <a:schemeClr val="accent3">
                  <a:lumMod val="20000"/>
                  <a:lumOff val="80000"/>
                </a:schemeClr>
              </a:solidFill>
            </a:endParaRPr>
          </a:p>
        </p:txBody>
      </p:sp>
      <p:sp>
        <p:nvSpPr>
          <p:cNvPr id="14" name="Text Box 193"/>
          <p:cNvSpPr txBox="1">
            <a:spLocks noChangeArrowheads="1"/>
          </p:cNvSpPr>
          <p:nvPr/>
        </p:nvSpPr>
        <p:spPr bwMode="auto">
          <a:xfrm>
            <a:off x="21945600" y="14630400"/>
            <a:ext cx="9875520" cy="4414336"/>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500" dirty="0" smtClean="0">
                <a:latin typeface="Calibri" pitchFamily="34" charset="0"/>
              </a:rPr>
              <a:t>Flask and Bootstrap are extremely useful for web development.</a:t>
            </a:r>
          </a:p>
          <a:p>
            <a:pPr marL="342900" indent="-342900" eaLnBrk="1" hangingPunct="1">
              <a:buFont typeface="Arial" panose="020B0604020202020204" pitchFamily="34" charset="0"/>
              <a:buChar char="•"/>
            </a:pPr>
            <a:endParaRPr lang="en-US" sz="2500" dirty="0">
              <a:latin typeface="Calibri" pitchFamily="34" charset="0"/>
            </a:endParaRPr>
          </a:p>
          <a:p>
            <a:pPr marL="342900" indent="-342900" eaLnBrk="1" hangingPunct="1">
              <a:buFont typeface="Arial" panose="020B0604020202020204" pitchFamily="34" charset="0"/>
              <a:buChar char="•"/>
            </a:pPr>
            <a:r>
              <a:rPr lang="en-US" sz="2500" dirty="0" smtClean="0">
                <a:latin typeface="Calibri" pitchFamily="34" charset="0"/>
              </a:rPr>
              <a:t>In addition, Bootstrap easily scales to multiple devices for compatibility. </a:t>
            </a:r>
          </a:p>
          <a:p>
            <a:pPr marL="342900" indent="-342900" eaLnBrk="1" hangingPunct="1">
              <a:buFont typeface="Arial" panose="020B0604020202020204" pitchFamily="34" charset="0"/>
              <a:buChar char="•"/>
            </a:pPr>
            <a:endParaRPr lang="en-US" sz="2500" dirty="0">
              <a:latin typeface="Calibri" pitchFamily="34" charset="0"/>
            </a:endParaRPr>
          </a:p>
          <a:p>
            <a:pPr eaLnBrk="1" hangingPunct="1"/>
            <a:endParaRPr lang="en-US" sz="2500" dirty="0" smtClean="0">
              <a:latin typeface="Calibri" pitchFamily="34" charset="0"/>
            </a:endParaRPr>
          </a:p>
          <a:p>
            <a:pPr marL="342900" indent="-342900" eaLnBrk="1" hangingPunct="1">
              <a:buFont typeface="Arial" panose="020B0604020202020204" pitchFamily="34" charset="0"/>
              <a:buChar char="•"/>
            </a:pPr>
            <a:r>
              <a:rPr lang="en-US" sz="2500" dirty="0" err="1" smtClean="0">
                <a:latin typeface="Calibri" pitchFamily="34" charset="0"/>
              </a:rPr>
              <a:t>phpMyAdmin</a:t>
            </a:r>
            <a:r>
              <a:rPr lang="en-US" sz="2500" dirty="0" smtClean="0">
                <a:latin typeface="Calibri" pitchFamily="34" charset="0"/>
              </a:rPr>
              <a:t> is a fantastic tool for managing a database.</a:t>
            </a:r>
          </a:p>
          <a:p>
            <a:pPr marL="342900" indent="-342900" eaLnBrk="1" hangingPunct="1">
              <a:buFont typeface="Arial" panose="020B0604020202020204" pitchFamily="34" charset="0"/>
              <a:buChar char="•"/>
            </a:pPr>
            <a:endParaRPr lang="en-US" sz="2500" dirty="0">
              <a:latin typeface="Calibri" pitchFamily="34" charset="0"/>
            </a:endParaRPr>
          </a:p>
          <a:p>
            <a:pPr eaLnBrk="1" hangingPunct="1"/>
            <a:endParaRPr lang="en-US" sz="2500" dirty="0" smtClean="0">
              <a:latin typeface="Calibri" pitchFamily="34" charset="0"/>
            </a:endParaRPr>
          </a:p>
          <a:p>
            <a:pPr marL="342900" indent="-342900" eaLnBrk="1" hangingPunct="1">
              <a:buFont typeface="Arial" panose="020B0604020202020204" pitchFamily="34" charset="0"/>
              <a:buChar char="•"/>
            </a:pPr>
            <a:r>
              <a:rPr lang="en-US" sz="2500" dirty="0" smtClean="0">
                <a:latin typeface="Calibri" pitchFamily="34" charset="0"/>
              </a:rPr>
              <a:t>Although the website still needs more work to be considered complete, I have learned a ton from it. </a:t>
            </a:r>
          </a:p>
          <a:p>
            <a:pPr eaLnBrk="1" hangingPunct="1"/>
            <a:endParaRPr lang="en-US" sz="2400" dirty="0">
              <a:latin typeface="Calibri" pitchFamily="34" charset="0"/>
            </a:endParaRPr>
          </a:p>
        </p:txBody>
      </p:sp>
      <p:sp>
        <p:nvSpPr>
          <p:cNvPr id="36" name="Rectangle 35"/>
          <p:cNvSpPr/>
          <p:nvPr/>
        </p:nvSpPr>
        <p:spPr>
          <a:xfrm>
            <a:off x="21945600" y="14201862"/>
            <a:ext cx="9875520" cy="457200"/>
          </a:xfrm>
          <a:prstGeom prst="rect">
            <a:avLst/>
          </a:prstGeom>
          <a:solidFill>
            <a:schemeClr val="tx2">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097280" y="8001001"/>
            <a:ext cx="9875520" cy="5414610"/>
          </a:xfrm>
          <a:prstGeom prst="rect">
            <a:avLst/>
          </a:prstGeom>
          <a:solidFill>
            <a:schemeClr val="bg1"/>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500" dirty="0" smtClean="0"/>
              <a:t>Users </a:t>
            </a:r>
            <a:r>
              <a:rPr lang="en-US" sz="2500" dirty="0"/>
              <a:t>will be able to sign up for an account, after which they may log in to the site in order to use the features, or simply to manage their account </a:t>
            </a:r>
            <a:r>
              <a:rPr lang="en-US" sz="2500" dirty="0" smtClean="0"/>
              <a:t>information. </a:t>
            </a:r>
          </a:p>
          <a:p>
            <a:endParaRPr lang="en-US" sz="2500" dirty="0"/>
          </a:p>
          <a:p>
            <a:r>
              <a:rPr lang="en-US" sz="2500" dirty="0"/>
              <a:t>The landing page should clean and uncluttered, as well as easy to navigate</a:t>
            </a:r>
            <a:r>
              <a:rPr lang="en-US" sz="2500" dirty="0" smtClean="0"/>
              <a:t>.</a:t>
            </a:r>
          </a:p>
          <a:p>
            <a:endParaRPr lang="en-US" sz="2500" dirty="0"/>
          </a:p>
          <a:p>
            <a:r>
              <a:rPr lang="en-US" sz="2500" dirty="0"/>
              <a:t>The user navigates to the website, and is taken to the landing page. Here, they may either browse through the site to learn more about the discussion boards, or they may create an </a:t>
            </a:r>
            <a:r>
              <a:rPr lang="en-US" sz="2500" dirty="0" smtClean="0"/>
              <a:t>account/log </a:t>
            </a:r>
            <a:r>
              <a:rPr lang="en-US" sz="2500" dirty="0"/>
              <a:t>into an existing one. </a:t>
            </a:r>
            <a:endParaRPr lang="en-US" sz="2500" dirty="0" smtClean="0"/>
          </a:p>
          <a:p>
            <a:endParaRPr lang="en-US" sz="2400" dirty="0"/>
          </a:p>
          <a:p>
            <a:r>
              <a:rPr lang="en-US" sz="2000" dirty="0"/>
              <a:t/>
            </a:r>
            <a:br>
              <a:rPr lang="en-US" sz="2000" dirty="0"/>
            </a:br>
            <a:endParaRPr lang="en-US" sz="2000" dirty="0">
              <a:latin typeface="+mn-lt"/>
            </a:endParaRPr>
          </a:p>
        </p:txBody>
      </p:sp>
      <p:sp>
        <p:nvSpPr>
          <p:cNvPr id="45" name="Rectangle 44"/>
          <p:cNvSpPr/>
          <p:nvPr/>
        </p:nvSpPr>
        <p:spPr>
          <a:xfrm>
            <a:off x="21899880" y="3276600"/>
            <a:ext cx="9875520" cy="457200"/>
          </a:xfrm>
          <a:prstGeom prst="rect">
            <a:avLst/>
          </a:prstGeom>
          <a:solidFill>
            <a:schemeClr val="tx2">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Project Scope</a:t>
            </a:r>
            <a:endParaRPr lang="en-US" sz="3200" b="1" dirty="0">
              <a:solidFill>
                <a:schemeClr val="accent3">
                  <a:lumMod val="20000"/>
                  <a:lumOff val="80000"/>
                </a:schemeClr>
              </a:solidFill>
            </a:endParaRPr>
          </a:p>
        </p:txBody>
      </p:sp>
      <p:sp>
        <p:nvSpPr>
          <p:cNvPr id="30" name="Rectangle 265"/>
          <p:cNvSpPr>
            <a:spLocks noChangeAspect="1" noChangeArrowheads="1"/>
          </p:cNvSpPr>
          <p:nvPr/>
        </p:nvSpPr>
        <p:spPr bwMode="auto">
          <a:xfrm>
            <a:off x="1097280" y="731520"/>
            <a:ext cx="1827358" cy="1371600"/>
          </a:xfrm>
          <a:prstGeom prst="rect">
            <a:avLst/>
          </a:prstGeom>
          <a:blipFill dpi="0" rotWithShape="1">
            <a:blip r:embed="rId6">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sp>
        <p:nvSpPr>
          <p:cNvPr id="31" name="Rectangle 265"/>
          <p:cNvSpPr>
            <a:spLocks noChangeAspect="1" noChangeArrowheads="1"/>
          </p:cNvSpPr>
          <p:nvPr/>
        </p:nvSpPr>
        <p:spPr bwMode="auto">
          <a:xfrm>
            <a:off x="29992320" y="731520"/>
            <a:ext cx="1827358" cy="1371600"/>
          </a:xfrm>
          <a:prstGeom prst="rect">
            <a:avLst/>
          </a:prstGeom>
          <a:blipFill dpi="0" rotWithShape="1">
            <a:blip r:embed="rId6">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81886" y="7412233"/>
            <a:ext cx="10292205" cy="4855967"/>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5878" y="13864600"/>
            <a:ext cx="4433995" cy="2771247"/>
          </a:xfrm>
          <a:prstGeom prst="rect">
            <a:avLst/>
          </a:prstGeom>
        </p:spPr>
      </p:pic>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14903" y="13888075"/>
            <a:ext cx="3842571" cy="1964951"/>
          </a:xfrm>
          <a:prstGeom prst="rect">
            <a:avLst/>
          </a:prstGeom>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7280" y="533400"/>
            <a:ext cx="1827358" cy="1827358"/>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992320" y="533400"/>
            <a:ext cx="1827358" cy="1827358"/>
          </a:xfrm>
          <a:prstGeom prst="rect">
            <a:avLst/>
          </a:prstGeom>
        </p:spPr>
      </p:pic>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63446" y="16094701"/>
            <a:ext cx="5015510" cy="2796147"/>
          </a:xfrm>
          <a:prstGeom prst="rect">
            <a:avLst/>
          </a:prstGeom>
        </p:spPr>
      </p:pic>
      <p:pic>
        <p:nvPicPr>
          <p:cNvPr id="7" name="Picture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318344" y="13271148"/>
            <a:ext cx="8615510" cy="4071064"/>
          </a:xfrm>
          <a:prstGeom prst="rect">
            <a:avLst/>
          </a:prstGeom>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2974</TotalTime>
  <Words>473</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Dustin K. Young</cp:lastModifiedBy>
  <cp:revision>114</cp:revision>
  <cp:lastPrinted>2013-02-12T02:21:55Z</cp:lastPrinted>
  <dcterms:created xsi:type="dcterms:W3CDTF">2013-02-10T21:14:48Z</dcterms:created>
  <dcterms:modified xsi:type="dcterms:W3CDTF">2019-04-15T00:18:03Z</dcterms:modified>
</cp:coreProperties>
</file>