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59" r:id="rId4"/>
    <p:sldId id="295" r:id="rId5"/>
    <p:sldId id="296" r:id="rId6"/>
    <p:sldId id="294" r:id="rId7"/>
    <p:sldId id="262" r:id="rId8"/>
    <p:sldId id="263" r:id="rId9"/>
    <p:sldId id="264" r:id="rId10"/>
    <p:sldId id="275" r:id="rId11"/>
    <p:sldId id="297" r:id="rId12"/>
    <p:sldId id="285" r:id="rId13"/>
    <p:sldId id="298" r:id="rId14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F36"/>
    <a:srgbClr val="262626"/>
    <a:srgbClr val="191919"/>
    <a:srgbClr val="FFFFFF"/>
    <a:srgbClr val="F8F7FF"/>
    <a:srgbClr val="001F60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A870A4A-6CFB-4622-8144-9775D3B35B23}">
  <a:tblStyle styleId="{5A870A4A-6CFB-4622-8144-9775D3B35B23}" styleName="Table_0">
    <a:wholeTbl>
      <a:tcTxStyle b="off" i="off">
        <a:font>
          <a:latin typeface="Neue Haas Unica Pro Light"/>
          <a:ea typeface="Neue Haas Unica Pro Light"/>
          <a:cs typeface="Neue Haas Unica Pro Light"/>
        </a:font>
        <a:srgbClr val="000000"/>
      </a:tcTxStyle>
      <a:tcStyle>
        <a:tcBdr>
          <a:left>
            <a:ln w="12700" cap="flat" cmpd="sng">
              <a:solidFill>
                <a:srgbClr val="008CF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8CF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8CF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9EA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Neue Haas Unica Pro Light"/>
          <a:ea typeface="Neue Haas Unica Pro Light"/>
          <a:cs typeface="Neue Haas Unica Pro Light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8CF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65C0"/>
          </a:solidFill>
        </a:fill>
      </a:tcStyle>
    </a:firstCol>
    <a:lastRow>
      <a:tcTxStyle b="off" i="off">
        <a:font>
          <a:latin typeface="Neue Haas Unica Pro Light"/>
          <a:ea typeface="Neue Haas Unica Pro Light"/>
          <a:cs typeface="Neue Haas Unica Pro Light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65C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Neue Haas Unica Pro Light"/>
          <a:ea typeface="Neue Haas Unica Pro Light"/>
          <a:cs typeface="Neue Haas Unica Pro Light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65C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4" autoAdjust="0"/>
  </p:normalViewPr>
  <p:slideViewPr>
    <p:cSldViewPr snapToGrid="0" snapToObjects="1">
      <p:cViewPr>
        <p:scale>
          <a:sx n="147" d="100"/>
          <a:sy n="147" d="100"/>
        </p:scale>
        <p:origin x="-104" y="234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64926" y="685800"/>
            <a:ext cx="3328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1475" algn="l" rtl="0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SzPts val="2250"/>
              <a:buFont typeface="Arial"/>
              <a:buChar char="•"/>
              <a:defRPr sz="30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859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dd383f8d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dd383f8d_5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Something</a:t>
            </a:r>
            <a:r>
              <a:rPr lang="en-US" sz="1600" baseline="0" dirty="0" smtClean="0"/>
              <a:t> I enjoy doing is </a:t>
            </a:r>
            <a:r>
              <a:rPr lang="en-US" sz="1600" dirty="0" smtClean="0"/>
              <a:t>trying</a:t>
            </a:r>
            <a:r>
              <a:rPr lang="en-US" sz="1600" baseline="0" dirty="0" smtClean="0"/>
              <a:t> out new restaurants, but also cooking at home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baseline="0" dirty="0" smtClean="0"/>
              <a:t>I spent a lot of time thinking about what to make for dinner</a:t>
            </a:r>
            <a:endParaRPr lang="en-US" sz="160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Solve a personal</a:t>
            </a:r>
            <a:r>
              <a:rPr lang="en-US" sz="1600" baseline="0" dirty="0" smtClean="0"/>
              <a:t> problem with machine learning.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FontTx/>
              <a:buNone/>
            </a:pPr>
            <a:endParaRPr lang="en-US" sz="1600" baseline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8268ca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8268ca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 smtClean="0"/>
              <a:t>Factorization was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performant</a:t>
            </a:r>
            <a:r>
              <a:rPr lang="en-US" sz="1600" baseline="0" dirty="0" smtClean="0"/>
              <a:t>, but tended to return items that the user has already tried before or the predicted rating was &lt; 3, so I didn’t want to return it.</a:t>
            </a:r>
          </a:p>
          <a:p>
            <a:pPr marL="0" marR="0" lvl="0" indent="0" algn="l" defTabSz="914400" rtl="0" eaLnBrk="1" fontAlgn="auto" latinLnBrk="0" hangingPunct="1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CA" sz="16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Performs better when more data is given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05716e2c3_1_1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To recap, my</a:t>
            </a:r>
            <a:r>
              <a:rPr lang="en-CA" baseline="0" dirty="0" smtClean="0"/>
              <a:t> app,</a:t>
            </a:r>
            <a:r>
              <a:rPr lang="en-CA" dirty="0" smtClean="0"/>
              <a:t> Seasonings,</a:t>
            </a:r>
            <a:r>
              <a:rPr lang="en-CA" baseline="0" dirty="0" smtClean="0"/>
              <a:t> helps you d</a:t>
            </a:r>
            <a:r>
              <a:rPr lang="en-US" sz="3200" dirty="0" err="1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iscover</a:t>
            </a:r>
            <a:r>
              <a:rPr lang="en-US" sz="320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 personalized and</a:t>
            </a:r>
            <a:r>
              <a:rPr lang="en-US" sz="3200" baseline="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 n</a:t>
            </a:r>
            <a:r>
              <a:rPr lang="en-US" sz="320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ew recipes,</a:t>
            </a:r>
            <a:r>
              <a:rPr lang="en-US" sz="3200" baseline="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 so you’re better prepared for your next grocery run.</a:t>
            </a:r>
            <a:endParaRPr lang="en-CA" baseline="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I had a</a:t>
            </a:r>
            <a:r>
              <a:rPr lang="en-CA" baseline="0" dirty="0" smtClean="0"/>
              <a:t> lot of fun making this.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baseline="0" dirty="0" smtClean="0"/>
              <a:t>You might just find your next favourite recipe.</a:t>
            </a:r>
          </a:p>
        </p:txBody>
      </p:sp>
      <p:sp>
        <p:nvSpPr>
          <p:cNvPr id="632" name="Google Shape;632;g505716e2c3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8268ca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8268ca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 smtClean="0"/>
              <a:t>Matrix factorization</a:t>
            </a:r>
            <a:r>
              <a:rPr lang="en-US" sz="1600" baseline="0" dirty="0" smtClean="0"/>
              <a:t> and cross validation is slow</a:t>
            </a:r>
            <a:endParaRPr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5716e2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5716e2c3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/>
              <a:t>Notes</a:t>
            </a:r>
            <a:endParaRPr sz="16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7db68b4f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7db68b4f_9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This is a</a:t>
            </a:r>
            <a:r>
              <a:rPr lang="en-CA" baseline="0" dirty="0" smtClean="0"/>
              <a:t> problem you have had too many times before:</a:t>
            </a:r>
            <a:br>
              <a:rPr lang="en-CA" baseline="0" dirty="0" smtClean="0"/>
            </a:br>
            <a:r>
              <a:rPr lang="en-CA" baseline="0" dirty="0" smtClean="0"/>
              <a:t/>
            </a:r>
            <a:br>
              <a:rPr lang="en-CA" baseline="0" dirty="0" smtClean="0"/>
            </a:br>
            <a:r>
              <a:rPr lang="en-CA" baseline="0" dirty="0" smtClean="0"/>
              <a:t>Imagine, you’re in the super market </a:t>
            </a:r>
            <a:r>
              <a:rPr lang="mr-IN" baseline="0" dirty="0" smtClean="0"/>
              <a:t>…</a:t>
            </a:r>
            <a:endParaRPr lang="en-CA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7db68b4f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7db68b4f_9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Things</a:t>
            </a:r>
            <a:r>
              <a:rPr lang="en-CA" baseline="0" dirty="0" smtClean="0"/>
              <a:t> you like, things you don’t like or dietary restrictions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baseline="0" dirty="0" smtClean="0"/>
              <a:t>Also peel back the curtain as to what a recommendation system does, as its pervasive in our daily lives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Cat seeing a reflection of itself</a:t>
            </a:r>
            <a:r>
              <a:rPr lang="en-CA" baseline="0" dirty="0" smtClean="0"/>
              <a:t> with ears.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7db68b4f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7db68b4f_9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What can we see here from these numbers?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dirty="0" smtClean="0"/>
              <a:t>Coined by the Wired in 2004, about</a:t>
            </a:r>
            <a:r>
              <a:rPr lang="en-CA" baseline="0" dirty="0" smtClean="0"/>
              <a:t> Amazon </a:t>
            </a:r>
            <a:r>
              <a:rPr lang="mr-IN" baseline="0" dirty="0" smtClean="0"/>
              <a:t>…</a:t>
            </a:r>
            <a:r>
              <a:rPr lang="en-CA" baseline="0" dirty="0" smtClean="0"/>
              <a:t> how there is more content than users, shifting away from hits and huge number of niches.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7db68b4f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7db68b4f_9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8268ca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8268ca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Before recommender</a:t>
            </a:r>
            <a:r>
              <a:rPr lang="en-US" sz="1600" baseline="0" dirty="0" smtClean="0"/>
              <a:t> systems, how did you get suggestions for new songs?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baseline="0" dirty="0" smtClean="0"/>
              <a:t>Your friends and family! Because you trusted them. </a:t>
            </a:r>
            <a:endParaRPr lang="en-US" sz="160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endParaRPr lang="en-US" sz="160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sz="1600" dirty="0" smtClean="0"/>
              <a:t>We</a:t>
            </a:r>
            <a:r>
              <a:rPr lang="en-US" sz="1600" baseline="0" dirty="0" smtClean="0"/>
              <a:t> measure this with something we call Cosine similarity. </a:t>
            </a:r>
            <a:r>
              <a:rPr lang="en-US" sz="1600" dirty="0" smtClean="0"/>
              <a:t>First off, </a:t>
            </a:r>
            <a:r>
              <a:rPr lang="en-US" sz="1600" baseline="0" dirty="0" smtClean="0"/>
              <a:t>Scale of -1 to 1.</a:t>
            </a:r>
            <a:endParaRPr lang="en-US" sz="160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endParaRPr lang="en-US" sz="160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We can recommend Rosie, recipes that Baking Nana liked,</a:t>
            </a:r>
            <a:r>
              <a:rPr lang="en-US" sz="1600" baseline="0" dirty="0" smtClean="0"/>
              <a:t> and vice versa. (Italian Meatballs)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endParaRPr lang="en-US" sz="1600" baseline="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Extra: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Rosie rated 5s for all recipes she tried. Baking Nana rating those items 5s as well. 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If we were only considering these 8 items, the vectors are actually very close to each other (1.0!), 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But because there are a lot of recipes that Rosie hasn't rated yet, so the similarity is only a 22%.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FontTx/>
              <a:buNone/>
            </a:pPr>
            <a:endParaRPr lang="en-US" sz="1600" dirty="0" smtClean="0"/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However, there is a silver lining! </a:t>
            </a:r>
            <a:endParaRPr lang="en-US" sz="16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fe8268ca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fe8268ca1_2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 smtClean="0"/>
              <a:t>Address: 1) The cold start problem is when there are new users and recipes in our matrix that do not have any ratings. 2 ) </a:t>
            </a:r>
            <a:r>
              <a:rPr lang="en-CA" sz="1600" dirty="0" smtClean="0"/>
              <a:t>Curse of dimensionality.</a:t>
            </a:r>
            <a:r>
              <a:rPr lang="en-CA" sz="1600" baseline="0" dirty="0" smtClean="0"/>
              <a:t> No users are similar to each other!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sz="1600" baseline="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600" baseline="0" dirty="0" smtClean="0"/>
              <a:t>Latent factors - If we both like recipes that remind us that remind us of Thanksgiving, how do we pick up the underlying tastes?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CA" sz="1600" baseline="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600" baseline="0" dirty="0" smtClean="0"/>
              <a:t>SVD = Low rank matrix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05716e2c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05716e2c3_1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 smtClean="0"/>
              <a:t>Ensemble methods use multiple learning algorithms to obtain better predictive performance, than could be obtained from any of the constituent learning algorithms alone.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dirty="0" smtClean="0"/>
              <a:t>Better than the sum of its parts</a:t>
            </a:r>
            <a:endParaRPr sz="16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Blank_1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>
            <a:off x="349200" y="347472"/>
            <a:ext cx="93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hart">
  <p:cSld name="Title &amp; Char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3292868" y="2150363"/>
            <a:ext cx="34587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able">
  <p:cSld name="Title &amp; Tab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18680" y="2051913"/>
            <a:ext cx="9218400" cy="5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acts &amp; Text">
  <p:cSld name="3 Facts &amp;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540921" y="1124442"/>
            <a:ext cx="40962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540921" y="2243633"/>
            <a:ext cx="4096200" cy="48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18680" y="1150315"/>
            <a:ext cx="410010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>
            <a:off x="418680" y="3295498"/>
            <a:ext cx="409620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4"/>
          <p:cNvCxnSpPr/>
          <p:nvPr/>
        </p:nvCxnSpPr>
        <p:spPr>
          <a:xfrm>
            <a:off x="418680" y="5445861"/>
            <a:ext cx="410010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366398" y="1282839"/>
            <a:ext cx="41457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3"/>
          </p:nvPr>
        </p:nvSpPr>
        <p:spPr>
          <a:xfrm>
            <a:off x="366398" y="3405894"/>
            <a:ext cx="41523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"/>
          </p:nvPr>
        </p:nvSpPr>
        <p:spPr>
          <a:xfrm>
            <a:off x="366398" y="5565650"/>
            <a:ext cx="41520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5"/>
          </p:nvPr>
        </p:nvSpPr>
        <p:spPr>
          <a:xfrm>
            <a:off x="418445" y="2741138"/>
            <a:ext cx="4093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6"/>
          </p:nvPr>
        </p:nvSpPr>
        <p:spPr>
          <a:xfrm>
            <a:off x="418445" y="4899275"/>
            <a:ext cx="41001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7"/>
          </p:nvPr>
        </p:nvSpPr>
        <p:spPr>
          <a:xfrm>
            <a:off x="418445" y="7059031"/>
            <a:ext cx="41001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18680" y="1312907"/>
            <a:ext cx="3074100" cy="5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418680" y="1149998"/>
            <a:ext cx="30741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5"/>
          <p:cNvCxnSpPr/>
          <p:nvPr/>
        </p:nvCxnSpPr>
        <p:spPr>
          <a:xfrm>
            <a:off x="4518736" y="1149998"/>
            <a:ext cx="30807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518422" y="1312907"/>
            <a:ext cx="3074100" cy="5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">
  <p:cSld name="Summary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418680" y="575157"/>
            <a:ext cx="92184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22452" y="3927653"/>
            <a:ext cx="8192700" cy="3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3442" y="2497243"/>
            <a:ext cx="9218400" cy="2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None/>
              <a:defRPr sz="510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427518" y="580219"/>
            <a:ext cx="1037278" cy="232584"/>
            <a:chOff x="-1" y="-3"/>
            <a:chExt cx="2514614" cy="410419"/>
          </a:xfrm>
        </p:grpSpPr>
        <p:sp>
          <p:nvSpPr>
            <p:cNvPr id="92" name="Google Shape;92;p17"/>
            <p:cNvSpPr/>
            <p:nvPr/>
          </p:nvSpPr>
          <p:spPr>
            <a:xfrm>
              <a:off x="681037" y="126960"/>
              <a:ext cx="269892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59" y="2"/>
                  </a:moveTo>
                  <a:cubicBezTo>
                    <a:pt x="9580" y="-58"/>
                    <a:pt x="7261" y="962"/>
                    <a:pt x="5553" y="3122"/>
                  </a:cubicBezTo>
                  <a:lnTo>
                    <a:pt x="5553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614" y="21542"/>
                  </a:lnTo>
                  <a:lnTo>
                    <a:pt x="5553" y="10382"/>
                  </a:lnTo>
                  <a:cubicBezTo>
                    <a:pt x="5858" y="6242"/>
                    <a:pt x="8908" y="4682"/>
                    <a:pt x="11593" y="4982"/>
                  </a:cubicBezTo>
                  <a:cubicBezTo>
                    <a:pt x="14034" y="5222"/>
                    <a:pt x="15986" y="7022"/>
                    <a:pt x="15986" y="10982"/>
                  </a:cubicBezTo>
                  <a:lnTo>
                    <a:pt x="15986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58" y="62"/>
                    <a:pt x="11959" y="2"/>
                  </a:cubicBez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947863" y="126239"/>
              <a:ext cx="26989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61" y="0"/>
                  </a:moveTo>
                  <a:cubicBezTo>
                    <a:pt x="4848" y="0"/>
                    <a:pt x="0" y="4872"/>
                    <a:pt x="0" y="10800"/>
                  </a:cubicBezTo>
                  <a:cubicBezTo>
                    <a:pt x="0" y="16787"/>
                    <a:pt x="4848" y="21600"/>
                    <a:pt x="10861" y="21600"/>
                  </a:cubicBezTo>
                  <a:cubicBezTo>
                    <a:pt x="15218" y="21600"/>
                    <a:pt x="19023" y="19370"/>
                    <a:pt x="20495" y="15789"/>
                  </a:cubicBezTo>
                  <a:lnTo>
                    <a:pt x="15525" y="13970"/>
                  </a:lnTo>
                  <a:cubicBezTo>
                    <a:pt x="14789" y="15437"/>
                    <a:pt x="13070" y="16376"/>
                    <a:pt x="10861" y="16376"/>
                  </a:cubicBezTo>
                  <a:cubicBezTo>
                    <a:pt x="8591" y="16376"/>
                    <a:pt x="6627" y="15026"/>
                    <a:pt x="5830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41" y="6280"/>
                  </a:cubicBezTo>
                  <a:cubicBezTo>
                    <a:pt x="19145" y="2407"/>
                    <a:pt x="15341" y="0"/>
                    <a:pt x="10861" y="0"/>
                  </a:cubicBezTo>
                  <a:close/>
                  <a:moveTo>
                    <a:pt x="5707" y="8922"/>
                  </a:moveTo>
                  <a:cubicBezTo>
                    <a:pt x="6505" y="6750"/>
                    <a:pt x="8468" y="5165"/>
                    <a:pt x="10861" y="5165"/>
                  </a:cubicBezTo>
                  <a:cubicBezTo>
                    <a:pt x="12211" y="5165"/>
                    <a:pt x="13439" y="5576"/>
                    <a:pt x="14359" y="6280"/>
                  </a:cubicBezTo>
                  <a:cubicBezTo>
                    <a:pt x="15095" y="6867"/>
                    <a:pt x="15832" y="8159"/>
                    <a:pt x="16016" y="8922"/>
                  </a:cubicBezTo>
                  <a:lnTo>
                    <a:pt x="5707" y="8922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96850" y="-3"/>
              <a:ext cx="177822" cy="142123"/>
            </a:xfrm>
            <a:custGeom>
              <a:avLst/>
              <a:gdLst/>
              <a:ahLst/>
              <a:cxnLst/>
              <a:rect l="l" t="t" r="r" b="b"/>
              <a:pathLst>
                <a:path w="21600" h="21485" extrusionOk="0">
                  <a:moveTo>
                    <a:pt x="12000" y="21485"/>
                  </a:moveTo>
                  <a:lnTo>
                    <a:pt x="21600" y="21485"/>
                  </a:lnTo>
                  <a:cubicBezTo>
                    <a:pt x="21415" y="19975"/>
                    <a:pt x="21138" y="18582"/>
                    <a:pt x="20862" y="17420"/>
                  </a:cubicBezTo>
                  <a:cubicBezTo>
                    <a:pt x="20769" y="17304"/>
                    <a:pt x="20769" y="17072"/>
                    <a:pt x="20677" y="16956"/>
                  </a:cubicBezTo>
                  <a:cubicBezTo>
                    <a:pt x="20123" y="14982"/>
                    <a:pt x="19477" y="13820"/>
                    <a:pt x="19477" y="13820"/>
                  </a:cubicBezTo>
                  <a:cubicBezTo>
                    <a:pt x="16985" y="8362"/>
                    <a:pt x="11446" y="-115"/>
                    <a:pt x="92" y="1"/>
                  </a:cubicBezTo>
                  <a:lnTo>
                    <a:pt x="0" y="1"/>
                  </a:lnTo>
                  <a:lnTo>
                    <a:pt x="0" y="11614"/>
                  </a:lnTo>
                  <a:lnTo>
                    <a:pt x="92" y="11614"/>
                  </a:lnTo>
                  <a:cubicBezTo>
                    <a:pt x="5908" y="11614"/>
                    <a:pt x="10338" y="16143"/>
                    <a:pt x="12000" y="21485"/>
                  </a:cubicBez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1" y="204027"/>
              <a:ext cx="384156" cy="2032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14" y="6577"/>
                  </a:moveTo>
                  <a:lnTo>
                    <a:pt x="17014" y="6659"/>
                  </a:lnTo>
                  <a:lnTo>
                    <a:pt x="17014" y="6577"/>
                  </a:lnTo>
                  <a:cubicBezTo>
                    <a:pt x="16029" y="10394"/>
                    <a:pt x="13800" y="13317"/>
                    <a:pt x="11100" y="13317"/>
                  </a:cubicBezTo>
                  <a:cubicBezTo>
                    <a:pt x="7286" y="13317"/>
                    <a:pt x="4500" y="7795"/>
                    <a:pt x="4500" y="0"/>
                  </a:cubicBezTo>
                  <a:lnTo>
                    <a:pt x="0" y="0"/>
                  </a:lnTo>
                  <a:cubicBezTo>
                    <a:pt x="0" y="12018"/>
                    <a:pt x="5014" y="21600"/>
                    <a:pt x="11100" y="21600"/>
                  </a:cubicBezTo>
                  <a:cubicBezTo>
                    <a:pt x="14871" y="21600"/>
                    <a:pt x="18171" y="18595"/>
                    <a:pt x="20143" y="13398"/>
                  </a:cubicBezTo>
                  <a:cubicBezTo>
                    <a:pt x="20186" y="13317"/>
                    <a:pt x="20229" y="13236"/>
                    <a:pt x="20271" y="13074"/>
                  </a:cubicBezTo>
                  <a:cubicBezTo>
                    <a:pt x="20314" y="12911"/>
                    <a:pt x="20400" y="12749"/>
                    <a:pt x="20443" y="12586"/>
                  </a:cubicBezTo>
                  <a:cubicBezTo>
                    <a:pt x="20529" y="12262"/>
                    <a:pt x="20614" y="12018"/>
                    <a:pt x="20743" y="11693"/>
                  </a:cubicBezTo>
                  <a:cubicBezTo>
                    <a:pt x="20743" y="11612"/>
                    <a:pt x="20786" y="11450"/>
                    <a:pt x="20786" y="11368"/>
                  </a:cubicBezTo>
                  <a:cubicBezTo>
                    <a:pt x="20871" y="11125"/>
                    <a:pt x="20957" y="10800"/>
                    <a:pt x="21043" y="10475"/>
                  </a:cubicBezTo>
                  <a:cubicBezTo>
                    <a:pt x="21086" y="10394"/>
                    <a:pt x="21086" y="10313"/>
                    <a:pt x="21129" y="10232"/>
                  </a:cubicBezTo>
                  <a:lnTo>
                    <a:pt x="21086" y="10232"/>
                  </a:lnTo>
                  <a:cubicBezTo>
                    <a:pt x="21343" y="9176"/>
                    <a:pt x="21557" y="7877"/>
                    <a:pt x="21600" y="6577"/>
                  </a:cubicBezTo>
                  <a:lnTo>
                    <a:pt x="17014" y="6577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95287" y="126239"/>
              <a:ext cx="26989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0" y="0"/>
                  </a:moveTo>
                  <a:cubicBezTo>
                    <a:pt x="4807" y="0"/>
                    <a:pt x="0" y="5003"/>
                    <a:pt x="0" y="10947"/>
                  </a:cubicBezTo>
                  <a:cubicBezTo>
                    <a:pt x="0" y="16774"/>
                    <a:pt x="4928" y="21600"/>
                    <a:pt x="10830" y="21600"/>
                  </a:cubicBezTo>
                  <a:cubicBezTo>
                    <a:pt x="16854" y="21600"/>
                    <a:pt x="21600" y="16892"/>
                    <a:pt x="21600" y="10947"/>
                  </a:cubicBezTo>
                  <a:cubicBezTo>
                    <a:pt x="21600" y="5003"/>
                    <a:pt x="16854" y="0"/>
                    <a:pt x="10830" y="0"/>
                  </a:cubicBezTo>
                  <a:close/>
                  <a:moveTo>
                    <a:pt x="10830" y="16421"/>
                  </a:moveTo>
                  <a:cubicBezTo>
                    <a:pt x="7666" y="16421"/>
                    <a:pt x="5719" y="13831"/>
                    <a:pt x="5719" y="11006"/>
                  </a:cubicBezTo>
                  <a:cubicBezTo>
                    <a:pt x="5719" y="7946"/>
                    <a:pt x="7606" y="5297"/>
                    <a:pt x="10830" y="5297"/>
                  </a:cubicBezTo>
                  <a:cubicBezTo>
                    <a:pt x="13994" y="5297"/>
                    <a:pt x="15941" y="7887"/>
                    <a:pt x="15941" y="11006"/>
                  </a:cubicBezTo>
                  <a:cubicBezTo>
                    <a:pt x="15941" y="14066"/>
                    <a:pt x="14055" y="16421"/>
                    <a:pt x="10830" y="16421"/>
                  </a:cubicBez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824038" y="51626"/>
              <a:ext cx="123822" cy="3476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667" y="0"/>
                  </a:moveTo>
                  <a:lnTo>
                    <a:pt x="0" y="0"/>
                  </a:lnTo>
                  <a:lnTo>
                    <a:pt x="0" y="17015"/>
                  </a:lnTo>
                  <a:cubicBezTo>
                    <a:pt x="0" y="19662"/>
                    <a:pt x="3067" y="21600"/>
                    <a:pt x="10400" y="21600"/>
                  </a:cubicBezTo>
                  <a:lnTo>
                    <a:pt x="21600" y="21600"/>
                  </a:lnTo>
                  <a:lnTo>
                    <a:pt x="21600" y="17582"/>
                  </a:lnTo>
                  <a:lnTo>
                    <a:pt x="17200" y="17535"/>
                  </a:lnTo>
                  <a:cubicBezTo>
                    <a:pt x="14667" y="17535"/>
                    <a:pt x="12800" y="17535"/>
                    <a:pt x="12800" y="16306"/>
                  </a:cubicBezTo>
                  <a:lnTo>
                    <a:pt x="12800" y="8839"/>
                  </a:lnTo>
                  <a:lnTo>
                    <a:pt x="21600" y="8839"/>
                  </a:lnTo>
                  <a:lnTo>
                    <a:pt x="21600" y="5199"/>
                  </a:lnTo>
                  <a:lnTo>
                    <a:pt x="12667" y="5199"/>
                  </a:lnTo>
                  <a:lnTo>
                    <a:pt x="12667" y="0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976313" y="126960"/>
              <a:ext cx="271458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26" y="2"/>
                  </a:moveTo>
                  <a:cubicBezTo>
                    <a:pt x="9614" y="-58"/>
                    <a:pt x="7241" y="962"/>
                    <a:pt x="5598" y="3122"/>
                  </a:cubicBezTo>
                  <a:lnTo>
                    <a:pt x="5598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598" y="21542"/>
                  </a:lnTo>
                  <a:lnTo>
                    <a:pt x="5598" y="10382"/>
                  </a:lnTo>
                  <a:cubicBezTo>
                    <a:pt x="5902" y="6242"/>
                    <a:pt x="8944" y="4682"/>
                    <a:pt x="11561" y="4982"/>
                  </a:cubicBezTo>
                  <a:cubicBezTo>
                    <a:pt x="14055" y="5222"/>
                    <a:pt x="16002" y="7022"/>
                    <a:pt x="16002" y="10982"/>
                  </a:cubicBezTo>
                  <a:lnTo>
                    <a:pt x="16002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72" y="62"/>
                    <a:pt x="11926" y="2"/>
                  </a:cubicBez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541463" y="126239"/>
              <a:ext cx="26827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159"/>
                  </a:moveTo>
                  <a:cubicBezTo>
                    <a:pt x="21477" y="7454"/>
                    <a:pt x="21354" y="6867"/>
                    <a:pt x="21169" y="6398"/>
                  </a:cubicBezTo>
                  <a:cubicBezTo>
                    <a:pt x="21046" y="6046"/>
                    <a:pt x="20923" y="5693"/>
                    <a:pt x="20738" y="5400"/>
                  </a:cubicBezTo>
                  <a:cubicBezTo>
                    <a:pt x="20738" y="5283"/>
                    <a:pt x="20677" y="5224"/>
                    <a:pt x="20615" y="5165"/>
                  </a:cubicBezTo>
                  <a:cubicBezTo>
                    <a:pt x="18954" y="1996"/>
                    <a:pt x="15323" y="0"/>
                    <a:pt x="11200" y="0"/>
                  </a:cubicBezTo>
                  <a:cubicBezTo>
                    <a:pt x="5108" y="0"/>
                    <a:pt x="0" y="4872"/>
                    <a:pt x="0" y="10917"/>
                  </a:cubicBezTo>
                  <a:cubicBezTo>
                    <a:pt x="0" y="16963"/>
                    <a:pt x="5108" y="21600"/>
                    <a:pt x="11200" y="21600"/>
                  </a:cubicBezTo>
                  <a:cubicBezTo>
                    <a:pt x="15508" y="21600"/>
                    <a:pt x="19077" y="19604"/>
                    <a:pt x="20615" y="16259"/>
                  </a:cubicBezTo>
                  <a:cubicBezTo>
                    <a:pt x="20615" y="16200"/>
                    <a:pt x="20677" y="16200"/>
                    <a:pt x="20677" y="16141"/>
                  </a:cubicBezTo>
                  <a:cubicBezTo>
                    <a:pt x="20677" y="16083"/>
                    <a:pt x="20738" y="16024"/>
                    <a:pt x="20738" y="15965"/>
                  </a:cubicBezTo>
                  <a:cubicBezTo>
                    <a:pt x="20985" y="15437"/>
                    <a:pt x="21231" y="14733"/>
                    <a:pt x="21292" y="14087"/>
                  </a:cubicBezTo>
                  <a:lnTo>
                    <a:pt x="15815" y="14087"/>
                  </a:lnTo>
                  <a:cubicBezTo>
                    <a:pt x="15385" y="15143"/>
                    <a:pt x="14154" y="16846"/>
                    <a:pt x="11200" y="16846"/>
                  </a:cubicBezTo>
                  <a:cubicBezTo>
                    <a:pt x="7508" y="16846"/>
                    <a:pt x="5785" y="14146"/>
                    <a:pt x="5785" y="10917"/>
                  </a:cubicBezTo>
                  <a:cubicBezTo>
                    <a:pt x="5785" y="7689"/>
                    <a:pt x="7508" y="4872"/>
                    <a:pt x="11200" y="4872"/>
                  </a:cubicBezTo>
                  <a:cubicBezTo>
                    <a:pt x="14154" y="4872"/>
                    <a:pt x="15446" y="6574"/>
                    <a:pt x="16062" y="8159"/>
                  </a:cubicBezTo>
                  <a:lnTo>
                    <a:pt x="21600" y="8159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263650" y="126239"/>
              <a:ext cx="26827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1" y="0"/>
                  </a:moveTo>
                  <a:cubicBezTo>
                    <a:pt x="4862" y="0"/>
                    <a:pt x="0" y="4872"/>
                    <a:pt x="0" y="10800"/>
                  </a:cubicBezTo>
                  <a:cubicBezTo>
                    <a:pt x="0" y="16787"/>
                    <a:pt x="4862" y="21600"/>
                    <a:pt x="10831" y="21600"/>
                  </a:cubicBezTo>
                  <a:cubicBezTo>
                    <a:pt x="15262" y="21600"/>
                    <a:pt x="19015" y="19370"/>
                    <a:pt x="20554" y="15789"/>
                  </a:cubicBezTo>
                  <a:lnTo>
                    <a:pt x="15508" y="13970"/>
                  </a:lnTo>
                  <a:cubicBezTo>
                    <a:pt x="14769" y="15437"/>
                    <a:pt x="13046" y="16376"/>
                    <a:pt x="10831" y="16376"/>
                  </a:cubicBezTo>
                  <a:cubicBezTo>
                    <a:pt x="8554" y="16376"/>
                    <a:pt x="6646" y="15026"/>
                    <a:pt x="5785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38" y="6280"/>
                  </a:cubicBezTo>
                  <a:cubicBezTo>
                    <a:pt x="19138" y="2407"/>
                    <a:pt x="15323" y="0"/>
                    <a:pt x="10831" y="0"/>
                  </a:cubicBezTo>
                  <a:close/>
                  <a:moveTo>
                    <a:pt x="5723" y="8922"/>
                  </a:moveTo>
                  <a:cubicBezTo>
                    <a:pt x="6462" y="6750"/>
                    <a:pt x="8492" y="5165"/>
                    <a:pt x="10831" y="5165"/>
                  </a:cubicBezTo>
                  <a:cubicBezTo>
                    <a:pt x="12185" y="5165"/>
                    <a:pt x="13415" y="5576"/>
                    <a:pt x="14338" y="6280"/>
                  </a:cubicBezTo>
                  <a:cubicBezTo>
                    <a:pt x="15077" y="6867"/>
                    <a:pt x="15877" y="8159"/>
                    <a:pt x="16000" y="8922"/>
                  </a:cubicBezTo>
                  <a:lnTo>
                    <a:pt x="5723" y="8922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227038" y="8764"/>
              <a:ext cx="287574" cy="401652"/>
            </a:xfrm>
            <a:custGeom>
              <a:avLst/>
              <a:gdLst/>
              <a:ahLst/>
              <a:cxnLst/>
              <a:rect l="l" t="t" r="r" b="b"/>
              <a:pathLst>
                <a:path w="21381" h="21600" extrusionOk="0">
                  <a:moveTo>
                    <a:pt x="10723" y="18239"/>
                  </a:moveTo>
                  <a:cubicBezTo>
                    <a:pt x="10609" y="18239"/>
                    <a:pt x="10496" y="18280"/>
                    <a:pt x="10439" y="18280"/>
                  </a:cubicBezTo>
                  <a:cubicBezTo>
                    <a:pt x="7775" y="18280"/>
                    <a:pt x="5110" y="16846"/>
                    <a:pt x="5110" y="13935"/>
                  </a:cubicBezTo>
                  <a:cubicBezTo>
                    <a:pt x="5280" y="11066"/>
                    <a:pt x="7831" y="9673"/>
                    <a:pt x="10439" y="9673"/>
                  </a:cubicBezTo>
                  <a:cubicBezTo>
                    <a:pt x="13104" y="9632"/>
                    <a:pt x="15768" y="11066"/>
                    <a:pt x="15768" y="13813"/>
                  </a:cubicBezTo>
                  <a:lnTo>
                    <a:pt x="21381" y="13813"/>
                  </a:lnTo>
                  <a:lnTo>
                    <a:pt x="21381" y="0"/>
                  </a:lnTo>
                  <a:lnTo>
                    <a:pt x="15995" y="0"/>
                  </a:lnTo>
                  <a:lnTo>
                    <a:pt x="15995" y="8074"/>
                  </a:lnTo>
                  <a:cubicBezTo>
                    <a:pt x="14238" y="6845"/>
                    <a:pt x="11913" y="6230"/>
                    <a:pt x="9362" y="6312"/>
                  </a:cubicBezTo>
                  <a:cubicBezTo>
                    <a:pt x="4827" y="6558"/>
                    <a:pt x="291" y="8812"/>
                    <a:pt x="8" y="13690"/>
                  </a:cubicBezTo>
                  <a:cubicBezTo>
                    <a:pt x="-219" y="18813"/>
                    <a:pt x="4600" y="21559"/>
                    <a:pt x="9362" y="21600"/>
                  </a:cubicBezTo>
                  <a:cubicBezTo>
                    <a:pt x="9816" y="21600"/>
                    <a:pt x="10269" y="21559"/>
                    <a:pt x="10723" y="21518"/>
                  </a:cubicBezTo>
                  <a:lnTo>
                    <a:pt x="10723" y="18239"/>
                  </a:lnTo>
                  <a:close/>
                </a:path>
              </a:pathLst>
            </a:custGeom>
            <a:solidFill>
              <a:srgbClr val="008CF7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422280" y="580219"/>
            <a:ext cx="1037278" cy="232584"/>
            <a:chOff x="-1" y="-3"/>
            <a:chExt cx="2514614" cy="410419"/>
          </a:xfrm>
        </p:grpSpPr>
        <p:sp>
          <p:nvSpPr>
            <p:cNvPr id="103" name="Google Shape;103;p17"/>
            <p:cNvSpPr/>
            <p:nvPr/>
          </p:nvSpPr>
          <p:spPr>
            <a:xfrm>
              <a:off x="681037" y="126960"/>
              <a:ext cx="269892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59" y="2"/>
                  </a:moveTo>
                  <a:cubicBezTo>
                    <a:pt x="9580" y="-58"/>
                    <a:pt x="7261" y="962"/>
                    <a:pt x="5553" y="3122"/>
                  </a:cubicBezTo>
                  <a:lnTo>
                    <a:pt x="5553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614" y="21542"/>
                  </a:lnTo>
                  <a:lnTo>
                    <a:pt x="5553" y="10382"/>
                  </a:lnTo>
                  <a:cubicBezTo>
                    <a:pt x="5858" y="6242"/>
                    <a:pt x="8908" y="4682"/>
                    <a:pt x="11593" y="4982"/>
                  </a:cubicBezTo>
                  <a:cubicBezTo>
                    <a:pt x="14034" y="5222"/>
                    <a:pt x="15986" y="7022"/>
                    <a:pt x="15986" y="10982"/>
                  </a:cubicBezTo>
                  <a:lnTo>
                    <a:pt x="15986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58" y="62"/>
                    <a:pt x="1195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947863" y="126239"/>
              <a:ext cx="26989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61" y="0"/>
                  </a:moveTo>
                  <a:cubicBezTo>
                    <a:pt x="4848" y="0"/>
                    <a:pt x="0" y="4872"/>
                    <a:pt x="0" y="10800"/>
                  </a:cubicBezTo>
                  <a:cubicBezTo>
                    <a:pt x="0" y="16787"/>
                    <a:pt x="4848" y="21600"/>
                    <a:pt x="10861" y="21600"/>
                  </a:cubicBezTo>
                  <a:cubicBezTo>
                    <a:pt x="15218" y="21600"/>
                    <a:pt x="19023" y="19370"/>
                    <a:pt x="20495" y="15789"/>
                  </a:cubicBezTo>
                  <a:lnTo>
                    <a:pt x="15525" y="13970"/>
                  </a:lnTo>
                  <a:cubicBezTo>
                    <a:pt x="14789" y="15437"/>
                    <a:pt x="13070" y="16376"/>
                    <a:pt x="10861" y="16376"/>
                  </a:cubicBezTo>
                  <a:cubicBezTo>
                    <a:pt x="8591" y="16376"/>
                    <a:pt x="6627" y="15026"/>
                    <a:pt x="5830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41" y="6280"/>
                  </a:cubicBezTo>
                  <a:cubicBezTo>
                    <a:pt x="19145" y="2407"/>
                    <a:pt x="15341" y="0"/>
                    <a:pt x="10861" y="0"/>
                  </a:cubicBezTo>
                  <a:close/>
                  <a:moveTo>
                    <a:pt x="5707" y="8922"/>
                  </a:moveTo>
                  <a:cubicBezTo>
                    <a:pt x="6505" y="6750"/>
                    <a:pt x="8468" y="5165"/>
                    <a:pt x="10861" y="5165"/>
                  </a:cubicBezTo>
                  <a:cubicBezTo>
                    <a:pt x="12211" y="5165"/>
                    <a:pt x="13439" y="5576"/>
                    <a:pt x="14359" y="6280"/>
                  </a:cubicBezTo>
                  <a:cubicBezTo>
                    <a:pt x="15095" y="6867"/>
                    <a:pt x="15832" y="8159"/>
                    <a:pt x="16016" y="8922"/>
                  </a:cubicBezTo>
                  <a:lnTo>
                    <a:pt x="5707" y="89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96850" y="-3"/>
              <a:ext cx="177822" cy="142123"/>
            </a:xfrm>
            <a:custGeom>
              <a:avLst/>
              <a:gdLst/>
              <a:ahLst/>
              <a:cxnLst/>
              <a:rect l="l" t="t" r="r" b="b"/>
              <a:pathLst>
                <a:path w="21600" h="21485" extrusionOk="0">
                  <a:moveTo>
                    <a:pt x="12000" y="21485"/>
                  </a:moveTo>
                  <a:lnTo>
                    <a:pt x="21600" y="21485"/>
                  </a:lnTo>
                  <a:cubicBezTo>
                    <a:pt x="21415" y="19975"/>
                    <a:pt x="21138" y="18582"/>
                    <a:pt x="20862" y="17420"/>
                  </a:cubicBezTo>
                  <a:cubicBezTo>
                    <a:pt x="20769" y="17304"/>
                    <a:pt x="20769" y="17072"/>
                    <a:pt x="20677" y="16956"/>
                  </a:cubicBezTo>
                  <a:cubicBezTo>
                    <a:pt x="20123" y="14982"/>
                    <a:pt x="19477" y="13820"/>
                    <a:pt x="19477" y="13820"/>
                  </a:cubicBezTo>
                  <a:cubicBezTo>
                    <a:pt x="16985" y="8362"/>
                    <a:pt x="11446" y="-115"/>
                    <a:pt x="92" y="1"/>
                  </a:cubicBezTo>
                  <a:lnTo>
                    <a:pt x="0" y="1"/>
                  </a:lnTo>
                  <a:lnTo>
                    <a:pt x="0" y="11614"/>
                  </a:lnTo>
                  <a:lnTo>
                    <a:pt x="92" y="11614"/>
                  </a:lnTo>
                  <a:cubicBezTo>
                    <a:pt x="5908" y="11614"/>
                    <a:pt x="10338" y="16143"/>
                    <a:pt x="12000" y="21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1" y="204027"/>
              <a:ext cx="384156" cy="2032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14" y="6577"/>
                  </a:moveTo>
                  <a:lnTo>
                    <a:pt x="17014" y="6659"/>
                  </a:lnTo>
                  <a:lnTo>
                    <a:pt x="17014" y="6577"/>
                  </a:lnTo>
                  <a:cubicBezTo>
                    <a:pt x="16029" y="10394"/>
                    <a:pt x="13800" y="13317"/>
                    <a:pt x="11100" y="13317"/>
                  </a:cubicBezTo>
                  <a:cubicBezTo>
                    <a:pt x="7286" y="13317"/>
                    <a:pt x="4500" y="7795"/>
                    <a:pt x="4500" y="0"/>
                  </a:cubicBezTo>
                  <a:lnTo>
                    <a:pt x="0" y="0"/>
                  </a:lnTo>
                  <a:cubicBezTo>
                    <a:pt x="0" y="12018"/>
                    <a:pt x="5014" y="21600"/>
                    <a:pt x="11100" y="21600"/>
                  </a:cubicBezTo>
                  <a:cubicBezTo>
                    <a:pt x="14871" y="21600"/>
                    <a:pt x="18171" y="18595"/>
                    <a:pt x="20143" y="13398"/>
                  </a:cubicBezTo>
                  <a:cubicBezTo>
                    <a:pt x="20186" y="13317"/>
                    <a:pt x="20229" y="13236"/>
                    <a:pt x="20271" y="13074"/>
                  </a:cubicBezTo>
                  <a:cubicBezTo>
                    <a:pt x="20314" y="12911"/>
                    <a:pt x="20400" y="12749"/>
                    <a:pt x="20443" y="12586"/>
                  </a:cubicBezTo>
                  <a:cubicBezTo>
                    <a:pt x="20529" y="12262"/>
                    <a:pt x="20614" y="12018"/>
                    <a:pt x="20743" y="11693"/>
                  </a:cubicBezTo>
                  <a:cubicBezTo>
                    <a:pt x="20743" y="11612"/>
                    <a:pt x="20786" y="11450"/>
                    <a:pt x="20786" y="11368"/>
                  </a:cubicBezTo>
                  <a:cubicBezTo>
                    <a:pt x="20871" y="11125"/>
                    <a:pt x="20957" y="10800"/>
                    <a:pt x="21043" y="10475"/>
                  </a:cubicBezTo>
                  <a:cubicBezTo>
                    <a:pt x="21086" y="10394"/>
                    <a:pt x="21086" y="10313"/>
                    <a:pt x="21129" y="10232"/>
                  </a:cubicBezTo>
                  <a:lnTo>
                    <a:pt x="21086" y="10232"/>
                  </a:lnTo>
                  <a:cubicBezTo>
                    <a:pt x="21343" y="9176"/>
                    <a:pt x="21557" y="7877"/>
                    <a:pt x="21600" y="6577"/>
                  </a:cubicBezTo>
                  <a:lnTo>
                    <a:pt x="17014" y="65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95287" y="126239"/>
              <a:ext cx="26989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0" y="0"/>
                  </a:moveTo>
                  <a:cubicBezTo>
                    <a:pt x="4807" y="0"/>
                    <a:pt x="0" y="5003"/>
                    <a:pt x="0" y="10947"/>
                  </a:cubicBezTo>
                  <a:cubicBezTo>
                    <a:pt x="0" y="16774"/>
                    <a:pt x="4928" y="21600"/>
                    <a:pt x="10830" y="21600"/>
                  </a:cubicBezTo>
                  <a:cubicBezTo>
                    <a:pt x="16854" y="21600"/>
                    <a:pt x="21600" y="16892"/>
                    <a:pt x="21600" y="10947"/>
                  </a:cubicBezTo>
                  <a:cubicBezTo>
                    <a:pt x="21600" y="5003"/>
                    <a:pt x="16854" y="0"/>
                    <a:pt x="10830" y="0"/>
                  </a:cubicBezTo>
                  <a:close/>
                  <a:moveTo>
                    <a:pt x="10830" y="16421"/>
                  </a:moveTo>
                  <a:cubicBezTo>
                    <a:pt x="7666" y="16421"/>
                    <a:pt x="5719" y="13831"/>
                    <a:pt x="5719" y="11006"/>
                  </a:cubicBezTo>
                  <a:cubicBezTo>
                    <a:pt x="5719" y="7946"/>
                    <a:pt x="7606" y="5297"/>
                    <a:pt x="10830" y="5297"/>
                  </a:cubicBezTo>
                  <a:cubicBezTo>
                    <a:pt x="13994" y="5297"/>
                    <a:pt x="15941" y="7887"/>
                    <a:pt x="15941" y="11006"/>
                  </a:cubicBezTo>
                  <a:cubicBezTo>
                    <a:pt x="15941" y="14066"/>
                    <a:pt x="14055" y="16421"/>
                    <a:pt x="10830" y="16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824038" y="51626"/>
              <a:ext cx="123822" cy="3476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667" y="0"/>
                  </a:moveTo>
                  <a:lnTo>
                    <a:pt x="0" y="0"/>
                  </a:lnTo>
                  <a:lnTo>
                    <a:pt x="0" y="17015"/>
                  </a:lnTo>
                  <a:cubicBezTo>
                    <a:pt x="0" y="19662"/>
                    <a:pt x="3067" y="21600"/>
                    <a:pt x="10400" y="21600"/>
                  </a:cubicBezTo>
                  <a:lnTo>
                    <a:pt x="21600" y="21600"/>
                  </a:lnTo>
                  <a:lnTo>
                    <a:pt x="21600" y="17582"/>
                  </a:lnTo>
                  <a:lnTo>
                    <a:pt x="17200" y="17535"/>
                  </a:lnTo>
                  <a:cubicBezTo>
                    <a:pt x="14667" y="17535"/>
                    <a:pt x="12800" y="17535"/>
                    <a:pt x="12800" y="16306"/>
                  </a:cubicBezTo>
                  <a:lnTo>
                    <a:pt x="12800" y="8839"/>
                  </a:lnTo>
                  <a:lnTo>
                    <a:pt x="21600" y="8839"/>
                  </a:lnTo>
                  <a:lnTo>
                    <a:pt x="21600" y="5199"/>
                  </a:lnTo>
                  <a:lnTo>
                    <a:pt x="12667" y="5199"/>
                  </a:lnTo>
                  <a:lnTo>
                    <a:pt x="1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976313" y="126960"/>
              <a:ext cx="271458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26" y="2"/>
                  </a:moveTo>
                  <a:cubicBezTo>
                    <a:pt x="9614" y="-58"/>
                    <a:pt x="7241" y="962"/>
                    <a:pt x="5598" y="3122"/>
                  </a:cubicBezTo>
                  <a:lnTo>
                    <a:pt x="5598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598" y="21542"/>
                  </a:lnTo>
                  <a:lnTo>
                    <a:pt x="5598" y="10382"/>
                  </a:lnTo>
                  <a:cubicBezTo>
                    <a:pt x="5902" y="6242"/>
                    <a:pt x="8944" y="4682"/>
                    <a:pt x="11561" y="4982"/>
                  </a:cubicBezTo>
                  <a:cubicBezTo>
                    <a:pt x="14055" y="5222"/>
                    <a:pt x="16002" y="7022"/>
                    <a:pt x="16002" y="10982"/>
                  </a:cubicBezTo>
                  <a:lnTo>
                    <a:pt x="16002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72" y="62"/>
                    <a:pt x="1192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541463" y="126239"/>
              <a:ext cx="26827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159"/>
                  </a:moveTo>
                  <a:cubicBezTo>
                    <a:pt x="21477" y="7454"/>
                    <a:pt x="21354" y="6867"/>
                    <a:pt x="21169" y="6398"/>
                  </a:cubicBezTo>
                  <a:cubicBezTo>
                    <a:pt x="21046" y="6046"/>
                    <a:pt x="20923" y="5693"/>
                    <a:pt x="20738" y="5400"/>
                  </a:cubicBezTo>
                  <a:cubicBezTo>
                    <a:pt x="20738" y="5283"/>
                    <a:pt x="20677" y="5224"/>
                    <a:pt x="20615" y="5165"/>
                  </a:cubicBezTo>
                  <a:cubicBezTo>
                    <a:pt x="18954" y="1996"/>
                    <a:pt x="15323" y="0"/>
                    <a:pt x="11200" y="0"/>
                  </a:cubicBezTo>
                  <a:cubicBezTo>
                    <a:pt x="5108" y="0"/>
                    <a:pt x="0" y="4872"/>
                    <a:pt x="0" y="10917"/>
                  </a:cubicBezTo>
                  <a:cubicBezTo>
                    <a:pt x="0" y="16963"/>
                    <a:pt x="5108" y="21600"/>
                    <a:pt x="11200" y="21600"/>
                  </a:cubicBezTo>
                  <a:cubicBezTo>
                    <a:pt x="15508" y="21600"/>
                    <a:pt x="19077" y="19604"/>
                    <a:pt x="20615" y="16259"/>
                  </a:cubicBezTo>
                  <a:cubicBezTo>
                    <a:pt x="20615" y="16200"/>
                    <a:pt x="20677" y="16200"/>
                    <a:pt x="20677" y="16141"/>
                  </a:cubicBezTo>
                  <a:cubicBezTo>
                    <a:pt x="20677" y="16083"/>
                    <a:pt x="20738" y="16024"/>
                    <a:pt x="20738" y="15965"/>
                  </a:cubicBezTo>
                  <a:cubicBezTo>
                    <a:pt x="20985" y="15437"/>
                    <a:pt x="21231" y="14733"/>
                    <a:pt x="21292" y="14087"/>
                  </a:cubicBezTo>
                  <a:lnTo>
                    <a:pt x="15815" y="14087"/>
                  </a:lnTo>
                  <a:cubicBezTo>
                    <a:pt x="15385" y="15143"/>
                    <a:pt x="14154" y="16846"/>
                    <a:pt x="11200" y="16846"/>
                  </a:cubicBezTo>
                  <a:cubicBezTo>
                    <a:pt x="7508" y="16846"/>
                    <a:pt x="5785" y="14146"/>
                    <a:pt x="5785" y="10917"/>
                  </a:cubicBezTo>
                  <a:cubicBezTo>
                    <a:pt x="5785" y="7689"/>
                    <a:pt x="7508" y="4872"/>
                    <a:pt x="11200" y="4872"/>
                  </a:cubicBezTo>
                  <a:cubicBezTo>
                    <a:pt x="14154" y="4872"/>
                    <a:pt x="15446" y="6574"/>
                    <a:pt x="16062" y="8159"/>
                  </a:cubicBezTo>
                  <a:lnTo>
                    <a:pt x="21600" y="8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263650" y="126239"/>
              <a:ext cx="268272" cy="281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1" y="0"/>
                  </a:moveTo>
                  <a:cubicBezTo>
                    <a:pt x="4862" y="0"/>
                    <a:pt x="0" y="4872"/>
                    <a:pt x="0" y="10800"/>
                  </a:cubicBezTo>
                  <a:cubicBezTo>
                    <a:pt x="0" y="16787"/>
                    <a:pt x="4862" y="21600"/>
                    <a:pt x="10831" y="21600"/>
                  </a:cubicBezTo>
                  <a:cubicBezTo>
                    <a:pt x="15262" y="21600"/>
                    <a:pt x="19015" y="19370"/>
                    <a:pt x="20554" y="15789"/>
                  </a:cubicBezTo>
                  <a:lnTo>
                    <a:pt x="15508" y="13970"/>
                  </a:lnTo>
                  <a:cubicBezTo>
                    <a:pt x="14769" y="15437"/>
                    <a:pt x="13046" y="16376"/>
                    <a:pt x="10831" y="16376"/>
                  </a:cubicBezTo>
                  <a:cubicBezTo>
                    <a:pt x="8554" y="16376"/>
                    <a:pt x="6646" y="15026"/>
                    <a:pt x="5785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38" y="6280"/>
                  </a:cubicBezTo>
                  <a:cubicBezTo>
                    <a:pt x="19138" y="2407"/>
                    <a:pt x="15323" y="0"/>
                    <a:pt x="10831" y="0"/>
                  </a:cubicBezTo>
                  <a:close/>
                  <a:moveTo>
                    <a:pt x="5723" y="8922"/>
                  </a:moveTo>
                  <a:cubicBezTo>
                    <a:pt x="6462" y="6750"/>
                    <a:pt x="8492" y="5165"/>
                    <a:pt x="10831" y="5165"/>
                  </a:cubicBezTo>
                  <a:cubicBezTo>
                    <a:pt x="12185" y="5165"/>
                    <a:pt x="13415" y="5576"/>
                    <a:pt x="14338" y="6280"/>
                  </a:cubicBezTo>
                  <a:cubicBezTo>
                    <a:pt x="15077" y="6867"/>
                    <a:pt x="15877" y="8159"/>
                    <a:pt x="16000" y="8922"/>
                  </a:cubicBezTo>
                  <a:lnTo>
                    <a:pt x="5723" y="89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227038" y="8764"/>
              <a:ext cx="287574" cy="401652"/>
            </a:xfrm>
            <a:custGeom>
              <a:avLst/>
              <a:gdLst/>
              <a:ahLst/>
              <a:cxnLst/>
              <a:rect l="l" t="t" r="r" b="b"/>
              <a:pathLst>
                <a:path w="21381" h="21600" extrusionOk="0">
                  <a:moveTo>
                    <a:pt x="10723" y="18239"/>
                  </a:moveTo>
                  <a:cubicBezTo>
                    <a:pt x="10609" y="18239"/>
                    <a:pt x="10496" y="18280"/>
                    <a:pt x="10439" y="18280"/>
                  </a:cubicBezTo>
                  <a:cubicBezTo>
                    <a:pt x="7775" y="18280"/>
                    <a:pt x="5110" y="16846"/>
                    <a:pt x="5110" y="13935"/>
                  </a:cubicBezTo>
                  <a:cubicBezTo>
                    <a:pt x="5280" y="11066"/>
                    <a:pt x="7831" y="9673"/>
                    <a:pt x="10439" y="9673"/>
                  </a:cubicBezTo>
                  <a:cubicBezTo>
                    <a:pt x="13104" y="9632"/>
                    <a:pt x="15768" y="11066"/>
                    <a:pt x="15768" y="13813"/>
                  </a:cubicBezTo>
                  <a:lnTo>
                    <a:pt x="21381" y="13813"/>
                  </a:lnTo>
                  <a:lnTo>
                    <a:pt x="21381" y="0"/>
                  </a:lnTo>
                  <a:lnTo>
                    <a:pt x="15995" y="0"/>
                  </a:lnTo>
                  <a:lnTo>
                    <a:pt x="15995" y="8074"/>
                  </a:lnTo>
                  <a:cubicBezTo>
                    <a:pt x="14238" y="6845"/>
                    <a:pt x="11913" y="6230"/>
                    <a:pt x="9362" y="6312"/>
                  </a:cubicBezTo>
                  <a:cubicBezTo>
                    <a:pt x="4827" y="6558"/>
                    <a:pt x="291" y="8812"/>
                    <a:pt x="8" y="13690"/>
                  </a:cubicBezTo>
                  <a:cubicBezTo>
                    <a:pt x="-219" y="18813"/>
                    <a:pt x="4600" y="21559"/>
                    <a:pt x="9362" y="21600"/>
                  </a:cubicBezTo>
                  <a:cubicBezTo>
                    <a:pt x="9816" y="21600"/>
                    <a:pt x="10269" y="21559"/>
                    <a:pt x="10723" y="21518"/>
                  </a:cubicBezTo>
                  <a:lnTo>
                    <a:pt x="10723" y="182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18680" y="6207556"/>
            <a:ext cx="39396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0" u="none" strike="noStrike" cap="none">
                <a:solidFill>
                  <a:srgbClr val="000000"/>
                </a:solidFill>
              </a:defRPr>
            </a:lvl1pPr>
            <a:lvl2pPr marL="914400" marR="0" lvl="1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0" u="none" strike="noStrike" cap="none">
                <a:solidFill>
                  <a:srgbClr val="000000"/>
                </a:solidFill>
              </a:defRPr>
            </a:lvl2pPr>
            <a:lvl3pPr marL="1371600" marR="0" lvl="2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0" u="none" strike="noStrike" cap="none">
                <a:solidFill>
                  <a:srgbClr val="000000"/>
                </a:solidFill>
              </a:defRPr>
            </a:lvl3pPr>
            <a:lvl4pPr marL="1828800" marR="0" lvl="3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0" u="none" strike="noStrike" cap="none">
                <a:solidFill>
                  <a:srgbClr val="000000"/>
                </a:solidFill>
              </a:defRPr>
            </a:lvl4pPr>
            <a:lvl5pPr marL="2286000" marR="0" lvl="4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harts">
  <p:cSld name="Title &amp; 2 Char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252270" y="2150363"/>
            <a:ext cx="34587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18680" y="2051913"/>
            <a:ext cx="9218400" cy="48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345600" y="7411693"/>
            <a:ext cx="3636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2580600" cy="77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2"/>
          </p:nvPr>
        </p:nvSpPr>
        <p:spPr>
          <a:xfrm>
            <a:off x="293782" y="7411700"/>
            <a:ext cx="5790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buNone/>
              <a:defRPr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18680" y="2051913"/>
            <a:ext cx="49674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0216" y="2537669"/>
            <a:ext cx="41565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8786" y="5834547"/>
            <a:ext cx="23697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" name="Google Shape;23;p5"/>
          <p:cNvGrpSpPr/>
          <p:nvPr/>
        </p:nvGrpSpPr>
        <p:grpSpPr>
          <a:xfrm>
            <a:off x="423029" y="581562"/>
            <a:ext cx="1035966" cy="232583"/>
            <a:chOff x="0" y="-1"/>
            <a:chExt cx="2511433" cy="410417"/>
          </a:xfrm>
        </p:grpSpPr>
        <p:sp>
          <p:nvSpPr>
            <p:cNvPr id="24" name="Google Shape;24;p5"/>
            <p:cNvSpPr/>
            <p:nvPr/>
          </p:nvSpPr>
          <p:spPr>
            <a:xfrm>
              <a:off x="681037" y="126966"/>
              <a:ext cx="268272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59" y="2"/>
                  </a:moveTo>
                  <a:cubicBezTo>
                    <a:pt x="9580" y="-58"/>
                    <a:pt x="7261" y="962"/>
                    <a:pt x="5553" y="3122"/>
                  </a:cubicBezTo>
                  <a:lnTo>
                    <a:pt x="5553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614" y="21542"/>
                  </a:lnTo>
                  <a:lnTo>
                    <a:pt x="5553" y="10382"/>
                  </a:lnTo>
                  <a:cubicBezTo>
                    <a:pt x="5858" y="6242"/>
                    <a:pt x="8908" y="4682"/>
                    <a:pt x="11593" y="4982"/>
                  </a:cubicBezTo>
                  <a:cubicBezTo>
                    <a:pt x="14034" y="5222"/>
                    <a:pt x="15986" y="7022"/>
                    <a:pt x="15986" y="10982"/>
                  </a:cubicBezTo>
                  <a:lnTo>
                    <a:pt x="15986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58" y="62"/>
                    <a:pt x="1195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1946275" y="126239"/>
              <a:ext cx="268272" cy="2809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61" y="0"/>
                  </a:moveTo>
                  <a:cubicBezTo>
                    <a:pt x="4848" y="0"/>
                    <a:pt x="0" y="4872"/>
                    <a:pt x="0" y="10800"/>
                  </a:cubicBezTo>
                  <a:cubicBezTo>
                    <a:pt x="0" y="16787"/>
                    <a:pt x="4848" y="21600"/>
                    <a:pt x="10861" y="21600"/>
                  </a:cubicBezTo>
                  <a:cubicBezTo>
                    <a:pt x="15218" y="21600"/>
                    <a:pt x="19023" y="19370"/>
                    <a:pt x="20495" y="15789"/>
                  </a:cubicBezTo>
                  <a:lnTo>
                    <a:pt x="15525" y="13970"/>
                  </a:lnTo>
                  <a:cubicBezTo>
                    <a:pt x="14789" y="15437"/>
                    <a:pt x="13070" y="16376"/>
                    <a:pt x="10861" y="16376"/>
                  </a:cubicBezTo>
                  <a:cubicBezTo>
                    <a:pt x="8591" y="16376"/>
                    <a:pt x="6627" y="15026"/>
                    <a:pt x="5830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41" y="6280"/>
                  </a:cubicBezTo>
                  <a:cubicBezTo>
                    <a:pt x="19145" y="2407"/>
                    <a:pt x="15341" y="0"/>
                    <a:pt x="10861" y="0"/>
                  </a:cubicBezTo>
                  <a:close/>
                  <a:moveTo>
                    <a:pt x="5707" y="8922"/>
                  </a:moveTo>
                  <a:cubicBezTo>
                    <a:pt x="6505" y="6750"/>
                    <a:pt x="8468" y="5165"/>
                    <a:pt x="10861" y="5165"/>
                  </a:cubicBezTo>
                  <a:cubicBezTo>
                    <a:pt x="12211" y="5165"/>
                    <a:pt x="13439" y="5576"/>
                    <a:pt x="14359" y="6280"/>
                  </a:cubicBezTo>
                  <a:cubicBezTo>
                    <a:pt x="15095" y="6867"/>
                    <a:pt x="15832" y="8159"/>
                    <a:pt x="16016" y="8922"/>
                  </a:cubicBezTo>
                  <a:lnTo>
                    <a:pt x="5707" y="89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96849" y="-1"/>
              <a:ext cx="177822" cy="142123"/>
            </a:xfrm>
            <a:custGeom>
              <a:avLst/>
              <a:gdLst/>
              <a:ahLst/>
              <a:cxnLst/>
              <a:rect l="l" t="t" r="r" b="b"/>
              <a:pathLst>
                <a:path w="21600" h="21485" extrusionOk="0">
                  <a:moveTo>
                    <a:pt x="12000" y="21485"/>
                  </a:moveTo>
                  <a:lnTo>
                    <a:pt x="21600" y="21485"/>
                  </a:lnTo>
                  <a:cubicBezTo>
                    <a:pt x="21415" y="19975"/>
                    <a:pt x="21138" y="18582"/>
                    <a:pt x="20862" y="17420"/>
                  </a:cubicBezTo>
                  <a:cubicBezTo>
                    <a:pt x="20769" y="17304"/>
                    <a:pt x="20769" y="17072"/>
                    <a:pt x="20677" y="16956"/>
                  </a:cubicBezTo>
                  <a:cubicBezTo>
                    <a:pt x="20123" y="14982"/>
                    <a:pt x="19477" y="13820"/>
                    <a:pt x="19477" y="13820"/>
                  </a:cubicBezTo>
                  <a:cubicBezTo>
                    <a:pt x="16985" y="8362"/>
                    <a:pt x="11446" y="-115"/>
                    <a:pt x="92" y="1"/>
                  </a:cubicBezTo>
                  <a:lnTo>
                    <a:pt x="0" y="1"/>
                  </a:lnTo>
                  <a:lnTo>
                    <a:pt x="0" y="11614"/>
                  </a:lnTo>
                  <a:lnTo>
                    <a:pt x="92" y="11614"/>
                  </a:lnTo>
                  <a:cubicBezTo>
                    <a:pt x="5908" y="11614"/>
                    <a:pt x="10338" y="16143"/>
                    <a:pt x="12000" y="214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0" y="204026"/>
              <a:ext cx="384156" cy="2032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14" y="6577"/>
                  </a:moveTo>
                  <a:lnTo>
                    <a:pt x="17014" y="6659"/>
                  </a:lnTo>
                  <a:lnTo>
                    <a:pt x="17014" y="6577"/>
                  </a:lnTo>
                  <a:cubicBezTo>
                    <a:pt x="16029" y="10394"/>
                    <a:pt x="13800" y="13317"/>
                    <a:pt x="11100" y="13317"/>
                  </a:cubicBezTo>
                  <a:cubicBezTo>
                    <a:pt x="7286" y="13317"/>
                    <a:pt x="4500" y="7795"/>
                    <a:pt x="4500" y="0"/>
                  </a:cubicBezTo>
                  <a:lnTo>
                    <a:pt x="0" y="0"/>
                  </a:lnTo>
                  <a:cubicBezTo>
                    <a:pt x="0" y="12018"/>
                    <a:pt x="5014" y="21600"/>
                    <a:pt x="11100" y="21600"/>
                  </a:cubicBezTo>
                  <a:cubicBezTo>
                    <a:pt x="14871" y="21600"/>
                    <a:pt x="18171" y="18595"/>
                    <a:pt x="20143" y="13398"/>
                  </a:cubicBezTo>
                  <a:cubicBezTo>
                    <a:pt x="20186" y="13317"/>
                    <a:pt x="20229" y="13236"/>
                    <a:pt x="20271" y="13074"/>
                  </a:cubicBezTo>
                  <a:cubicBezTo>
                    <a:pt x="20314" y="12911"/>
                    <a:pt x="20400" y="12749"/>
                    <a:pt x="20443" y="12586"/>
                  </a:cubicBezTo>
                  <a:cubicBezTo>
                    <a:pt x="20529" y="12262"/>
                    <a:pt x="20614" y="12018"/>
                    <a:pt x="20743" y="11693"/>
                  </a:cubicBezTo>
                  <a:cubicBezTo>
                    <a:pt x="20743" y="11612"/>
                    <a:pt x="20786" y="11450"/>
                    <a:pt x="20786" y="11368"/>
                  </a:cubicBezTo>
                  <a:cubicBezTo>
                    <a:pt x="20871" y="11125"/>
                    <a:pt x="20957" y="10800"/>
                    <a:pt x="21043" y="10475"/>
                  </a:cubicBezTo>
                  <a:cubicBezTo>
                    <a:pt x="21086" y="10394"/>
                    <a:pt x="21086" y="10313"/>
                    <a:pt x="21129" y="10232"/>
                  </a:cubicBezTo>
                  <a:lnTo>
                    <a:pt x="21086" y="10232"/>
                  </a:lnTo>
                  <a:cubicBezTo>
                    <a:pt x="21343" y="9176"/>
                    <a:pt x="21557" y="7877"/>
                    <a:pt x="21600" y="6577"/>
                  </a:cubicBezTo>
                  <a:lnTo>
                    <a:pt x="17014" y="6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393700" y="126239"/>
              <a:ext cx="271458" cy="2809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0" y="0"/>
                  </a:moveTo>
                  <a:cubicBezTo>
                    <a:pt x="4807" y="0"/>
                    <a:pt x="0" y="5003"/>
                    <a:pt x="0" y="10947"/>
                  </a:cubicBezTo>
                  <a:cubicBezTo>
                    <a:pt x="0" y="16774"/>
                    <a:pt x="4928" y="21600"/>
                    <a:pt x="10830" y="21600"/>
                  </a:cubicBezTo>
                  <a:cubicBezTo>
                    <a:pt x="16854" y="21600"/>
                    <a:pt x="21600" y="16892"/>
                    <a:pt x="21600" y="10947"/>
                  </a:cubicBezTo>
                  <a:cubicBezTo>
                    <a:pt x="21600" y="5003"/>
                    <a:pt x="16854" y="0"/>
                    <a:pt x="10830" y="0"/>
                  </a:cubicBezTo>
                  <a:close/>
                  <a:moveTo>
                    <a:pt x="10830" y="16421"/>
                  </a:moveTo>
                  <a:cubicBezTo>
                    <a:pt x="7666" y="16421"/>
                    <a:pt x="5719" y="13831"/>
                    <a:pt x="5719" y="11006"/>
                  </a:cubicBezTo>
                  <a:cubicBezTo>
                    <a:pt x="5719" y="7946"/>
                    <a:pt x="7606" y="5297"/>
                    <a:pt x="10830" y="5297"/>
                  </a:cubicBezTo>
                  <a:cubicBezTo>
                    <a:pt x="13994" y="5297"/>
                    <a:pt x="15941" y="7887"/>
                    <a:pt x="15941" y="11006"/>
                  </a:cubicBezTo>
                  <a:cubicBezTo>
                    <a:pt x="15941" y="14066"/>
                    <a:pt x="14055" y="16421"/>
                    <a:pt x="10830" y="16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1820863" y="51626"/>
              <a:ext cx="123822" cy="3476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667" y="0"/>
                  </a:moveTo>
                  <a:lnTo>
                    <a:pt x="0" y="0"/>
                  </a:lnTo>
                  <a:lnTo>
                    <a:pt x="0" y="17015"/>
                  </a:lnTo>
                  <a:cubicBezTo>
                    <a:pt x="0" y="19662"/>
                    <a:pt x="3067" y="21600"/>
                    <a:pt x="10400" y="21600"/>
                  </a:cubicBezTo>
                  <a:lnTo>
                    <a:pt x="21600" y="21600"/>
                  </a:lnTo>
                  <a:lnTo>
                    <a:pt x="21600" y="17582"/>
                  </a:lnTo>
                  <a:lnTo>
                    <a:pt x="17200" y="17535"/>
                  </a:lnTo>
                  <a:cubicBezTo>
                    <a:pt x="14667" y="17535"/>
                    <a:pt x="12800" y="17535"/>
                    <a:pt x="12800" y="16306"/>
                  </a:cubicBezTo>
                  <a:lnTo>
                    <a:pt x="12800" y="8839"/>
                  </a:lnTo>
                  <a:lnTo>
                    <a:pt x="21600" y="8839"/>
                  </a:lnTo>
                  <a:lnTo>
                    <a:pt x="21600" y="5199"/>
                  </a:lnTo>
                  <a:lnTo>
                    <a:pt x="12667" y="5199"/>
                  </a:lnTo>
                  <a:lnTo>
                    <a:pt x="12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974725" y="126966"/>
              <a:ext cx="271458" cy="272345"/>
            </a:xfrm>
            <a:custGeom>
              <a:avLst/>
              <a:gdLst/>
              <a:ahLst/>
              <a:cxnLst/>
              <a:rect l="l" t="t" r="r" b="b"/>
              <a:pathLst>
                <a:path w="21600" h="21542" extrusionOk="0">
                  <a:moveTo>
                    <a:pt x="11926" y="2"/>
                  </a:moveTo>
                  <a:cubicBezTo>
                    <a:pt x="9614" y="-58"/>
                    <a:pt x="7241" y="962"/>
                    <a:pt x="5598" y="3122"/>
                  </a:cubicBezTo>
                  <a:lnTo>
                    <a:pt x="5598" y="722"/>
                  </a:lnTo>
                  <a:lnTo>
                    <a:pt x="61" y="722"/>
                  </a:lnTo>
                  <a:lnTo>
                    <a:pt x="0" y="21542"/>
                  </a:lnTo>
                  <a:lnTo>
                    <a:pt x="5598" y="21542"/>
                  </a:lnTo>
                  <a:lnTo>
                    <a:pt x="5598" y="10382"/>
                  </a:lnTo>
                  <a:cubicBezTo>
                    <a:pt x="5902" y="6242"/>
                    <a:pt x="8944" y="4682"/>
                    <a:pt x="11561" y="4982"/>
                  </a:cubicBezTo>
                  <a:cubicBezTo>
                    <a:pt x="14055" y="5222"/>
                    <a:pt x="16002" y="7022"/>
                    <a:pt x="16002" y="10982"/>
                  </a:cubicBezTo>
                  <a:lnTo>
                    <a:pt x="16002" y="21542"/>
                  </a:lnTo>
                  <a:lnTo>
                    <a:pt x="21600" y="21542"/>
                  </a:lnTo>
                  <a:lnTo>
                    <a:pt x="21600" y="10682"/>
                  </a:lnTo>
                  <a:cubicBezTo>
                    <a:pt x="21600" y="2222"/>
                    <a:pt x="16672" y="62"/>
                    <a:pt x="119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1539875" y="126239"/>
              <a:ext cx="266706" cy="2809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159"/>
                  </a:moveTo>
                  <a:cubicBezTo>
                    <a:pt x="21477" y="7454"/>
                    <a:pt x="21354" y="6867"/>
                    <a:pt x="21169" y="6398"/>
                  </a:cubicBezTo>
                  <a:cubicBezTo>
                    <a:pt x="21046" y="6046"/>
                    <a:pt x="20923" y="5693"/>
                    <a:pt x="20738" y="5400"/>
                  </a:cubicBezTo>
                  <a:cubicBezTo>
                    <a:pt x="20738" y="5283"/>
                    <a:pt x="20677" y="5224"/>
                    <a:pt x="20615" y="5165"/>
                  </a:cubicBezTo>
                  <a:cubicBezTo>
                    <a:pt x="18954" y="1996"/>
                    <a:pt x="15323" y="0"/>
                    <a:pt x="11200" y="0"/>
                  </a:cubicBezTo>
                  <a:cubicBezTo>
                    <a:pt x="5108" y="0"/>
                    <a:pt x="0" y="4872"/>
                    <a:pt x="0" y="10917"/>
                  </a:cubicBezTo>
                  <a:cubicBezTo>
                    <a:pt x="0" y="16963"/>
                    <a:pt x="5108" y="21600"/>
                    <a:pt x="11200" y="21600"/>
                  </a:cubicBezTo>
                  <a:cubicBezTo>
                    <a:pt x="15508" y="21600"/>
                    <a:pt x="19077" y="19604"/>
                    <a:pt x="20615" y="16259"/>
                  </a:cubicBezTo>
                  <a:cubicBezTo>
                    <a:pt x="20615" y="16200"/>
                    <a:pt x="20677" y="16200"/>
                    <a:pt x="20677" y="16141"/>
                  </a:cubicBezTo>
                  <a:cubicBezTo>
                    <a:pt x="20677" y="16083"/>
                    <a:pt x="20738" y="16024"/>
                    <a:pt x="20738" y="15965"/>
                  </a:cubicBezTo>
                  <a:cubicBezTo>
                    <a:pt x="20985" y="15437"/>
                    <a:pt x="21231" y="14733"/>
                    <a:pt x="21292" y="14087"/>
                  </a:cubicBezTo>
                  <a:lnTo>
                    <a:pt x="15815" y="14087"/>
                  </a:lnTo>
                  <a:cubicBezTo>
                    <a:pt x="15385" y="15143"/>
                    <a:pt x="14154" y="16846"/>
                    <a:pt x="11200" y="16846"/>
                  </a:cubicBezTo>
                  <a:cubicBezTo>
                    <a:pt x="7508" y="16846"/>
                    <a:pt x="5785" y="14146"/>
                    <a:pt x="5785" y="10917"/>
                  </a:cubicBezTo>
                  <a:cubicBezTo>
                    <a:pt x="5785" y="7689"/>
                    <a:pt x="7508" y="4872"/>
                    <a:pt x="11200" y="4872"/>
                  </a:cubicBezTo>
                  <a:cubicBezTo>
                    <a:pt x="14154" y="4872"/>
                    <a:pt x="15446" y="6574"/>
                    <a:pt x="16062" y="8159"/>
                  </a:cubicBezTo>
                  <a:lnTo>
                    <a:pt x="21600" y="8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262062" y="126239"/>
              <a:ext cx="268272" cy="2809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1" y="0"/>
                  </a:moveTo>
                  <a:cubicBezTo>
                    <a:pt x="4862" y="0"/>
                    <a:pt x="0" y="4872"/>
                    <a:pt x="0" y="10800"/>
                  </a:cubicBezTo>
                  <a:cubicBezTo>
                    <a:pt x="0" y="16787"/>
                    <a:pt x="4862" y="21600"/>
                    <a:pt x="10831" y="21600"/>
                  </a:cubicBezTo>
                  <a:cubicBezTo>
                    <a:pt x="15262" y="21600"/>
                    <a:pt x="19015" y="19370"/>
                    <a:pt x="20554" y="15789"/>
                  </a:cubicBezTo>
                  <a:lnTo>
                    <a:pt x="15508" y="13970"/>
                  </a:lnTo>
                  <a:cubicBezTo>
                    <a:pt x="14769" y="15437"/>
                    <a:pt x="13046" y="16376"/>
                    <a:pt x="10831" y="16376"/>
                  </a:cubicBezTo>
                  <a:cubicBezTo>
                    <a:pt x="8554" y="16376"/>
                    <a:pt x="6646" y="15026"/>
                    <a:pt x="5785" y="12972"/>
                  </a:cubicBezTo>
                  <a:lnTo>
                    <a:pt x="21600" y="12972"/>
                  </a:lnTo>
                  <a:lnTo>
                    <a:pt x="21600" y="10917"/>
                  </a:lnTo>
                  <a:cubicBezTo>
                    <a:pt x="21600" y="10917"/>
                    <a:pt x="21600" y="8335"/>
                    <a:pt x="20738" y="6280"/>
                  </a:cubicBezTo>
                  <a:cubicBezTo>
                    <a:pt x="19138" y="2407"/>
                    <a:pt x="15323" y="0"/>
                    <a:pt x="10831" y="0"/>
                  </a:cubicBezTo>
                  <a:close/>
                  <a:moveTo>
                    <a:pt x="5723" y="8922"/>
                  </a:moveTo>
                  <a:cubicBezTo>
                    <a:pt x="6462" y="6750"/>
                    <a:pt x="8492" y="5165"/>
                    <a:pt x="10831" y="5165"/>
                  </a:cubicBezTo>
                  <a:cubicBezTo>
                    <a:pt x="12185" y="5165"/>
                    <a:pt x="13415" y="5576"/>
                    <a:pt x="14338" y="6280"/>
                  </a:cubicBezTo>
                  <a:cubicBezTo>
                    <a:pt x="15077" y="6867"/>
                    <a:pt x="15877" y="8159"/>
                    <a:pt x="16000" y="8922"/>
                  </a:cubicBezTo>
                  <a:lnTo>
                    <a:pt x="5723" y="89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2223859" y="8764"/>
              <a:ext cx="287574" cy="401652"/>
            </a:xfrm>
            <a:custGeom>
              <a:avLst/>
              <a:gdLst/>
              <a:ahLst/>
              <a:cxnLst/>
              <a:rect l="l" t="t" r="r" b="b"/>
              <a:pathLst>
                <a:path w="21381" h="21600" extrusionOk="0">
                  <a:moveTo>
                    <a:pt x="10723" y="18239"/>
                  </a:moveTo>
                  <a:cubicBezTo>
                    <a:pt x="10609" y="18239"/>
                    <a:pt x="10496" y="18280"/>
                    <a:pt x="10439" y="18280"/>
                  </a:cubicBezTo>
                  <a:cubicBezTo>
                    <a:pt x="7775" y="18280"/>
                    <a:pt x="5110" y="16846"/>
                    <a:pt x="5110" y="13935"/>
                  </a:cubicBezTo>
                  <a:cubicBezTo>
                    <a:pt x="5280" y="11066"/>
                    <a:pt x="7831" y="9673"/>
                    <a:pt x="10439" y="9673"/>
                  </a:cubicBezTo>
                  <a:cubicBezTo>
                    <a:pt x="13104" y="9632"/>
                    <a:pt x="15768" y="11066"/>
                    <a:pt x="15768" y="13813"/>
                  </a:cubicBezTo>
                  <a:lnTo>
                    <a:pt x="21381" y="13813"/>
                  </a:lnTo>
                  <a:lnTo>
                    <a:pt x="21381" y="0"/>
                  </a:lnTo>
                  <a:lnTo>
                    <a:pt x="15995" y="0"/>
                  </a:lnTo>
                  <a:lnTo>
                    <a:pt x="15995" y="8074"/>
                  </a:lnTo>
                  <a:cubicBezTo>
                    <a:pt x="14238" y="6845"/>
                    <a:pt x="11913" y="6230"/>
                    <a:pt x="9362" y="6312"/>
                  </a:cubicBezTo>
                  <a:cubicBezTo>
                    <a:pt x="4827" y="6558"/>
                    <a:pt x="291" y="8812"/>
                    <a:pt x="8" y="13690"/>
                  </a:cubicBezTo>
                  <a:cubicBezTo>
                    <a:pt x="-219" y="18813"/>
                    <a:pt x="4600" y="21559"/>
                    <a:pt x="9362" y="21600"/>
                  </a:cubicBezTo>
                  <a:cubicBezTo>
                    <a:pt x="9816" y="21600"/>
                    <a:pt x="10269" y="21559"/>
                    <a:pt x="10723" y="21518"/>
                  </a:cubicBezTo>
                  <a:lnTo>
                    <a:pt x="10723" y="18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3575" tIns="23575" rIns="23575" bIns="23575" anchor="t" anchorCtr="0">
              <a:no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1">
  <p:cSld name="TITLE_1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05381" y="972560"/>
            <a:ext cx="80466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16228" y="2489353"/>
            <a:ext cx="9225900" cy="4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 sz="2400" i="0" u="none" strike="noStrike" cap="none">
                <a:solidFill>
                  <a:srgbClr val="000000"/>
                </a:solidFill>
              </a:defRPr>
            </a:lvl1pPr>
            <a:lvl2pPr marL="914400" marR="0" lvl="1" indent="-38100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 sz="2400" i="0" u="none" strike="noStrike" cap="none">
                <a:solidFill>
                  <a:srgbClr val="000000"/>
                </a:solidFill>
              </a:defRPr>
            </a:lvl2pPr>
            <a:lvl3pPr marL="1371600" marR="0" lvl="2" indent="-38100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 sz="2400" i="0" u="none" strike="noStrike" cap="none">
                <a:solidFill>
                  <a:srgbClr val="000000"/>
                </a:solidFill>
              </a:defRPr>
            </a:lvl3pPr>
            <a:lvl4pPr marL="1828800" marR="0" lvl="3" indent="-38100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 sz="2400" i="0" u="none" strike="noStrike" cap="none">
                <a:solidFill>
                  <a:srgbClr val="000000"/>
                </a:solidFill>
              </a:defRPr>
            </a:lvl4pPr>
            <a:lvl5pPr marL="2286000" marR="0" lvl="4" indent="-38100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 sz="2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>
  <p:cSld name="Section Divider">
    <p:bg>
      <p:bgPr>
        <a:solidFill>
          <a:schemeClr val="accent3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18680" y="575157"/>
            <a:ext cx="92184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7365" y="1926908"/>
            <a:ext cx="3858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 i="0" u="none" strike="noStrike" cap="none">
                <a:solidFill>
                  <a:srgbClr val="FFFFFF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18680" y="2502883"/>
            <a:ext cx="40962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343007" y="4865666"/>
            <a:ext cx="4172100" cy="24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18680" y="1122460"/>
            <a:ext cx="44898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18680" y="2244900"/>
            <a:ext cx="4489800" cy="4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540921" y="1124442"/>
            <a:ext cx="40962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540921" y="2243633"/>
            <a:ext cx="4096200" cy="48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914400" marR="0" lvl="1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2pPr>
            <a:lvl3pPr marL="1371600" marR="0" lvl="2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3pPr>
            <a:lvl4pPr marL="1828800" marR="0" lvl="3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4pPr>
            <a:lvl5pPr marL="2286000" marR="0" lvl="4" indent="-317500" algn="l" rtl="0">
              <a:lnSpc>
                <a:spcPct val="116666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 i="0" u="none" strike="noStrike" cap="none">
                <a:solidFill>
                  <a:srgbClr val="000000"/>
                </a:solidFill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•"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18680" y="2498467"/>
            <a:ext cx="8196300" cy="23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 i="0" u="none" strike="noStrike" cap="none">
                <a:solidFill>
                  <a:schemeClr val="accent1"/>
                </a:solidFill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0" u="none" strike="noStrike" cap="none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4"/>
          <p:cNvCxnSpPr/>
          <p:nvPr/>
        </p:nvCxnSpPr>
        <p:spPr>
          <a:xfrm>
            <a:off x="418680" y="575157"/>
            <a:ext cx="9218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8680" y="1124407"/>
            <a:ext cx="92184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57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 Light"/>
              <a:buNone/>
              <a:defRPr sz="240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8680" y="2051913"/>
            <a:ext cx="9218400" cy="5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575" tIns="23575" rIns="23575" bIns="23575" anchor="ctr" anchorCtr="0"/>
          <a:lstStyle>
            <a:lvl1pPr marL="457200" marR="0" lvl="0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921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8520" y="6995160"/>
            <a:ext cx="2346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00" tIns="21200" rIns="21200" bIns="21200" anchor="ctr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sldNum" idx="4294967295"/>
          </p:nvPr>
        </p:nvSpPr>
        <p:spPr>
          <a:xfrm>
            <a:off x="349200" y="7452333"/>
            <a:ext cx="2864400" cy="1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dirty="0" smtClean="0">
                <a:latin typeface="Helvetica Neue Light"/>
                <a:cs typeface="Helvetica Neue Light"/>
              </a:rPr>
              <a:t>Garry Chan, May 2019</a:t>
            </a:r>
            <a:endParaRPr sz="1500" dirty="0">
              <a:latin typeface="Helvetica Neue Light"/>
              <a:cs typeface="Helvetica Neue Ligh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46275" y="5557363"/>
            <a:ext cx="76518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1" smtClean="0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Seasonings 🥑</a:t>
            </a:r>
            <a:endParaRPr sz="4000" b="1" dirty="0">
              <a:solidFill>
                <a:srgbClr val="0365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46275" y="6208617"/>
            <a:ext cx="447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Recipe Recommender 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468" r="7548" b="17703"/>
          <a:stretch/>
        </p:blipFill>
        <p:spPr>
          <a:xfrm>
            <a:off x="1" y="0"/>
            <a:ext cx="10058400" cy="535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660600" y="1527475"/>
            <a:ext cx="3369000" cy="98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 </a:t>
            </a:r>
            <a:r>
              <a:rPr lang="en-US" sz="35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Evaluation</a:t>
            </a:r>
            <a:endParaRPr sz="35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246;p32"/>
          <p:cNvSpPr txBox="1"/>
          <p:nvPr/>
        </p:nvSpPr>
        <p:spPr>
          <a:xfrm>
            <a:off x="591484" y="4893593"/>
            <a:ext cx="8695850" cy="7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What </a:t>
            </a:r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fraction of 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recommended</a:t>
            </a:r>
          </a:p>
          <a:p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items did user consumed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" name="Google Shape;627;p52"/>
          <p:cNvGraphicFramePr/>
          <p:nvPr>
            <p:extLst>
              <p:ext uri="{D42A27DB-BD31-4B8C-83A1-F6EECF244321}">
                <p14:modId xmlns:p14="http://schemas.microsoft.com/office/powerpoint/2010/main" val="1024380978"/>
              </p:ext>
            </p:extLst>
          </p:nvPr>
        </p:nvGraphicFramePr>
        <p:xfrm>
          <a:off x="591484" y="2744181"/>
          <a:ext cx="8695851" cy="1687934"/>
        </p:xfrm>
        <a:graphic>
          <a:graphicData uri="http://schemas.openxmlformats.org/drawingml/2006/table">
            <a:tbl>
              <a:tblPr firstRow="1" bandRow="1">
                <a:noFill/>
                <a:tableStyleId>{5A870A4A-6CFB-4622-8144-9775D3B35B23}</a:tableStyleId>
              </a:tblPr>
              <a:tblGrid>
                <a:gridCol w="1663395"/>
                <a:gridCol w="1758114"/>
                <a:gridCol w="1758114"/>
                <a:gridCol w="1758114"/>
                <a:gridCol w="1758114"/>
              </a:tblGrid>
              <a:tr h="391994"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Naïve Model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1. User-Based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2. Item</a:t>
                      </a:r>
                      <a:r>
                        <a:rPr lang="en-US" sz="1500" baseline="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-Based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3. Factorization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3108"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Test RMSE </a:t>
                      </a:r>
                      <a:endParaRPr lang="en-US"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4.6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solidFill>
                            <a:schemeClr val="bg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n/a</a:t>
                      </a:r>
                      <a:endParaRPr sz="1500" u="none" strike="noStrike" cap="none" dirty="0">
                        <a:solidFill>
                          <a:schemeClr val="bg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solidFill>
                            <a:schemeClr val="bg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n/a</a:t>
                      </a:r>
                      <a:endParaRPr sz="1500" u="none" strike="noStrike" cap="none" dirty="0">
                        <a:solidFill>
                          <a:schemeClr val="bg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 smtClean="0">
                          <a:solidFill>
                            <a:schemeClr val="accent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0.30</a:t>
                      </a:r>
                      <a:endParaRPr sz="1500" b="1" u="none" strike="noStrike" cap="none" dirty="0">
                        <a:solidFill>
                          <a:schemeClr val="accent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43108"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Precision</a:t>
                      </a:r>
                      <a:r>
                        <a:rPr lang="en-US" sz="1500" baseline="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at 6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33%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17%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b="1" u="none" strike="noStrike" cap="none" dirty="0" smtClean="0">
                          <a:solidFill>
                            <a:schemeClr val="accent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80%</a:t>
                      </a:r>
                      <a:endParaRPr sz="1500" b="1" u="none" strike="noStrike" cap="none" dirty="0">
                        <a:solidFill>
                          <a:schemeClr val="accent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09724"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Recall at</a:t>
                      </a:r>
                      <a:r>
                        <a:rPr lang="en-US" sz="1500" baseline="0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6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2%</a:t>
                      </a:r>
                      <a:endParaRPr sz="1500" u="none" strike="noStrike" cap="none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accent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4%</a:t>
                      </a:r>
                      <a:endParaRPr sz="1500" b="1" u="none" strike="noStrike" cap="none" dirty="0">
                        <a:solidFill>
                          <a:schemeClr val="accent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Google Shape;206;p28"/>
          <p:cNvSpPr txBox="1"/>
          <p:nvPr/>
        </p:nvSpPr>
        <p:spPr>
          <a:xfrm>
            <a:off x="8454325" y="476975"/>
            <a:ext cx="1151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04</a:t>
            </a:r>
            <a:endParaRPr sz="8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16" y="6043678"/>
            <a:ext cx="5029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“Out of all items the user consumed,</a:t>
            </a:r>
          </a:p>
          <a:p>
            <a:pPr lvl="0"/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what was recommended?</a:t>
            </a:r>
          </a:p>
        </p:txBody>
      </p:sp>
    </p:spTree>
    <p:extLst>
      <p:ext uri="{BB962C8B-B14F-4D97-AF65-F5344CB8AC3E}">
        <p14:creationId xmlns:p14="http://schemas.microsoft.com/office/powerpoint/2010/main" val="342601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/>
          <p:nvPr/>
        </p:nvSpPr>
        <p:spPr>
          <a:xfrm>
            <a:off x="-7275" y="-7275"/>
            <a:ext cx="10058400" cy="7772400"/>
          </a:xfrm>
          <a:prstGeom prst="rect">
            <a:avLst/>
          </a:prstGeom>
          <a:solidFill>
            <a:srgbClr val="0365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5;p53"/>
          <p:cNvSpPr txBox="1">
            <a:spLocks/>
          </p:cNvSpPr>
          <p:nvPr/>
        </p:nvSpPr>
        <p:spPr>
          <a:xfrm>
            <a:off x="614225" y="1784515"/>
            <a:ext cx="6375000" cy="4237286"/>
          </a:xfrm>
          <a:prstGeom prst="rect">
            <a:avLst/>
          </a:prstGeom>
          <a:solidFill>
            <a:srgbClr val="0365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100"/>
            </a:pPr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</a:br>
            <a: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Thanks! That’s a wrap.   </a:t>
            </a:r>
            <a:b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</a:br>
            <a: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/>
            </a:r>
            <a:b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</a:br>
            <a: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I really hope this inspires you to</a:t>
            </a:r>
            <a:r>
              <a:rPr lang="en-US" sz="4000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lang="en-US" sz="4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try something new.</a:t>
            </a:r>
            <a:endParaRPr lang="en-US" dirty="0" smtClean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buSzPts val="5100"/>
            </a:pPr>
            <a:endParaRPr lang="en-US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1510"/>
          <a:stretch/>
        </p:blipFill>
        <p:spPr>
          <a:xfrm>
            <a:off x="5867777" y="1568525"/>
            <a:ext cx="1499567" cy="1027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660600" y="1527475"/>
            <a:ext cx="33690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500" b="1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b="1" dirty="0" smtClean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b="1" dirty="0" smtClean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b="1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Version 2.0</a:t>
            </a:r>
            <a:endParaRPr lang="en-US" sz="3500" b="1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b="1" dirty="0" smtClean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b="1" dirty="0" smtClean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246;p32"/>
          <p:cNvSpPr txBox="1"/>
          <p:nvPr/>
        </p:nvSpPr>
        <p:spPr>
          <a:xfrm>
            <a:off x="4592450" y="1584624"/>
            <a:ext cx="4278600" cy="45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More </a:t>
            </a:r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compute </a:t>
            </a: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>
              <a:buFontTx/>
              <a:buChar char="-"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</a:t>
            </a:r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Public 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API 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NLP on user reviews &amp; topic modeling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More user testing</a:t>
            </a:r>
          </a:p>
        </p:txBody>
      </p:sp>
      <p:sp>
        <p:nvSpPr>
          <p:cNvPr id="9" name="Google Shape;140;p24"/>
          <p:cNvSpPr txBox="1"/>
          <p:nvPr/>
        </p:nvSpPr>
        <p:spPr>
          <a:xfrm>
            <a:off x="6972674" y="2235566"/>
            <a:ext cx="483109" cy="45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000" b="1" dirty="0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😭</a:t>
            </a:r>
            <a:endParaRPr sz="3000" b="1" dirty="0">
              <a:solidFill>
                <a:srgbClr val="0365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40;p24"/>
          <p:cNvSpPr txBox="1"/>
          <p:nvPr/>
        </p:nvSpPr>
        <p:spPr>
          <a:xfrm>
            <a:off x="7064598" y="1527475"/>
            <a:ext cx="483109" cy="45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000" b="1" dirty="0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🐌</a:t>
            </a:r>
            <a:endParaRPr sz="3000" b="1" dirty="0">
              <a:solidFill>
                <a:srgbClr val="0365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46200" y="1788500"/>
            <a:ext cx="1975200" cy="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Agenda</a:t>
            </a:r>
            <a:endParaRPr sz="4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27">
            <a:hlinkClick r:id=""/>
          </p:cNvPr>
          <p:cNvSpPr txBox="1"/>
          <p:nvPr/>
        </p:nvSpPr>
        <p:spPr>
          <a:xfrm>
            <a:off x="3648450" y="1880074"/>
            <a:ext cx="4560600" cy="37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>
              <a:buAutoNum type="arabicPlain"/>
            </a:pP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Intro</a:t>
            </a:r>
          </a:p>
          <a:p>
            <a:pPr marL="457200" indent="-457200">
              <a:buAutoNum type="arabicPlain"/>
            </a:pPr>
            <a:endParaRPr lang="en-US" sz="24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457200">
              <a:buAutoNum type="arabicPlain"/>
            </a:pPr>
            <a:r>
              <a:rPr lang="en-CA" sz="24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</a:t>
            </a:r>
          </a:p>
          <a:p>
            <a:pPr marL="457200" indent="-457200">
              <a:buAutoNum type="arabicPlain"/>
            </a:pPr>
            <a:endParaRPr lang="en-CA" sz="2400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457200">
              <a:buAutoNum type="arabicPlain"/>
            </a:pPr>
            <a:r>
              <a:rPr lang="en-CA" sz="24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Process </a:t>
            </a:r>
          </a:p>
          <a:p>
            <a:pPr marL="457200" indent="-457200">
              <a:buAutoNum type="arabicPlain"/>
            </a:pPr>
            <a:endParaRPr lang="en-CA"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457200">
              <a:buAutoNum type="arabicPlain"/>
            </a:pPr>
            <a:r>
              <a:rPr lang="en-CA" sz="24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Results</a:t>
            </a:r>
          </a:p>
        </p:txBody>
      </p:sp>
      <p:sp>
        <p:nvSpPr>
          <p:cNvPr id="43" name="Google Shape;173;p27"/>
          <p:cNvSpPr txBox="1"/>
          <p:nvPr/>
        </p:nvSpPr>
        <p:spPr>
          <a:xfrm>
            <a:off x="2929330" y="2812586"/>
            <a:ext cx="4440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373940" y="2782565"/>
            <a:ext cx="9521900" cy="69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What’s for dinner </a:t>
            </a:r>
            <a:r>
              <a:rPr lang="en-US" sz="4000" dirty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tonight? 🤔 </a:t>
            </a:r>
            <a:endParaRPr sz="4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8454325" y="476975"/>
            <a:ext cx="1151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01</a:t>
            </a:r>
            <a:endParaRPr sz="8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>
            <a:off x="384100" y="3649275"/>
            <a:ext cx="8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1;p24"/>
          <p:cNvSpPr txBox="1"/>
          <p:nvPr/>
        </p:nvSpPr>
        <p:spPr>
          <a:xfrm>
            <a:off x="349200" y="3831176"/>
            <a:ext cx="4558080" cy="233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Can’t decide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Same repetitive meals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Give up &amp; order take-out</a:t>
            </a:r>
          </a:p>
        </p:txBody>
      </p:sp>
      <p:sp>
        <p:nvSpPr>
          <p:cNvPr id="11" name="Google Shape;141;p24"/>
          <p:cNvSpPr txBox="1"/>
          <p:nvPr/>
        </p:nvSpPr>
        <p:spPr>
          <a:xfrm>
            <a:off x="4907280" y="3831176"/>
            <a:ext cx="4558080" cy="233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Discover personalized content &amp; surface new recipes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  <a:latin typeface="Helvetica Neue"/>
              <a:ea typeface="Helvetica Neue Light"/>
              <a:cs typeface="Helvetica Neue"/>
              <a:sym typeface="Helvetica Neue Ligh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Helvetica Neue"/>
                <a:ea typeface="Helvetica Neue Light"/>
                <a:cs typeface="Helvetica Neue"/>
                <a:sym typeface="Helvetica Neue Light"/>
              </a:rPr>
              <a:t>Prepare for grocery runs</a:t>
            </a:r>
          </a:p>
        </p:txBody>
      </p:sp>
    </p:spTree>
    <p:extLst>
      <p:ext uri="{BB962C8B-B14F-4D97-AF65-F5344CB8AC3E}">
        <p14:creationId xmlns:p14="http://schemas.microsoft.com/office/powerpoint/2010/main" val="280151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373940" y="2782565"/>
            <a:ext cx="9521900" cy="69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Learning Problem</a:t>
            </a:r>
            <a:endParaRPr sz="4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>
            <a:off x="384100" y="3649275"/>
            <a:ext cx="8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1;p24"/>
          <p:cNvSpPr txBox="1"/>
          <p:nvPr/>
        </p:nvSpPr>
        <p:spPr>
          <a:xfrm>
            <a:off x="349200" y="3831177"/>
            <a:ext cx="4558080" cy="119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Given a person’s preferences in past recipes, could I </a:t>
            </a:r>
            <a:r>
              <a:rPr lang="en-US" sz="2400" dirty="0" smtClean="0">
                <a:latin typeface="Helvetica Neue Medium"/>
                <a:ea typeface="Helvetica Neue Light"/>
                <a:cs typeface="Helvetica Neue Medium"/>
                <a:sym typeface="Helvetica Neue Light"/>
              </a:rPr>
              <a:t>predict</a:t>
            </a: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other new recipes </a:t>
            </a:r>
            <a:r>
              <a:rPr lang="en-US" sz="240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they might </a:t>
            </a:r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enjoy?</a:t>
            </a:r>
          </a:p>
          <a:p>
            <a:pPr lvl="0"/>
            <a:endParaRPr lang="en-US" sz="24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/>
            <a:endParaRPr lang="en-US" sz="24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Google Shape;141;p24"/>
          <p:cNvSpPr txBox="1"/>
          <p:nvPr/>
        </p:nvSpPr>
        <p:spPr>
          <a:xfrm>
            <a:off x="5500320" y="3862514"/>
            <a:ext cx="4558080" cy="119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Use Recommender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80" y="4569079"/>
            <a:ext cx="1169280" cy="316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91" y="4569079"/>
            <a:ext cx="1475097" cy="444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729" y="5329937"/>
            <a:ext cx="1553611" cy="3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373940" y="2782565"/>
            <a:ext cx="9521900" cy="69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</a:t>
            </a:r>
            <a:endParaRPr sz="4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>
            <a:off x="384100" y="3649275"/>
            <a:ext cx="89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384100" y="4110224"/>
            <a:ext cx="4862400" cy="181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sz="1000" i="1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726;p61"/>
          <p:cNvSpPr txBox="1"/>
          <p:nvPr/>
        </p:nvSpPr>
        <p:spPr>
          <a:xfrm>
            <a:off x="431500" y="3979265"/>
            <a:ext cx="16932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1100</a:t>
            </a:r>
            <a:endParaRPr sz="6000" b="1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Recipes</a:t>
            </a:r>
            <a:endParaRPr sz="1200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Google Shape;727;p61"/>
          <p:cNvSpPr txBox="1"/>
          <p:nvPr/>
        </p:nvSpPr>
        <p:spPr>
          <a:xfrm>
            <a:off x="4860420" y="3056915"/>
            <a:ext cx="24258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55K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</a:t>
            </a:r>
          </a:p>
        </p:txBody>
      </p:sp>
      <p:sp>
        <p:nvSpPr>
          <p:cNvPr id="11" name="Google Shape;728;p61"/>
          <p:cNvSpPr txBox="1"/>
          <p:nvPr/>
        </p:nvSpPr>
        <p:spPr>
          <a:xfrm>
            <a:off x="2622002" y="3056915"/>
            <a:ext cx="19746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460</a:t>
            </a:r>
            <a:endParaRPr sz="6000" b="1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Cuisines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/>
            </a:r>
            <a:b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200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0" y="5410000"/>
            <a:ext cx="920839" cy="355290"/>
          </a:xfrm>
          <a:prstGeom prst="rect">
            <a:avLst/>
          </a:prstGeom>
        </p:spPr>
      </p:pic>
      <p:sp>
        <p:nvSpPr>
          <p:cNvPr id="14" name="Google Shape;727;p61"/>
          <p:cNvSpPr txBox="1"/>
          <p:nvPr/>
        </p:nvSpPr>
        <p:spPr>
          <a:xfrm>
            <a:off x="7470040" y="3999585"/>
            <a:ext cx="24258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73K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Ratings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⭐️ ⭐️ ⭐️ ⭐️ ⭐️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1" b="100000" l="10000" r="90000">
                        <a14:foregroundMark x1="38222" y1="82308" x2="38222" y2="82308"/>
                        <a14:foregroundMark x1="59944" y1="83077" x2="59944" y2="83077"/>
                        <a14:foregroundMark x1="51389" y1="82308" x2="51389" y2="82308"/>
                        <a14:foregroundMark x1="43056" y1="13365" x2="43056" y2="13365"/>
                      </a14:backgroundRemoval>
                    </a14:imgEffect>
                  </a14:imgLayer>
                </a14:imgProps>
              </a:ext>
            </a:extLst>
          </a:blip>
          <a:srcRect l="24937" r="24977"/>
          <a:stretch/>
        </p:blipFill>
        <p:spPr>
          <a:xfrm>
            <a:off x="3830320" y="5035549"/>
            <a:ext cx="2198282" cy="25359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560" y="4678474"/>
            <a:ext cx="4111098" cy="27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34;p53"/>
          <p:cNvSpPr/>
          <p:nvPr/>
        </p:nvSpPr>
        <p:spPr>
          <a:xfrm>
            <a:off x="-7275" y="-7275"/>
            <a:ext cx="10058400" cy="7772400"/>
          </a:xfrm>
          <a:prstGeom prst="rect">
            <a:avLst/>
          </a:prstGeom>
          <a:solidFill>
            <a:srgbClr val="0365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0"/>
          <p:cNvSpPr txBox="1"/>
          <p:nvPr/>
        </p:nvSpPr>
        <p:spPr>
          <a:xfrm>
            <a:off x="384100" y="2589525"/>
            <a:ext cx="76119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8F7F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Live Demo</a:t>
            </a:r>
            <a:endParaRPr sz="6000" dirty="0">
              <a:solidFill>
                <a:srgbClr val="F8F7F7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28" name="Google Shape;228;p30"/>
          <p:cNvCxnSpPr/>
          <p:nvPr/>
        </p:nvCxnSpPr>
        <p:spPr>
          <a:xfrm>
            <a:off x="384100" y="3649275"/>
            <a:ext cx="894000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06;p28"/>
          <p:cNvSpPr txBox="1"/>
          <p:nvPr/>
        </p:nvSpPr>
        <p:spPr>
          <a:xfrm>
            <a:off x="8454325" y="476975"/>
            <a:ext cx="1151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lang="en-US" sz="8000" dirty="0" smtClean="0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8000" dirty="0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660600" y="1527475"/>
            <a:ext cx="33690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1A</a:t>
            </a: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Collaborative    Filtering</a:t>
            </a:r>
            <a:endParaRPr sz="35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4592450" y="1527475"/>
            <a:ext cx="42786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Cosine 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Similarity</a:t>
            </a:r>
          </a:p>
          <a:p>
            <a:pPr lvl="0"/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/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/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0505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0" y="3892501"/>
            <a:ext cx="3369000" cy="2992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451" y="2164384"/>
            <a:ext cx="4866510" cy="2133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451" y="4742495"/>
            <a:ext cx="4866510" cy="2110359"/>
          </a:xfrm>
          <a:prstGeom prst="rect">
            <a:avLst/>
          </a:prstGeom>
        </p:spPr>
      </p:pic>
      <p:sp>
        <p:nvSpPr>
          <p:cNvPr id="18" name="Google Shape;206;p28"/>
          <p:cNvSpPr txBox="1"/>
          <p:nvPr/>
        </p:nvSpPr>
        <p:spPr>
          <a:xfrm>
            <a:off x="8454325" y="476975"/>
            <a:ext cx="1151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03</a:t>
            </a:r>
            <a:endParaRPr sz="80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660600" y="1527475"/>
            <a:ext cx="3369000" cy="153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1B Content </a:t>
            </a:r>
            <a:b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Based Filtering</a:t>
            </a:r>
            <a:endParaRPr sz="35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592450" y="1584625"/>
            <a:ext cx="42786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Solves cold start </a:t>
            </a:r>
            <a:r>
              <a:rPr lang="en-CA" sz="24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roblem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But </a:t>
            </a:r>
            <a:r>
              <a:rPr lang="mr-IN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curse of dimensionality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Dimensionality reduction to predict ratings with latent factors</a:t>
            </a:r>
          </a:p>
          <a:p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r>
              <a:rPr lang="en-CA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1000 -&gt; 100 components explains 55% of variance</a:t>
            </a: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Google Shape;245;p32"/>
          <p:cNvSpPr txBox="1"/>
          <p:nvPr/>
        </p:nvSpPr>
        <p:spPr>
          <a:xfrm>
            <a:off x="660600" y="4142070"/>
            <a:ext cx="3369000" cy="153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 Matrix Factorization</a:t>
            </a:r>
            <a:endParaRPr sz="35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4096628" y="1855833"/>
            <a:ext cx="957665" cy="910622"/>
          </a:xfrm>
          <a:prstGeom prst="rect">
            <a:avLst/>
          </a:prstGeom>
          <a:solidFill>
            <a:srgbClr val="0073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Collaborative Filtering</a:t>
            </a:r>
            <a:endParaRPr sz="1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4096628" y="2744791"/>
            <a:ext cx="957375" cy="85200"/>
          </a:xfrm>
          <a:prstGeom prst="rect">
            <a:avLst/>
          </a:prstGeom>
          <a:solidFill>
            <a:srgbClr val="005B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45;p32"/>
          <p:cNvSpPr txBox="1"/>
          <p:nvPr/>
        </p:nvSpPr>
        <p:spPr>
          <a:xfrm>
            <a:off x="660600" y="1527475"/>
            <a:ext cx="3369000" cy="378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Better than the sum of its parts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dirty="0" smtClean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500" dirty="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hybrid model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815173" y="2142315"/>
            <a:ext cx="268481" cy="2937856"/>
          </a:xfrm>
          <a:prstGeom prst="rightBrace">
            <a:avLst>
              <a:gd name="adj1" fmla="val 0"/>
              <a:gd name="adj2" fmla="val 50000"/>
            </a:avLst>
          </a:prstGeom>
          <a:noFill/>
          <a:ln w="12700">
            <a:solidFill>
              <a:schemeClr val="bg2"/>
            </a:solidFill>
            <a:prstDash val="solid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372;p43"/>
          <p:cNvSpPr/>
          <p:nvPr/>
        </p:nvSpPr>
        <p:spPr>
          <a:xfrm>
            <a:off x="4096628" y="3141777"/>
            <a:ext cx="957665" cy="910622"/>
          </a:xfrm>
          <a:prstGeom prst="rect">
            <a:avLst/>
          </a:prstGeom>
          <a:solidFill>
            <a:srgbClr val="0073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Content Filtering</a:t>
            </a:r>
            <a:endParaRPr sz="1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373;p43"/>
          <p:cNvSpPr/>
          <p:nvPr/>
        </p:nvSpPr>
        <p:spPr>
          <a:xfrm>
            <a:off x="4096628" y="4030735"/>
            <a:ext cx="957375" cy="85200"/>
          </a:xfrm>
          <a:prstGeom prst="rect">
            <a:avLst/>
          </a:prstGeom>
          <a:solidFill>
            <a:srgbClr val="005B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372;p43"/>
          <p:cNvSpPr/>
          <p:nvPr/>
        </p:nvSpPr>
        <p:spPr>
          <a:xfrm>
            <a:off x="4096628" y="4483353"/>
            <a:ext cx="957665" cy="910622"/>
          </a:xfrm>
          <a:prstGeom prst="rect">
            <a:avLst/>
          </a:prstGeom>
          <a:solidFill>
            <a:srgbClr val="0073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Matrix Factorization</a:t>
            </a:r>
            <a:endParaRPr sz="1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373;p43"/>
          <p:cNvSpPr/>
          <p:nvPr/>
        </p:nvSpPr>
        <p:spPr>
          <a:xfrm>
            <a:off x="4096628" y="5372311"/>
            <a:ext cx="957375" cy="85200"/>
          </a:xfrm>
          <a:prstGeom prst="rect">
            <a:avLst/>
          </a:prstGeom>
          <a:solidFill>
            <a:srgbClr val="005BC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372;p43"/>
          <p:cNvSpPr/>
          <p:nvPr/>
        </p:nvSpPr>
        <p:spPr>
          <a:xfrm>
            <a:off x="5345936" y="1732040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373;p43"/>
          <p:cNvSpPr/>
          <p:nvPr/>
        </p:nvSpPr>
        <p:spPr>
          <a:xfrm>
            <a:off x="5345936" y="2620998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372;p43"/>
          <p:cNvSpPr/>
          <p:nvPr/>
        </p:nvSpPr>
        <p:spPr>
          <a:xfrm>
            <a:off x="5429221" y="1836213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373;p43"/>
          <p:cNvSpPr/>
          <p:nvPr/>
        </p:nvSpPr>
        <p:spPr>
          <a:xfrm>
            <a:off x="5429221" y="2725171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372;p43"/>
          <p:cNvSpPr/>
          <p:nvPr/>
        </p:nvSpPr>
        <p:spPr>
          <a:xfrm>
            <a:off x="5498336" y="1949813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FFFFFF"/>
              </a:buClr>
              <a:buSzPts val="2500"/>
            </a:pPr>
            <a:r>
              <a:rPr lang="en-US" sz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</a:p>
        </p:txBody>
      </p:sp>
      <p:sp>
        <p:nvSpPr>
          <p:cNvPr id="111" name="Google Shape;373;p43"/>
          <p:cNvSpPr/>
          <p:nvPr/>
        </p:nvSpPr>
        <p:spPr>
          <a:xfrm>
            <a:off x="5498336" y="2838771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372;p43"/>
          <p:cNvSpPr/>
          <p:nvPr/>
        </p:nvSpPr>
        <p:spPr>
          <a:xfrm>
            <a:off x="5428931" y="4424485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373;p43"/>
          <p:cNvSpPr/>
          <p:nvPr/>
        </p:nvSpPr>
        <p:spPr>
          <a:xfrm>
            <a:off x="5428931" y="5313443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372;p43"/>
          <p:cNvSpPr/>
          <p:nvPr/>
        </p:nvSpPr>
        <p:spPr>
          <a:xfrm>
            <a:off x="5512216" y="4528658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373;p43"/>
          <p:cNvSpPr/>
          <p:nvPr/>
        </p:nvSpPr>
        <p:spPr>
          <a:xfrm>
            <a:off x="5512216" y="5417616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372;p43"/>
          <p:cNvSpPr/>
          <p:nvPr/>
        </p:nvSpPr>
        <p:spPr>
          <a:xfrm>
            <a:off x="5581331" y="4642258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373;p43"/>
          <p:cNvSpPr/>
          <p:nvPr/>
        </p:nvSpPr>
        <p:spPr>
          <a:xfrm>
            <a:off x="5581331" y="5531216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372;p43"/>
          <p:cNvSpPr/>
          <p:nvPr/>
        </p:nvSpPr>
        <p:spPr>
          <a:xfrm>
            <a:off x="7350562" y="3038755"/>
            <a:ext cx="957665" cy="910622"/>
          </a:xfrm>
          <a:prstGeom prst="rect">
            <a:avLst/>
          </a:prstGeom>
          <a:solidFill>
            <a:srgbClr val="A7A7A7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Hybrid</a:t>
            </a:r>
            <a:endParaRPr sz="1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373;p43"/>
          <p:cNvSpPr/>
          <p:nvPr/>
        </p:nvSpPr>
        <p:spPr>
          <a:xfrm>
            <a:off x="7350562" y="3927713"/>
            <a:ext cx="957375" cy="85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372;p43"/>
          <p:cNvSpPr/>
          <p:nvPr/>
        </p:nvSpPr>
        <p:spPr>
          <a:xfrm>
            <a:off x="5377094" y="3183277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" name="Google Shape;373;p43"/>
          <p:cNvSpPr/>
          <p:nvPr/>
        </p:nvSpPr>
        <p:spPr>
          <a:xfrm>
            <a:off x="5377094" y="4072235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372;p43"/>
          <p:cNvSpPr/>
          <p:nvPr/>
        </p:nvSpPr>
        <p:spPr>
          <a:xfrm>
            <a:off x="5460379" y="3287450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373;p43"/>
          <p:cNvSpPr/>
          <p:nvPr/>
        </p:nvSpPr>
        <p:spPr>
          <a:xfrm>
            <a:off x="5460379" y="4176408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372;p43"/>
          <p:cNvSpPr/>
          <p:nvPr/>
        </p:nvSpPr>
        <p:spPr>
          <a:xfrm>
            <a:off x="5529494" y="3401050"/>
            <a:ext cx="957665" cy="910622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Recipe 1</a:t>
            </a:r>
            <a:endParaRPr sz="12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373;p43"/>
          <p:cNvSpPr/>
          <p:nvPr/>
        </p:nvSpPr>
        <p:spPr>
          <a:xfrm>
            <a:off x="5529494" y="4290008"/>
            <a:ext cx="957375" cy="85200"/>
          </a:xfrm>
          <a:prstGeom prst="rect">
            <a:avLst/>
          </a:prstGeom>
          <a:solidFill>
            <a:schemeClr val="bg2"/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372;p43"/>
          <p:cNvSpPr/>
          <p:nvPr/>
        </p:nvSpPr>
        <p:spPr>
          <a:xfrm>
            <a:off x="8460337" y="3056577"/>
            <a:ext cx="957665" cy="9106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A7A7A7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Ranked Predictions</a:t>
            </a:r>
            <a:endParaRPr sz="1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373;p43"/>
          <p:cNvSpPr/>
          <p:nvPr/>
        </p:nvSpPr>
        <p:spPr>
          <a:xfrm>
            <a:off x="8460337" y="3945535"/>
            <a:ext cx="957375" cy="85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9969" y="3401049"/>
            <a:ext cx="356387" cy="356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Custom 1">
      <a:dk1>
        <a:srgbClr val="000000"/>
      </a:dk1>
      <a:lt1>
        <a:srgbClr val="F8F7F7"/>
      </a:lt1>
      <a:dk2>
        <a:srgbClr val="A7A7A7"/>
      </a:dk2>
      <a:lt2>
        <a:srgbClr val="D9EAF7"/>
      </a:lt2>
      <a:accent1>
        <a:srgbClr val="0073CB"/>
      </a:accent1>
      <a:accent2>
        <a:srgbClr val="86D1C0"/>
      </a:accent2>
      <a:accent3>
        <a:srgbClr val="00D2B3"/>
      </a:accent3>
      <a:accent4>
        <a:srgbClr val="FBE254"/>
      </a:accent4>
      <a:accent5>
        <a:srgbClr val="DBD9D6"/>
      </a:accent5>
      <a:accent6>
        <a:srgbClr val="F8F7F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8F7F7"/>
      </a:lt1>
      <a:dk2>
        <a:srgbClr val="A7A7A7"/>
      </a:dk2>
      <a:lt2>
        <a:srgbClr val="D9EAF7"/>
      </a:lt2>
      <a:accent1>
        <a:srgbClr val="0073CB"/>
      </a:accent1>
      <a:accent2>
        <a:srgbClr val="FE4540"/>
      </a:accent2>
      <a:accent3>
        <a:srgbClr val="00D2B3"/>
      </a:accent3>
      <a:accent4>
        <a:srgbClr val="FBE254"/>
      </a:accent4>
      <a:accent5>
        <a:srgbClr val="DBD9D6"/>
      </a:accent5>
      <a:accent6>
        <a:srgbClr val="F8F7F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D9EAF7"/>
      </a:lt2>
      <a:accent1>
        <a:srgbClr val="0073CB"/>
      </a:accent1>
      <a:accent2>
        <a:srgbClr val="FE4540"/>
      </a:accent2>
      <a:accent3>
        <a:srgbClr val="00D2B3"/>
      </a:accent3>
      <a:accent4>
        <a:srgbClr val="FBE254"/>
      </a:accent4>
      <a:accent5>
        <a:srgbClr val="DBD9D6"/>
      </a:accent5>
      <a:accent6>
        <a:srgbClr val="F8F7F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710</Words>
  <Application>Microsoft Macintosh PowerPoint</Application>
  <PresentationFormat>Custom</PresentationFormat>
  <Paragraphs>164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Proposal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Garry Chan</cp:lastModifiedBy>
  <cp:revision>158</cp:revision>
  <dcterms:modified xsi:type="dcterms:W3CDTF">2019-05-31T11:01:23Z</dcterms:modified>
</cp:coreProperties>
</file>