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7" r:id="rId9"/>
    <p:sldId id="261" r:id="rId10"/>
    <p:sldId id="262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7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5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0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3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5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docker.com/mac/stable/Docker.dmg" TargetMode="External"/><Relationship Id="rId2" Type="http://schemas.openxmlformats.org/officeDocument/2006/relationships/hyperlink" Target="https://desktop.docker.com/win/stable/Docker%20Desktop%20Installer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install/ubunt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hyperlink" Target="https://hub.docker.com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dMadDev/workshop-getting-start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0244F-FCF4-439F-BAAC-62F65C73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Docker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6AC1F6-13A3-430E-A150-341A79569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for </a:t>
            </a:r>
            <a:r>
              <a:rPr lang="de-DE" strike="sngStrike" dirty="0">
                <a:solidFill>
                  <a:srgbClr val="FFC000"/>
                </a:solidFill>
              </a:rPr>
              <a:t>Dammies</a:t>
            </a:r>
            <a:r>
              <a:rPr lang="de-DE" dirty="0">
                <a:solidFill>
                  <a:srgbClr val="FFC000"/>
                </a:solidFill>
              </a:rPr>
              <a:t> Dummies</a:t>
            </a:r>
          </a:p>
        </p:txBody>
      </p:sp>
    </p:spTree>
    <p:extLst>
      <p:ext uri="{BB962C8B-B14F-4D97-AF65-F5344CB8AC3E}">
        <p14:creationId xmlns:p14="http://schemas.microsoft.com/office/powerpoint/2010/main" val="70404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Docker </a:t>
            </a:r>
            <a:r>
              <a:rPr lang="de-DE" dirty="0" err="1">
                <a:solidFill>
                  <a:srgbClr val="00B0F0"/>
                </a:solidFill>
              </a:rPr>
              <a:t>Engines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Docker für Windows</a:t>
            </a:r>
          </a:p>
          <a:p>
            <a:pPr lvl="1">
              <a:buFontTx/>
              <a:buChar char="-"/>
            </a:pPr>
            <a:r>
              <a:rPr lang="de-DE" dirty="0"/>
              <a:t>Docker Desktop für Windows 10 &amp; Mac</a:t>
            </a:r>
          </a:p>
          <a:p>
            <a:pPr lvl="1">
              <a:buFontTx/>
              <a:buChar char="-"/>
            </a:pPr>
            <a:r>
              <a:rPr lang="de-DE" dirty="0"/>
              <a:t>Docker Engine als integriertes Windows Server Feature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Docker für Linux</a:t>
            </a:r>
          </a:p>
          <a:p>
            <a:pPr lvl="1">
              <a:buFontTx/>
              <a:buChar char="-"/>
            </a:pPr>
            <a:r>
              <a:rPr lang="de-DE" dirty="0"/>
              <a:t>.</a:t>
            </a:r>
            <a:r>
              <a:rPr lang="de-DE" dirty="0" err="1"/>
              <a:t>deb</a:t>
            </a:r>
            <a:r>
              <a:rPr lang="de-DE" dirty="0"/>
              <a:t> Paket</a:t>
            </a:r>
          </a:p>
          <a:p>
            <a:pPr lvl="1">
              <a:buFontTx/>
              <a:buChar char="-"/>
            </a:pPr>
            <a:r>
              <a:rPr lang="de-DE" dirty="0"/>
              <a:t>.</a:t>
            </a:r>
            <a:r>
              <a:rPr lang="de-DE" dirty="0" err="1"/>
              <a:t>rpm</a:t>
            </a:r>
            <a:r>
              <a:rPr lang="de-DE" dirty="0"/>
              <a:t> Paket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10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de-DE" dirty="0"/>
              <a:t>Repositorien für die Speicherung, Bereitstellung und Verwaltung von Images</a:t>
            </a:r>
          </a:p>
          <a:p>
            <a:pPr marL="914400" lvl="2" indent="0">
              <a:buNone/>
            </a:pPr>
            <a:r>
              <a:rPr lang="de-DE" dirty="0"/>
              <a:t>(Marketplace für Container Lösungen)</a:t>
            </a:r>
          </a:p>
          <a:p>
            <a:pPr lvl="1">
              <a:buFontTx/>
              <a:buChar char="-"/>
            </a:pPr>
            <a:r>
              <a:rPr lang="de-DE" dirty="0"/>
              <a:t>Unterscheidung zwischen </a:t>
            </a:r>
          </a:p>
          <a:p>
            <a:pPr lvl="2">
              <a:buFontTx/>
              <a:buChar char="-"/>
            </a:pPr>
            <a:r>
              <a:rPr lang="de-DE" dirty="0"/>
              <a:t>Öffentlich </a:t>
            </a:r>
          </a:p>
          <a:p>
            <a:pPr lvl="2">
              <a:buFontTx/>
              <a:buChar char="-"/>
            </a:pPr>
            <a:r>
              <a:rPr lang="de-DE" dirty="0"/>
              <a:t>Privat </a:t>
            </a:r>
          </a:p>
          <a:p>
            <a:pPr lvl="1">
              <a:buFontTx/>
              <a:buChar char="-"/>
            </a:pPr>
            <a:r>
              <a:rPr lang="de-DE" dirty="0"/>
              <a:t>Versionierung / Bezeichnung über so genannte Tags</a:t>
            </a:r>
          </a:p>
          <a:p>
            <a:pPr lvl="2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latest</a:t>
            </a:r>
            <a:r>
              <a:rPr lang="de-DE" dirty="0"/>
              <a:t>“ Tag allgemein verwendet um den letzten Stand zu kennzeichnen</a:t>
            </a:r>
          </a:p>
          <a:p>
            <a:pPr lvl="1">
              <a:buFontTx/>
              <a:buChar char="-"/>
            </a:pPr>
            <a:r>
              <a:rPr lang="de-DE" dirty="0"/>
              <a:t>Cloud-Lösungen fürs Hosten einer Docker Registry verfügbar</a:t>
            </a:r>
          </a:p>
          <a:p>
            <a:pPr lvl="2">
              <a:buFontTx/>
              <a:buChar char="-"/>
            </a:pPr>
            <a:r>
              <a:rPr lang="de-DE" dirty="0"/>
              <a:t>Docker Hub</a:t>
            </a:r>
          </a:p>
          <a:p>
            <a:pPr lvl="2">
              <a:buFontTx/>
              <a:buChar char="-"/>
            </a:pPr>
            <a:r>
              <a:rPr lang="de-DE" dirty="0"/>
              <a:t>Azure Container Registry</a:t>
            </a:r>
          </a:p>
          <a:p>
            <a:pPr lvl="1">
              <a:buFontTx/>
              <a:buChar char="-"/>
            </a:pPr>
            <a:r>
              <a:rPr lang="de-DE" dirty="0"/>
              <a:t>Hosten on-</a:t>
            </a:r>
            <a:r>
              <a:rPr lang="de-DE" dirty="0" err="1"/>
              <a:t>premise</a:t>
            </a:r>
            <a:r>
              <a:rPr lang="de-DE" dirty="0"/>
              <a:t> möglich (Docker Registry existiert als Container-Lösung)</a:t>
            </a:r>
          </a:p>
          <a:p>
            <a:pPr marL="457200" lvl="1" indent="0">
              <a:buNone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9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Installation Docker Desktop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284"/>
            <a:ext cx="10515600" cy="4163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dirty="0"/>
              <a:t>Download für Windows</a:t>
            </a:r>
          </a:p>
          <a:p>
            <a:pPr marL="457200" lvl="1" indent="0">
              <a:buNone/>
            </a:pPr>
            <a:r>
              <a:rPr lang="de-DE" dirty="0">
                <a:hlinkClick r:id="rId2"/>
              </a:rPr>
              <a:t>https://desktop.docker.com/win/stable/Docker%20Desktop%20Installer.exe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Download für Mac</a:t>
            </a:r>
          </a:p>
          <a:p>
            <a:pPr marL="457200" lvl="1" indent="0">
              <a:buNone/>
            </a:pPr>
            <a:r>
              <a:rPr lang="de-DE" dirty="0">
                <a:hlinkClick r:id="rId3"/>
              </a:rPr>
              <a:t>https://desktop.docker.com/mac/stable/Docker.dmg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Install</a:t>
            </a:r>
            <a:r>
              <a:rPr lang="de-DE" dirty="0"/>
              <a:t> Docker Engine on Ubuntu</a:t>
            </a:r>
          </a:p>
          <a:p>
            <a:pPr marL="457200" lvl="1" indent="0">
              <a:buNone/>
            </a:pPr>
            <a:r>
              <a:rPr lang="de-DE" dirty="0">
                <a:hlinkClick r:id="rId4"/>
              </a:rPr>
              <a:t>https://docs.docker.com/engine/install/ubuntu/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14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Erste Schritte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de-DE" dirty="0"/>
              <a:t>Erstellen eines Docker-Accounts</a:t>
            </a:r>
          </a:p>
          <a:p>
            <a:pPr marL="914400" lvl="2" indent="0">
              <a:buNone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https://hub.docker.com/signup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de-DE" dirty="0"/>
              <a:t>Start des Docker </a:t>
            </a:r>
            <a:r>
              <a:rPr lang="de-DE" dirty="0" err="1"/>
              <a:t>Playgrounds</a:t>
            </a:r>
            <a:endParaRPr lang="de-DE" dirty="0"/>
          </a:p>
          <a:p>
            <a:pPr marL="914400" lvl="2" indent="0">
              <a:buNone/>
            </a:pPr>
            <a:r>
              <a:rPr lang="de-DE" dirty="0">
                <a:solidFill>
                  <a:schemeClr val="accent1"/>
                </a:solidFill>
                <a:hlinkClick r:id="rId3"/>
              </a:rPr>
              <a:t>https://labs.play-with-docker.com</a:t>
            </a:r>
            <a:endParaRPr lang="de-DE" dirty="0">
              <a:solidFill>
                <a:schemeClr val="accent1"/>
              </a:solidFill>
            </a:endParaRPr>
          </a:p>
          <a:p>
            <a:pPr lvl="1">
              <a:buFontTx/>
              <a:buChar char="-"/>
            </a:pPr>
            <a:r>
              <a:rPr lang="de-DE" dirty="0"/>
              <a:t>Abrufen und starten des ersten Containers</a:t>
            </a:r>
          </a:p>
          <a:p>
            <a:pPr marL="914400" lvl="2" indent="0">
              <a:buNone/>
            </a:pPr>
            <a:r>
              <a:rPr lang="de-DE" dirty="0"/>
              <a:t>Erstellen einer neuen Serverinstanz 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ADD NEW INSTANCE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–p 80:80 maddev77/workshop-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de-DE" sz="2000" i="1" dirty="0"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de-DE" sz="2000" dirty="0"/>
              <a:t>Aufruf der Website mittels Klick auf den Port 80 Status Badge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1200" dirty="0"/>
              <a:t>Die Anleitung und der Code für „Erste Schritte“ ist auf </a:t>
            </a:r>
            <a:r>
              <a:rPr lang="de-DE" sz="1200" dirty="0">
                <a:hlinkClick r:id="rId4"/>
              </a:rPr>
              <a:t>https://github.com/BadMadDev/workshop-getting-started</a:t>
            </a:r>
            <a:r>
              <a:rPr lang="de-DE" sz="1200" dirty="0"/>
              <a:t> verfügbar.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8B615B4-0B47-4847-8646-EDEA3A7C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6074" cy="435133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Kurze Einführung in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Engine, Container-Registry</a:t>
            </a:r>
          </a:p>
          <a:p>
            <a:r>
              <a:rPr lang="de-DE" dirty="0"/>
              <a:t>Installation von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Desktop, Vorbereitungen für Linux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Playground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dirty="0"/>
              <a:t>Erste Schritte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Herunterladen und Ausführen eines Containers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Networking, Port-Mapping,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Volumes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sz="2900" dirty="0"/>
              <a:t>Nützliche Tools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Portainer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dirty="0"/>
              <a:t>Orchestrierung von Containern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„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docker-compose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“ und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yml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Best Practices</a:t>
            </a:r>
          </a:p>
          <a:p>
            <a:r>
              <a:rPr lang="de-DE" dirty="0"/>
              <a:t>Entwickeln mit und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Erstellen von Containern, Debuggen von Containern, CI/CD</a:t>
            </a:r>
          </a:p>
          <a:p>
            <a:r>
              <a:rPr lang="de-DE" dirty="0"/>
              <a:t>Ausblick / Weitere Schritte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Orchestrierung mittels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Kubernetes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(k8s)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Logstash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für globales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Logging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54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</a:t>
            </a:r>
            <a:br>
              <a:rPr lang="de-DE" dirty="0">
                <a:solidFill>
                  <a:schemeClr val="accent6"/>
                </a:solidFill>
              </a:rPr>
            </a:b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Docker vereinfacht die Isolierung und Bereitstellung von Anwendungen mittels </a:t>
            </a:r>
            <a:r>
              <a:rPr lang="de-DE" dirty="0" err="1"/>
              <a:t>Containervirtualisierung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Im Gegensatz zu einer virtuellen Maschine teilen sich Container und Host einen gemeinsamen Betriebssystem-Kernel.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Docker ist eine so genannte Freie Software unter Apache-Lizenz, Version 2.0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https://github.com/docker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8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 </a:t>
            </a:r>
            <a:br>
              <a:rPr lang="de-DE" dirty="0">
                <a:solidFill>
                  <a:schemeClr val="accent6"/>
                </a:solidFill>
              </a:rPr>
            </a:br>
            <a:r>
              <a:rPr lang="de-DE" dirty="0">
                <a:solidFill>
                  <a:schemeClr val="accent6"/>
                </a:solidFill>
              </a:rPr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/>
              <a:t>Ursprünglich von </a:t>
            </a:r>
            <a:r>
              <a:rPr lang="de-DE" dirty="0" err="1"/>
              <a:t>dotCloud</a:t>
            </a:r>
            <a:r>
              <a:rPr lang="de-DE" dirty="0"/>
              <a:t> im März 2013 veröffentlicht</a:t>
            </a:r>
          </a:p>
          <a:p>
            <a:pPr>
              <a:buFontTx/>
              <a:buChar char="-"/>
            </a:pPr>
            <a:r>
              <a:rPr lang="de-DE" dirty="0"/>
              <a:t>29. Oktober 2013: aus </a:t>
            </a:r>
            <a:r>
              <a:rPr lang="de-DE" dirty="0" err="1"/>
              <a:t>dotCloud</a:t>
            </a:r>
            <a:r>
              <a:rPr lang="de-DE" dirty="0"/>
              <a:t> wird Docker Inc.</a:t>
            </a:r>
          </a:p>
          <a:p>
            <a:pPr>
              <a:buFontTx/>
              <a:buChar char="-"/>
            </a:pPr>
            <a:r>
              <a:rPr lang="de-DE" dirty="0"/>
              <a:t>De-facto-Standard für die Bereitstellung von Microservices</a:t>
            </a:r>
          </a:p>
          <a:p>
            <a:pPr lvl="1">
              <a:buFontTx/>
              <a:buChar char="-"/>
            </a:pPr>
            <a:r>
              <a:rPr lang="de-DE" dirty="0"/>
              <a:t>Seit 2014 Bestandteil von </a:t>
            </a:r>
            <a:r>
              <a:rPr lang="de-DE" dirty="0" err="1"/>
              <a:t>Red</a:t>
            </a:r>
            <a:r>
              <a:rPr lang="de-DE" dirty="0"/>
              <a:t> Hat Linux und </a:t>
            </a:r>
            <a:r>
              <a:rPr lang="de-DE" dirty="0" err="1"/>
              <a:t>openSUSE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Ab Windows Server 2016 ist Docker in Windows integriert</a:t>
            </a:r>
          </a:p>
          <a:p>
            <a:pPr lvl="1">
              <a:buFontTx/>
              <a:buChar char="-"/>
            </a:pPr>
            <a:r>
              <a:rPr lang="de-DE" dirty="0"/>
              <a:t>Für Windows 10 ist Docker Desktop verfügbar</a:t>
            </a:r>
          </a:p>
          <a:p>
            <a:pPr lvl="1">
              <a:buFontTx/>
              <a:buChar char="-"/>
            </a:pPr>
            <a:r>
              <a:rPr lang="de-DE" dirty="0"/>
              <a:t>Seit 2017 ist das Hosten von Linux in Windows möglich</a:t>
            </a:r>
          </a:p>
          <a:p>
            <a:pPr lvl="1">
              <a:buFontTx/>
              <a:buChar char="-"/>
            </a:pPr>
            <a:r>
              <a:rPr lang="de-DE" dirty="0"/>
              <a:t>Linux-Container auf Mac ausführbar</a:t>
            </a:r>
          </a:p>
          <a:p>
            <a:pPr>
              <a:buFontTx/>
              <a:buChar char="-"/>
            </a:pPr>
            <a:r>
              <a:rPr lang="de-DE" dirty="0" err="1"/>
              <a:t>Mirantis</a:t>
            </a:r>
            <a:r>
              <a:rPr lang="de-DE" dirty="0"/>
              <a:t> (Open-Source-Company) kauft 2019 die Docker-Enterprise Plattform</a:t>
            </a:r>
          </a:p>
        </p:txBody>
      </p:sp>
    </p:spTree>
    <p:extLst>
      <p:ext uri="{BB962C8B-B14F-4D97-AF65-F5344CB8AC3E}">
        <p14:creationId xmlns:p14="http://schemas.microsoft.com/office/powerpoint/2010/main" val="136769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Was ist Docker nochmal?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Softwareplattform für das Erstellen, Testen und Bereitstellen von Anwendungen</a:t>
            </a:r>
          </a:p>
          <a:p>
            <a:pPr>
              <a:buFontTx/>
              <a:buChar char="-"/>
            </a:pPr>
            <a:r>
              <a:rPr lang="de-DE" dirty="0"/>
              <a:t>Isolierung von Anwendungen =&gt; Containern</a:t>
            </a:r>
          </a:p>
          <a:p>
            <a:pPr>
              <a:buFontTx/>
              <a:buChar char="-"/>
            </a:pPr>
            <a:r>
              <a:rPr lang="de-DE" dirty="0"/>
              <a:t>Ähnlich wie eine VM die Hardware eines Systems virtualisiert, virtualisieren Container das Betriebssystem</a:t>
            </a:r>
          </a:p>
          <a:p>
            <a:pPr>
              <a:buFontTx/>
              <a:buChar char="-"/>
            </a:pPr>
            <a:r>
              <a:rPr lang="de-DE" dirty="0"/>
              <a:t>Docker ist eine Implementierung einer solchen Softwareplattform</a:t>
            </a:r>
          </a:p>
          <a:p>
            <a:pPr>
              <a:buFontTx/>
              <a:buChar char="-"/>
            </a:pPr>
            <a:r>
              <a:rPr lang="de-DE" dirty="0"/>
              <a:t>Docker ist an sich keine Neuerfindung, sondern macht bestehende Linux-Techniken einfach zugänglich =&gt; Control Groups / Namespaces (Isolierung von CPU, Arbeitsspeicher, I/O, Netzwerk usw.)</a:t>
            </a:r>
          </a:p>
        </p:txBody>
      </p:sp>
    </p:spTree>
    <p:extLst>
      <p:ext uri="{BB962C8B-B14F-4D97-AF65-F5344CB8AC3E}">
        <p14:creationId xmlns:p14="http://schemas.microsoft.com/office/powerpoint/2010/main" val="255247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Warum Docker? Wofür?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Individuelle Maschinen, VMs</a:t>
            </a:r>
          </a:p>
          <a:p>
            <a:pPr lvl="1">
              <a:buFontTx/>
              <a:buChar char="-"/>
            </a:pPr>
            <a:r>
              <a:rPr lang="de-DE" dirty="0"/>
              <a:t>OS, Upgrades, Patches</a:t>
            </a:r>
          </a:p>
          <a:p>
            <a:pPr lvl="1">
              <a:buFontTx/>
              <a:buChar char="-"/>
            </a:pPr>
            <a:r>
              <a:rPr lang="de-DE" dirty="0"/>
              <a:t>Verschiedene Abhängigkeiten und Voraussetzungen </a:t>
            </a:r>
          </a:p>
          <a:p>
            <a:pPr lvl="1">
              <a:buFontTx/>
              <a:buChar char="-"/>
            </a:pPr>
            <a:r>
              <a:rPr lang="de-DE" dirty="0"/>
              <a:t>Anwendungen und Konfigurationen</a:t>
            </a:r>
          </a:p>
          <a:p>
            <a:pPr lvl="1">
              <a:buFontTx/>
              <a:buChar char="-"/>
            </a:pPr>
            <a:r>
              <a:rPr lang="de-DE" dirty="0"/>
              <a:t>Schwierige Fehlersuche und –</a:t>
            </a:r>
            <a:r>
              <a:rPr lang="de-DE" dirty="0" err="1"/>
              <a:t>behebung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Störungen untereinander</a:t>
            </a:r>
          </a:p>
          <a:p>
            <a:pPr lvl="1"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90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902737"/>
            <a:ext cx="11670889" cy="58344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de-DE" sz="1400" dirty="0"/>
              <a:t>Was wäre wenn wir einfach unsere Anwendung, alle Abhängigkeiten (inkl. OS) und Konfiguration  zu einem Paket schnüren…</a:t>
            </a:r>
          </a:p>
          <a:p>
            <a:pPr marL="457200" lvl="1" indent="0">
              <a:buNone/>
            </a:pPr>
            <a:r>
              <a:rPr lang="de-DE" sz="1400" dirty="0"/>
              <a:t>							 			        …und das nur einmal 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6BD5798-F305-48C1-931A-C74D230BBAA8}"/>
              </a:ext>
            </a:extLst>
          </p:cNvPr>
          <p:cNvGrpSpPr/>
          <p:nvPr/>
        </p:nvGrpSpPr>
        <p:grpSpPr>
          <a:xfrm>
            <a:off x="2298318" y="2486181"/>
            <a:ext cx="7962421" cy="3842084"/>
            <a:chOff x="2298318" y="2486181"/>
            <a:chExt cx="7962421" cy="384208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77E0738-C4E0-4DE6-9F71-EAA9162B8D22}"/>
                </a:ext>
              </a:extLst>
            </p:cNvPr>
            <p:cNvSpPr/>
            <p:nvPr/>
          </p:nvSpPr>
          <p:spPr>
            <a:xfrm>
              <a:off x="2298318" y="2486181"/>
              <a:ext cx="2347683" cy="38420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Server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BD58E54-B2EE-4D32-A082-A7E2B7CF7742}"/>
                </a:ext>
              </a:extLst>
            </p:cNvPr>
            <p:cNvSpPr/>
            <p:nvPr/>
          </p:nvSpPr>
          <p:spPr>
            <a:xfrm>
              <a:off x="5105686" y="2486181"/>
              <a:ext cx="2347683" cy="38420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Server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095ED56-C772-46FD-8FF1-E2AEFCEBECDF}"/>
                </a:ext>
              </a:extLst>
            </p:cNvPr>
            <p:cNvSpPr/>
            <p:nvPr/>
          </p:nvSpPr>
          <p:spPr>
            <a:xfrm>
              <a:off x="7913056" y="2486181"/>
              <a:ext cx="2347683" cy="38420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Server</a:t>
              </a:r>
            </a:p>
          </p:txBody>
        </p:sp>
      </p:grpSp>
      <p:sp>
        <p:nvSpPr>
          <p:cNvPr id="19" name="Titel 1">
            <a:extLst>
              <a:ext uri="{FF2B5EF4-FFF2-40B4-BE49-F238E27FC236}">
                <a16:creationId xmlns:a16="http://schemas.microsoft.com/office/drawing/2014/main" id="{37CABCB1-3316-47BB-A605-734CB5EE8CF1}"/>
              </a:ext>
            </a:extLst>
          </p:cNvPr>
          <p:cNvSpPr txBox="1">
            <a:spLocks/>
          </p:cNvSpPr>
          <p:nvPr/>
        </p:nvSpPr>
        <p:spPr>
          <a:xfrm>
            <a:off x="838199" y="364476"/>
            <a:ext cx="8097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>
              <a:solidFill>
                <a:srgbClr val="00B0F0"/>
              </a:solidFill>
            </a:endParaRPr>
          </a:p>
          <a:p>
            <a:r>
              <a:rPr lang="de-DE" dirty="0">
                <a:solidFill>
                  <a:srgbClr val="00B0F0"/>
                </a:solidFill>
              </a:rPr>
              <a:t>Vom Haustier zum Nutztier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37BE1AC-D614-49BE-AA20-6F15A5EA5DD0}"/>
              </a:ext>
            </a:extLst>
          </p:cNvPr>
          <p:cNvSpPr txBox="1">
            <a:spLocks/>
          </p:cNvSpPr>
          <p:nvPr/>
        </p:nvSpPr>
        <p:spPr>
          <a:xfrm>
            <a:off x="838200" y="364476"/>
            <a:ext cx="8097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>
              <a:solidFill>
                <a:srgbClr val="00B0F0"/>
              </a:solidFill>
            </a:endParaRPr>
          </a:p>
          <a:p>
            <a:r>
              <a:rPr lang="de-DE" dirty="0">
                <a:solidFill>
                  <a:srgbClr val="00B0F0"/>
                </a:solidFill>
              </a:rPr>
              <a:t>Docker </a:t>
            </a:r>
            <a:r>
              <a:rPr lang="de-DE" dirty="0" err="1">
                <a:solidFill>
                  <a:srgbClr val="00B0F0"/>
                </a:solidFill>
              </a:rPr>
              <a:t>to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Rescue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00D5F7-F351-492F-87D1-F50F3ADE5933}"/>
              </a:ext>
            </a:extLst>
          </p:cNvPr>
          <p:cNvGrpSpPr/>
          <p:nvPr/>
        </p:nvGrpSpPr>
        <p:grpSpPr>
          <a:xfrm>
            <a:off x="3082323" y="3223145"/>
            <a:ext cx="637333" cy="478943"/>
            <a:chOff x="1985551" y="5904513"/>
            <a:chExt cx="637333" cy="478943"/>
          </a:xfrm>
        </p:grpSpPr>
        <p:sp>
          <p:nvSpPr>
            <p:cNvPr id="22" name="Würfel 21">
              <a:extLst>
                <a:ext uri="{FF2B5EF4-FFF2-40B4-BE49-F238E27FC236}">
                  <a16:creationId xmlns:a16="http://schemas.microsoft.com/office/drawing/2014/main" id="{55A319F9-D346-4C9C-BE83-396385319CE2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Würfel 22">
              <a:extLst>
                <a:ext uri="{FF2B5EF4-FFF2-40B4-BE49-F238E27FC236}">
                  <a16:creationId xmlns:a16="http://schemas.microsoft.com/office/drawing/2014/main" id="{3CF5BDE8-5920-437A-85DF-641A6B29FE17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Würfel 23">
              <a:extLst>
                <a:ext uri="{FF2B5EF4-FFF2-40B4-BE49-F238E27FC236}">
                  <a16:creationId xmlns:a16="http://schemas.microsoft.com/office/drawing/2014/main" id="{99C0CF1F-3CDC-4263-92A6-39677F82428C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7F76A5B-6DA2-4EC1-9F49-E59202D8FB26}"/>
              </a:ext>
            </a:extLst>
          </p:cNvPr>
          <p:cNvGrpSpPr/>
          <p:nvPr/>
        </p:nvGrpSpPr>
        <p:grpSpPr>
          <a:xfrm>
            <a:off x="3082322" y="4000072"/>
            <a:ext cx="637333" cy="478943"/>
            <a:chOff x="1985551" y="5904513"/>
            <a:chExt cx="637333" cy="478943"/>
          </a:xfrm>
        </p:grpSpPr>
        <p:sp>
          <p:nvSpPr>
            <p:cNvPr id="26" name="Würfel 25">
              <a:extLst>
                <a:ext uri="{FF2B5EF4-FFF2-40B4-BE49-F238E27FC236}">
                  <a16:creationId xmlns:a16="http://schemas.microsoft.com/office/drawing/2014/main" id="{551F8AD3-12DF-4542-A3E3-0CA533240544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Würfel 26">
              <a:extLst>
                <a:ext uri="{FF2B5EF4-FFF2-40B4-BE49-F238E27FC236}">
                  <a16:creationId xmlns:a16="http://schemas.microsoft.com/office/drawing/2014/main" id="{657968B6-F88E-48AE-B3FF-584A819C8C68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Würfel 27">
              <a:extLst>
                <a:ext uri="{FF2B5EF4-FFF2-40B4-BE49-F238E27FC236}">
                  <a16:creationId xmlns:a16="http://schemas.microsoft.com/office/drawing/2014/main" id="{9D5B9BE4-358E-4D2A-A2F0-F715D8A4E17B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D71130D-0037-4FBA-BA44-04BF1D70FAF0}"/>
              </a:ext>
            </a:extLst>
          </p:cNvPr>
          <p:cNvGrpSpPr/>
          <p:nvPr/>
        </p:nvGrpSpPr>
        <p:grpSpPr>
          <a:xfrm>
            <a:off x="5909097" y="3217306"/>
            <a:ext cx="637333" cy="478943"/>
            <a:chOff x="1985551" y="5904513"/>
            <a:chExt cx="637333" cy="478943"/>
          </a:xfrm>
        </p:grpSpPr>
        <p:sp>
          <p:nvSpPr>
            <p:cNvPr id="30" name="Würfel 29">
              <a:extLst>
                <a:ext uri="{FF2B5EF4-FFF2-40B4-BE49-F238E27FC236}">
                  <a16:creationId xmlns:a16="http://schemas.microsoft.com/office/drawing/2014/main" id="{CBD87557-726A-4489-A0AE-D9E6BB0BAE34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Würfel 30">
              <a:extLst>
                <a:ext uri="{FF2B5EF4-FFF2-40B4-BE49-F238E27FC236}">
                  <a16:creationId xmlns:a16="http://schemas.microsoft.com/office/drawing/2014/main" id="{D3DD7730-98E3-447B-960D-969046D22BC6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Würfel 31">
              <a:extLst>
                <a:ext uri="{FF2B5EF4-FFF2-40B4-BE49-F238E27FC236}">
                  <a16:creationId xmlns:a16="http://schemas.microsoft.com/office/drawing/2014/main" id="{76854AC1-459C-41A4-82F2-10BC1DF5EBA7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8FC49AE-5162-4F4A-A4FD-65F06EF821EB}"/>
              </a:ext>
            </a:extLst>
          </p:cNvPr>
          <p:cNvGrpSpPr/>
          <p:nvPr/>
        </p:nvGrpSpPr>
        <p:grpSpPr>
          <a:xfrm>
            <a:off x="5909096" y="3994233"/>
            <a:ext cx="637333" cy="478943"/>
            <a:chOff x="1985551" y="5904513"/>
            <a:chExt cx="637333" cy="478943"/>
          </a:xfrm>
        </p:grpSpPr>
        <p:sp>
          <p:nvSpPr>
            <p:cNvPr id="34" name="Würfel 33">
              <a:extLst>
                <a:ext uri="{FF2B5EF4-FFF2-40B4-BE49-F238E27FC236}">
                  <a16:creationId xmlns:a16="http://schemas.microsoft.com/office/drawing/2014/main" id="{79D68083-EBAC-418A-BE7D-55C7706CBA19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Würfel 34">
              <a:extLst>
                <a:ext uri="{FF2B5EF4-FFF2-40B4-BE49-F238E27FC236}">
                  <a16:creationId xmlns:a16="http://schemas.microsoft.com/office/drawing/2014/main" id="{C2D5CF04-7846-48F8-8D79-7C88DDF3D7A0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Würfel 35">
              <a:extLst>
                <a:ext uri="{FF2B5EF4-FFF2-40B4-BE49-F238E27FC236}">
                  <a16:creationId xmlns:a16="http://schemas.microsoft.com/office/drawing/2014/main" id="{919FF910-F41A-4DC1-A971-D8B832E009B4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1611371-C8FE-49BC-A98D-89FF96E3DB6F}"/>
              </a:ext>
            </a:extLst>
          </p:cNvPr>
          <p:cNvGrpSpPr/>
          <p:nvPr/>
        </p:nvGrpSpPr>
        <p:grpSpPr>
          <a:xfrm>
            <a:off x="8740787" y="3196821"/>
            <a:ext cx="637333" cy="478943"/>
            <a:chOff x="1985551" y="5904513"/>
            <a:chExt cx="637333" cy="478943"/>
          </a:xfrm>
        </p:grpSpPr>
        <p:sp>
          <p:nvSpPr>
            <p:cNvPr id="38" name="Würfel 37">
              <a:extLst>
                <a:ext uri="{FF2B5EF4-FFF2-40B4-BE49-F238E27FC236}">
                  <a16:creationId xmlns:a16="http://schemas.microsoft.com/office/drawing/2014/main" id="{52580A7D-C3F1-4C80-B5A6-4E856F6F42FB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Würfel 38">
              <a:extLst>
                <a:ext uri="{FF2B5EF4-FFF2-40B4-BE49-F238E27FC236}">
                  <a16:creationId xmlns:a16="http://schemas.microsoft.com/office/drawing/2014/main" id="{D0730307-962F-4D31-B7D1-13C3F4284C01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Würfel 39">
              <a:extLst>
                <a:ext uri="{FF2B5EF4-FFF2-40B4-BE49-F238E27FC236}">
                  <a16:creationId xmlns:a16="http://schemas.microsoft.com/office/drawing/2014/main" id="{C3550757-20CC-4428-BEB6-383EE23BA95F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4C8785D-EC45-4CEC-B6FA-8D7DF3F5866A}"/>
              </a:ext>
            </a:extLst>
          </p:cNvPr>
          <p:cNvGrpSpPr/>
          <p:nvPr/>
        </p:nvGrpSpPr>
        <p:grpSpPr>
          <a:xfrm>
            <a:off x="8740786" y="3973748"/>
            <a:ext cx="637333" cy="478943"/>
            <a:chOff x="1985551" y="5904513"/>
            <a:chExt cx="637333" cy="478943"/>
          </a:xfrm>
        </p:grpSpPr>
        <p:sp>
          <p:nvSpPr>
            <p:cNvPr id="42" name="Würfel 41">
              <a:extLst>
                <a:ext uri="{FF2B5EF4-FFF2-40B4-BE49-F238E27FC236}">
                  <a16:creationId xmlns:a16="http://schemas.microsoft.com/office/drawing/2014/main" id="{6822F6B1-FAC7-4049-8BF2-3EF26D3592E1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Würfel 42">
              <a:extLst>
                <a:ext uri="{FF2B5EF4-FFF2-40B4-BE49-F238E27FC236}">
                  <a16:creationId xmlns:a16="http://schemas.microsoft.com/office/drawing/2014/main" id="{E4546427-5FA9-458E-9FF9-37106F3B2AA9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Würfel 43">
              <a:extLst>
                <a:ext uri="{FF2B5EF4-FFF2-40B4-BE49-F238E27FC236}">
                  <a16:creationId xmlns:a16="http://schemas.microsoft.com/office/drawing/2014/main" id="{AEC5A233-CEDF-4216-89EB-8B69FAC9FF3D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8B587CC-69EF-425E-8A6A-B996FB2D24FA}"/>
              </a:ext>
            </a:extLst>
          </p:cNvPr>
          <p:cNvGrpSpPr/>
          <p:nvPr/>
        </p:nvGrpSpPr>
        <p:grpSpPr>
          <a:xfrm>
            <a:off x="3082322" y="4876753"/>
            <a:ext cx="637333" cy="478943"/>
            <a:chOff x="1985551" y="5904513"/>
            <a:chExt cx="637333" cy="478943"/>
          </a:xfrm>
        </p:grpSpPr>
        <p:sp>
          <p:nvSpPr>
            <p:cNvPr id="46" name="Würfel 45">
              <a:extLst>
                <a:ext uri="{FF2B5EF4-FFF2-40B4-BE49-F238E27FC236}">
                  <a16:creationId xmlns:a16="http://schemas.microsoft.com/office/drawing/2014/main" id="{C6E82394-0BB4-40B7-B3AA-B7A305DB1EFF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Würfel 46">
              <a:extLst>
                <a:ext uri="{FF2B5EF4-FFF2-40B4-BE49-F238E27FC236}">
                  <a16:creationId xmlns:a16="http://schemas.microsoft.com/office/drawing/2014/main" id="{A794D31C-B9B6-4A16-B177-A8069C08F9B9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Würfel 47">
              <a:extLst>
                <a:ext uri="{FF2B5EF4-FFF2-40B4-BE49-F238E27FC236}">
                  <a16:creationId xmlns:a16="http://schemas.microsoft.com/office/drawing/2014/main" id="{8A44F926-A510-4B0F-AFB1-7BECCACB2708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D84F9FC-9EEB-4252-AE03-4895D8289217}"/>
              </a:ext>
            </a:extLst>
          </p:cNvPr>
          <p:cNvGrpSpPr/>
          <p:nvPr/>
        </p:nvGrpSpPr>
        <p:grpSpPr>
          <a:xfrm>
            <a:off x="5909096" y="4865075"/>
            <a:ext cx="637333" cy="478943"/>
            <a:chOff x="1985551" y="5904513"/>
            <a:chExt cx="637333" cy="478943"/>
          </a:xfrm>
        </p:grpSpPr>
        <p:sp>
          <p:nvSpPr>
            <p:cNvPr id="50" name="Würfel 49">
              <a:extLst>
                <a:ext uri="{FF2B5EF4-FFF2-40B4-BE49-F238E27FC236}">
                  <a16:creationId xmlns:a16="http://schemas.microsoft.com/office/drawing/2014/main" id="{208F474D-C4D1-46CE-A81D-A642B65E7CC9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Würfel 50">
              <a:extLst>
                <a:ext uri="{FF2B5EF4-FFF2-40B4-BE49-F238E27FC236}">
                  <a16:creationId xmlns:a16="http://schemas.microsoft.com/office/drawing/2014/main" id="{93A391FE-990F-4CB0-83A8-1BAF0D0F3E4D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Würfel 51">
              <a:extLst>
                <a:ext uri="{FF2B5EF4-FFF2-40B4-BE49-F238E27FC236}">
                  <a16:creationId xmlns:a16="http://schemas.microsoft.com/office/drawing/2014/main" id="{DD08B658-FD35-4A03-BD48-8A2EC29B59A5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3FE085-FA71-4C2C-99AA-F76040D44E00}"/>
              </a:ext>
            </a:extLst>
          </p:cNvPr>
          <p:cNvGrpSpPr/>
          <p:nvPr/>
        </p:nvGrpSpPr>
        <p:grpSpPr>
          <a:xfrm>
            <a:off x="8740785" y="4865074"/>
            <a:ext cx="637333" cy="478943"/>
            <a:chOff x="1985551" y="5904513"/>
            <a:chExt cx="637333" cy="478943"/>
          </a:xfrm>
        </p:grpSpPr>
        <p:sp>
          <p:nvSpPr>
            <p:cNvPr id="54" name="Würfel 53">
              <a:extLst>
                <a:ext uri="{FF2B5EF4-FFF2-40B4-BE49-F238E27FC236}">
                  <a16:creationId xmlns:a16="http://schemas.microsoft.com/office/drawing/2014/main" id="{165C5EA7-4430-4AC5-A1D9-3DE1DB7D528E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Würfel 54">
              <a:extLst>
                <a:ext uri="{FF2B5EF4-FFF2-40B4-BE49-F238E27FC236}">
                  <a16:creationId xmlns:a16="http://schemas.microsoft.com/office/drawing/2014/main" id="{996BE0E7-835C-42E9-8CB2-EBAE1326DD4D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Würfel 55">
              <a:extLst>
                <a:ext uri="{FF2B5EF4-FFF2-40B4-BE49-F238E27FC236}">
                  <a16:creationId xmlns:a16="http://schemas.microsoft.com/office/drawing/2014/main" id="{2728B15E-7D43-42A6-A202-E6705F102112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53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Docker Architektur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DBC92-0224-4C2F-A6D7-17DADF05CE29}"/>
              </a:ext>
            </a:extLst>
          </p:cNvPr>
          <p:cNvSpPr/>
          <p:nvPr/>
        </p:nvSpPr>
        <p:spPr>
          <a:xfrm>
            <a:off x="3748317" y="2077452"/>
            <a:ext cx="4740443" cy="44074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Docker Host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4A640A-D795-4DDB-9C17-B37ABDD47649}"/>
              </a:ext>
            </a:extLst>
          </p:cNvPr>
          <p:cNvSpPr/>
          <p:nvPr/>
        </p:nvSpPr>
        <p:spPr>
          <a:xfrm>
            <a:off x="838200" y="2077452"/>
            <a:ext cx="1880937" cy="3448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Registry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FB5C3891-2989-4646-A5D0-3730B3E845C2}"/>
              </a:ext>
            </a:extLst>
          </p:cNvPr>
          <p:cNvSpPr/>
          <p:nvPr/>
        </p:nvSpPr>
        <p:spPr>
          <a:xfrm>
            <a:off x="1161526" y="2868768"/>
            <a:ext cx="1236767" cy="2320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0737C65-44C0-4A34-902D-495FFC7696CE}"/>
              </a:ext>
            </a:extLst>
          </p:cNvPr>
          <p:cNvSpPr/>
          <p:nvPr/>
        </p:nvSpPr>
        <p:spPr>
          <a:xfrm>
            <a:off x="4010525" y="2767263"/>
            <a:ext cx="4227095" cy="66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F58507-7687-4F57-9C5B-DC31CEE02698}"/>
              </a:ext>
            </a:extLst>
          </p:cNvPr>
          <p:cNvSpPr/>
          <p:nvPr/>
        </p:nvSpPr>
        <p:spPr>
          <a:xfrm>
            <a:off x="9472863" y="2068698"/>
            <a:ext cx="1880937" cy="345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Welle 11">
            <a:extLst>
              <a:ext uri="{FF2B5EF4-FFF2-40B4-BE49-F238E27FC236}">
                <a16:creationId xmlns:a16="http://schemas.microsoft.com/office/drawing/2014/main" id="{E95F8609-287E-464D-93CB-6C866B437C02}"/>
              </a:ext>
            </a:extLst>
          </p:cNvPr>
          <p:cNvSpPr/>
          <p:nvPr/>
        </p:nvSpPr>
        <p:spPr>
          <a:xfrm>
            <a:off x="9555078" y="2639407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13" name="Welle 12">
            <a:extLst>
              <a:ext uri="{FF2B5EF4-FFF2-40B4-BE49-F238E27FC236}">
                <a16:creationId xmlns:a16="http://schemas.microsoft.com/office/drawing/2014/main" id="{9881A128-7D1A-4DC5-8474-75C5B5F46450}"/>
              </a:ext>
            </a:extLst>
          </p:cNvPr>
          <p:cNvSpPr/>
          <p:nvPr/>
        </p:nvSpPr>
        <p:spPr>
          <a:xfrm>
            <a:off x="9555078" y="3167158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push</a:t>
            </a:r>
          </a:p>
        </p:txBody>
      </p:sp>
      <p:sp>
        <p:nvSpPr>
          <p:cNvPr id="14" name="Welle 13">
            <a:extLst>
              <a:ext uri="{FF2B5EF4-FFF2-40B4-BE49-F238E27FC236}">
                <a16:creationId xmlns:a16="http://schemas.microsoft.com/office/drawing/2014/main" id="{D20CA692-07DF-496C-B3B6-1E0198BF9279}"/>
              </a:ext>
            </a:extLst>
          </p:cNvPr>
          <p:cNvSpPr/>
          <p:nvPr/>
        </p:nvSpPr>
        <p:spPr>
          <a:xfrm>
            <a:off x="9555078" y="3694909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pull</a:t>
            </a:r>
          </a:p>
        </p:txBody>
      </p:sp>
      <p:sp>
        <p:nvSpPr>
          <p:cNvPr id="15" name="Welle 14">
            <a:extLst>
              <a:ext uri="{FF2B5EF4-FFF2-40B4-BE49-F238E27FC236}">
                <a16:creationId xmlns:a16="http://schemas.microsoft.com/office/drawing/2014/main" id="{98E74088-023E-4E64-86F5-A207D7A9EC90}"/>
              </a:ext>
            </a:extLst>
          </p:cNvPr>
          <p:cNvSpPr/>
          <p:nvPr/>
        </p:nvSpPr>
        <p:spPr>
          <a:xfrm>
            <a:off x="9555078" y="4218649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CCD4C0A5-00C6-48CA-ABEB-2789761586B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237620" y="2868769"/>
            <a:ext cx="1317458" cy="229362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E148F24-A353-4C41-9390-76183FDC19B7}"/>
              </a:ext>
            </a:extLst>
          </p:cNvPr>
          <p:cNvSpPr/>
          <p:nvPr/>
        </p:nvSpPr>
        <p:spPr>
          <a:xfrm>
            <a:off x="6269414" y="3618055"/>
            <a:ext cx="1968206" cy="255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Images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B3969EA-476C-4E0C-A49F-7FCC8531E376}"/>
              </a:ext>
            </a:extLst>
          </p:cNvPr>
          <p:cNvSpPr/>
          <p:nvPr/>
        </p:nvSpPr>
        <p:spPr>
          <a:xfrm>
            <a:off x="4024763" y="3618054"/>
            <a:ext cx="1968206" cy="255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Container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4CD177CA-F137-428F-869E-6F09ECF676CC}"/>
              </a:ext>
            </a:extLst>
          </p:cNvPr>
          <p:cNvSpPr/>
          <p:nvPr/>
        </p:nvSpPr>
        <p:spPr>
          <a:xfrm>
            <a:off x="4427802" y="3846771"/>
            <a:ext cx="1070850" cy="55520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6D42A3C-668B-4732-94DA-28B9DC7F6728}"/>
              </a:ext>
            </a:extLst>
          </p:cNvPr>
          <p:cNvGrpSpPr/>
          <p:nvPr/>
        </p:nvGrpSpPr>
        <p:grpSpPr>
          <a:xfrm>
            <a:off x="6975929" y="4418189"/>
            <a:ext cx="637333" cy="478943"/>
            <a:chOff x="1985551" y="5904513"/>
            <a:chExt cx="637333" cy="478943"/>
          </a:xfrm>
        </p:grpSpPr>
        <p:sp>
          <p:nvSpPr>
            <p:cNvPr id="30" name="Würfel 29">
              <a:extLst>
                <a:ext uri="{FF2B5EF4-FFF2-40B4-BE49-F238E27FC236}">
                  <a16:creationId xmlns:a16="http://schemas.microsoft.com/office/drawing/2014/main" id="{B27BE85D-1719-4123-A6A1-B1CACC1B917D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Würfel 30">
              <a:extLst>
                <a:ext uri="{FF2B5EF4-FFF2-40B4-BE49-F238E27FC236}">
                  <a16:creationId xmlns:a16="http://schemas.microsoft.com/office/drawing/2014/main" id="{0A33293A-A199-4875-ABBB-D261A2159CD9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Würfel 31">
              <a:extLst>
                <a:ext uri="{FF2B5EF4-FFF2-40B4-BE49-F238E27FC236}">
                  <a16:creationId xmlns:a16="http://schemas.microsoft.com/office/drawing/2014/main" id="{C84A1ECA-A37C-4070-9486-CFA677703A6A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6D1F02A7-B1E1-43A5-88DE-B0C6868B0DC1}"/>
              </a:ext>
            </a:extLst>
          </p:cNvPr>
          <p:cNvGrpSpPr/>
          <p:nvPr/>
        </p:nvGrpSpPr>
        <p:grpSpPr>
          <a:xfrm>
            <a:off x="1460001" y="3655851"/>
            <a:ext cx="637333" cy="478943"/>
            <a:chOff x="1985551" y="5904513"/>
            <a:chExt cx="637333" cy="478943"/>
          </a:xfrm>
        </p:grpSpPr>
        <p:sp>
          <p:nvSpPr>
            <p:cNvPr id="35" name="Würfel 34">
              <a:extLst>
                <a:ext uri="{FF2B5EF4-FFF2-40B4-BE49-F238E27FC236}">
                  <a16:creationId xmlns:a16="http://schemas.microsoft.com/office/drawing/2014/main" id="{9A807677-694E-48CD-BED9-E45B62CDD91D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Würfel 35">
              <a:extLst>
                <a:ext uri="{FF2B5EF4-FFF2-40B4-BE49-F238E27FC236}">
                  <a16:creationId xmlns:a16="http://schemas.microsoft.com/office/drawing/2014/main" id="{29A9BB44-CC0B-4018-BF4E-CC9120F4488A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Würfel 36">
              <a:extLst>
                <a:ext uri="{FF2B5EF4-FFF2-40B4-BE49-F238E27FC236}">
                  <a16:creationId xmlns:a16="http://schemas.microsoft.com/office/drawing/2014/main" id="{01F04CAE-8B6E-4D84-A37A-11CEFF524A25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Würfel 37">
            <a:extLst>
              <a:ext uri="{FF2B5EF4-FFF2-40B4-BE49-F238E27FC236}">
                <a16:creationId xmlns:a16="http://schemas.microsoft.com/office/drawing/2014/main" id="{696F5614-AA52-47F5-B167-057278EEE87C}"/>
              </a:ext>
            </a:extLst>
          </p:cNvPr>
          <p:cNvSpPr/>
          <p:nvPr/>
        </p:nvSpPr>
        <p:spPr>
          <a:xfrm>
            <a:off x="4416171" y="4517943"/>
            <a:ext cx="1070850" cy="55520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6A061F8C-1E1E-40ED-967D-9EBFCF0B572A}"/>
              </a:ext>
            </a:extLst>
          </p:cNvPr>
          <p:cNvSpPr/>
          <p:nvPr/>
        </p:nvSpPr>
        <p:spPr>
          <a:xfrm>
            <a:off x="4425997" y="5189621"/>
            <a:ext cx="1070850" cy="55520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A806DDB-4C0F-41DD-9CC0-942A1AA7DD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3104" y="3646451"/>
            <a:ext cx="1153747" cy="589237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275495C3-3A9D-4A19-B985-A6C63BF6AF21}"/>
              </a:ext>
            </a:extLst>
          </p:cNvPr>
          <p:cNvCxnSpPr>
            <a:cxnSpLocks/>
          </p:cNvCxnSpPr>
          <p:nvPr/>
        </p:nvCxnSpPr>
        <p:spPr>
          <a:xfrm rot="10800000">
            <a:off x="5496848" y="4118811"/>
            <a:ext cx="1425421" cy="608752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ACEF9B22-D7B6-4E9A-AE13-8CCDD3484A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7335" y="3134831"/>
            <a:ext cx="1923899" cy="711939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0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de-DE" dirty="0"/>
              <a:t>Docker-Host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600" dirty="0"/>
              <a:t>Maschine</a:t>
            </a:r>
            <a:r>
              <a:rPr lang="de-DE" dirty="0"/>
              <a:t> der Docker (</a:t>
            </a:r>
            <a:r>
              <a:rPr lang="de-DE" dirty="0" err="1"/>
              <a:t>Daemon</a:t>
            </a:r>
            <a:r>
              <a:rPr lang="de-DE" dirty="0"/>
              <a:t>) ausführt</a:t>
            </a:r>
          </a:p>
          <a:p>
            <a:pPr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Daemon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sz="2600" dirty="0"/>
              <a:t>Verarbeitet Anfragen </a:t>
            </a:r>
          </a:p>
          <a:p>
            <a:pPr marL="457200" lvl="1" indent="0">
              <a:buNone/>
            </a:pPr>
            <a:r>
              <a:rPr lang="de-DE" sz="2600" dirty="0"/>
              <a:t>	und verwaltet Docker </a:t>
            </a:r>
            <a:r>
              <a:rPr lang="de-DE" dirty="0"/>
              <a:t>Objekte (Images, Container, Netzwerke usw.)</a:t>
            </a:r>
          </a:p>
          <a:p>
            <a:pPr>
              <a:buFontTx/>
              <a:buChar char="-"/>
            </a:pPr>
            <a:r>
              <a:rPr lang="de-DE" dirty="0"/>
              <a:t>Image 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sz="2600" dirty="0"/>
              <a:t>Datei (Vorlage) zur Erstellung von Containern (Anwendung)</a:t>
            </a:r>
          </a:p>
          <a:p>
            <a:pPr marL="457200" lvl="1" indent="0">
              <a:buNone/>
            </a:pPr>
            <a:r>
              <a:rPr lang="de-DE" sz="2600" dirty="0"/>
              <a:t>	Ähnlich einem Snapshot einer VM</a:t>
            </a:r>
          </a:p>
          <a:p>
            <a:pPr marL="457200" lvl="1" indent="0">
              <a:buNone/>
            </a:pPr>
            <a:r>
              <a:rPr lang="de-DE" sz="2600" dirty="0"/>
              <a:t>	Image besteht aus  verschiedenen </a:t>
            </a:r>
            <a:r>
              <a:rPr lang="de-DE" sz="2600" dirty="0" err="1"/>
              <a:t>Layern</a:t>
            </a:r>
            <a:endParaRPr lang="de-DE" sz="2600" dirty="0"/>
          </a:p>
          <a:p>
            <a:pPr>
              <a:buFontTx/>
              <a:buChar char="-"/>
            </a:pPr>
            <a:r>
              <a:rPr lang="de-DE" dirty="0"/>
              <a:t>Container </a:t>
            </a:r>
          </a:p>
          <a:p>
            <a:pPr marL="457200" lvl="1" indent="0">
              <a:buNone/>
            </a:pPr>
            <a:r>
              <a:rPr lang="de-DE" dirty="0"/>
              <a:t>	Laufende Instanz eines Images </a:t>
            </a:r>
          </a:p>
          <a:p>
            <a:pPr marL="457200" lvl="1" indent="0">
              <a:buNone/>
            </a:pPr>
            <a:r>
              <a:rPr lang="de-DE" dirty="0"/>
              <a:t>	Standardmäßig isoliert von anderen Containern </a:t>
            </a:r>
          </a:p>
        </p:txBody>
      </p:sp>
    </p:spTree>
    <p:extLst>
      <p:ext uri="{BB962C8B-B14F-4D97-AF65-F5344CB8AC3E}">
        <p14:creationId xmlns:p14="http://schemas.microsoft.com/office/powerpoint/2010/main" val="385493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696</Words>
  <Application>Microsoft Office PowerPoint</Application>
  <PresentationFormat>Breitbild</PresentationFormat>
  <Paragraphs>131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Docker Workshop</vt:lpstr>
      <vt:lpstr>Agenda</vt:lpstr>
      <vt:lpstr>Kurze Einführung </vt:lpstr>
      <vt:lpstr>Kurze Einführung  Geschichte</vt:lpstr>
      <vt:lpstr>Kurze Einführung Was ist Docker nochmal?</vt:lpstr>
      <vt:lpstr>Kurze Einführung Warum Docker? Wofür?</vt:lpstr>
      <vt:lpstr>Kurze Einführung </vt:lpstr>
      <vt:lpstr>Kurze Einführung Docker Architektur</vt:lpstr>
      <vt:lpstr>Kurze Einführung Begriffe</vt:lpstr>
      <vt:lpstr>Kurze Einführung Docker Engines</vt:lpstr>
      <vt:lpstr>Kurze Einführung Registry</vt:lpstr>
      <vt:lpstr>Installation Docker Desktop</vt:lpstr>
      <vt:lpstr>Erste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creator>Marcus Dammann</dc:creator>
  <cp:lastModifiedBy>Marcus Dammann</cp:lastModifiedBy>
  <cp:revision>78</cp:revision>
  <dcterms:created xsi:type="dcterms:W3CDTF">2020-12-10T09:00:08Z</dcterms:created>
  <dcterms:modified xsi:type="dcterms:W3CDTF">2021-01-28T17:36:26Z</dcterms:modified>
</cp:coreProperties>
</file>