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55817-096B-4D71-80A7-F1BD77409C8A}" type="datetimeFigureOut">
              <a:rPr lang="de-DE" smtClean="0"/>
              <a:t>25.01.2021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DC3BD-B8B8-4B1A-A746-CDD66B300CC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4271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55817-096B-4D71-80A7-F1BD77409C8A}" type="datetimeFigureOut">
              <a:rPr lang="de-DE" smtClean="0"/>
              <a:t>25.01.2021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DC3BD-B8B8-4B1A-A746-CDD66B300CC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9077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55817-096B-4D71-80A7-F1BD77409C8A}" type="datetimeFigureOut">
              <a:rPr lang="de-DE" smtClean="0"/>
              <a:t>25.01.2021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DC3BD-B8B8-4B1A-A746-CDD66B300CC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9586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55817-096B-4D71-80A7-F1BD77409C8A}" type="datetimeFigureOut">
              <a:rPr lang="de-DE" smtClean="0"/>
              <a:t>25.01.2021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DC3BD-B8B8-4B1A-A746-CDD66B300CC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705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55817-096B-4D71-80A7-F1BD77409C8A}" type="datetimeFigureOut">
              <a:rPr lang="de-DE" smtClean="0"/>
              <a:t>25.01.2021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DC3BD-B8B8-4B1A-A746-CDD66B300CC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6488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55817-096B-4D71-80A7-F1BD77409C8A}" type="datetimeFigureOut">
              <a:rPr lang="de-DE" smtClean="0"/>
              <a:t>25.01.2021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DC3BD-B8B8-4B1A-A746-CDD66B300CC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155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55817-096B-4D71-80A7-F1BD77409C8A}" type="datetimeFigureOut">
              <a:rPr lang="de-DE" smtClean="0"/>
              <a:t>25.01.2021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DC3BD-B8B8-4B1A-A746-CDD66B300CC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6453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55817-096B-4D71-80A7-F1BD77409C8A}" type="datetimeFigureOut">
              <a:rPr lang="de-DE" smtClean="0"/>
              <a:t>25.01.2021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DC3BD-B8B8-4B1A-A746-CDD66B300CC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9804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55817-096B-4D71-80A7-F1BD77409C8A}" type="datetimeFigureOut">
              <a:rPr lang="de-DE" smtClean="0"/>
              <a:t>25.01.2021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DC3BD-B8B8-4B1A-A746-CDD66B300CC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83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55817-096B-4D71-80A7-F1BD77409C8A}" type="datetimeFigureOut">
              <a:rPr lang="de-DE" smtClean="0"/>
              <a:t>25.01.2021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DC3BD-B8B8-4B1A-A746-CDD66B300CC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7321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55817-096B-4D71-80A7-F1BD77409C8A}" type="datetimeFigureOut">
              <a:rPr lang="de-DE" smtClean="0"/>
              <a:t>25.01.2021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DC3BD-B8B8-4B1A-A746-CDD66B300CC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1686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755817-096B-4D71-80A7-F1BD77409C8A}" type="datetimeFigureOut">
              <a:rPr lang="de-DE" smtClean="0"/>
              <a:t>25.01.2021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0DC3BD-B8B8-4B1A-A746-CDD66B300CC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22586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ocker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90244F-FCF4-439F-BAAC-62F65C7343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Docker Workshop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D6AC1F6-13A3-430E-A150-341A795694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>
                <a:solidFill>
                  <a:srgbClr val="FFC000"/>
                </a:solidFill>
              </a:rPr>
              <a:t>for </a:t>
            </a:r>
            <a:r>
              <a:rPr lang="de-DE" strike="sngStrike" dirty="0">
                <a:solidFill>
                  <a:srgbClr val="FFC000"/>
                </a:solidFill>
              </a:rPr>
              <a:t>Dammies</a:t>
            </a:r>
            <a:r>
              <a:rPr lang="de-DE" dirty="0">
                <a:solidFill>
                  <a:srgbClr val="FFC000"/>
                </a:solidFill>
              </a:rPr>
              <a:t> Dummies</a:t>
            </a:r>
          </a:p>
        </p:txBody>
      </p:sp>
    </p:spTree>
    <p:extLst>
      <p:ext uri="{BB962C8B-B14F-4D97-AF65-F5344CB8AC3E}">
        <p14:creationId xmlns:p14="http://schemas.microsoft.com/office/powerpoint/2010/main" val="7040450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648B71-3AC4-47A9-B317-3EB7F13DB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3146"/>
            <a:ext cx="10515600" cy="1325563"/>
          </a:xfrm>
        </p:spPr>
        <p:txBody>
          <a:bodyPr/>
          <a:lstStyle/>
          <a:p>
            <a:r>
              <a:rPr lang="de-DE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Erste Schritte</a:t>
            </a:r>
            <a:endParaRPr lang="de-DE" dirty="0">
              <a:solidFill>
                <a:srgbClr val="00B0F0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A5E6262-E967-4ED3-9F3E-B7A9552D58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Tx/>
              <a:buChar char="-"/>
            </a:pPr>
            <a:r>
              <a:rPr lang="de-DE" dirty="0"/>
              <a:t>Erstellen eines Docker-Accounts</a:t>
            </a:r>
          </a:p>
          <a:p>
            <a:pPr marL="914400" lvl="2" indent="0">
              <a:buNone/>
            </a:pPr>
            <a:r>
              <a:rPr lang="de-DE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https://hub.docker.com/signup</a:t>
            </a:r>
          </a:p>
          <a:p>
            <a:pPr lvl="1">
              <a:buFontTx/>
              <a:buChar char="-"/>
            </a:pPr>
            <a:r>
              <a:rPr lang="de-DE" dirty="0"/>
              <a:t>Start des Docker </a:t>
            </a:r>
            <a:r>
              <a:rPr lang="de-DE" dirty="0" err="1"/>
              <a:t>Playgrounds</a:t>
            </a:r>
            <a:endParaRPr lang="de-DE" dirty="0"/>
          </a:p>
          <a:p>
            <a:pPr marL="914400" lvl="2" indent="0">
              <a:buNone/>
            </a:pPr>
            <a:r>
              <a:rPr lang="de-DE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https://labs.play-with-docker.com</a:t>
            </a:r>
          </a:p>
          <a:p>
            <a:pPr lvl="1">
              <a:buFontTx/>
              <a:buChar char="-"/>
            </a:pPr>
            <a:r>
              <a:rPr lang="de-DE" dirty="0"/>
              <a:t>Abrufen und starten des ersten Containers</a:t>
            </a:r>
          </a:p>
          <a:p>
            <a:pPr marL="914400" lvl="2" indent="0">
              <a:buNone/>
            </a:pPr>
            <a:r>
              <a:rPr lang="de-DE" dirty="0"/>
              <a:t>Erstellen einer neuen Serverinstanz </a:t>
            </a:r>
            <a:r>
              <a:rPr lang="de-DE" dirty="0">
                <a:solidFill>
                  <a:schemeClr val="accent1"/>
                </a:solidFill>
              </a:rPr>
              <a:t>+ ADD NEW INSTANCE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sz="2000" i="1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de-DE" sz="2000" i="1" dirty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000" i="1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run</a:t>
            </a:r>
            <a:r>
              <a:rPr lang="de-DE" sz="2000" i="1" dirty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-d maddev77/workshop-</a:t>
            </a:r>
            <a:r>
              <a:rPr lang="de-DE" sz="2000" i="1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getting</a:t>
            </a:r>
            <a:r>
              <a:rPr lang="de-DE" sz="2000" i="1" dirty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de-DE" sz="2000" i="1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started</a:t>
            </a:r>
            <a:endParaRPr lang="de-DE" sz="2000" i="1" dirty="0">
              <a:solidFill>
                <a:schemeClr val="accent2">
                  <a:lumMod val="40000"/>
                  <a:lumOff val="6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20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	</a:t>
            </a:r>
            <a:r>
              <a:rPr lang="de-DE" sz="2000" dirty="0"/>
              <a:t>Aufruf der Website mittels Klick auf den Port 80 Status Badge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87028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648B71-3AC4-47A9-B317-3EB7F13DB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rgbClr val="FFC000"/>
                </a:solidFill>
              </a:rPr>
              <a:t>Agenda</a:t>
            </a:r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48B615B4-0B47-4847-8646-EDEA3A7CDC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86074" cy="4351338"/>
          </a:xfrm>
        </p:spPr>
        <p:txBody>
          <a:bodyPr>
            <a:normAutofit fontScale="55000" lnSpcReduction="20000"/>
          </a:bodyPr>
          <a:lstStyle/>
          <a:p>
            <a:r>
              <a:rPr lang="de-DE" dirty="0"/>
              <a:t>Kurze Einführung in Docker</a:t>
            </a:r>
          </a:p>
          <a:p>
            <a:pPr marL="457200" lvl="1" indent="0">
              <a:buNone/>
            </a:pPr>
            <a:r>
              <a:rPr lang="de-DE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Docker Engine, Container-Registry</a:t>
            </a:r>
          </a:p>
          <a:p>
            <a:r>
              <a:rPr lang="de-DE" dirty="0"/>
              <a:t>Installation von Docker</a:t>
            </a:r>
          </a:p>
          <a:p>
            <a:pPr marL="457200" lvl="1" indent="0">
              <a:buNone/>
            </a:pPr>
            <a:r>
              <a:rPr lang="de-DE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Docker Desktop, Vorbereitungen für Linux</a:t>
            </a:r>
          </a:p>
          <a:p>
            <a:pPr marL="457200" lvl="1" indent="0">
              <a:buNone/>
            </a:pPr>
            <a:r>
              <a:rPr lang="de-DE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Docker </a:t>
            </a:r>
            <a:r>
              <a:rPr lang="de-DE" dirty="0" err="1">
                <a:solidFill>
                  <a:schemeClr val="accent4">
                    <a:lumMod val="20000"/>
                    <a:lumOff val="80000"/>
                  </a:schemeClr>
                </a:solidFill>
              </a:rPr>
              <a:t>Playground</a:t>
            </a:r>
            <a:endParaRPr lang="de-DE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r>
              <a:rPr lang="de-DE" dirty="0"/>
              <a:t>Erste Schritte</a:t>
            </a:r>
          </a:p>
          <a:p>
            <a:pPr marL="457200" lvl="1" indent="0">
              <a:buNone/>
            </a:pPr>
            <a:r>
              <a:rPr lang="de-DE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Herunterladen und Ausführen eines Containers</a:t>
            </a:r>
          </a:p>
          <a:p>
            <a:pPr marL="457200" lvl="1" indent="0">
              <a:buNone/>
            </a:pPr>
            <a:r>
              <a:rPr lang="de-DE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Networking, Port-Mapping, </a:t>
            </a:r>
            <a:r>
              <a:rPr lang="de-DE" dirty="0" err="1">
                <a:solidFill>
                  <a:schemeClr val="accent4">
                    <a:lumMod val="20000"/>
                    <a:lumOff val="80000"/>
                  </a:schemeClr>
                </a:solidFill>
              </a:rPr>
              <a:t>Volumes</a:t>
            </a:r>
            <a:endParaRPr lang="de-DE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r>
              <a:rPr lang="de-DE" sz="2900" dirty="0"/>
              <a:t>Nützliche Tools</a:t>
            </a:r>
          </a:p>
          <a:p>
            <a:pPr marL="457200" lvl="1" indent="0">
              <a:buNone/>
            </a:pPr>
            <a:r>
              <a:rPr lang="de-DE" dirty="0" err="1">
                <a:solidFill>
                  <a:schemeClr val="accent4">
                    <a:lumMod val="20000"/>
                    <a:lumOff val="80000"/>
                  </a:schemeClr>
                </a:solidFill>
              </a:rPr>
              <a:t>Portainer</a:t>
            </a:r>
            <a:endParaRPr lang="de-DE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r>
              <a:rPr lang="de-DE" dirty="0"/>
              <a:t>Orchestrierung von Containern</a:t>
            </a:r>
          </a:p>
          <a:p>
            <a:pPr marL="457200" lvl="1" indent="0">
              <a:buNone/>
            </a:pPr>
            <a:r>
              <a:rPr lang="de-DE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„</a:t>
            </a:r>
            <a:r>
              <a:rPr lang="de-DE" dirty="0" err="1">
                <a:solidFill>
                  <a:schemeClr val="accent4">
                    <a:lumMod val="20000"/>
                    <a:lumOff val="80000"/>
                  </a:schemeClr>
                </a:solidFill>
              </a:rPr>
              <a:t>docker-compose</a:t>
            </a:r>
            <a:r>
              <a:rPr lang="de-DE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“ und </a:t>
            </a:r>
            <a:r>
              <a:rPr lang="de-DE" dirty="0" err="1">
                <a:solidFill>
                  <a:schemeClr val="accent4">
                    <a:lumMod val="20000"/>
                    <a:lumOff val="80000"/>
                  </a:schemeClr>
                </a:solidFill>
              </a:rPr>
              <a:t>yml</a:t>
            </a:r>
            <a:r>
              <a:rPr lang="de-DE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, Best Practices</a:t>
            </a:r>
          </a:p>
          <a:p>
            <a:r>
              <a:rPr lang="de-DE" dirty="0"/>
              <a:t>Beispiel: Microservices und Docker</a:t>
            </a:r>
          </a:p>
          <a:p>
            <a:pPr marL="457200" lvl="1" indent="0">
              <a:buNone/>
            </a:pPr>
            <a:r>
              <a:rPr lang="de-DE" dirty="0" err="1">
                <a:solidFill>
                  <a:schemeClr val="accent4">
                    <a:lumMod val="20000"/>
                    <a:lumOff val="80000"/>
                  </a:schemeClr>
                </a:solidFill>
              </a:rPr>
              <a:t>Referenzimplementation</a:t>
            </a:r>
            <a:endParaRPr lang="de-DE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pPr marL="457200" lvl="1" indent="0">
              <a:buNone/>
            </a:pPr>
            <a:r>
              <a:rPr lang="de-DE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Inbetriebnahme, Updates, CI/CD</a:t>
            </a:r>
          </a:p>
          <a:p>
            <a:r>
              <a:rPr lang="de-DE" dirty="0"/>
              <a:t>Ausblick / Weitere Schritte</a:t>
            </a:r>
          </a:p>
          <a:p>
            <a:pPr marL="457200" lvl="1" indent="0">
              <a:buNone/>
            </a:pPr>
            <a:r>
              <a:rPr lang="de-DE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Orchestrierung mittels </a:t>
            </a:r>
            <a:r>
              <a:rPr lang="de-DE" dirty="0" err="1">
                <a:solidFill>
                  <a:schemeClr val="accent4">
                    <a:lumMod val="20000"/>
                    <a:lumOff val="80000"/>
                  </a:schemeClr>
                </a:solidFill>
              </a:rPr>
              <a:t>Kubernetes</a:t>
            </a:r>
            <a:r>
              <a:rPr lang="de-DE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 (k8s)</a:t>
            </a:r>
          </a:p>
          <a:p>
            <a:pPr marL="457200" lvl="1" indent="0">
              <a:buNone/>
            </a:pPr>
            <a:r>
              <a:rPr lang="de-DE" dirty="0" err="1">
                <a:solidFill>
                  <a:schemeClr val="accent4">
                    <a:lumMod val="20000"/>
                    <a:lumOff val="80000"/>
                  </a:schemeClr>
                </a:solidFill>
              </a:rPr>
              <a:t>Logstash</a:t>
            </a:r>
            <a:r>
              <a:rPr lang="de-DE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 für globales </a:t>
            </a:r>
            <a:r>
              <a:rPr lang="de-DE" dirty="0" err="1">
                <a:solidFill>
                  <a:schemeClr val="accent4">
                    <a:lumMod val="20000"/>
                    <a:lumOff val="80000"/>
                  </a:schemeClr>
                </a:solidFill>
              </a:rPr>
              <a:t>Logging</a:t>
            </a:r>
            <a:endParaRPr lang="de-DE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60546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648B71-3AC4-47A9-B317-3EB7F13DB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accent6"/>
                </a:solidFill>
              </a:rPr>
              <a:t>Kurze Einführung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A5E6262-E967-4ED3-9F3E-B7A9552D58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/>
              <a:t>Docker vereinfacht die Isolierung und Bereitstellung von Anwendungen mittels </a:t>
            </a:r>
            <a:r>
              <a:rPr lang="de-DE" dirty="0" err="1"/>
              <a:t>Containervirtualisierung</a:t>
            </a:r>
            <a:r>
              <a:rPr lang="de-DE" dirty="0"/>
              <a:t>.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Im Gegensatz zu einer virtuellen Maschine teilen sich Container und Host einen gemeinsamen Betriebssystem-Kernel.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Docker ist eine so genannte Freie Software unter Apache-Lizenz, Version 2.0</a:t>
            </a:r>
          </a:p>
          <a:p>
            <a:pPr marL="0" indent="0">
              <a:buNone/>
            </a:pPr>
            <a:r>
              <a:rPr lang="de-DE" dirty="0">
                <a:hlinkClick r:id="rId2"/>
              </a:rPr>
              <a:t>https://github.com/docker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28843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648B71-3AC4-47A9-B317-3EB7F13DB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3146"/>
            <a:ext cx="10515600" cy="1325563"/>
          </a:xfrm>
        </p:spPr>
        <p:txBody>
          <a:bodyPr/>
          <a:lstStyle/>
          <a:p>
            <a:r>
              <a:rPr lang="de-DE" dirty="0">
                <a:solidFill>
                  <a:schemeClr val="accent6"/>
                </a:solidFill>
              </a:rPr>
              <a:t>Kurze Einführung - Geschichte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A5E6262-E967-4ED3-9F3E-B7A9552D58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de-DE" dirty="0"/>
              <a:t>Ursprünglich von </a:t>
            </a:r>
            <a:r>
              <a:rPr lang="de-DE" dirty="0" err="1"/>
              <a:t>dotCloud</a:t>
            </a:r>
            <a:r>
              <a:rPr lang="de-DE" dirty="0"/>
              <a:t> im März 2013 veröffentlicht</a:t>
            </a:r>
          </a:p>
          <a:p>
            <a:pPr>
              <a:buFontTx/>
              <a:buChar char="-"/>
            </a:pPr>
            <a:r>
              <a:rPr lang="de-DE" dirty="0"/>
              <a:t>29. Oktober 2013: aus </a:t>
            </a:r>
            <a:r>
              <a:rPr lang="de-DE" dirty="0" err="1"/>
              <a:t>dotCloud</a:t>
            </a:r>
            <a:r>
              <a:rPr lang="de-DE" dirty="0"/>
              <a:t> wird Docker Inc.</a:t>
            </a:r>
          </a:p>
          <a:p>
            <a:pPr>
              <a:buFontTx/>
              <a:buChar char="-"/>
            </a:pPr>
            <a:r>
              <a:rPr lang="de-DE" dirty="0"/>
              <a:t>De-facto-Standard für die Bereitstellung von Microservices</a:t>
            </a:r>
          </a:p>
          <a:p>
            <a:pPr lvl="1">
              <a:buFontTx/>
              <a:buChar char="-"/>
            </a:pPr>
            <a:r>
              <a:rPr lang="de-DE" dirty="0"/>
              <a:t>Seit 2014 Bestandteil von </a:t>
            </a:r>
            <a:r>
              <a:rPr lang="de-DE" dirty="0" err="1"/>
              <a:t>Red</a:t>
            </a:r>
            <a:r>
              <a:rPr lang="de-DE" dirty="0"/>
              <a:t> Hat Linux und </a:t>
            </a:r>
            <a:r>
              <a:rPr lang="de-DE" dirty="0" err="1"/>
              <a:t>openSUSE</a:t>
            </a:r>
            <a:endParaRPr lang="de-DE" dirty="0"/>
          </a:p>
          <a:p>
            <a:pPr lvl="1">
              <a:buFontTx/>
              <a:buChar char="-"/>
            </a:pPr>
            <a:r>
              <a:rPr lang="de-DE" dirty="0"/>
              <a:t>Ab Windows Server 2016 ist Docker in Windows integriert</a:t>
            </a:r>
          </a:p>
          <a:p>
            <a:pPr lvl="1">
              <a:buFontTx/>
              <a:buChar char="-"/>
            </a:pPr>
            <a:r>
              <a:rPr lang="de-DE" dirty="0"/>
              <a:t>Für Windows 10 ist Docker Desktop verfügbar</a:t>
            </a:r>
          </a:p>
          <a:p>
            <a:pPr lvl="1">
              <a:buFontTx/>
              <a:buChar char="-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676968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648B71-3AC4-47A9-B317-3EB7F13DB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3146"/>
            <a:ext cx="10515600" cy="1325563"/>
          </a:xfrm>
        </p:spPr>
        <p:txBody>
          <a:bodyPr/>
          <a:lstStyle/>
          <a:p>
            <a:r>
              <a:rPr lang="de-DE" dirty="0">
                <a:solidFill>
                  <a:srgbClr val="00B0F0"/>
                </a:solidFill>
              </a:rPr>
              <a:t>Container – Grundlagen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A5E6262-E967-4ED3-9F3E-B7A9552D58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de-DE" dirty="0"/>
              <a:t>Softwareplattform für das Erstellen, Testen und Bereitstellen von Anwendungen</a:t>
            </a:r>
          </a:p>
          <a:p>
            <a:pPr>
              <a:buFontTx/>
              <a:buChar char="-"/>
            </a:pPr>
            <a:r>
              <a:rPr lang="de-DE" dirty="0"/>
              <a:t>Isolierung von Anwendungen =&gt; Containern</a:t>
            </a:r>
          </a:p>
          <a:p>
            <a:pPr>
              <a:buFontTx/>
              <a:buChar char="-"/>
            </a:pPr>
            <a:r>
              <a:rPr lang="de-DE" dirty="0"/>
              <a:t>Ähnlich wie eine VM die Hardware eines Systems virtualisiert, virtualisieren Container das Betriebssystem</a:t>
            </a:r>
          </a:p>
          <a:p>
            <a:pPr>
              <a:buFontTx/>
              <a:buChar char="-"/>
            </a:pPr>
            <a:r>
              <a:rPr lang="de-DE" dirty="0"/>
              <a:t>Docker ist eine Implementierung einer solchen Softwareplattform</a:t>
            </a:r>
          </a:p>
          <a:p>
            <a:pPr>
              <a:buFontTx/>
              <a:buChar char="-"/>
            </a:pPr>
            <a:r>
              <a:rPr lang="de-DE" dirty="0"/>
              <a:t>Docker ist an sich keine Neuerfindung, sondern macht bestehende Linux-Techniken einfach zugänglich =&gt; Control Groups / Namespaces (Isolierung von CPU, Arbeitsspeicher, I/O, Netzwerk usw.)</a:t>
            </a:r>
          </a:p>
        </p:txBody>
      </p:sp>
    </p:spTree>
    <p:extLst>
      <p:ext uri="{BB962C8B-B14F-4D97-AF65-F5344CB8AC3E}">
        <p14:creationId xmlns:p14="http://schemas.microsoft.com/office/powerpoint/2010/main" val="25524721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648B71-3AC4-47A9-B317-3EB7F13DB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3146"/>
            <a:ext cx="10515600" cy="1325563"/>
          </a:xfrm>
        </p:spPr>
        <p:txBody>
          <a:bodyPr/>
          <a:lstStyle/>
          <a:p>
            <a:r>
              <a:rPr lang="de-DE" dirty="0">
                <a:solidFill>
                  <a:srgbClr val="00B0F0"/>
                </a:solidFill>
              </a:rPr>
              <a:t>Container – Grundlagen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A5E6262-E967-4ED3-9F3E-B7A9552D58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de-DE" dirty="0"/>
              <a:t>Docker-Host &lt;= Maschine der die Docker Engine (</a:t>
            </a:r>
            <a:r>
              <a:rPr lang="de-DE" dirty="0" err="1"/>
              <a:t>Daemon</a:t>
            </a:r>
            <a:r>
              <a:rPr lang="de-DE" dirty="0"/>
              <a:t>) ausführt</a:t>
            </a:r>
          </a:p>
          <a:p>
            <a:pPr>
              <a:buFontTx/>
              <a:buChar char="-"/>
            </a:pPr>
            <a:r>
              <a:rPr lang="de-DE" dirty="0"/>
              <a:t>Docker Engine &lt;= Laufzeitumgebung und Steuerung für Docker Container und Images</a:t>
            </a:r>
          </a:p>
          <a:p>
            <a:pPr>
              <a:buFontTx/>
              <a:buChar char="-"/>
            </a:pPr>
            <a:r>
              <a:rPr lang="de-DE" dirty="0"/>
              <a:t>Image &lt;= Datei zur Ausführung von Containern (Anwendung)</a:t>
            </a:r>
          </a:p>
          <a:p>
            <a:pPr lvl="1">
              <a:buFontTx/>
              <a:buChar char="-"/>
            </a:pPr>
            <a:r>
              <a:rPr lang="de-DE" dirty="0"/>
              <a:t>Ähnlich einem Snapshot einer VM</a:t>
            </a:r>
          </a:p>
          <a:p>
            <a:pPr lvl="1">
              <a:buFontTx/>
              <a:buChar char="-"/>
            </a:pPr>
            <a:r>
              <a:rPr lang="de-DE" dirty="0"/>
              <a:t>Image kann mehrere Layer beinhalten</a:t>
            </a:r>
          </a:p>
          <a:p>
            <a:pPr>
              <a:buFontTx/>
              <a:buChar char="-"/>
            </a:pPr>
            <a:r>
              <a:rPr lang="de-DE" dirty="0"/>
              <a:t>Container &lt;= Instanz eines Images (ein ausgeführtes Images)</a:t>
            </a:r>
          </a:p>
          <a:p>
            <a:pPr>
              <a:buFontTx/>
              <a:buChar char="-"/>
            </a:pPr>
            <a:r>
              <a:rPr lang="de-DE" dirty="0"/>
              <a:t>Container sind zunächst voneinander isoliert und verfügen erstmal über keinen persistenten Zustand</a:t>
            </a:r>
          </a:p>
          <a:p>
            <a:pPr>
              <a:buFontTx/>
              <a:buChar char="-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549341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648B71-3AC4-47A9-B317-3EB7F13DB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3146"/>
            <a:ext cx="10515600" cy="1325563"/>
          </a:xfrm>
        </p:spPr>
        <p:txBody>
          <a:bodyPr/>
          <a:lstStyle/>
          <a:p>
            <a:r>
              <a:rPr lang="de-DE" dirty="0">
                <a:solidFill>
                  <a:srgbClr val="00B0F0"/>
                </a:solidFill>
              </a:rPr>
              <a:t>Container – Grundlagen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A5E6262-E967-4ED3-9F3E-B7A9552D58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de-DE" dirty="0"/>
              <a:t>Docker für Windows</a:t>
            </a:r>
          </a:p>
          <a:p>
            <a:pPr lvl="1">
              <a:buFontTx/>
              <a:buChar char="-"/>
            </a:pPr>
            <a:r>
              <a:rPr lang="de-DE" dirty="0"/>
              <a:t>Docker Desktop für Windows 10 &amp; Mac</a:t>
            </a:r>
          </a:p>
          <a:p>
            <a:pPr lvl="1">
              <a:buFontTx/>
              <a:buChar char="-"/>
            </a:pPr>
            <a:r>
              <a:rPr lang="de-DE" dirty="0"/>
              <a:t>Docker Engine als integriertes Windows Server Feature</a:t>
            </a:r>
          </a:p>
          <a:p>
            <a:pPr lvl="1">
              <a:buFontTx/>
              <a:buChar char="-"/>
            </a:pPr>
            <a:endParaRPr lang="de-DE" dirty="0"/>
          </a:p>
          <a:p>
            <a:pPr>
              <a:buFontTx/>
              <a:buChar char="-"/>
            </a:pPr>
            <a:r>
              <a:rPr lang="de-DE" dirty="0"/>
              <a:t>Docker für Linux</a:t>
            </a:r>
          </a:p>
          <a:p>
            <a:pPr lvl="1">
              <a:buFontTx/>
              <a:buChar char="-"/>
            </a:pPr>
            <a:r>
              <a:rPr lang="de-DE" dirty="0"/>
              <a:t>.</a:t>
            </a:r>
            <a:r>
              <a:rPr lang="de-DE" dirty="0" err="1"/>
              <a:t>deb</a:t>
            </a:r>
            <a:r>
              <a:rPr lang="de-DE" dirty="0"/>
              <a:t> Paket</a:t>
            </a:r>
          </a:p>
          <a:p>
            <a:pPr lvl="1">
              <a:buFontTx/>
              <a:buChar char="-"/>
            </a:pPr>
            <a:r>
              <a:rPr lang="de-DE" dirty="0"/>
              <a:t>.</a:t>
            </a:r>
            <a:r>
              <a:rPr lang="de-DE" dirty="0" err="1"/>
              <a:t>rpm</a:t>
            </a:r>
            <a:r>
              <a:rPr lang="de-DE" dirty="0"/>
              <a:t> Paket</a:t>
            </a:r>
          </a:p>
          <a:p>
            <a:pPr lvl="1">
              <a:buFontTx/>
              <a:buChar char="-"/>
            </a:pPr>
            <a:endParaRPr lang="de-DE" dirty="0"/>
          </a:p>
          <a:p>
            <a:pPr lvl="1">
              <a:buFontTx/>
              <a:buChar char="-"/>
            </a:pPr>
            <a:endParaRPr lang="de-DE" dirty="0"/>
          </a:p>
          <a:p>
            <a:pPr lvl="1">
              <a:buFontTx/>
              <a:buChar char="-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281061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648B71-3AC4-47A9-B317-3EB7F13DB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3146"/>
            <a:ext cx="10515600" cy="1325563"/>
          </a:xfrm>
        </p:spPr>
        <p:txBody>
          <a:bodyPr/>
          <a:lstStyle/>
          <a:p>
            <a:r>
              <a:rPr lang="de-DE" dirty="0">
                <a:solidFill>
                  <a:srgbClr val="00B0F0"/>
                </a:solidFill>
              </a:rPr>
              <a:t>Container – Grundlagen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A5E6262-E967-4ED3-9F3E-B7A9552D58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Tx/>
              <a:buChar char="-"/>
            </a:pPr>
            <a:r>
              <a:rPr lang="de-DE" dirty="0"/>
              <a:t>Docker Registry</a:t>
            </a:r>
          </a:p>
          <a:p>
            <a:pPr lvl="1">
              <a:buFontTx/>
              <a:buChar char="-"/>
            </a:pPr>
            <a:r>
              <a:rPr lang="de-DE" dirty="0"/>
              <a:t>Repositorien für die Bereitstellung und Verwaltung von Images</a:t>
            </a:r>
          </a:p>
          <a:p>
            <a:pPr marL="914400" lvl="2" indent="0">
              <a:buNone/>
            </a:pPr>
            <a:r>
              <a:rPr lang="de-DE" dirty="0"/>
              <a:t>(Marketplace für Container Lösungen)</a:t>
            </a:r>
          </a:p>
          <a:p>
            <a:pPr lvl="1">
              <a:buFontTx/>
              <a:buChar char="-"/>
            </a:pPr>
            <a:r>
              <a:rPr lang="de-DE" dirty="0"/>
              <a:t>Unterscheidung zwischen </a:t>
            </a:r>
          </a:p>
          <a:p>
            <a:pPr lvl="2">
              <a:buFontTx/>
              <a:buChar char="-"/>
            </a:pPr>
            <a:r>
              <a:rPr lang="de-DE" dirty="0"/>
              <a:t>Öffentlich </a:t>
            </a:r>
          </a:p>
          <a:p>
            <a:pPr lvl="2">
              <a:buFontTx/>
              <a:buChar char="-"/>
            </a:pPr>
            <a:r>
              <a:rPr lang="de-DE" dirty="0"/>
              <a:t>Privat </a:t>
            </a:r>
          </a:p>
          <a:p>
            <a:pPr lvl="1">
              <a:buFontTx/>
              <a:buChar char="-"/>
            </a:pPr>
            <a:r>
              <a:rPr lang="de-DE" dirty="0"/>
              <a:t>Versionierung / Bezeichnung über so genannte Tags</a:t>
            </a:r>
          </a:p>
          <a:p>
            <a:pPr lvl="2">
              <a:buFontTx/>
              <a:buChar char="-"/>
            </a:pPr>
            <a:r>
              <a:rPr lang="de-DE" dirty="0"/>
              <a:t>„</a:t>
            </a:r>
            <a:r>
              <a:rPr lang="de-DE" dirty="0" err="1"/>
              <a:t>latest</a:t>
            </a:r>
            <a:r>
              <a:rPr lang="de-DE" dirty="0"/>
              <a:t>“ Tag allgemein verwendet um den letzten Stand zu kennzeichnen</a:t>
            </a:r>
          </a:p>
          <a:p>
            <a:pPr lvl="1">
              <a:buFontTx/>
              <a:buChar char="-"/>
            </a:pPr>
            <a:r>
              <a:rPr lang="de-DE" dirty="0"/>
              <a:t>Cloud-Lösungen fürs Hosten einer Docker Registry verfügbar</a:t>
            </a:r>
          </a:p>
          <a:p>
            <a:pPr lvl="2">
              <a:buFontTx/>
              <a:buChar char="-"/>
            </a:pPr>
            <a:r>
              <a:rPr lang="de-DE" dirty="0"/>
              <a:t>Docker Hub</a:t>
            </a:r>
          </a:p>
          <a:p>
            <a:pPr lvl="2">
              <a:buFontTx/>
              <a:buChar char="-"/>
            </a:pPr>
            <a:r>
              <a:rPr lang="de-DE" dirty="0"/>
              <a:t>Azure Container Registry</a:t>
            </a:r>
          </a:p>
          <a:p>
            <a:pPr lvl="1">
              <a:buFontTx/>
              <a:buChar char="-"/>
            </a:pPr>
            <a:r>
              <a:rPr lang="de-DE" dirty="0"/>
              <a:t>Hosten on-</a:t>
            </a:r>
            <a:r>
              <a:rPr lang="de-DE" dirty="0" err="1"/>
              <a:t>premise</a:t>
            </a:r>
            <a:r>
              <a:rPr lang="de-DE" dirty="0"/>
              <a:t> möglich (Docker Registry existiert als Container-Lösung)</a:t>
            </a:r>
          </a:p>
          <a:p>
            <a:pPr marL="457200" lvl="1" indent="0">
              <a:buNone/>
            </a:pPr>
            <a:endParaRPr lang="de-DE" dirty="0"/>
          </a:p>
          <a:p>
            <a:pPr lvl="1">
              <a:buFontTx/>
              <a:buChar char="-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63926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648B71-3AC4-47A9-B317-3EB7F13DB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3146"/>
            <a:ext cx="10515600" cy="1325563"/>
          </a:xfrm>
        </p:spPr>
        <p:txBody>
          <a:bodyPr/>
          <a:lstStyle/>
          <a:p>
            <a:r>
              <a:rPr lang="de-DE" dirty="0">
                <a:solidFill>
                  <a:srgbClr val="00B0F0"/>
                </a:solidFill>
              </a:rPr>
              <a:t>Container – Grundlagen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A5E6262-E967-4ED3-9F3E-B7A9552D58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Tx/>
              <a:buChar char="-"/>
            </a:pPr>
            <a:r>
              <a:rPr lang="de-DE" dirty="0"/>
              <a:t>Container Registry</a:t>
            </a:r>
          </a:p>
          <a:p>
            <a:pPr lvl="1">
              <a:buFontTx/>
              <a:buChar char="-"/>
            </a:pPr>
            <a:r>
              <a:rPr lang="de-DE" dirty="0"/>
              <a:t>Repositorien für die Bereitstellung und Verwaltung von Images</a:t>
            </a:r>
          </a:p>
          <a:p>
            <a:pPr marL="914400" lvl="2" indent="0">
              <a:buNone/>
            </a:pPr>
            <a:r>
              <a:rPr lang="de-DE" dirty="0"/>
              <a:t>(Marketplace für Container Lösungen)</a:t>
            </a:r>
          </a:p>
          <a:p>
            <a:pPr lvl="1">
              <a:buFontTx/>
              <a:buChar char="-"/>
            </a:pPr>
            <a:r>
              <a:rPr lang="de-DE" dirty="0"/>
              <a:t>Unterscheidung zwischen </a:t>
            </a:r>
          </a:p>
          <a:p>
            <a:pPr lvl="2">
              <a:buFontTx/>
              <a:buChar char="-"/>
            </a:pPr>
            <a:r>
              <a:rPr lang="de-DE" dirty="0"/>
              <a:t>Öffentlich </a:t>
            </a:r>
          </a:p>
          <a:p>
            <a:pPr lvl="2">
              <a:buFontTx/>
              <a:buChar char="-"/>
            </a:pPr>
            <a:r>
              <a:rPr lang="de-DE" dirty="0"/>
              <a:t>Privat </a:t>
            </a:r>
          </a:p>
          <a:p>
            <a:pPr lvl="1">
              <a:buFontTx/>
              <a:buChar char="-"/>
            </a:pPr>
            <a:r>
              <a:rPr lang="de-DE" dirty="0"/>
              <a:t>Versionierung / Bezeichnung über so genannte Tags</a:t>
            </a:r>
          </a:p>
          <a:p>
            <a:pPr lvl="2">
              <a:buFontTx/>
              <a:buChar char="-"/>
            </a:pPr>
            <a:r>
              <a:rPr lang="de-DE" dirty="0"/>
              <a:t>„</a:t>
            </a:r>
            <a:r>
              <a:rPr lang="de-DE" dirty="0" err="1"/>
              <a:t>latest</a:t>
            </a:r>
            <a:r>
              <a:rPr lang="de-DE" dirty="0"/>
              <a:t>“ Tag allgemein verwendet um den letzten Stand zu kennzeichnen</a:t>
            </a:r>
          </a:p>
          <a:p>
            <a:pPr lvl="1">
              <a:buFontTx/>
              <a:buChar char="-"/>
            </a:pPr>
            <a:r>
              <a:rPr lang="de-DE" dirty="0"/>
              <a:t>Cloud-Lösungen fürs Hosten einer Docker Registry verfügbar</a:t>
            </a:r>
          </a:p>
          <a:p>
            <a:pPr lvl="2">
              <a:buFontTx/>
              <a:buChar char="-"/>
            </a:pPr>
            <a:r>
              <a:rPr lang="de-DE" dirty="0"/>
              <a:t>Docker Hub</a:t>
            </a:r>
          </a:p>
          <a:p>
            <a:pPr lvl="2">
              <a:buFontTx/>
              <a:buChar char="-"/>
            </a:pPr>
            <a:r>
              <a:rPr lang="de-DE" dirty="0"/>
              <a:t>Azure Container Registry</a:t>
            </a:r>
          </a:p>
          <a:p>
            <a:pPr lvl="1">
              <a:buFontTx/>
              <a:buChar char="-"/>
            </a:pPr>
            <a:r>
              <a:rPr lang="de-DE" dirty="0"/>
              <a:t>Hosten on-</a:t>
            </a:r>
            <a:r>
              <a:rPr lang="de-DE" dirty="0" err="1"/>
              <a:t>premise</a:t>
            </a:r>
            <a:r>
              <a:rPr lang="de-DE" dirty="0"/>
              <a:t> möglich (Docker Registry existiert als Container-Lösung)</a:t>
            </a:r>
          </a:p>
          <a:p>
            <a:pPr marL="457200" lvl="1" indent="0">
              <a:buNone/>
            </a:pPr>
            <a:endParaRPr lang="de-DE" dirty="0"/>
          </a:p>
          <a:p>
            <a:pPr lvl="1">
              <a:buFontTx/>
              <a:buChar char="-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272369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532</Words>
  <Application>Microsoft Office PowerPoint</Application>
  <PresentationFormat>Breitbild</PresentationFormat>
  <Paragraphs>93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Courier New</vt:lpstr>
      <vt:lpstr>Office Theme</vt:lpstr>
      <vt:lpstr>Docker Workshop</vt:lpstr>
      <vt:lpstr>Agenda</vt:lpstr>
      <vt:lpstr>Kurze Einführung</vt:lpstr>
      <vt:lpstr>Kurze Einführung - Geschichte</vt:lpstr>
      <vt:lpstr>Container – Grundlagen</vt:lpstr>
      <vt:lpstr>Container – Grundlagen</vt:lpstr>
      <vt:lpstr>Container – Grundlagen</vt:lpstr>
      <vt:lpstr>Container – Grundlagen</vt:lpstr>
      <vt:lpstr>Container – Grundlagen</vt:lpstr>
      <vt:lpstr>Erste Schritte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 Workshop</dc:title>
  <dc:creator>Marcus Dammann</dc:creator>
  <cp:lastModifiedBy>Marcus Dammann</cp:lastModifiedBy>
  <cp:revision>48</cp:revision>
  <dcterms:created xsi:type="dcterms:W3CDTF">2020-12-10T09:00:08Z</dcterms:created>
  <dcterms:modified xsi:type="dcterms:W3CDTF">2021-01-26T08:23:19Z</dcterms:modified>
</cp:coreProperties>
</file>