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2254" autoAdjust="0"/>
  </p:normalViewPr>
  <p:slideViewPr>
    <p:cSldViewPr>
      <p:cViewPr varScale="1">
        <p:scale>
          <a:sx n="100" d="100"/>
          <a:sy n="100" d="100"/>
        </p:scale>
        <p:origin x="-2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18" d="100"/>
          <a:sy n="118" d="100"/>
        </p:scale>
        <p:origin x="-1386" y="261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2198D-AA87-438E-AC3E-1AE87968A2FD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C54AA-E9DE-4FB5-81A5-31822454A93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c.ru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1%D0%B0%D0%B0%D1%82%D0%B8,_%D0%A2%D0%BE%D0%BC%D0%B0%D1%81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сети компании используется уже установленная система «1С: Управление торговлей» со специализацией под нужды организации, функция полезности которой из произведенного нами анализа равна 47.27%, что еще раз доказывает ее эффективность  перед исследуемыми аналогами.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Турбо бухгалтер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универсальная программа автоматизации бухгалтерского и управленческого учета, разработана </a:t>
            </a:r>
            <a:r>
              <a:rPr lang="ru-RU" sz="1200" b="0" i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Долгопрудненским</a:t>
            </a:r>
            <a:r>
              <a:rPr lang="ru-RU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 Исследовательским Центром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(г. Москва).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Одним из достоинств линейки является ее преемственность, упрощающая переход с одной версии на другую по мере развития торговой организации. Единый интерфейс, одинаковые структуры картотек и справочников, формы журналов и т.д.  делают программу наиболее удобной для пользователя. Единственное отличие только в функциональных возможностях.</a:t>
            </a:r>
          </a:p>
          <a:p>
            <a:r>
              <a:rPr lang="ru-RU" dirty="0" smtClean="0"/>
              <a:t>2.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Система «1С: Бухгалтерия» - самая популярная бухгалтерская программа, способная вывести автоматизацию учета на качественно новый уровень. Удобный продукт и подключаемые к нему сервисы позволят эффективно выполнять задачи бухгалтерской службы любого бизнеса.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Система «1C: Управление торговлей»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позволяет в комплексе автоматизировать задачи оперативного и управленческого учета, анализа и планирования торговых операций, обеспечивая тем самым эффективное управление современным торговым предприятием.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Система «1С: Предприятие» -  включает в себя платформу и прикладные решения, разработанные на ее основе, для автоматизации деятельности организаций и частных лиц. Сама платформа не является программным продуктом для использования конечными пользователями, которые обычно работают с одним из многих прикладных решений (конфигураций), разработанных на данной платформе. Такой подход позволяет автоматизировать различные виды деятельности, используя единую технологическую платформу.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Метод анализа иерархий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(МАИ) — математический инструмент системного подхода к сложным проблемам принятия решений. Этот метод разработан американским математиком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Саати, Томас"/>
              </a:rPr>
              <a:t>Томасом Л.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Саати, Томас"/>
              </a:rPr>
              <a:t>Саати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Получаем следующие веса критериев: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ru-RU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31.51% (доработка под нужны компании);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ru-RU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58.92% (простота использования);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ru-RU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9.57% (простота интеграции с другими системами).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FCDD233-0873-47C9-A30F-61D74E15F769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FCDD233-0873-47C9-A30F-61D74E15F769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FCDD233-0873-47C9-A30F-61D74E15F769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Выпускная квалификационная работа</a:t>
            </a:r>
            <a:br>
              <a:rPr lang="ru-RU" sz="5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1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тему: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3212976"/>
            <a:ext cx="7772400" cy="1199704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«Комплексная автоматизация магазина строительных материалов» </a:t>
            </a:r>
            <a:endParaRPr lang="ru-RU" sz="32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79512" y="5442272"/>
            <a:ext cx="7772400" cy="1415728"/>
          </a:xfrm>
          <a:prstGeom prst="rect">
            <a:avLst/>
          </a:prstGeom>
        </p:spPr>
        <p:txBody>
          <a:bodyPr vert="horz" lIns="45720" rIns="45720">
            <a:normAutofit fontScale="85000" lnSpcReduction="20000"/>
          </a:bodyPr>
          <a:lstStyle/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ru-RU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Выполнил: Плясунов М.И.</a:t>
            </a: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Студент группы УТб 5301-01-20.</a:t>
            </a: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ru-RU" sz="2100" noProof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Руководитель: Ланских Владимир Георгиевич.</a:t>
            </a: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lang="ru-RU" sz="2100" noProof="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Киров 2020</a:t>
            </a:r>
            <a:endParaRPr lang="ru-RU" sz="2100" noProof="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Критерии выбора системы учета розничных и оптовых продаж.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395536" y="1628800"/>
            <a:ext cx="8208912" cy="208823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Основные критерии: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доработка под нужды предприятия;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простота использования;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простота интеграции с другими системами.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24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7672" t="40359" r="23626" b="22610"/>
          <a:stretch>
            <a:fillRect/>
          </a:stretch>
        </p:blipFill>
        <p:spPr bwMode="auto">
          <a:xfrm>
            <a:off x="1979712" y="3789040"/>
            <a:ext cx="5558555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Выбора системы учета розничных и оптовых продаж. 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395536" y="1196752"/>
            <a:ext cx="8208912" cy="230425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Метод анализа иерархий (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Саати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0">
              <a:spcBef>
                <a:spcPct val="0"/>
              </a:spcBef>
              <a:defRPr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Шкала результата сравнения пары альтернатив:</a:t>
            </a:r>
          </a:p>
          <a:p>
            <a:r>
              <a:rPr lang="ru-RU" sz="2400" dirty="0" smtClean="0"/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 – равноценность;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2 – умеренное превосходство;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5 – сильное превосходство;</a:t>
            </a:r>
          </a:p>
        </p:txBody>
      </p:sp>
      <p:sp>
        <p:nvSpPr>
          <p:cNvPr id="6" name="Заголовок 2"/>
          <p:cNvSpPr txBox="1">
            <a:spLocks/>
          </p:cNvSpPr>
          <p:nvPr/>
        </p:nvSpPr>
        <p:spPr>
          <a:xfrm>
            <a:off x="395536" y="3212976"/>
            <a:ext cx="5400600" cy="50405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Таблица оценки важности критериев</a:t>
            </a:r>
            <a:endParaRPr lang="ru-RU" sz="24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Оценка важности критериев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4725144"/>
            <a:ext cx="8208912" cy="237626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 cstate="print"/>
          <a:srcRect t="21170" r="37642" b="20613"/>
          <a:stretch>
            <a:fillRect/>
          </a:stretch>
        </p:blipFill>
        <p:spPr bwMode="auto">
          <a:xfrm>
            <a:off x="467544" y="1628800"/>
            <a:ext cx="8208912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Оценка критерия доработки под нужды организации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4725144"/>
            <a:ext cx="8208912" cy="237626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 cstate="print"/>
          <a:srcRect t="26841" r="13146" b="20613"/>
          <a:stretch>
            <a:fillRect/>
          </a:stretch>
        </p:blipFill>
        <p:spPr bwMode="auto">
          <a:xfrm>
            <a:off x="467544" y="1772816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Оценка критерия простота использования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4725144"/>
            <a:ext cx="8208912" cy="237626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 cstate="print"/>
          <a:srcRect t="26841" r="13146" b="20613"/>
          <a:stretch>
            <a:fillRect/>
          </a:stretch>
        </p:blipFill>
        <p:spPr bwMode="auto">
          <a:xfrm>
            <a:off x="467544" y="1772816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 cstate="print"/>
          <a:srcRect t="21727" r="13073" b="21105"/>
          <a:stretch>
            <a:fillRect/>
          </a:stretch>
        </p:blipFill>
        <p:spPr bwMode="auto">
          <a:xfrm>
            <a:off x="467544" y="1772816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Оценка критерия простота интеграции с другими системами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4725144"/>
            <a:ext cx="8208912" cy="237626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 cstate="print"/>
          <a:srcRect t="26841" r="13146" b="20613"/>
          <a:stretch>
            <a:fillRect/>
          </a:stretch>
        </p:blipFill>
        <p:spPr bwMode="auto">
          <a:xfrm>
            <a:off x="467544" y="1772816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 cstate="print"/>
          <a:srcRect t="21727" r="13073" b="21105"/>
          <a:stretch>
            <a:fillRect/>
          </a:stretch>
        </p:blipFill>
        <p:spPr bwMode="auto">
          <a:xfrm>
            <a:off x="467544" y="1772816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5" cstate="print"/>
          <a:srcRect t="21448" r="11821" b="19777"/>
          <a:stretch>
            <a:fillRect/>
          </a:stretch>
        </p:blipFill>
        <p:spPr bwMode="auto">
          <a:xfrm>
            <a:off x="467544" y="1772816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Оценка альтернатив по критериям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4725144"/>
            <a:ext cx="8208912" cy="237626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27944" t="45891" r="24460" b="16704"/>
          <a:stretch>
            <a:fillRect/>
          </a:stretch>
        </p:blipFill>
        <p:spPr bwMode="auto">
          <a:xfrm>
            <a:off x="467544" y="1628800"/>
            <a:ext cx="8148274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Оценка функций полезности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395536" y="3573016"/>
            <a:ext cx="8208912" cy="237626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lnSpc>
                <a:spcPct val="150000"/>
              </a:lnSpc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Функция полезности: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Система «Турбо Бухгалтер» - 21.22%;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Система «1С: Предприятие» - 23.13%;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Система «1С: Бухгалтерия» - 8.39%;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Система «1С: Управление торговлей» - 47.27%.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 cstate="print"/>
          <a:srcRect t="24234" r="16516" b="46731"/>
          <a:stretch>
            <a:fillRect/>
          </a:stretch>
        </p:blipFill>
        <p:spPr bwMode="auto">
          <a:xfrm>
            <a:off x="395536" y="1556792"/>
            <a:ext cx="828092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Анализ стоимости программ и функции полезности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28498" t="38016" r="24460" b="41313"/>
          <a:stretch>
            <a:fillRect/>
          </a:stretch>
        </p:blipFill>
        <p:spPr bwMode="auto">
          <a:xfrm>
            <a:off x="395536" y="1484784"/>
            <a:ext cx="8280920" cy="2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Схема организации и критерии выбора     </a:t>
            </a: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системы телекоммуникации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Архитектура телеф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916832"/>
            <a:ext cx="4248472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2"/>
          <p:cNvSpPr txBox="1">
            <a:spLocks/>
          </p:cNvSpPr>
          <p:nvPr/>
        </p:nvSpPr>
        <p:spPr>
          <a:xfrm>
            <a:off x="395536" y="1412776"/>
            <a:ext cx="5112568" cy="273630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критерии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надежность и качество;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подключения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10 или более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рабочих телефонных мест;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 переадресации и внутренних вызовов;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цена.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Заголовок 2"/>
          <p:cNvSpPr txBox="1">
            <a:spLocks/>
          </p:cNvSpPr>
          <p:nvPr/>
        </p:nvSpPr>
        <p:spPr>
          <a:xfrm>
            <a:off x="5364088" y="1484784"/>
            <a:ext cx="3024336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Схема подключения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9263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Целью данной выпускной квалификационной работы является проектирование и внедрение комплексной автоматизации магазина строительных материалов.</a:t>
            </a:r>
          </a:p>
          <a:p>
            <a:pPr marL="0" indent="449263">
              <a:buNone/>
            </a:pP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Задачи:</a:t>
            </a:r>
          </a:p>
          <a:p>
            <a:pPr marL="536575" indent="449263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Анализ автоматизации магазина строительных материалов.</a:t>
            </a:r>
          </a:p>
          <a:p>
            <a:pPr marL="536575" indent="449263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Эскизное проектирование и выбор компонентов автоматизации магазина.</a:t>
            </a:r>
          </a:p>
          <a:p>
            <a:pPr marL="536575" indent="449263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Проектирование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системы автоматизации магазина.</a:t>
            </a:r>
          </a:p>
          <a:p>
            <a:pPr marL="536575" indent="449263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Внедрение комплексной автоматизации магазина строительных материалов.</a:t>
            </a:r>
          </a:p>
          <a:p>
            <a:pPr marL="0" indent="261938"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Цель и задачи выпускной квалификационной работы</a:t>
            </a:r>
            <a:endParaRPr lang="ru-R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Системы безопасности и видеонаблюдения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56612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требования к системе: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непрерывная круглосуточная работа;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высокое разрешение(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Full HD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): &gt; = 1280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1080;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угол обзора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&gt; = 90</a:t>
            </a:r>
            <a:r>
              <a:rPr lang="ru-RU" sz="2400" baseline="30000" dirty="0" smtClean="0"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хранения видеоархива большого объема;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переноса и дальнейшего просмотра информации из архива как в формате системы, так и в других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полноэкранного вывода любой камеры при просмотре в режиме реального времени и просмотре видеоархива;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многократного цифрового увеличения изображения и обработки «кадра»;</a:t>
            </a:r>
          </a:p>
          <a:p>
            <a:pPr>
              <a:buFont typeface="Arial" pitchFamily="34" charset="0"/>
              <a:buChar char="•"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Проектирование учетной системы.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468052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Общие требования к учетной системе: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сбор первичных данных о деятельности компании и представление их в удобном для анализа виде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поддержка документооборота;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планирование и прогнозирование;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поддержка бизнес-процессов;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доработка под нужды предприятия;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простота использования;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простота интеграции с другими системами.</a:t>
            </a:r>
          </a:p>
          <a:p>
            <a:pPr lvl="0">
              <a:buFont typeface="Arial" pitchFamily="34" charset="0"/>
              <a:buChar char="•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468052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Автоматизирует следующие направления хозяйственной деятельности: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отношениями с клиентами;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процессами продаж;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запасами;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закупками;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складом;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финансами;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контроль и анализ целевых показателей деятельности предприятия.</a:t>
            </a:r>
          </a:p>
          <a:p>
            <a:pPr lvl="0">
              <a:buFont typeface="Arial" pitchFamily="34" charset="0"/>
              <a:buChar char="•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432048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Конфигурация 1С «Управление торговлей» включает в себя: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справочники;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документы;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журналы;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отчеты.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 Справочники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700808"/>
            <a:ext cx="8280920" cy="432048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справочники: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контрагенты;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организации;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номенклатура.</a:t>
            </a:r>
          </a:p>
          <a:p>
            <a:pPr lvl="0">
              <a:buFont typeface="Arial" pitchFamily="34" charset="0"/>
              <a:buChar char="•"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Контрагенты: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покупатели;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поставщики.</a:t>
            </a:r>
          </a:p>
          <a:p>
            <a:pPr lvl="0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 Документы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700808"/>
            <a:ext cx="8280920" cy="324036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документы 1С «Управление торговлей»: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заказ покупателя;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счет-фактура;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реализация товаров и услуг;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финансовые документы.</a:t>
            </a:r>
          </a:p>
          <a:p>
            <a:pPr lvl="0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 Журналы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700808"/>
            <a:ext cx="8280920" cy="324036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Журналы документов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– это прикладные объекты конфигурации, предназначенные для просмотра документов разных типов. 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 Отчеты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700808"/>
            <a:ext cx="8280920" cy="424847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отчеты: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анализ цен;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оценка рентабельности продажи;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состояние выполнения;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причины отмены заказов;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ведомость расчетов с клиентами;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динамика просроченной задолженности клиентов;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платежная дисциплина клиента;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задолженность клиентов по срокам.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 Ограничение прав на уровне записи (RLS) 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700808"/>
            <a:ext cx="8280920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Ограничение прав на уровне записи (RLS) применяется для ограничения следующих типов прав: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чтение;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добавление;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изменение;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удаление.</a:t>
            </a:r>
          </a:p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Проектирование системы IP-телефонии.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124744"/>
            <a:ext cx="8280920" cy="446449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Система позволяет решить следующие задачи: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организация единой телефонной сети для сотрудников, работающих удалено;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анализ качества общения менеджеров с клиентами;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сокращение числа пропущенных звонков;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оптимизация затрат на связь за счет экономии на переговорах внутри компании, по России и миру;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надежная работа сервиса и качественная связь.</a:t>
            </a:r>
          </a:p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опт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16016" y="1412776"/>
            <a:ext cx="4232018" cy="5160694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Упрощенная схема </a:t>
            </a: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документооборота </a:t>
            </a: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Оптовые продажи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700808"/>
            <a:ext cx="4392488" cy="439248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Основные этапы: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поступление товара от поставщика;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приемка товара по качеству и количеству;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возврат товара поставщику;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установка цен номенклатуры;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перемещение товара на розничные склады;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реализация товаров и услуг.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Облачная АТС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3312368" cy="72008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Версии облачной АТС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 l="29530" t="37652" r="23811" b="26911"/>
          <a:stretch>
            <a:fillRect/>
          </a:stretch>
        </p:blipFill>
        <p:spPr bwMode="auto">
          <a:xfrm>
            <a:off x="1835696" y="2060848"/>
            <a:ext cx="568863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Облачная АТС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8280920" cy="374441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dirty="0" smtClean="0"/>
              <a:t>Алгоритмы работы распределения звонков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 очереди;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 нарастающей;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всем сразу;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равномерно.</a:t>
            </a:r>
          </a:p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Проектирование системы видеонаблюдения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899592" y="1484784"/>
            <a:ext cx="1080120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Зал 1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8280920" cy="374441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 l="15703" t="7193" r="16226"/>
          <a:stretch>
            <a:fillRect/>
          </a:stretch>
        </p:blipFill>
        <p:spPr bwMode="auto">
          <a:xfrm>
            <a:off x="467544" y="1991225"/>
            <a:ext cx="1800200" cy="3958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4" cstate="print"/>
          <a:srcRect l="9357" r="22041" b="3165"/>
          <a:stretch>
            <a:fillRect/>
          </a:stretch>
        </p:blipFill>
        <p:spPr bwMode="auto">
          <a:xfrm>
            <a:off x="2302237" y="1988840"/>
            <a:ext cx="1837715" cy="3966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5" cstate="print"/>
          <a:srcRect l="4231" t="6783" r="4588" b="7753"/>
          <a:stretch>
            <a:fillRect/>
          </a:stretch>
        </p:blipFill>
        <p:spPr bwMode="auto">
          <a:xfrm>
            <a:off x="4215621" y="2258913"/>
            <a:ext cx="4460835" cy="318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Заголовок 2"/>
          <p:cNvSpPr txBox="1">
            <a:spLocks/>
          </p:cNvSpPr>
          <p:nvPr/>
        </p:nvSpPr>
        <p:spPr>
          <a:xfrm>
            <a:off x="2843808" y="1484784"/>
            <a:ext cx="936104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Зал 2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Заголовок 2"/>
          <p:cNvSpPr txBox="1">
            <a:spLocks/>
          </p:cNvSpPr>
          <p:nvPr/>
        </p:nvSpPr>
        <p:spPr>
          <a:xfrm>
            <a:off x="5940152" y="1484784"/>
            <a:ext cx="936104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Зал 3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Заголовок 2"/>
          <p:cNvSpPr txBox="1">
            <a:spLocks/>
          </p:cNvSpPr>
          <p:nvPr/>
        </p:nvSpPr>
        <p:spPr>
          <a:xfrm>
            <a:off x="6516216" y="6093296"/>
            <a:ext cx="2664296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Торговые залы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Проектирование системы видеонаблюдения.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8280920" cy="374441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Заголовок 2"/>
          <p:cNvSpPr txBox="1">
            <a:spLocks/>
          </p:cNvSpPr>
          <p:nvPr/>
        </p:nvSpPr>
        <p:spPr>
          <a:xfrm>
            <a:off x="4932040" y="6093296"/>
            <a:ext cx="3960440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Прилегающая территория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 l="7071" t="20142" r="4828"/>
          <a:stretch>
            <a:fillRect/>
          </a:stretch>
        </p:blipFill>
        <p:spPr bwMode="auto">
          <a:xfrm>
            <a:off x="1817808" y="1636073"/>
            <a:ext cx="5346480" cy="416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1556793"/>
            <a:ext cx="4680520" cy="4714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Проектирование системы видеонаблюдения.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8280920" cy="374441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Заголовок 2"/>
          <p:cNvSpPr txBox="1">
            <a:spLocks/>
          </p:cNvSpPr>
          <p:nvPr/>
        </p:nvSpPr>
        <p:spPr>
          <a:xfrm>
            <a:off x="6084168" y="6093296"/>
            <a:ext cx="2736304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Посты операторов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Содержимое 6" descr="розница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32040" y="1412776"/>
            <a:ext cx="3830160" cy="5184576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Упрощенная схема </a:t>
            </a: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документооборота </a:t>
            </a: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Розничные продажи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700808"/>
            <a:ext cx="4392488" cy="410445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Основные этапы: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поступление товара с оптового склада;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приемка товара по качеству и количеству;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возврат товара на оптовый склад;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установка цен номенклатуры;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реализация товаров и услуг.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Основные цели и критерии внедрения автоматизированных систем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700808"/>
            <a:ext cx="8208912" cy="515719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R="0" lvl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Основные цели: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оптимизация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работы персонала;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анализ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эффективности работы;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анализ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спроса;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контроль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персонала;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визуальный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контроль периметров и площади объекта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Font typeface="Arial" pitchFamily="34" charset="0"/>
              <a:buChar char="•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критерии: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надежность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информативность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удобность пользования.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Особенности задач обеспечения безопасности магазина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2348880"/>
            <a:ext cx="8208912" cy="432048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R="0" lvl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Основные цели: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предупреждение угроз;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присечение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угроз;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устранение угроз.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Внешние источники опасности: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криминальные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структуры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технический персонал;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конкуренты.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Внутренние источники опасности: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персонал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организации;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вспомогательный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персонал.</a:t>
            </a: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Особенности организации учета магазина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556792"/>
            <a:ext cx="8208912" cy="40324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Цели ведения учета: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учет товара;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контроль товара;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предоставление полной информации;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предоставление информации о состоянии и эффективности товарных запасов.</a:t>
            </a: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Схема структуры автоматизации учетной деятельности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556792"/>
            <a:ext cx="8208912" cy="40324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4" name="Рисунок 3" descr="Архитектура Компов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628800"/>
            <a:ext cx="554461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Программные продукты учета розничных и оптовых продаж.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700808"/>
            <a:ext cx="8208912" cy="208823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Лидеры продуктов учета:</a:t>
            </a:r>
            <a:endParaRPr lang="ru-RU" sz="3200" b="1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Турбо Бухгалтер;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1С «Бухгалтер»;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1С «Управление торговлей»;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1С «</a:t>
            </a: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Управление предприятием</a:t>
            </a: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535</TotalTime>
  <Words>1137</Words>
  <Application>Microsoft Office PowerPoint</Application>
  <PresentationFormat>Экран (4:3)</PresentationFormat>
  <Paragraphs>232</Paragraphs>
  <Slides>34</Slides>
  <Notes>28</Notes>
  <HiddenSlides>4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Открытая</vt:lpstr>
      <vt:lpstr>Выпускная квалификационная работа  на тему:</vt:lpstr>
      <vt:lpstr>Цель и задачи выпускной квалификационной работы</vt:lpstr>
      <vt:lpstr>Упрощенная схема документооборота Оптовые продажи</vt:lpstr>
      <vt:lpstr>Упрощенная схема документооборота  Розничные продажи</vt:lpstr>
      <vt:lpstr>Основные цели и критерии внедрения автоматизированных систем</vt:lpstr>
      <vt:lpstr>Особенности задач обеспечения безопасности магазина</vt:lpstr>
      <vt:lpstr>Особенности организации учета магазина</vt:lpstr>
      <vt:lpstr>Схема структуры автоматизации учетной деятельности</vt:lpstr>
      <vt:lpstr>Программные продукты учета розничных и оптовых продаж.</vt:lpstr>
      <vt:lpstr>Критерии выбора системы учета розничных и оптовых продаж.</vt:lpstr>
      <vt:lpstr>Выбора системы учета розничных и оптовых продаж. </vt:lpstr>
      <vt:lpstr>Оценка важности критериев</vt:lpstr>
      <vt:lpstr>Оценка критерия доработки под нужды организации</vt:lpstr>
      <vt:lpstr>Оценка критерия простота использования</vt:lpstr>
      <vt:lpstr>Оценка критерия простота интеграции с другими системами</vt:lpstr>
      <vt:lpstr>Оценка альтернатив по критериям</vt:lpstr>
      <vt:lpstr>Оценка функций полезности</vt:lpstr>
      <vt:lpstr>Анализ стоимости программ и функции полезности</vt:lpstr>
      <vt:lpstr>Схема организации и критерии выбора     системы телекоммуникации</vt:lpstr>
      <vt:lpstr>Системы безопасности и видеонаблюдения</vt:lpstr>
      <vt:lpstr>Проектирование учетной системы.</vt:lpstr>
      <vt:lpstr>Система «1C: Управление торговлей»</vt:lpstr>
      <vt:lpstr>Система «1C: Управление торговлей»</vt:lpstr>
      <vt:lpstr>Система «1C: Управление торговлей» Справочники</vt:lpstr>
      <vt:lpstr>Система «1C: Управление торговлей» Документы</vt:lpstr>
      <vt:lpstr>Система «1C: Управление торговлей» Журналы</vt:lpstr>
      <vt:lpstr>Система «1C: Управление торговлей» Отчеты</vt:lpstr>
      <vt:lpstr>Система «1C: Управление торговлей» Ограничение прав на уровне записи (RLS) </vt:lpstr>
      <vt:lpstr>Проектирование системы IP-телефонии.</vt:lpstr>
      <vt:lpstr>Облачная АТС</vt:lpstr>
      <vt:lpstr>Облачная АТС</vt:lpstr>
      <vt:lpstr>Проектирование системы видеонаблюдения</vt:lpstr>
      <vt:lpstr>Проектирование системы видеонаблюдения.</vt:lpstr>
      <vt:lpstr>Проектирование системы видеонаблюдения.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на тему: «Комплексная автоматизаия магазина строительных материалов»</dc:title>
  <dc:creator>Пользователь Windows</dc:creator>
  <cp:lastModifiedBy>FBI</cp:lastModifiedBy>
  <cp:revision>123</cp:revision>
  <dcterms:created xsi:type="dcterms:W3CDTF">2020-05-23T05:11:55Z</dcterms:created>
  <dcterms:modified xsi:type="dcterms:W3CDTF">2020-05-24T13:26:57Z</dcterms:modified>
</cp:coreProperties>
</file>