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1" r:id="rId9"/>
    <p:sldId id="275" r:id="rId10"/>
    <p:sldId id="274" r:id="rId11"/>
    <p:sldId id="284" r:id="rId12"/>
    <p:sldId id="263" r:id="rId13"/>
    <p:sldId id="264" r:id="rId14"/>
    <p:sldId id="265" r:id="rId15"/>
    <p:sldId id="266" r:id="rId16"/>
    <p:sldId id="272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2254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100" noProof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Ланских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В.Г., доцент кафедры САУ.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Система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</a:t>
            </a:r>
            <a:r>
              <a:rPr lang="ru-RU" sz="3200" dirty="0" smtClean="0">
                <a:solidFill>
                  <a:schemeClr val="bg1"/>
                </a:solidFill>
              </a:rPr>
              <a:t>истема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</a:t>
            </a:r>
            <a:r>
              <a:rPr lang="ru-RU" sz="3200" dirty="0" smtClean="0">
                <a:solidFill>
                  <a:schemeClr val="bg1"/>
                </a:solidFill>
              </a:rPr>
              <a:t>истема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</a:t>
            </a:r>
            <a:r>
              <a:rPr lang="ru-RU" sz="3200" dirty="0" smtClean="0">
                <a:solidFill>
                  <a:schemeClr val="bg1"/>
                </a:solidFill>
              </a:rPr>
              <a:t>истема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</a:t>
            </a:r>
            <a:r>
              <a:rPr lang="ru-RU" sz="3200" dirty="0" smtClean="0">
                <a:solidFill>
                  <a:schemeClr val="bg1"/>
                </a:solidFill>
              </a:rPr>
              <a:t>истема </a:t>
            </a:r>
            <a:r>
              <a:rPr lang="en-US" sz="3200" dirty="0" smtClean="0">
                <a:solidFill>
                  <a:schemeClr val="bg1"/>
                </a:solidFill>
              </a:rPr>
              <a:t>IP </a:t>
            </a:r>
            <a:r>
              <a:rPr lang="ru-RU" sz="3200" dirty="0" smtClean="0">
                <a:solidFill>
                  <a:schemeClr val="bg1"/>
                </a:solidFill>
              </a:rPr>
              <a:t>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2816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95536" y="1628800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Модель жизненного цикла системы автоматизации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395536" y="1772816"/>
            <a:ext cx="82809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Модель жизненного цикла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системы автоматизации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270892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915816" y="270892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Внедрение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70892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Освоение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660232" y="270892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Обслуживание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5" idx="3"/>
            <a:endCxn id="16" idx="1"/>
          </p:cNvCxnSpPr>
          <p:nvPr/>
        </p:nvCxnSpPr>
        <p:spPr>
          <a:xfrm>
            <a:off x="2555776" y="29609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7" idx="1"/>
          </p:cNvCxnSpPr>
          <p:nvPr/>
        </p:nvCxnSpPr>
        <p:spPr>
          <a:xfrm>
            <a:off x="4427984" y="29609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8" idx="1"/>
          </p:cNvCxnSpPr>
          <p:nvPr/>
        </p:nvCxnSpPr>
        <p:spPr>
          <a:xfrm>
            <a:off x="6300192" y="29609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Обоснование экономической выгоды от создания систем </a:t>
            </a:r>
            <a:r>
              <a:rPr lang="ru-RU" sz="3200" dirty="0" smtClean="0">
                <a:solidFill>
                  <a:schemeClr val="bg1"/>
                </a:solidFill>
              </a:rPr>
              <a:t>автоматизации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395536" y="1556792"/>
            <a:ext cx="8280920" cy="6480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Полная стоимость владения определяется по формуле:</a:t>
            </a:r>
          </a:p>
          <a:p>
            <a:r>
              <a:rPr lang="ru-RU" sz="2400" dirty="0" smtClean="0"/>
              <a:t>		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707904" y="1906831"/>
          <a:ext cx="1656184" cy="874097"/>
        </p:xfrm>
        <a:graphic>
          <a:graphicData uri="http://schemas.openxmlformats.org/presentationml/2006/ole">
            <p:oleObj spid="_x0000_s2051" r:id="rId4" imgW="825500" imgH="431800" progId="Equation.3">
              <p:embed/>
            </p:oleObj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67544" y="278092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издержки на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этап жизненного цикла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67544" y="3356992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Польза от систем автоматизации (их вклад в основную деятельность организации) рассчитывается по формуле: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07904" y="4043085"/>
          <a:ext cx="1944216" cy="1042099"/>
        </p:xfrm>
        <a:graphic>
          <a:graphicData uri="http://schemas.openxmlformats.org/presentationml/2006/ole">
            <p:oleObj spid="_x0000_s2053" r:id="rId5" imgW="876300" imgH="508000" progId="Equation.3">
              <p:embed/>
            </p:oleObj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67544" y="508518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текущая производительность автоматизированных систем,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дегр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время начала создания и время деградации систем.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Обоснование экономической выгоды от создания систем </a:t>
            </a:r>
            <a:r>
              <a:rPr lang="ru-RU" sz="3200" dirty="0" smtClean="0">
                <a:solidFill>
                  <a:schemeClr val="bg1"/>
                </a:solidFill>
              </a:rPr>
              <a:t>автоматизации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395536" y="1556792"/>
            <a:ext cx="8280920" cy="6480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Экономическая эффективность Э может быть рассчитана как:</a:t>
            </a:r>
          </a:p>
          <a:p>
            <a:r>
              <a:rPr lang="ru-RU" sz="2400" dirty="0" smtClean="0"/>
              <a:t>		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3140968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Срок окупаемости может быть рассчитан как: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707904" y="2068564"/>
          <a:ext cx="1368152" cy="928388"/>
        </p:xfrm>
        <a:graphic>
          <a:graphicData uri="http://schemas.openxmlformats.org/presentationml/2006/ole">
            <p:oleObj spid="_x0000_s67588" r:id="rId4" imgW="622030" imgH="431613" progId="Equation.3">
              <p:embed/>
            </p:oleObj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3707904" y="3717032"/>
          <a:ext cx="1538090" cy="864096"/>
        </p:xfrm>
        <a:graphic>
          <a:graphicData uri="http://schemas.openxmlformats.org/presentationml/2006/ole">
            <p:oleObj spid="_x0000_s67590" r:id="rId5" imgW="6858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Обоснование экономической выгоды от создания систем </a:t>
            </a:r>
            <a:r>
              <a:rPr lang="ru-RU" sz="3200" dirty="0" smtClean="0">
                <a:solidFill>
                  <a:schemeClr val="bg1"/>
                </a:solidFill>
              </a:rPr>
              <a:t>автоматизации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3175808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Затраты после внедрения систем автоматизации как сумма всех приведенных затрат: 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baseline="-25000" dirty="0" smtClean="0">
                <a:latin typeface="Times New Roman" pitchFamily="18" charset="0"/>
                <a:cs typeface="Times New Roman" pitchFamily="18" charset="0"/>
              </a:rPr>
              <a:t>послевн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(71 490 + 5 000 + 9 080) * 12 = 1 026 840руб/год</a:t>
            </a:r>
          </a:p>
          <a:p>
            <a:endParaRPr lang="ru-RU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663640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Затраты до внедрения систем автоматизации как сумма всех приведенных затрат: 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baseline="-25000" dirty="0" smtClean="0">
                <a:latin typeface="Times New Roman" pitchFamily="18" charset="0"/>
                <a:cs typeface="Times New Roman" pitchFamily="18" charset="0"/>
              </a:rPr>
              <a:t>послевн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(108 000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000 +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15 6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* 12 = 1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603 2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0руб/год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4725144"/>
            <a:ext cx="8208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Получаем производительность систем автоматизации: 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5204593"/>
            <a:ext cx="9144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ru-RU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довн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ru-RU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послевн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539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1 603 200 – 1 026 840 = 576 360 руб/год.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Обоснование экономической выгоды от создания систем </a:t>
            </a:r>
            <a:r>
              <a:rPr lang="ru-RU" sz="3200" dirty="0" smtClean="0">
                <a:solidFill>
                  <a:schemeClr val="bg1"/>
                </a:solidFill>
              </a:rPr>
              <a:t>автоматизации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83568" y="2564904"/>
          <a:ext cx="8460432" cy="864096"/>
        </p:xfrm>
        <a:graphic>
          <a:graphicData uri="http://schemas.openxmlformats.org/drawingml/2006/table">
            <a:tbl>
              <a:tblPr/>
              <a:tblGrid>
                <a:gridCol w="7834351"/>
                <a:gridCol w="626081"/>
              </a:tblGrid>
              <a:tr h="86409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1600" i="1" baseline="-25000" dirty="0">
                          <a:latin typeface="Times New Roman"/>
                          <a:ea typeface="Calibri"/>
                          <a:cs typeface="Times New Roman"/>
                        </a:rPr>
                        <a:t>ТСО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>
                          <a:latin typeface="Times New Roman"/>
                          <a:ea typeface="Calibri"/>
                          <a:cs typeface="Times New Roman"/>
                        </a:rPr>
                        <a:t>про </a:t>
                      </a: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приоб</a:t>
                      </a:r>
                      <a:r>
                        <a:rPr lang="ru-RU" sz="1600" i="1" dirty="0" err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приАсу</a:t>
                      </a: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 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приАТС</a:t>
                      </a:r>
                      <a:r>
                        <a:rPr lang="ru-RU" sz="1600" i="1" dirty="0" err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приВид</a:t>
                      </a:r>
                      <a:r>
                        <a:rPr lang="ru-RU" sz="1600" i="1" dirty="0" err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внед</a:t>
                      </a:r>
                      <a:r>
                        <a:rPr lang="ru-RU" sz="1600" i="1" dirty="0" err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осОбщ</a:t>
                      </a:r>
                      <a:r>
                        <a:rPr lang="ru-RU" sz="1600" i="1" dirty="0" err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ru-RU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обсл</a:t>
                      </a: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1600" i="1" baseline="-25000" dirty="0">
                          <a:latin typeface="Times New Roman"/>
                          <a:ea typeface="Calibri"/>
                          <a:cs typeface="Times New Roman"/>
                        </a:rPr>
                        <a:t>ТСО</a:t>
                      </a:r>
                      <a:r>
                        <a:rPr lang="ru-RU" sz="1600" i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dirty="0">
                          <a:latin typeface="Times New Roman"/>
                          <a:ea typeface="Calibri"/>
                          <a:cs typeface="Times New Roman"/>
                        </a:rPr>
                        <a:t>= 0 + 1 108 921  + 0 + 60 000 + 0 + 37 200 + 1 200 + 4 800 = 1 212 121 руб.</a:t>
                      </a:r>
                    </a:p>
                  </a:txBody>
                  <a:tcPr marL="68331" marR="683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54038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1" marR="683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36512" y="1628219"/>
            <a:ext cx="88559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4013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Исходя из всех затрат на рассмотренных стадиях жизненного цикла систем автоматизации, совокупная стоимость владения составляет: 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53975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 smtClean="0"/>
          </a:p>
          <a:p>
            <a:pPr indent="53975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 smtClean="0"/>
          </a:p>
          <a:p>
            <a:pPr indent="53975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 smtClean="0"/>
          </a:p>
          <a:p>
            <a:pPr marL="3540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жидаемый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доход от внедренных систем за 10 лет составляет: </a:t>
            </a:r>
            <a:endParaRPr lang="ru-RU" sz="2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539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5 763 600 руб.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54013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Экономическая эффективность: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539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 = 576 360 / 1 212 121 = 47,5%</a:t>
            </a: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54013"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Срок окупаемости: </a:t>
            </a: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539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То = 1 212 121 / 576 360 = 2,1 года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периметров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площадей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951</TotalTime>
  <Words>1255</Words>
  <Application>Microsoft Office PowerPoint</Application>
  <PresentationFormat>Экран (4:3)</PresentationFormat>
  <Paragraphs>248</Paragraphs>
  <Slides>32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Открытая</vt:lpstr>
      <vt:lpstr>Equation.3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организации учета магазина</vt:lpstr>
      <vt:lpstr>Особенности организации учета магазина</vt:lpstr>
      <vt:lpstr>Особенности задач обеспечения безопасности магазина</vt:lpstr>
      <vt:lpstr>Особенности задач обеспечения безопасности магазина</vt:lpstr>
      <vt:lpstr>Схема организации и критерии выбора     системы телекоммуникации</vt:lpstr>
      <vt:lpstr>Система IP-телефонии.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функций полезности</vt:lpstr>
      <vt:lpstr>Анализ стоимости программ и функции полезности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видеонаблюдения</vt:lpstr>
      <vt:lpstr>Система видеонаблюдения.</vt:lpstr>
      <vt:lpstr>Система видеонаблюдения.</vt:lpstr>
      <vt:lpstr>Система IP телефонии.</vt:lpstr>
      <vt:lpstr>Модель жизненного цикла системы автоматизации.</vt:lpstr>
      <vt:lpstr>Обоснование экономической выгоды от создания систем автоматизации.</vt:lpstr>
      <vt:lpstr>Обоснование экономической выгоды от создания систем автоматизации.</vt:lpstr>
      <vt:lpstr>Обоснование экономической выгоды от создания систем автоматизации.</vt:lpstr>
      <vt:lpstr>Обоснование экономической выгоды от создания систем автоматизации.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Пользователь Windows</cp:lastModifiedBy>
  <cp:revision>176</cp:revision>
  <dcterms:created xsi:type="dcterms:W3CDTF">2020-05-23T05:11:55Z</dcterms:created>
  <dcterms:modified xsi:type="dcterms:W3CDTF">2020-06-27T08:49:16Z</dcterms:modified>
</cp:coreProperties>
</file>