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sldIdLst>
    <p:sldId id="257" r:id="rId2"/>
    <p:sldId id="258" r:id="rId3"/>
    <p:sldId id="262" r:id="rId4"/>
    <p:sldId id="277" r:id="rId5"/>
    <p:sldId id="280" r:id="rId6"/>
    <p:sldId id="281" r:id="rId7"/>
    <p:sldId id="282" r:id="rId8"/>
    <p:sldId id="283" r:id="rId9"/>
    <p:sldId id="295" r:id="rId10"/>
    <p:sldId id="296" r:id="rId11"/>
    <p:sldId id="284" r:id="rId12"/>
    <p:sldId id="288" r:id="rId13"/>
    <p:sldId id="291" r:id="rId14"/>
    <p:sldId id="290" r:id="rId15"/>
    <p:sldId id="287" r:id="rId16"/>
    <p:sldId id="292" r:id="rId17"/>
    <p:sldId id="293" r:id="rId18"/>
    <p:sldId id="294" r:id="rId19"/>
    <p:sldId id="298" r:id="rId20"/>
    <p:sldId id="289" r:id="rId21"/>
    <p:sldId id="285" r:id="rId22"/>
    <p:sldId id="299" r:id="rId23"/>
    <p:sldId id="297" r:id="rId24"/>
    <p:sldId id="278" r:id="rId25"/>
    <p:sldId id="279" r:id="rId26"/>
  </p:sldIdLst>
  <p:sldSz cx="9144000" cy="6858000" type="screen4x3"/>
  <p:notesSz cx="6669088" cy="9928225"/>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99FF99"/>
    <a:srgbClr val="66FFFF"/>
    <a:srgbClr val="00FFCC"/>
    <a:srgbClr val="00FFFF"/>
    <a:srgbClr val="3399FF"/>
    <a:srgbClr val="FF66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18" autoAdjust="0"/>
    <p:restoredTop sz="64388" autoAdjust="0"/>
  </p:normalViewPr>
  <p:slideViewPr>
    <p:cSldViewPr>
      <p:cViewPr varScale="1">
        <p:scale>
          <a:sx n="50" d="100"/>
          <a:sy n="50" d="100"/>
        </p:scale>
        <p:origin x="1434" y="54"/>
      </p:cViewPr>
      <p:guideLst>
        <p:guide orient="horz" pos="2160"/>
        <p:guide pos="2880"/>
      </p:guideLst>
    </p:cSldViewPr>
  </p:slideViewPr>
  <p:notesTextViewPr>
    <p:cViewPr>
      <p:scale>
        <a:sx n="150" d="100"/>
        <a:sy n="150" d="100"/>
      </p:scale>
      <p:origin x="0" y="-335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89938"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e-DE" altLang="de-DE"/>
          </a:p>
        </p:txBody>
      </p:sp>
      <p:sp>
        <p:nvSpPr>
          <p:cNvPr id="5123" name="Rectangle 3"/>
          <p:cNvSpPr>
            <a:spLocks noGrp="1" noChangeArrowheads="1"/>
          </p:cNvSpPr>
          <p:nvPr>
            <p:ph type="dt" idx="1"/>
          </p:nvPr>
        </p:nvSpPr>
        <p:spPr bwMode="auto">
          <a:xfrm>
            <a:off x="3777607" y="0"/>
            <a:ext cx="2889938"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ltLang="de-DE"/>
          </a:p>
        </p:txBody>
      </p:sp>
      <p:sp>
        <p:nvSpPr>
          <p:cNvPr id="5124" name="Rectangle 4"/>
          <p:cNvSpPr>
            <a:spLocks noGrp="1" noRot="1" noChangeAspect="1" noChangeArrowheads="1" noTextEdit="1"/>
          </p:cNvSpPr>
          <p:nvPr>
            <p:ph type="sldImg" idx="2"/>
          </p:nvPr>
        </p:nvSpPr>
        <p:spPr bwMode="auto">
          <a:xfrm>
            <a:off x="854075" y="744538"/>
            <a:ext cx="4960938"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66909" y="4715907"/>
            <a:ext cx="533527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5126" name="Rectangle 6"/>
          <p:cNvSpPr>
            <a:spLocks noGrp="1" noChangeArrowheads="1"/>
          </p:cNvSpPr>
          <p:nvPr>
            <p:ph type="ftr" sz="quarter" idx="4"/>
          </p:nvPr>
        </p:nvSpPr>
        <p:spPr bwMode="auto">
          <a:xfrm>
            <a:off x="0" y="9430091"/>
            <a:ext cx="2889938"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e-DE" altLang="de-DE"/>
          </a:p>
        </p:txBody>
      </p:sp>
      <p:sp>
        <p:nvSpPr>
          <p:cNvPr id="5127" name="Rectangle 7"/>
          <p:cNvSpPr>
            <a:spLocks noGrp="1" noChangeArrowheads="1"/>
          </p:cNvSpPr>
          <p:nvPr>
            <p:ph type="sldNum" sz="quarter" idx="5"/>
          </p:nvPr>
        </p:nvSpPr>
        <p:spPr bwMode="auto">
          <a:xfrm>
            <a:off x="3777607" y="9430091"/>
            <a:ext cx="2889938"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BC7CC13-E388-4F90-95F4-43A14D3E993A}" type="slidenum">
              <a:rPr lang="de-DE" altLang="de-DE"/>
              <a:pPr/>
              <a:t>‹Nr.›</a:t>
            </a:fld>
            <a:endParaRPr lang="de-DE" altLang="de-DE"/>
          </a:p>
        </p:txBody>
      </p:sp>
    </p:spTree>
    <p:extLst>
      <p:ext uri="{BB962C8B-B14F-4D97-AF65-F5344CB8AC3E}">
        <p14:creationId xmlns:p14="http://schemas.microsoft.com/office/powerpoint/2010/main" val="18116491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5DDDF-1A16-40F0-9B0F-E9015808C8DC}" type="slidenum">
              <a:rPr lang="de-DE" altLang="de-DE"/>
              <a:pPr/>
              <a:t>1</a:t>
            </a:fld>
            <a:endParaRPr lang="de-DE" altLang="de-DE"/>
          </a:p>
        </p:txBody>
      </p:sp>
      <p:sp>
        <p:nvSpPr>
          <p:cNvPr id="6146" name="Rectangle 2"/>
          <p:cNvSpPr>
            <a:spLocks noGrp="1" noRot="1" noChangeAspect="1" noChangeArrowheads="1" noTextEdit="1"/>
          </p:cNvSpPr>
          <p:nvPr>
            <p:ph type="sldImg"/>
          </p:nvPr>
        </p:nvSpPr>
        <p:spPr>
          <a:xfrm>
            <a:off x="1044575" y="952500"/>
            <a:ext cx="4579938" cy="3436938"/>
          </a:xfrm>
          <a:solidFill>
            <a:srgbClr val="FFFFFF"/>
          </a:solidFill>
          <a:ln/>
        </p:spPr>
      </p:sp>
      <p:sp>
        <p:nvSpPr>
          <p:cNvPr id="6147" name="Rectangle 3"/>
          <p:cNvSpPr txBox="1">
            <a:spLocks noGrp="1" noChangeArrowheads="1"/>
          </p:cNvSpPr>
          <p:nvPr>
            <p:ph type="body" idx="1"/>
          </p:nvPr>
        </p:nvSpPr>
        <p:spPr>
          <a:xfrm>
            <a:off x="1046677" y="4445295"/>
            <a:ext cx="4770250" cy="3554167"/>
          </a:xfrm>
          <a:ln/>
        </p:spPr>
        <p:txBody>
          <a:bodyPr wrap="none" anchor="ctr"/>
          <a:lstStyle/>
          <a:p>
            <a:r>
              <a:rPr lang="de-DE" altLang="de-DE" dirty="0"/>
              <a:t>http://www.google.com/intl/en/ipv6/statistics</a:t>
            </a:r>
          </a:p>
        </p:txBody>
      </p:sp>
    </p:spTree>
    <p:extLst>
      <p:ext uri="{BB962C8B-B14F-4D97-AF65-F5344CB8AC3E}">
        <p14:creationId xmlns:p14="http://schemas.microsoft.com/office/powerpoint/2010/main" val="540897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Global </a:t>
            </a:r>
            <a:r>
              <a:rPr lang="de-DE" b="1" dirty="0" err="1"/>
              <a:t>unicast</a:t>
            </a:r>
            <a:r>
              <a:rPr lang="de-DE" dirty="0"/>
              <a:t> </a:t>
            </a:r>
          </a:p>
          <a:p>
            <a:r>
              <a:rPr lang="de-DE" dirty="0"/>
              <a:t>Eine globale </a:t>
            </a:r>
            <a:r>
              <a:rPr lang="de-DE" dirty="0" err="1"/>
              <a:t>Unicast</a:t>
            </a:r>
            <a:r>
              <a:rPr lang="de-DE" dirty="0"/>
              <a:t>-Adresse ist ähnlich einer öffentlichen IPv4-Adresse.</a:t>
            </a:r>
          </a:p>
          <a:p>
            <a:r>
              <a:rPr lang="de-DE" dirty="0"/>
              <a:t>Das sind weltweit einzigartige, im Internet routingfähige Adressen.</a:t>
            </a:r>
          </a:p>
          <a:p>
            <a:r>
              <a:rPr lang="de-DE" dirty="0"/>
              <a:t>Globale </a:t>
            </a:r>
            <a:r>
              <a:rPr lang="de-DE" dirty="0" err="1"/>
              <a:t>Unicast</a:t>
            </a:r>
            <a:r>
              <a:rPr lang="de-DE" dirty="0"/>
              <a:t>-Adressen können statisch oder dynamisch zugewiesen werden.</a:t>
            </a:r>
          </a:p>
          <a:p>
            <a:r>
              <a:rPr lang="de-DE" dirty="0"/>
              <a:t>Im Vergleich zu DHCP für IPv4 gibt es einige wichtige Unterschiede,</a:t>
            </a:r>
          </a:p>
          <a:p>
            <a:r>
              <a:rPr lang="de-DE" dirty="0"/>
              <a:t>wie ein Gerät seine IPv6-Adresse dynamisch erhält.</a:t>
            </a:r>
          </a:p>
          <a:p>
            <a:endParaRPr lang="de-DE" dirty="0"/>
          </a:p>
          <a:p>
            <a:r>
              <a:rPr lang="de-DE" sz="1200" b="0" i="0" kern="1200" dirty="0">
                <a:solidFill>
                  <a:schemeClr val="tx1"/>
                </a:solidFill>
                <a:effectLst/>
                <a:latin typeface="Arial" panose="020B0604020202020204" pitchFamily="34" charset="0"/>
                <a:ea typeface="+mn-ea"/>
                <a:cs typeface="+mn-cs"/>
              </a:rPr>
              <a:t>Das Internet </a:t>
            </a:r>
            <a:r>
              <a:rPr lang="de-DE" sz="1200" b="0" i="0" kern="1200" dirty="0" err="1">
                <a:solidFill>
                  <a:schemeClr val="tx1"/>
                </a:solidFill>
                <a:effectLst/>
                <a:latin typeface="Arial" panose="020B0604020202020204" pitchFamily="34" charset="0"/>
                <a:ea typeface="+mn-ea"/>
                <a:cs typeface="+mn-cs"/>
              </a:rPr>
              <a:t>Committee</a:t>
            </a:r>
            <a:r>
              <a:rPr lang="de-DE" sz="1200" b="0" i="0" kern="1200" dirty="0">
                <a:solidFill>
                  <a:schemeClr val="tx1"/>
                </a:solidFill>
                <a:effectLst/>
                <a:latin typeface="Arial" panose="020B0604020202020204" pitchFamily="34" charset="0"/>
                <a:ea typeface="+mn-ea"/>
                <a:cs typeface="+mn-cs"/>
              </a:rPr>
              <a:t> </a:t>
            </a:r>
            <a:r>
              <a:rPr lang="de-DE" sz="1200" b="0" i="0" kern="1200" dirty="0" err="1">
                <a:solidFill>
                  <a:schemeClr val="tx1"/>
                </a:solidFill>
                <a:effectLst/>
                <a:latin typeface="Arial" panose="020B0604020202020204" pitchFamily="34" charset="0"/>
                <a:ea typeface="+mn-ea"/>
                <a:cs typeface="+mn-cs"/>
              </a:rPr>
              <a:t>for</a:t>
            </a:r>
            <a:r>
              <a:rPr lang="de-DE" sz="1200" b="0" i="0" kern="1200" dirty="0">
                <a:solidFill>
                  <a:schemeClr val="tx1"/>
                </a:solidFill>
                <a:effectLst/>
                <a:latin typeface="Arial" panose="020B0604020202020204" pitchFamily="34" charset="0"/>
                <a:ea typeface="+mn-ea"/>
                <a:cs typeface="+mn-cs"/>
              </a:rPr>
              <a:t> </a:t>
            </a:r>
            <a:r>
              <a:rPr lang="de-DE" sz="1200" b="0" i="0" kern="1200" dirty="0" err="1">
                <a:solidFill>
                  <a:schemeClr val="tx1"/>
                </a:solidFill>
                <a:effectLst/>
                <a:latin typeface="Arial" panose="020B0604020202020204" pitchFamily="34" charset="0"/>
                <a:ea typeface="+mn-ea"/>
                <a:cs typeface="+mn-cs"/>
              </a:rPr>
              <a:t>Assigned</a:t>
            </a:r>
            <a:r>
              <a:rPr lang="de-DE" sz="1200" b="0" i="0" kern="1200" dirty="0">
                <a:solidFill>
                  <a:schemeClr val="tx1"/>
                </a:solidFill>
                <a:effectLst/>
                <a:latin typeface="Arial" panose="020B0604020202020204" pitchFamily="34" charset="0"/>
                <a:ea typeface="+mn-ea"/>
                <a:cs typeface="+mn-cs"/>
              </a:rPr>
              <a:t> </a:t>
            </a:r>
            <a:r>
              <a:rPr lang="de-DE" sz="1200" b="0" i="0" kern="1200" dirty="0" err="1">
                <a:solidFill>
                  <a:schemeClr val="tx1"/>
                </a:solidFill>
                <a:effectLst/>
                <a:latin typeface="Arial" panose="020B0604020202020204" pitchFamily="34" charset="0"/>
                <a:ea typeface="+mn-ea"/>
                <a:cs typeface="+mn-cs"/>
              </a:rPr>
              <a:t>Names</a:t>
            </a:r>
            <a:r>
              <a:rPr lang="de-DE" sz="1200" b="0" i="0" kern="1200" dirty="0">
                <a:solidFill>
                  <a:schemeClr val="tx1"/>
                </a:solidFill>
                <a:effectLst/>
                <a:latin typeface="Arial" panose="020B0604020202020204" pitchFamily="34" charset="0"/>
                <a:ea typeface="+mn-ea"/>
                <a:cs typeface="+mn-cs"/>
              </a:rPr>
              <a:t> </a:t>
            </a:r>
            <a:r>
              <a:rPr lang="de-DE" sz="1200" b="0" i="0" kern="1200" dirty="0" err="1">
                <a:solidFill>
                  <a:schemeClr val="tx1"/>
                </a:solidFill>
                <a:effectLst/>
                <a:latin typeface="Arial" panose="020B0604020202020204" pitchFamily="34" charset="0"/>
                <a:ea typeface="+mn-ea"/>
                <a:cs typeface="+mn-cs"/>
              </a:rPr>
              <a:t>and</a:t>
            </a:r>
            <a:r>
              <a:rPr lang="de-DE" sz="1200" b="0" i="0" kern="1200" dirty="0">
                <a:solidFill>
                  <a:schemeClr val="tx1"/>
                </a:solidFill>
                <a:effectLst/>
                <a:latin typeface="Arial" panose="020B0604020202020204" pitchFamily="34" charset="0"/>
                <a:ea typeface="+mn-ea"/>
                <a:cs typeface="+mn-cs"/>
              </a:rPr>
              <a:t> Numbers (ICANN),</a:t>
            </a:r>
          </a:p>
          <a:p>
            <a:r>
              <a:rPr lang="de-DE" sz="1200" b="0" i="0" kern="1200" dirty="0">
                <a:solidFill>
                  <a:schemeClr val="tx1"/>
                </a:solidFill>
                <a:effectLst/>
                <a:latin typeface="Arial" panose="020B0604020202020204" pitchFamily="34" charset="0"/>
                <a:ea typeface="+mn-ea"/>
                <a:cs typeface="+mn-cs"/>
              </a:rPr>
              <a:t>der Betreiber der Internet </a:t>
            </a:r>
            <a:r>
              <a:rPr lang="de-DE" sz="1200" b="0" i="0" kern="1200" dirty="0" err="1">
                <a:solidFill>
                  <a:schemeClr val="tx1"/>
                </a:solidFill>
                <a:effectLst/>
                <a:latin typeface="Arial" panose="020B0604020202020204" pitchFamily="34" charset="0"/>
                <a:ea typeface="+mn-ea"/>
                <a:cs typeface="+mn-cs"/>
              </a:rPr>
              <a:t>Assigned</a:t>
            </a:r>
            <a:r>
              <a:rPr lang="de-DE" sz="1200" b="0" i="0" kern="1200" dirty="0">
                <a:solidFill>
                  <a:schemeClr val="tx1"/>
                </a:solidFill>
                <a:effectLst/>
                <a:latin typeface="Arial" panose="020B0604020202020204" pitchFamily="34" charset="0"/>
                <a:ea typeface="+mn-ea"/>
                <a:cs typeface="+mn-cs"/>
              </a:rPr>
              <a:t> Numbers Authority (IANA),</a:t>
            </a:r>
          </a:p>
          <a:p>
            <a:r>
              <a:rPr lang="de-DE" sz="1200" b="0" i="0" kern="1200" dirty="0">
                <a:solidFill>
                  <a:schemeClr val="tx1"/>
                </a:solidFill>
                <a:effectLst/>
                <a:latin typeface="Arial" panose="020B0604020202020204" pitchFamily="34" charset="0"/>
                <a:ea typeface="+mn-ea"/>
                <a:cs typeface="+mn-cs"/>
              </a:rPr>
              <a:t>weist den fünf RIRs die IPv6-Adressblöcke zu. Derzeit werden nur</a:t>
            </a:r>
          </a:p>
          <a:p>
            <a:r>
              <a:rPr lang="de-DE" sz="1200" b="0" i="0" kern="1200" dirty="0">
                <a:solidFill>
                  <a:schemeClr val="tx1"/>
                </a:solidFill>
                <a:effectLst/>
                <a:latin typeface="Arial" panose="020B0604020202020204" pitchFamily="34" charset="0"/>
                <a:ea typeface="+mn-ea"/>
                <a:cs typeface="+mn-cs"/>
              </a:rPr>
              <a:t>globale </a:t>
            </a:r>
            <a:r>
              <a:rPr lang="de-DE" sz="1200" b="0" i="0" kern="1200" dirty="0" err="1">
                <a:solidFill>
                  <a:schemeClr val="tx1"/>
                </a:solidFill>
                <a:effectLst/>
                <a:latin typeface="Arial" panose="020B0604020202020204" pitchFamily="34" charset="0"/>
                <a:ea typeface="+mn-ea"/>
                <a:cs typeface="+mn-cs"/>
              </a:rPr>
              <a:t>Unicast</a:t>
            </a:r>
            <a:r>
              <a:rPr lang="de-DE" sz="1200" b="0" i="0" kern="1200" dirty="0">
                <a:solidFill>
                  <a:schemeClr val="tx1"/>
                </a:solidFill>
                <a:effectLst/>
                <a:latin typeface="Arial" panose="020B0604020202020204" pitchFamily="34" charset="0"/>
                <a:ea typeface="+mn-ea"/>
                <a:cs typeface="+mn-cs"/>
              </a:rPr>
              <a:t>-Adressen mit den ersten drei Bits 001 oder 2000 :: /3</a:t>
            </a:r>
          </a:p>
          <a:p>
            <a:r>
              <a:rPr lang="de-DE" sz="1200" b="0" i="0" kern="1200" dirty="0">
                <a:solidFill>
                  <a:schemeClr val="tx1"/>
                </a:solidFill>
                <a:effectLst/>
                <a:latin typeface="Arial" panose="020B0604020202020204" pitchFamily="34" charset="0"/>
                <a:ea typeface="+mn-ea"/>
                <a:cs typeface="+mn-cs"/>
              </a:rPr>
              <a:t>zugeordnet. Dies entspricht nur 1/8 des gesamten verfügbaren</a:t>
            </a:r>
          </a:p>
          <a:p>
            <a:r>
              <a:rPr lang="de-DE" sz="1200" b="0" i="0" kern="1200" dirty="0">
                <a:solidFill>
                  <a:schemeClr val="tx1"/>
                </a:solidFill>
                <a:effectLst/>
                <a:latin typeface="Arial" panose="020B0604020202020204" pitchFamily="34" charset="0"/>
                <a:ea typeface="+mn-ea"/>
                <a:cs typeface="+mn-cs"/>
              </a:rPr>
              <a:t>IPv6-Adressraums, ausschließlich eines sehr kleinen Teils anderer</a:t>
            </a:r>
          </a:p>
          <a:p>
            <a:r>
              <a:rPr lang="de-DE" sz="1200" b="0" i="0" kern="1200" dirty="0">
                <a:solidFill>
                  <a:schemeClr val="tx1"/>
                </a:solidFill>
                <a:effectLst/>
                <a:latin typeface="Arial" panose="020B0604020202020204" pitchFamily="34" charset="0"/>
                <a:ea typeface="+mn-ea"/>
                <a:cs typeface="+mn-cs"/>
              </a:rPr>
              <a:t>Arten von </a:t>
            </a:r>
            <a:r>
              <a:rPr lang="de-DE" sz="1200" b="0" i="0" kern="1200" dirty="0" err="1">
                <a:solidFill>
                  <a:schemeClr val="tx1"/>
                </a:solidFill>
                <a:effectLst/>
                <a:latin typeface="Arial" panose="020B0604020202020204" pitchFamily="34" charset="0"/>
                <a:ea typeface="+mn-ea"/>
                <a:cs typeface="+mn-cs"/>
              </a:rPr>
              <a:t>Unicast</a:t>
            </a:r>
            <a:r>
              <a:rPr lang="de-DE" sz="1200" b="0" i="0" kern="1200" dirty="0">
                <a:solidFill>
                  <a:schemeClr val="tx1"/>
                </a:solidFill>
                <a:effectLst/>
                <a:latin typeface="Arial" panose="020B0604020202020204" pitchFamily="34" charset="0"/>
                <a:ea typeface="+mn-ea"/>
                <a:cs typeface="+mn-cs"/>
              </a:rPr>
              <a:t>- und Multicast-Adressen.</a:t>
            </a:r>
          </a:p>
          <a:p>
            <a:endParaRPr lang="de-DE" sz="1200" b="0" i="0" kern="1200" dirty="0">
              <a:solidFill>
                <a:schemeClr val="tx1"/>
              </a:solidFill>
              <a:effectLst/>
              <a:latin typeface="Arial" panose="020B0604020202020204" pitchFamily="34" charset="0"/>
              <a:ea typeface="+mn-ea"/>
              <a:cs typeface="+mn-cs"/>
            </a:endParaRPr>
          </a:p>
          <a:p>
            <a:r>
              <a:rPr lang="de-DE" sz="1200" b="1" i="0" kern="1200" dirty="0" err="1">
                <a:solidFill>
                  <a:schemeClr val="tx1"/>
                </a:solidFill>
                <a:effectLst/>
                <a:latin typeface="Arial" panose="020B0604020202020204" pitchFamily="34" charset="0"/>
                <a:ea typeface="+mn-ea"/>
                <a:cs typeface="+mn-cs"/>
              </a:rPr>
              <a:t>Hinweis:</a:t>
            </a:r>
            <a:r>
              <a:rPr lang="de-DE" sz="1200" b="0" i="0" kern="1200" dirty="0" err="1">
                <a:solidFill>
                  <a:schemeClr val="tx1"/>
                </a:solidFill>
                <a:effectLst/>
                <a:latin typeface="Arial" panose="020B0604020202020204" pitchFamily="34" charset="0"/>
                <a:ea typeface="+mn-ea"/>
                <a:cs typeface="+mn-cs"/>
              </a:rPr>
              <a:t>Die</a:t>
            </a:r>
            <a:r>
              <a:rPr lang="de-DE" sz="1200" b="0" i="0" kern="1200" dirty="0">
                <a:solidFill>
                  <a:schemeClr val="tx1"/>
                </a:solidFill>
                <a:effectLst/>
                <a:latin typeface="Arial" panose="020B0604020202020204" pitchFamily="34" charset="0"/>
                <a:ea typeface="+mn-ea"/>
                <a:cs typeface="+mn-cs"/>
              </a:rPr>
              <a:t> 2001:0DB8::/32-Adresse ist für Dokumentationszwecke,</a:t>
            </a:r>
          </a:p>
          <a:p>
            <a:r>
              <a:rPr lang="de-DE" sz="1200" b="0" i="0" kern="1200" dirty="0">
                <a:solidFill>
                  <a:schemeClr val="tx1"/>
                </a:solidFill>
                <a:effectLst/>
                <a:latin typeface="Arial" panose="020B0604020202020204" pitchFamily="34" charset="0"/>
                <a:ea typeface="+mn-ea"/>
                <a:cs typeface="+mn-cs"/>
              </a:rPr>
              <a:t>einschließlich der Verwendung in Beispielen reserviert.</a:t>
            </a:r>
          </a:p>
          <a:p>
            <a:endParaRPr lang="de-DE" dirty="0"/>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12</a:t>
            </a:fld>
            <a:endParaRPr lang="de-DE" altLang="de-DE"/>
          </a:p>
        </p:txBody>
      </p:sp>
    </p:spTree>
    <p:extLst>
      <p:ext uri="{BB962C8B-B14F-4D97-AF65-F5344CB8AC3E}">
        <p14:creationId xmlns:p14="http://schemas.microsoft.com/office/powerpoint/2010/main" val="106462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13</a:t>
            </a:fld>
            <a:endParaRPr lang="de-DE" altLang="de-DE"/>
          </a:p>
        </p:txBody>
      </p:sp>
    </p:spTree>
    <p:extLst>
      <p:ext uri="{BB962C8B-B14F-4D97-AF65-F5344CB8AC3E}">
        <p14:creationId xmlns:p14="http://schemas.microsoft.com/office/powerpoint/2010/main" val="106462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14</a:t>
            </a:fld>
            <a:endParaRPr lang="de-DE" altLang="de-DE"/>
          </a:p>
        </p:txBody>
      </p:sp>
    </p:spTree>
    <p:extLst>
      <p:ext uri="{BB962C8B-B14F-4D97-AF65-F5344CB8AC3E}">
        <p14:creationId xmlns:p14="http://schemas.microsoft.com/office/powerpoint/2010/main" val="106462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Link-</a:t>
            </a:r>
            <a:r>
              <a:rPr lang="de-DE" b="1" dirty="0" err="1"/>
              <a:t>local</a:t>
            </a:r>
            <a:r>
              <a:rPr lang="de-DE" dirty="0"/>
              <a:t> </a:t>
            </a:r>
          </a:p>
          <a:p>
            <a:r>
              <a:rPr lang="de-DE" dirty="0"/>
              <a:t>Link-</a:t>
            </a:r>
            <a:r>
              <a:rPr lang="de-DE" dirty="0" err="1"/>
              <a:t>Local</a:t>
            </a:r>
            <a:r>
              <a:rPr lang="de-DE" dirty="0"/>
              <a:t>-Adressen verwendet man, um mit anderen Geräten auf der</a:t>
            </a:r>
          </a:p>
          <a:p>
            <a:r>
              <a:rPr lang="de-DE" dirty="0"/>
              <a:t>gleichen lokalen Link (Netzsegment) zu kommunizieren.</a:t>
            </a:r>
          </a:p>
          <a:p>
            <a:r>
              <a:rPr lang="de-DE" dirty="0"/>
              <a:t>Mit IPv6 bezieht sich der Begriff Link auf ein Subnetz.</a:t>
            </a:r>
          </a:p>
          <a:p>
            <a:r>
              <a:rPr lang="de-DE" dirty="0"/>
              <a:t>Link-</a:t>
            </a:r>
            <a:r>
              <a:rPr lang="de-DE" dirty="0" err="1"/>
              <a:t>Local</a:t>
            </a:r>
            <a:r>
              <a:rPr lang="de-DE" dirty="0"/>
              <a:t>-Adressen sind auf einen einzigen Link beschränkt.</a:t>
            </a:r>
          </a:p>
          <a:p>
            <a:r>
              <a:rPr lang="de-DE" dirty="0"/>
              <a:t>Ihre Eindeutigkeit muss sich auf diesen Link beziehen, weil sie</a:t>
            </a:r>
          </a:p>
          <a:p>
            <a:r>
              <a:rPr lang="de-DE" dirty="0"/>
              <a:t>nach dieser Verknüpfung nicht routingfähig sind. Mit anderen Worten,</a:t>
            </a:r>
          </a:p>
          <a:p>
            <a:r>
              <a:rPr lang="de-DE" dirty="0"/>
              <a:t>Router leiten keine Pakete mit einer Link-</a:t>
            </a:r>
            <a:r>
              <a:rPr lang="de-DE" dirty="0" err="1"/>
              <a:t>Local</a:t>
            </a:r>
            <a:r>
              <a:rPr lang="de-DE" dirty="0"/>
              <a:t>-Quell- oder Zieladresse weiter. </a:t>
            </a:r>
          </a:p>
          <a:p>
            <a:endParaRPr lang="de-DE" dirty="0"/>
          </a:p>
          <a:p>
            <a:r>
              <a:rPr lang="de-DE" sz="1200" b="0" i="0" kern="1200" dirty="0">
                <a:solidFill>
                  <a:schemeClr val="tx1"/>
                </a:solidFill>
                <a:effectLst/>
                <a:latin typeface="Arial" panose="020B0604020202020204" pitchFamily="34" charset="0"/>
                <a:ea typeface="+mn-ea"/>
                <a:cs typeface="+mn-cs"/>
              </a:rPr>
              <a:t>Link-</a:t>
            </a:r>
            <a:r>
              <a:rPr lang="de-DE" sz="1200" b="0" i="0" kern="1200" dirty="0" err="1">
                <a:solidFill>
                  <a:schemeClr val="tx1"/>
                </a:solidFill>
                <a:effectLst/>
                <a:latin typeface="Arial" panose="020B0604020202020204" pitchFamily="34" charset="0"/>
                <a:ea typeface="+mn-ea"/>
                <a:cs typeface="+mn-cs"/>
              </a:rPr>
              <a:t>Local</a:t>
            </a:r>
            <a:r>
              <a:rPr lang="de-DE" sz="1200" b="0" i="0" kern="1200" dirty="0">
                <a:solidFill>
                  <a:schemeClr val="tx1"/>
                </a:solidFill>
                <a:effectLst/>
                <a:latin typeface="Arial" panose="020B0604020202020204" pitchFamily="34" charset="0"/>
                <a:ea typeface="+mn-ea"/>
                <a:cs typeface="+mn-cs"/>
              </a:rPr>
              <a:t>-Adressen liegen im Bereich von FE80::/10. /10 bedeutet,</a:t>
            </a:r>
          </a:p>
          <a:p>
            <a:r>
              <a:rPr lang="de-DE" sz="1200" b="0" i="0" kern="1200" dirty="0">
                <a:solidFill>
                  <a:schemeClr val="tx1"/>
                </a:solidFill>
                <a:effectLst/>
                <a:latin typeface="Arial" panose="020B0604020202020204" pitchFamily="34" charset="0"/>
                <a:ea typeface="+mn-ea"/>
                <a:cs typeface="+mn-cs"/>
              </a:rPr>
              <a:t>dass die ersten 10 Bits 1111 1110 10xx </a:t>
            </a:r>
            <a:r>
              <a:rPr lang="de-DE" sz="1200" b="0" i="0" kern="1200" dirty="0" err="1">
                <a:solidFill>
                  <a:schemeClr val="tx1"/>
                </a:solidFill>
                <a:effectLst/>
                <a:latin typeface="Arial" panose="020B0604020202020204" pitchFamily="34" charset="0"/>
                <a:ea typeface="+mn-ea"/>
                <a:cs typeface="+mn-cs"/>
              </a:rPr>
              <a:t>xxxx</a:t>
            </a:r>
            <a:r>
              <a:rPr lang="de-DE" sz="1200" b="0" i="0" kern="1200" dirty="0">
                <a:solidFill>
                  <a:schemeClr val="tx1"/>
                </a:solidFill>
                <a:effectLst/>
                <a:latin typeface="Arial" panose="020B0604020202020204" pitchFamily="34" charset="0"/>
                <a:ea typeface="+mn-ea"/>
                <a:cs typeface="+mn-cs"/>
              </a:rPr>
              <a:t> betragen.</a:t>
            </a:r>
          </a:p>
          <a:p>
            <a:r>
              <a:rPr lang="de-DE" sz="1200" b="0" i="0" kern="1200" dirty="0">
                <a:solidFill>
                  <a:schemeClr val="tx1"/>
                </a:solidFill>
                <a:effectLst/>
                <a:latin typeface="Arial" panose="020B0604020202020204" pitchFamily="34" charset="0"/>
                <a:ea typeface="+mn-ea"/>
                <a:cs typeface="+mn-cs"/>
              </a:rPr>
              <a:t>Das erste </a:t>
            </a:r>
            <a:r>
              <a:rPr lang="de-DE" sz="1200" b="0" i="0" kern="1200" dirty="0" err="1">
                <a:solidFill>
                  <a:schemeClr val="tx1"/>
                </a:solidFill>
                <a:effectLst/>
                <a:latin typeface="Arial" panose="020B0604020202020204" pitchFamily="34" charset="0"/>
                <a:ea typeface="+mn-ea"/>
                <a:cs typeface="+mn-cs"/>
              </a:rPr>
              <a:t>Hextett</a:t>
            </a:r>
            <a:r>
              <a:rPr lang="de-DE" sz="1200" b="0" i="0" kern="1200" dirty="0">
                <a:solidFill>
                  <a:schemeClr val="tx1"/>
                </a:solidFill>
                <a:effectLst/>
                <a:latin typeface="Arial" panose="020B0604020202020204" pitchFamily="34" charset="0"/>
                <a:ea typeface="+mn-ea"/>
                <a:cs typeface="+mn-cs"/>
              </a:rPr>
              <a:t> liegt zwischen 1111 1110 1000 0000 (FE80) </a:t>
            </a:r>
            <a:r>
              <a:rPr lang="de-DE" sz="1200" b="1" i="0" kern="1200" dirty="0">
                <a:solidFill>
                  <a:schemeClr val="tx1"/>
                </a:solidFill>
                <a:effectLst/>
                <a:latin typeface="Arial" panose="020B0604020202020204" pitchFamily="34" charset="0"/>
                <a:ea typeface="+mn-ea"/>
                <a:cs typeface="+mn-cs"/>
              </a:rPr>
              <a:t>und</a:t>
            </a:r>
            <a:r>
              <a:rPr lang="de-DE" sz="1200" b="0" i="0" kern="1200" dirty="0">
                <a:solidFill>
                  <a:schemeClr val="tx1"/>
                </a:solidFill>
                <a:effectLst/>
                <a:latin typeface="Arial" panose="020B0604020202020204" pitchFamily="34" charset="0"/>
                <a:ea typeface="+mn-ea"/>
                <a:cs typeface="+mn-cs"/>
              </a:rPr>
              <a:t> 1111 1110</a:t>
            </a:r>
            <a:r>
              <a:rPr lang="de-DE" sz="1200" b="1" i="0" kern="1200" dirty="0">
                <a:solidFill>
                  <a:schemeClr val="tx1"/>
                </a:solidFill>
                <a:effectLst/>
                <a:latin typeface="Arial" panose="020B0604020202020204" pitchFamily="34" charset="0"/>
                <a:ea typeface="+mn-ea"/>
                <a:cs typeface="+mn-cs"/>
              </a:rPr>
              <a:t>1011 1111</a:t>
            </a:r>
            <a:r>
              <a:rPr lang="de-DE" sz="1200" b="0" i="0" kern="1200" dirty="0">
                <a:solidFill>
                  <a:schemeClr val="tx1"/>
                </a:solidFill>
                <a:effectLst/>
                <a:latin typeface="Arial" panose="020B0604020202020204" pitchFamily="34" charset="0"/>
                <a:ea typeface="+mn-ea"/>
                <a:cs typeface="+mn-cs"/>
              </a:rPr>
              <a:t>(FEBF)</a:t>
            </a:r>
          </a:p>
          <a:p>
            <a:endParaRPr lang="de-DE" sz="1200" b="0" i="0" kern="1200" dirty="0">
              <a:solidFill>
                <a:schemeClr val="tx1"/>
              </a:solidFill>
              <a:effectLst/>
              <a:latin typeface="Arial" panose="020B0604020202020204" pitchFamily="34" charset="0"/>
              <a:ea typeface="+mn-ea"/>
              <a:cs typeface="+mn-cs"/>
            </a:endParaRPr>
          </a:p>
          <a:p>
            <a:r>
              <a:rPr lang="de-DE" sz="1200" b="1" i="0" kern="1200" dirty="0">
                <a:solidFill>
                  <a:schemeClr val="tx1"/>
                </a:solidFill>
                <a:effectLst/>
                <a:latin typeface="Arial" panose="020B0604020202020204" pitchFamily="34" charset="0"/>
                <a:ea typeface="+mn-ea"/>
                <a:cs typeface="+mn-cs"/>
              </a:rPr>
              <a:t>Hinweis:</a:t>
            </a:r>
            <a:r>
              <a:rPr lang="de-DE" sz="1200" b="0" i="0" kern="1200" dirty="0">
                <a:solidFill>
                  <a:schemeClr val="tx1"/>
                </a:solidFill>
                <a:effectLst/>
                <a:latin typeface="Arial" panose="020B0604020202020204" pitchFamily="34" charset="0"/>
                <a:ea typeface="+mn-ea"/>
                <a:cs typeface="+mn-cs"/>
              </a:rPr>
              <a:t> In der Regel wird die Link-</a:t>
            </a:r>
            <a:r>
              <a:rPr lang="de-DE" sz="1200" b="0" i="0" kern="1200" dirty="0" err="1">
                <a:solidFill>
                  <a:schemeClr val="tx1"/>
                </a:solidFill>
                <a:effectLst/>
                <a:latin typeface="Arial" panose="020B0604020202020204" pitchFamily="34" charset="0"/>
                <a:ea typeface="+mn-ea"/>
                <a:cs typeface="+mn-cs"/>
              </a:rPr>
              <a:t>Local</a:t>
            </a:r>
            <a:r>
              <a:rPr lang="de-DE" sz="1200" b="0" i="0" kern="1200" dirty="0">
                <a:solidFill>
                  <a:schemeClr val="tx1"/>
                </a:solidFill>
                <a:effectLst/>
                <a:latin typeface="Arial" panose="020B0604020202020204" pitchFamily="34" charset="0"/>
                <a:ea typeface="+mn-ea"/>
                <a:cs typeface="+mn-cs"/>
              </a:rPr>
              <a:t>-Adresse des Routers und nicht die</a:t>
            </a:r>
          </a:p>
          <a:p>
            <a:r>
              <a:rPr lang="de-DE" sz="1200" b="0" i="0" kern="1200" dirty="0">
                <a:solidFill>
                  <a:schemeClr val="tx1"/>
                </a:solidFill>
                <a:effectLst/>
                <a:latin typeface="Arial" panose="020B0604020202020204" pitchFamily="34" charset="0"/>
                <a:ea typeface="+mn-ea"/>
                <a:cs typeface="+mn-cs"/>
              </a:rPr>
              <a:t>globalen </a:t>
            </a:r>
            <a:r>
              <a:rPr lang="de-DE" sz="1200" b="0" i="0" kern="1200" dirty="0" err="1">
                <a:solidFill>
                  <a:schemeClr val="tx1"/>
                </a:solidFill>
                <a:effectLst/>
                <a:latin typeface="Arial" panose="020B0604020202020204" pitchFamily="34" charset="0"/>
                <a:ea typeface="+mn-ea"/>
                <a:cs typeface="+mn-cs"/>
              </a:rPr>
              <a:t>Unicast</a:t>
            </a:r>
            <a:r>
              <a:rPr lang="de-DE" sz="1200" b="0" i="0" kern="1200" dirty="0">
                <a:solidFill>
                  <a:schemeClr val="tx1"/>
                </a:solidFill>
                <a:effectLst/>
                <a:latin typeface="Arial" panose="020B0604020202020204" pitchFamily="34" charset="0"/>
                <a:ea typeface="+mn-ea"/>
                <a:cs typeface="+mn-cs"/>
              </a:rPr>
              <a:t>-Adresse als Default Gateway für andere Geräte auf dem Link verwendet.</a:t>
            </a:r>
            <a:endParaRPr lang="de-DE" dirty="0"/>
          </a:p>
          <a:p>
            <a:endParaRPr lang="de-DE" dirty="0"/>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15</a:t>
            </a:fld>
            <a:endParaRPr lang="de-DE" altLang="de-DE"/>
          </a:p>
        </p:txBody>
      </p:sp>
    </p:spTree>
    <p:extLst>
      <p:ext uri="{BB962C8B-B14F-4D97-AF65-F5344CB8AC3E}">
        <p14:creationId xmlns:p14="http://schemas.microsoft.com/office/powerpoint/2010/main" val="106462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i="0" kern="1200" dirty="0">
                <a:solidFill>
                  <a:schemeClr val="tx1"/>
                </a:solidFill>
                <a:effectLst/>
                <a:latin typeface="Arial" panose="020B0604020202020204" pitchFamily="34" charset="0"/>
                <a:ea typeface="+mn-ea"/>
                <a:cs typeface="+mn-cs"/>
              </a:rPr>
              <a:t>EUI-64-Prozess</a:t>
            </a:r>
            <a:endParaRPr lang="de-DE" sz="1200" b="0" i="0" kern="1200" dirty="0">
              <a:solidFill>
                <a:schemeClr val="tx1"/>
              </a:solidFill>
              <a:effectLst/>
              <a:latin typeface="Arial" panose="020B0604020202020204" pitchFamily="34" charset="0"/>
              <a:ea typeface="+mn-ea"/>
              <a:cs typeface="+mn-cs"/>
            </a:endParaRPr>
          </a:p>
          <a:p>
            <a:r>
              <a:rPr lang="de-DE" sz="1200" b="0" i="0" kern="1200" dirty="0">
                <a:solidFill>
                  <a:schemeClr val="tx1"/>
                </a:solidFill>
                <a:effectLst/>
                <a:latin typeface="Arial" panose="020B0604020202020204" pitchFamily="34" charset="0"/>
                <a:ea typeface="+mn-ea"/>
                <a:cs typeface="+mn-cs"/>
              </a:rPr>
              <a:t>IEEE definiert den Extended Unique Identifier (EUI) oder modifizierten EUI-64-Prozess.</a:t>
            </a:r>
          </a:p>
          <a:p>
            <a:r>
              <a:rPr lang="de-DE" sz="1200" b="0" i="0" kern="1200" dirty="0">
                <a:solidFill>
                  <a:schemeClr val="tx1"/>
                </a:solidFill>
                <a:effectLst/>
                <a:latin typeface="Arial" panose="020B0604020202020204" pitchFamily="34" charset="0"/>
                <a:ea typeface="+mn-ea"/>
                <a:cs typeface="+mn-cs"/>
              </a:rPr>
              <a:t>Dieses Verfahren verwendet die 48-Bit-Ethernet-MAC-Adresse eines Clients und fügt weitere</a:t>
            </a:r>
          </a:p>
          <a:p>
            <a:r>
              <a:rPr lang="de-DE" sz="1200" b="0" i="0" kern="1200" dirty="0">
                <a:solidFill>
                  <a:schemeClr val="tx1"/>
                </a:solidFill>
                <a:effectLst/>
                <a:latin typeface="Arial" panose="020B0604020202020204" pitchFamily="34" charset="0"/>
                <a:ea typeface="+mn-ea"/>
                <a:cs typeface="+mn-cs"/>
              </a:rPr>
              <a:t>16 Bits in der Mitte der 48-Bit-MAC-Adresse ein, um eine 64-Bit-Schnittstellen-ID zu erzeugen.</a:t>
            </a:r>
          </a:p>
          <a:p>
            <a:r>
              <a:rPr lang="de-DE" sz="1200" b="0" i="0" kern="1200" dirty="0">
                <a:solidFill>
                  <a:schemeClr val="tx1"/>
                </a:solidFill>
                <a:effectLst/>
                <a:latin typeface="Arial" panose="020B0604020202020204" pitchFamily="34" charset="0"/>
                <a:ea typeface="+mn-ea"/>
                <a:cs typeface="+mn-cs"/>
              </a:rPr>
              <a:t>Ethernet-MAC-Adressen werden normalerweise hexadezimal dargestellt und bestehen aus zwei Teilen:</a:t>
            </a:r>
          </a:p>
          <a:p>
            <a:r>
              <a:rPr lang="de-DE" sz="1200" b="1" i="0" kern="1200" dirty="0" err="1">
                <a:solidFill>
                  <a:schemeClr val="tx1"/>
                </a:solidFill>
                <a:effectLst/>
                <a:latin typeface="Arial" panose="020B0604020202020204" pitchFamily="34" charset="0"/>
                <a:ea typeface="+mn-ea"/>
                <a:cs typeface="+mn-cs"/>
              </a:rPr>
              <a:t>Organizational</a:t>
            </a:r>
            <a:r>
              <a:rPr lang="de-DE" sz="1200" b="1" i="0" kern="1200" dirty="0">
                <a:solidFill>
                  <a:schemeClr val="tx1"/>
                </a:solidFill>
                <a:effectLst/>
                <a:latin typeface="Arial" panose="020B0604020202020204" pitchFamily="34" charset="0"/>
                <a:ea typeface="+mn-ea"/>
                <a:cs typeface="+mn-cs"/>
              </a:rPr>
              <a:t> Unique Identifier (OUI)</a:t>
            </a:r>
            <a:r>
              <a:rPr lang="de-DE" sz="1200" b="0" i="0" kern="1200" dirty="0">
                <a:solidFill>
                  <a:schemeClr val="tx1"/>
                </a:solidFill>
                <a:effectLst/>
                <a:latin typeface="Arial" panose="020B0604020202020204" pitchFamily="34" charset="0"/>
                <a:ea typeface="+mn-ea"/>
                <a:cs typeface="+mn-cs"/>
              </a:rPr>
              <a:t> - Der OUI ist ein 24-Bit-(6 hexadezimale Ziffern)</a:t>
            </a:r>
          </a:p>
          <a:p>
            <a:r>
              <a:rPr lang="de-DE" sz="1200" b="0" i="0" kern="1200" dirty="0">
                <a:solidFill>
                  <a:schemeClr val="tx1"/>
                </a:solidFill>
                <a:effectLst/>
                <a:latin typeface="Arial" panose="020B0604020202020204" pitchFamily="34" charset="0"/>
                <a:ea typeface="+mn-ea"/>
                <a:cs typeface="+mn-cs"/>
              </a:rPr>
              <a:t>Hersteller-Code, der von IEEE zugewiesen wurde.</a:t>
            </a:r>
          </a:p>
          <a:p>
            <a:r>
              <a:rPr lang="de-DE" sz="1200" b="1" i="0" kern="1200" dirty="0">
                <a:solidFill>
                  <a:schemeClr val="tx1"/>
                </a:solidFill>
                <a:effectLst/>
                <a:latin typeface="Arial" panose="020B0604020202020204" pitchFamily="34" charset="0"/>
                <a:ea typeface="+mn-ea"/>
                <a:cs typeface="+mn-cs"/>
              </a:rPr>
              <a:t>Gerätekennung </a:t>
            </a:r>
            <a:r>
              <a:rPr lang="de-DE" sz="1200" b="0" i="0" kern="1200" dirty="0">
                <a:solidFill>
                  <a:schemeClr val="tx1"/>
                </a:solidFill>
                <a:effectLst/>
                <a:latin typeface="Arial" panose="020B0604020202020204" pitchFamily="34" charset="0"/>
                <a:ea typeface="+mn-ea"/>
                <a:cs typeface="+mn-cs"/>
              </a:rPr>
              <a:t>- Die Gerätekennung ist eine eindeutige 24-Bit-(6 hexadezimale Ziffern)</a:t>
            </a:r>
          </a:p>
          <a:p>
            <a:r>
              <a:rPr lang="de-DE" sz="1200" b="0" i="0" kern="1200" dirty="0">
                <a:solidFill>
                  <a:schemeClr val="tx1"/>
                </a:solidFill>
                <a:effectLst/>
                <a:latin typeface="Arial" panose="020B0604020202020204" pitchFamily="34" charset="0"/>
                <a:ea typeface="+mn-ea"/>
                <a:cs typeface="+mn-cs"/>
              </a:rPr>
              <a:t>Zahl innerhalb eines gemeinsamen OUI.</a:t>
            </a:r>
          </a:p>
          <a:p>
            <a:r>
              <a:rPr lang="de-DE" sz="1200" b="0" i="0" kern="1200" dirty="0">
                <a:solidFill>
                  <a:schemeClr val="tx1"/>
                </a:solidFill>
                <a:effectLst/>
                <a:latin typeface="Arial" panose="020B0604020202020204" pitchFamily="34" charset="0"/>
                <a:ea typeface="+mn-ea"/>
                <a:cs typeface="+mn-cs"/>
              </a:rPr>
              <a:t>Eine EUI-64-Schnittstellen-ID wird binär dargestellt und besteht aus drei Teilen:</a:t>
            </a:r>
          </a:p>
          <a:p>
            <a:r>
              <a:rPr lang="de-DE" sz="1200" b="0" i="0" kern="1200" dirty="0">
                <a:solidFill>
                  <a:schemeClr val="tx1"/>
                </a:solidFill>
                <a:effectLst/>
                <a:latin typeface="Arial" panose="020B0604020202020204" pitchFamily="34" charset="0"/>
                <a:ea typeface="+mn-ea"/>
                <a:cs typeface="+mn-cs"/>
              </a:rPr>
              <a:t>24-Bit-OUI von der Client-MAC-Adresse, dabei ist das siebte Bit (das Universell/Lokal- (U/L) Bit)</a:t>
            </a:r>
          </a:p>
          <a:p>
            <a:r>
              <a:rPr lang="de-DE" sz="1200" b="0" i="0" kern="1200" dirty="0">
                <a:solidFill>
                  <a:schemeClr val="tx1"/>
                </a:solidFill>
                <a:effectLst/>
                <a:latin typeface="Arial" panose="020B0604020202020204" pitchFamily="34" charset="0"/>
                <a:ea typeface="+mn-ea"/>
                <a:cs typeface="+mn-cs"/>
              </a:rPr>
              <a:t>invertiert. Das heißt, wenn das 7. Bit eine 0 ist, wird es eine 1 und umgekehrt.</a:t>
            </a:r>
          </a:p>
          <a:p>
            <a:r>
              <a:rPr lang="de-DE" sz="1200" b="0" i="0" kern="1200" dirty="0">
                <a:solidFill>
                  <a:schemeClr val="tx1"/>
                </a:solidFill>
                <a:effectLst/>
                <a:latin typeface="Arial" panose="020B0604020202020204" pitchFamily="34" charset="0"/>
                <a:ea typeface="+mn-ea"/>
                <a:cs typeface="+mn-cs"/>
              </a:rPr>
              <a:t>Der eingefügte 16-Bit-Wert FFFE (hexadezimal)</a:t>
            </a:r>
          </a:p>
          <a:p>
            <a:r>
              <a:rPr lang="de-DE" sz="1200" b="0" i="0" kern="1200" dirty="0">
                <a:solidFill>
                  <a:schemeClr val="tx1"/>
                </a:solidFill>
                <a:effectLst/>
                <a:latin typeface="Arial" panose="020B0604020202020204" pitchFamily="34" charset="0"/>
                <a:ea typeface="+mn-ea"/>
                <a:cs typeface="+mn-cs"/>
              </a:rPr>
              <a:t>24-Bit-Geräte-ID von der Client-MAC-Adresse</a:t>
            </a:r>
          </a:p>
          <a:p>
            <a:endParaRPr lang="de-DE" sz="1200" b="0" i="0" kern="1200" dirty="0">
              <a:solidFill>
                <a:schemeClr val="tx1"/>
              </a:solidFill>
              <a:effectLst/>
              <a:latin typeface="Arial" panose="020B0604020202020204" pitchFamily="34" charset="0"/>
              <a:ea typeface="+mn-ea"/>
              <a:cs typeface="+mn-cs"/>
            </a:endParaRPr>
          </a:p>
          <a:p>
            <a:r>
              <a:rPr lang="de-DE" sz="1200" b="1" i="0" kern="1200" dirty="0">
                <a:solidFill>
                  <a:schemeClr val="tx1"/>
                </a:solidFill>
                <a:effectLst/>
                <a:latin typeface="Arial" panose="020B0604020202020204" pitchFamily="34" charset="0"/>
                <a:ea typeface="+mn-ea"/>
                <a:cs typeface="+mn-cs"/>
              </a:rPr>
              <a:t>Hinweis:</a:t>
            </a:r>
            <a:r>
              <a:rPr lang="de-DE" sz="1200" b="0" i="0" kern="1200" dirty="0">
                <a:solidFill>
                  <a:schemeClr val="tx1"/>
                </a:solidFill>
                <a:effectLst/>
                <a:latin typeface="Arial" panose="020B0604020202020204" pitchFamily="34" charset="0"/>
                <a:ea typeface="+mn-ea"/>
                <a:cs typeface="+mn-cs"/>
              </a:rPr>
              <a:t> Die Verwendung des U/L-Bit und die Gründe warum dieses Bit invertiert wird sind in RFC 5342 beschrieben.</a:t>
            </a:r>
          </a:p>
          <a:p>
            <a:endParaRPr lang="de-DE" sz="1200" b="0" i="0" kern="1200" dirty="0">
              <a:solidFill>
                <a:schemeClr val="tx1"/>
              </a:solidFill>
              <a:effectLst/>
              <a:latin typeface="Arial" panose="020B0604020202020204" pitchFamily="34" charset="0"/>
              <a:ea typeface="+mn-ea"/>
              <a:cs typeface="+mn-cs"/>
            </a:endParaRPr>
          </a:p>
          <a:p>
            <a:r>
              <a:rPr lang="de-DE" dirty="0"/>
              <a:t>Nachdem die Schnittstellen-ID, entweder durch das EUI-64-Verfahren oder durch zufällige Generierung, eingerichtet wurde, kann sie mit einem IPv6-Präfix kombiniert werden, um eine globale </a:t>
            </a:r>
            <a:r>
              <a:rPr lang="de-DE" dirty="0" err="1"/>
              <a:t>Unicast</a:t>
            </a:r>
            <a:r>
              <a:rPr lang="de-DE" dirty="0"/>
              <a:t>-Adresse oder einen Link-</a:t>
            </a:r>
            <a:r>
              <a:rPr lang="de-DE" dirty="0" err="1"/>
              <a:t>Local</a:t>
            </a:r>
            <a:r>
              <a:rPr lang="de-DE" dirty="0"/>
              <a:t>-Adresse zu erstellen:</a:t>
            </a:r>
          </a:p>
          <a:p>
            <a:r>
              <a:rPr lang="de-DE" b="1" dirty="0"/>
              <a:t>Globale </a:t>
            </a:r>
            <a:r>
              <a:rPr lang="de-DE" b="1" dirty="0" err="1"/>
              <a:t>Unicast</a:t>
            </a:r>
            <a:r>
              <a:rPr lang="de-DE" b="1" dirty="0"/>
              <a:t>-Adresse </a:t>
            </a:r>
            <a:r>
              <a:rPr lang="de-DE" dirty="0"/>
              <a:t>- Unter Verwendung von SLAAC, erhält das Gerät sein Präfix aus dem ICMPv6 RA und verknüpft dies mit der Schnittstellen-ID.</a:t>
            </a:r>
          </a:p>
          <a:p>
            <a:r>
              <a:rPr lang="de-DE" b="1" dirty="0"/>
              <a:t>Link-</a:t>
            </a:r>
            <a:r>
              <a:rPr lang="de-DE" b="1" dirty="0" err="1"/>
              <a:t>Local</a:t>
            </a:r>
            <a:r>
              <a:rPr lang="de-DE" b="1" dirty="0"/>
              <a:t>-Adresse </a:t>
            </a:r>
            <a:r>
              <a:rPr lang="de-DE" dirty="0"/>
              <a:t>- Ein Link-</a:t>
            </a:r>
            <a:r>
              <a:rPr lang="de-DE" dirty="0" err="1"/>
              <a:t>Local</a:t>
            </a:r>
            <a:r>
              <a:rPr lang="de-DE" dirty="0"/>
              <a:t>-Präfix beginnt mit FE80::/10. Ein Gerät verwendet typischerweise FE80::/64 als Präfix/Präfix-Länge, gefolgt von der Schnittstellen-ID.</a:t>
            </a:r>
          </a:p>
          <a:p>
            <a:endParaRPr lang="de-DE" sz="1200" b="0" i="0" kern="1200" dirty="0">
              <a:solidFill>
                <a:schemeClr val="tx1"/>
              </a:solidFill>
              <a:effectLst/>
              <a:latin typeface="Arial" panose="020B0604020202020204" pitchFamily="34" charset="0"/>
              <a:ea typeface="+mn-ea"/>
              <a:cs typeface="+mn-cs"/>
            </a:endParaRPr>
          </a:p>
          <a:p>
            <a:r>
              <a:rPr lang="de-DE" sz="1200" b="1" i="0" kern="1200" dirty="0">
                <a:solidFill>
                  <a:schemeClr val="tx1"/>
                </a:solidFill>
                <a:effectLst/>
                <a:latin typeface="Arial" panose="020B0604020202020204" pitchFamily="34" charset="0"/>
                <a:ea typeface="+mn-ea"/>
                <a:cs typeface="+mn-cs"/>
              </a:rPr>
              <a:t>Wichtig: Betrifft</a:t>
            </a:r>
            <a:r>
              <a:rPr lang="de-DE" sz="1200" b="1" i="0" kern="1200" baseline="0" dirty="0">
                <a:solidFill>
                  <a:schemeClr val="tx1"/>
                </a:solidFill>
                <a:effectLst/>
                <a:latin typeface="Arial" panose="020B0604020202020204" pitchFamily="34" charset="0"/>
                <a:ea typeface="+mn-ea"/>
                <a:cs typeface="+mn-cs"/>
              </a:rPr>
              <a:t> „Globale </a:t>
            </a:r>
            <a:r>
              <a:rPr lang="de-DE" sz="1200" b="1" i="0" kern="1200" baseline="0" dirty="0" err="1">
                <a:solidFill>
                  <a:schemeClr val="tx1"/>
                </a:solidFill>
                <a:effectLst/>
                <a:latin typeface="Arial" panose="020B0604020202020204" pitchFamily="34" charset="0"/>
                <a:ea typeface="+mn-ea"/>
                <a:cs typeface="+mn-cs"/>
              </a:rPr>
              <a:t>Unicast</a:t>
            </a:r>
            <a:r>
              <a:rPr lang="de-DE" sz="1200" b="1" i="0" kern="1200" baseline="0" dirty="0">
                <a:solidFill>
                  <a:schemeClr val="tx1"/>
                </a:solidFill>
                <a:effectLst/>
                <a:latin typeface="Arial" panose="020B0604020202020204" pitchFamily="34" charset="0"/>
                <a:ea typeface="+mn-ea"/>
                <a:cs typeface="+mn-cs"/>
              </a:rPr>
              <a:t> Adressen</a:t>
            </a:r>
          </a:p>
          <a:p>
            <a:r>
              <a:rPr lang="de-DE" sz="1200" b="0" i="0" kern="1200" dirty="0">
                <a:solidFill>
                  <a:schemeClr val="tx1"/>
                </a:solidFill>
                <a:effectLst/>
                <a:latin typeface="Arial" panose="020B0604020202020204" pitchFamily="34" charset="0"/>
                <a:ea typeface="+mn-ea"/>
                <a:cs typeface="+mn-cs"/>
              </a:rPr>
              <a:t>Wenn der Client die enthaltenen Informationen der RA-Nachricht nicht nutzt und sich ausschließlich auf DHCPv6 stützt, bietet der DHCPv6-Server die gesamte globale IPv6-Unicast-Adresse, einschließlich des Präfix und der Schnittstellen-ID.</a:t>
            </a:r>
          </a:p>
          <a:p>
            <a:r>
              <a:rPr lang="de-DE" sz="1200" b="0" i="0" kern="1200" dirty="0">
                <a:solidFill>
                  <a:schemeClr val="tx1"/>
                </a:solidFill>
                <a:effectLst/>
                <a:latin typeface="Arial" panose="020B0604020202020204" pitchFamily="34" charset="0"/>
                <a:ea typeface="+mn-ea"/>
                <a:cs typeface="+mn-cs"/>
              </a:rPr>
              <a:t>Wird allerdings die Möglichkeit 1 (SLAAC) oder Möglichkeit 2 (SLAAC mit DHCPv6) verwendet, erhält der Client mit diesem Verfahren nicht den tatsächlichen Schnittstellen-ID-Teil der Adresse. Das Client-Gerät muss eine eigene 64-Bit-Schnittstellen-ID bestimmen, entweder mit Hilfe des EUI-64-Verfahrens oder durch Erzeugung einer Zufalls 64-Bit-Zahl.</a:t>
            </a:r>
          </a:p>
          <a:p>
            <a:endParaRPr lang="de-DE" sz="1200" b="0" i="0" kern="1200" dirty="0">
              <a:solidFill>
                <a:schemeClr val="tx1"/>
              </a:solidFill>
              <a:effectLst/>
              <a:latin typeface="Arial" panose="020B0604020202020204" pitchFamily="34" charset="0"/>
              <a:ea typeface="+mn-ea"/>
              <a:cs typeface="+mn-cs"/>
            </a:endParaRPr>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16</a:t>
            </a:fld>
            <a:endParaRPr lang="de-DE" altLang="de-DE"/>
          </a:p>
        </p:txBody>
      </p:sp>
    </p:spTree>
    <p:extLst>
      <p:ext uri="{BB962C8B-B14F-4D97-AF65-F5344CB8AC3E}">
        <p14:creationId xmlns:p14="http://schemas.microsoft.com/office/powerpoint/2010/main" val="106462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b="0" i="0" kern="1200" dirty="0">
              <a:solidFill>
                <a:schemeClr val="tx1"/>
              </a:solidFill>
              <a:effectLst/>
              <a:latin typeface="Arial" panose="020B0604020202020204" pitchFamily="34" charset="0"/>
              <a:ea typeface="+mn-ea"/>
              <a:cs typeface="+mn-cs"/>
            </a:endParaRPr>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17</a:t>
            </a:fld>
            <a:endParaRPr lang="de-DE" altLang="de-DE"/>
          </a:p>
        </p:txBody>
      </p:sp>
    </p:spTree>
    <p:extLst>
      <p:ext uri="{BB962C8B-B14F-4D97-AF65-F5344CB8AC3E}">
        <p14:creationId xmlns:p14="http://schemas.microsoft.com/office/powerpoint/2010/main" val="106462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b="0" i="0" kern="1200" dirty="0">
              <a:solidFill>
                <a:schemeClr val="tx1"/>
              </a:solidFill>
              <a:effectLst/>
              <a:latin typeface="Arial" panose="020B0604020202020204" pitchFamily="34" charset="0"/>
              <a:ea typeface="+mn-ea"/>
              <a:cs typeface="+mn-cs"/>
            </a:endParaRPr>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18</a:t>
            </a:fld>
            <a:endParaRPr lang="de-DE" altLang="de-DE"/>
          </a:p>
        </p:txBody>
      </p:sp>
    </p:spTree>
    <p:extLst>
      <p:ext uri="{BB962C8B-B14F-4D97-AF65-F5344CB8AC3E}">
        <p14:creationId xmlns:p14="http://schemas.microsoft.com/office/powerpoint/2010/main" val="106462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Loopback</a:t>
            </a:r>
            <a:r>
              <a:rPr lang="de-DE" b="1" dirty="0"/>
              <a:t> (Prüfschleife)</a:t>
            </a:r>
            <a:r>
              <a:rPr lang="de-DE" dirty="0"/>
              <a:t> </a:t>
            </a:r>
          </a:p>
          <a:p>
            <a:r>
              <a:rPr lang="de-DE" dirty="0"/>
              <a:t>Die Loopback-Adresse wird von einem Host verwendet, der ein Paket an sich selbst schickt. Sie kann keiner physikalischem Schnittstelle zugewiesen werden. Ähnlich wie bei einer IPv4-Loopback-Adresse können Sie eine IPv6-Loopback-Adresse </a:t>
            </a:r>
            <a:r>
              <a:rPr lang="de-DE" dirty="0" err="1"/>
              <a:t>anpingen</a:t>
            </a:r>
            <a:r>
              <a:rPr lang="de-DE" dirty="0"/>
              <a:t>, um die Konfiguration von TCP / IP auf dem lokalen Rechner zu testen. Die IPv6-Loopback-Adresse besteht aus lauter Nullen mit Ausnahme des letzten Bits. Im komprimierten Format folgendermaßen dargestellt: :: 1/128 oder einfach nur :: 1.</a:t>
            </a:r>
          </a:p>
          <a:p>
            <a:r>
              <a:rPr lang="de-DE" b="1" dirty="0"/>
              <a:t>Nicht spezifizierte Adresse</a:t>
            </a:r>
            <a:r>
              <a:rPr lang="de-DE" dirty="0"/>
              <a:t> </a:t>
            </a:r>
          </a:p>
          <a:p>
            <a:r>
              <a:rPr lang="de-DE" dirty="0"/>
              <a:t>Ein nicht spezifizierte Adresse bei der alles auf Null ist, komprimiert ::/128 oder nur :: dargestellt. Sie kann keiner Schnittstelle zugewiesen werden und wird nur als Quelladresse eines IPv6-Paketes verwendet. Eine nicht spezifizierte Adresse wird als Quelladresse verwendet, wenn das Gerät noch nicht über eine permanente IPv6-Adresse verfügt, oder wenn die Quelle des Pakets für das Ziel bedeutungslos ist. </a:t>
            </a:r>
          </a:p>
          <a:p>
            <a:r>
              <a:rPr lang="de-DE" b="1" dirty="0"/>
              <a:t>Eindeutige lokale Adresse</a:t>
            </a:r>
            <a:r>
              <a:rPr lang="de-DE" dirty="0"/>
              <a:t> </a:t>
            </a:r>
          </a:p>
          <a:p>
            <a:r>
              <a:rPr lang="de-DE" dirty="0"/>
              <a:t>Eindeutige lokale IPv6-Adressen haben eine gewisse Ähnlichkeit mit den RFC 1918 privaten Adressen für IPv4, aber es gibt auch erhebliche Unterschiede. Einzigartige lokale Adressen werden für eine lokale Adressierung innerhalb einer Website oder zwischen einer begrenzten Anzahl von Websites verwendet. Diese Adressen sollten im globalenIPv6-Netz nicht routingfähig sein. Unique-</a:t>
            </a:r>
            <a:r>
              <a:rPr lang="de-DE" dirty="0" err="1"/>
              <a:t>Local</a:t>
            </a:r>
            <a:r>
              <a:rPr lang="de-DE" dirty="0"/>
              <a:t>-Adressen liegen im Bereich von FC00::/7 bis FDFF::/7. </a:t>
            </a:r>
          </a:p>
          <a:p>
            <a:r>
              <a:rPr lang="de-DE" dirty="0"/>
              <a:t>Bei IPv4 sind private Adressen mit NAT / PAT kombiniert, um eine Viele-zu-eins-Übersetzungen von privaten zu öffentlichen Adressen anbieten zu können. Dies ist wegen der begrenzten Verfügbarkeit des IPv4-Adressraums erfolgt. Viele Websites, nutzen auch private RFC 1918-Adressen um ihr eigenes Netzwerk vor möglichen Sicherheitsrisiken zu schützen. Dies war jedoch nie die beabsichtigte Verwendung dieser Technologien und die IETF hat immer empfohlen, dass Websites durch die richtigen Sicherheitsvorkehrungen auf ihrem Internet-Router geschützt werden. Obwohl IPv6 für Internetseiten spezifische Adressierung anbietet, ist es nicht beabsichtigt, dass es verwendet wird, um interne IPv6-fähigen Geräte vor dem IPv6-Internet zu verbergen. IETF empfiehlt, dass der Zugriff auf Geräte über geeignete bewährte Sicherheitsmaßnahmen durchgeführt werden sollte.</a:t>
            </a:r>
          </a:p>
          <a:p>
            <a:r>
              <a:rPr lang="de-DE" b="1" dirty="0"/>
              <a:t>Hinweis: </a:t>
            </a:r>
            <a:r>
              <a:rPr lang="de-DE" dirty="0"/>
              <a:t>Die original IPv6-Spezifikation definierte Site-</a:t>
            </a:r>
            <a:r>
              <a:rPr lang="de-DE" dirty="0" err="1"/>
              <a:t>Local</a:t>
            </a:r>
            <a:r>
              <a:rPr lang="de-DE" dirty="0"/>
              <a:t>-Adressen mit dem Präfix-Bereich FEC0 :: / 10 für einen ähnlichen Zweck. Es gab einige Unklarheiten bei der Beschreibung, deshalb wurden Site-</a:t>
            </a:r>
            <a:r>
              <a:rPr lang="de-DE" dirty="0" err="1"/>
              <a:t>Local</a:t>
            </a:r>
            <a:r>
              <a:rPr lang="de-DE" dirty="0"/>
              <a:t>-Adressen von der IETF zu Gunsten einzigartiger lokaler Adressen abgelehnt.</a:t>
            </a:r>
          </a:p>
          <a:p>
            <a:r>
              <a:rPr lang="de-DE" b="1" dirty="0"/>
              <a:t>IPv4 eingebettet</a:t>
            </a:r>
            <a:r>
              <a:rPr lang="de-DE" dirty="0"/>
              <a:t> </a:t>
            </a:r>
          </a:p>
          <a:p>
            <a:r>
              <a:rPr lang="de-DE" dirty="0"/>
              <a:t>Die letzte Art der </a:t>
            </a:r>
            <a:r>
              <a:rPr lang="de-DE" dirty="0" err="1"/>
              <a:t>Unicast</a:t>
            </a:r>
            <a:r>
              <a:rPr lang="de-DE" dirty="0"/>
              <a:t>-Adressen ist die eingebettete IPv4-Adresse. Diese Adressen werden verwendet, um den Übergang von IPv4 nach IPv6 zu unterstützen. Eingebettete IPv4-Adressen werden im Rahmen dieses Kurses nicht behandelt.</a:t>
            </a:r>
          </a:p>
          <a:p>
            <a:endParaRPr lang="de-DE" dirty="0"/>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20</a:t>
            </a:fld>
            <a:endParaRPr lang="de-DE" altLang="de-DE"/>
          </a:p>
        </p:txBody>
      </p:sp>
    </p:spTree>
    <p:extLst>
      <p:ext uri="{BB962C8B-B14F-4D97-AF65-F5344CB8AC3E}">
        <p14:creationId xmlns:p14="http://schemas.microsoft.com/office/powerpoint/2010/main" val="106462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a:t>„http://www.iana.org/</a:t>
            </a:r>
            <a:r>
              <a:rPr lang="de-DE" b="0" dirty="0" err="1"/>
              <a:t>assignments</a:t>
            </a:r>
            <a:r>
              <a:rPr lang="de-DE" b="0" dirty="0"/>
              <a:t>/ipv6-multicast-addresses/ipv6-multicast-addresses.xhtml“</a:t>
            </a:r>
          </a:p>
          <a:p>
            <a:endParaRPr lang="de-DE" b="0" dirty="0"/>
          </a:p>
          <a:p>
            <a:r>
              <a:rPr lang="de-DE" b="1" dirty="0"/>
              <a:t>Multicast </a:t>
            </a:r>
            <a:r>
              <a:rPr lang="de-DE" dirty="0"/>
              <a:t>- 	Eine IPv6-Multicast-Adresse wird verwendet,</a:t>
            </a:r>
          </a:p>
          <a:p>
            <a:r>
              <a:rPr lang="de-DE" dirty="0"/>
              <a:t>	um ein einzelnes IPv6-Paket an mehrere Empfänger zu</a:t>
            </a:r>
          </a:p>
          <a:p>
            <a:r>
              <a:rPr lang="de-DE" dirty="0"/>
              <a:t>	senden.</a:t>
            </a:r>
          </a:p>
          <a:p>
            <a:endParaRPr lang="de-DE" dirty="0"/>
          </a:p>
          <a:p>
            <a:r>
              <a:rPr lang="de-DE" sz="1200" b="0" i="0" kern="1200" dirty="0">
                <a:solidFill>
                  <a:schemeClr val="tx1"/>
                </a:solidFill>
                <a:effectLst/>
                <a:latin typeface="Arial" panose="020B0604020202020204" pitchFamily="34" charset="0"/>
                <a:ea typeface="+mn-ea"/>
                <a:cs typeface="+mn-cs"/>
              </a:rPr>
              <a:t>IPv6-Multicast-Adressen sind den IPv4-Multicast-Adressen ähnlich. Erinnern Sie sich, eine Multicast-Adresse wird dazu verwendet, um ein einzelnes Paket, an ein oder mehrere Ziele (Multicast-Gruppe) zu senden. IPv6-Multicast-Adressen haben das Präfix FF00::/8.</a:t>
            </a:r>
          </a:p>
          <a:p>
            <a:r>
              <a:rPr lang="de-DE" sz="1200" b="1" i="0" kern="1200" dirty="0">
                <a:solidFill>
                  <a:schemeClr val="tx1"/>
                </a:solidFill>
                <a:effectLst/>
                <a:latin typeface="Arial" panose="020B0604020202020204" pitchFamily="34" charset="0"/>
                <a:ea typeface="+mn-ea"/>
                <a:cs typeface="+mn-cs"/>
              </a:rPr>
              <a:t>Hinweis:</a:t>
            </a:r>
            <a:r>
              <a:rPr lang="de-DE" sz="1200" b="0" i="0" kern="1200" dirty="0">
                <a:solidFill>
                  <a:schemeClr val="tx1"/>
                </a:solidFill>
                <a:effectLst/>
                <a:latin typeface="Arial" panose="020B0604020202020204" pitchFamily="34" charset="0"/>
                <a:ea typeface="+mn-ea"/>
                <a:cs typeface="+mn-cs"/>
              </a:rPr>
              <a:t> Multicast-Adressen können nur Zieladressen und keine Quelle-Adressen sein.</a:t>
            </a:r>
          </a:p>
          <a:p>
            <a:endParaRPr lang="de-DE" sz="1200" b="0" i="0" kern="1200" dirty="0">
              <a:solidFill>
                <a:schemeClr val="tx1"/>
              </a:solidFill>
              <a:effectLst/>
              <a:latin typeface="Arial" panose="020B0604020202020204" pitchFamily="34" charset="0"/>
              <a:ea typeface="+mn-ea"/>
              <a:cs typeface="+mn-cs"/>
            </a:endParaRPr>
          </a:p>
          <a:p>
            <a:r>
              <a:rPr lang="de-DE" sz="1200" b="0" i="0" kern="1200" dirty="0">
                <a:solidFill>
                  <a:schemeClr val="tx1"/>
                </a:solidFill>
                <a:effectLst/>
                <a:latin typeface="Arial" panose="020B0604020202020204" pitchFamily="34" charset="0"/>
                <a:ea typeface="+mn-ea"/>
                <a:cs typeface="+mn-cs"/>
              </a:rPr>
              <a:t>Es gibt zwei Arten von IPv6-Multicast-Adressen:</a:t>
            </a:r>
          </a:p>
          <a:p>
            <a:r>
              <a:rPr lang="de-DE" sz="1200" b="0" i="0" kern="1200" dirty="0">
                <a:solidFill>
                  <a:schemeClr val="tx1"/>
                </a:solidFill>
                <a:effectLst/>
                <a:latin typeface="Arial" panose="020B0604020202020204" pitchFamily="34" charset="0"/>
                <a:ea typeface="+mn-ea"/>
                <a:cs typeface="+mn-cs"/>
              </a:rPr>
              <a:t>Zugewiesene (</a:t>
            </a:r>
            <a:r>
              <a:rPr lang="de-DE" sz="1200" b="0" i="0" kern="1200" dirty="0" err="1">
                <a:solidFill>
                  <a:schemeClr val="tx1"/>
                </a:solidFill>
                <a:effectLst/>
                <a:latin typeface="Arial" panose="020B0604020202020204" pitchFamily="34" charset="0"/>
                <a:ea typeface="+mn-ea"/>
                <a:cs typeface="+mn-cs"/>
              </a:rPr>
              <a:t>Assigned</a:t>
            </a:r>
            <a:r>
              <a:rPr lang="de-DE" sz="1200" b="0" i="0" kern="1200" dirty="0">
                <a:solidFill>
                  <a:schemeClr val="tx1"/>
                </a:solidFill>
                <a:effectLst/>
                <a:latin typeface="Arial" panose="020B0604020202020204" pitchFamily="34" charset="0"/>
                <a:ea typeface="+mn-ea"/>
                <a:cs typeface="+mn-cs"/>
              </a:rPr>
              <a:t>) Multicast</a:t>
            </a:r>
          </a:p>
          <a:p>
            <a:r>
              <a:rPr lang="de-DE" sz="1200" b="0" i="0" kern="1200" dirty="0">
                <a:solidFill>
                  <a:schemeClr val="tx1"/>
                </a:solidFill>
                <a:effectLst/>
                <a:latin typeface="Arial" panose="020B0604020202020204" pitchFamily="34" charset="0"/>
                <a:ea typeface="+mn-ea"/>
                <a:cs typeface="+mn-cs"/>
              </a:rPr>
              <a:t>Angeforderte Knoten (</a:t>
            </a:r>
            <a:r>
              <a:rPr lang="de-DE" sz="1200" b="0" i="0" kern="1200" dirty="0" err="1">
                <a:solidFill>
                  <a:schemeClr val="tx1"/>
                </a:solidFill>
                <a:effectLst/>
                <a:latin typeface="Arial" panose="020B0604020202020204" pitchFamily="34" charset="0"/>
                <a:ea typeface="+mn-ea"/>
                <a:cs typeface="+mn-cs"/>
              </a:rPr>
              <a:t>solicited</a:t>
            </a:r>
            <a:r>
              <a:rPr lang="de-DE" sz="1200" b="0" i="0" kern="1200" dirty="0">
                <a:solidFill>
                  <a:schemeClr val="tx1"/>
                </a:solidFill>
                <a:effectLst/>
                <a:latin typeface="Arial" panose="020B0604020202020204" pitchFamily="34" charset="0"/>
                <a:ea typeface="+mn-ea"/>
                <a:cs typeface="+mn-cs"/>
              </a:rPr>
              <a:t> </a:t>
            </a:r>
            <a:r>
              <a:rPr lang="de-DE" sz="1200" b="0" i="0" kern="1200" dirty="0" err="1">
                <a:solidFill>
                  <a:schemeClr val="tx1"/>
                </a:solidFill>
                <a:effectLst/>
                <a:latin typeface="Arial" panose="020B0604020202020204" pitchFamily="34" charset="0"/>
                <a:ea typeface="+mn-ea"/>
                <a:cs typeface="+mn-cs"/>
              </a:rPr>
              <a:t>node</a:t>
            </a:r>
            <a:r>
              <a:rPr lang="de-DE" sz="1200" b="0" i="0" kern="1200" dirty="0">
                <a:solidFill>
                  <a:schemeClr val="tx1"/>
                </a:solidFill>
                <a:effectLst/>
                <a:latin typeface="Arial" panose="020B0604020202020204" pitchFamily="34" charset="0"/>
                <a:ea typeface="+mn-ea"/>
                <a:cs typeface="+mn-cs"/>
              </a:rPr>
              <a:t>) Multicast (hier nicht behandelt) = </a:t>
            </a:r>
            <a:r>
              <a:rPr lang="de-DE" sz="1200" b="0" i="0" kern="1200" dirty="0" err="1">
                <a:solidFill>
                  <a:schemeClr val="tx1"/>
                </a:solidFill>
                <a:effectLst/>
                <a:latin typeface="Arial" panose="020B0604020202020204" pitchFamily="34" charset="0"/>
                <a:ea typeface="+mn-ea"/>
                <a:cs typeface="+mn-cs"/>
              </a:rPr>
              <a:t>zB</a:t>
            </a:r>
            <a:r>
              <a:rPr lang="de-DE" sz="1200" b="0" i="0" kern="1200" dirty="0">
                <a:solidFill>
                  <a:schemeClr val="tx1"/>
                </a:solidFill>
                <a:effectLst/>
                <a:latin typeface="Arial" panose="020B0604020202020204" pitchFamily="34" charset="0"/>
                <a:ea typeface="+mn-ea"/>
                <a:cs typeface="+mn-cs"/>
              </a:rPr>
              <a:t>. bei</a:t>
            </a:r>
            <a:r>
              <a:rPr lang="de-DE" sz="1200" b="0" i="0" kern="1200" baseline="0" dirty="0">
                <a:solidFill>
                  <a:schemeClr val="tx1"/>
                </a:solidFill>
                <a:effectLst/>
                <a:latin typeface="Arial" panose="020B0604020202020204" pitchFamily="34" charset="0"/>
                <a:ea typeface="+mn-ea"/>
                <a:cs typeface="+mn-cs"/>
              </a:rPr>
              <a:t> NDP NS Anfragen (</a:t>
            </a:r>
            <a:r>
              <a:rPr lang="de-DE" sz="1200" b="0" i="0" kern="1200" baseline="0" dirty="0" err="1">
                <a:solidFill>
                  <a:schemeClr val="tx1"/>
                </a:solidFill>
                <a:effectLst/>
                <a:latin typeface="Arial" panose="020B0604020202020204" pitchFamily="34" charset="0"/>
                <a:ea typeface="+mn-ea"/>
                <a:cs typeface="+mn-cs"/>
              </a:rPr>
              <a:t>Neighbor</a:t>
            </a:r>
            <a:r>
              <a:rPr lang="de-DE" sz="1200" b="0" i="0" kern="1200" baseline="0" dirty="0">
                <a:solidFill>
                  <a:schemeClr val="tx1"/>
                </a:solidFill>
                <a:effectLst/>
                <a:latin typeface="Arial" panose="020B0604020202020204" pitchFamily="34" charset="0"/>
                <a:ea typeface="+mn-ea"/>
                <a:cs typeface="+mn-cs"/>
              </a:rPr>
              <a:t> Discovery Protocol - </a:t>
            </a:r>
            <a:r>
              <a:rPr lang="de-DE" sz="1200" b="0" i="0" kern="1200" baseline="0" dirty="0" err="1">
                <a:solidFill>
                  <a:schemeClr val="tx1"/>
                </a:solidFill>
                <a:effectLst/>
                <a:latin typeface="Arial" panose="020B0604020202020204" pitchFamily="34" charset="0"/>
                <a:ea typeface="+mn-ea"/>
                <a:cs typeface="+mn-cs"/>
              </a:rPr>
              <a:t>Neighbor</a:t>
            </a:r>
            <a:r>
              <a:rPr lang="de-DE" sz="1200" b="0" i="0" kern="1200" baseline="0" dirty="0">
                <a:solidFill>
                  <a:schemeClr val="tx1"/>
                </a:solidFill>
                <a:effectLst/>
                <a:latin typeface="Arial" panose="020B0604020202020204" pitchFamily="34" charset="0"/>
                <a:ea typeface="+mn-ea"/>
                <a:cs typeface="+mn-cs"/>
              </a:rPr>
              <a:t> </a:t>
            </a:r>
            <a:r>
              <a:rPr lang="de-DE" sz="1200" b="0" i="0" kern="1200" baseline="0" dirty="0" err="1">
                <a:solidFill>
                  <a:schemeClr val="tx1"/>
                </a:solidFill>
                <a:effectLst/>
                <a:latin typeface="Arial" panose="020B0604020202020204" pitchFamily="34" charset="0"/>
                <a:ea typeface="+mn-ea"/>
                <a:cs typeface="+mn-cs"/>
              </a:rPr>
              <a:t>Solicitation</a:t>
            </a:r>
            <a:r>
              <a:rPr lang="de-DE" sz="1200" b="0" i="0" kern="1200" baseline="0" dirty="0">
                <a:solidFill>
                  <a:schemeClr val="tx1"/>
                </a:solidFill>
                <a:effectLst/>
                <a:latin typeface="Arial" panose="020B0604020202020204" pitchFamily="34" charset="0"/>
                <a:ea typeface="+mn-ea"/>
                <a:cs typeface="+mn-cs"/>
              </a:rPr>
              <a:t>) ähnlich eines gerichteten BC bei IPv4</a:t>
            </a:r>
          </a:p>
          <a:p>
            <a:endParaRPr lang="de-DE" sz="1200" b="0" i="0" kern="1200" dirty="0">
              <a:solidFill>
                <a:schemeClr val="tx1"/>
              </a:solidFill>
              <a:effectLst/>
              <a:latin typeface="Arial" panose="020B0604020202020204" pitchFamily="34" charset="0"/>
              <a:ea typeface="+mn-ea"/>
              <a:cs typeface="+mn-cs"/>
            </a:endParaRPr>
          </a:p>
          <a:p>
            <a:r>
              <a:rPr lang="de-DE" sz="1200" b="1" i="0" kern="1200" dirty="0">
                <a:solidFill>
                  <a:schemeClr val="tx1"/>
                </a:solidFill>
                <a:effectLst/>
                <a:latin typeface="Arial" panose="020B0604020202020204" pitchFamily="34" charset="0"/>
                <a:ea typeface="+mn-ea"/>
                <a:cs typeface="+mn-cs"/>
              </a:rPr>
              <a:t>Zugewiesene (</a:t>
            </a:r>
            <a:r>
              <a:rPr lang="de-DE" sz="1200" b="1" i="0" kern="1200" dirty="0" err="1">
                <a:solidFill>
                  <a:schemeClr val="tx1"/>
                </a:solidFill>
                <a:effectLst/>
                <a:latin typeface="Arial" panose="020B0604020202020204" pitchFamily="34" charset="0"/>
                <a:ea typeface="+mn-ea"/>
                <a:cs typeface="+mn-cs"/>
              </a:rPr>
              <a:t>Assigned</a:t>
            </a:r>
            <a:r>
              <a:rPr lang="de-DE" sz="1200" b="1" i="0" kern="1200" dirty="0">
                <a:solidFill>
                  <a:schemeClr val="tx1"/>
                </a:solidFill>
                <a:effectLst/>
                <a:latin typeface="Arial" panose="020B0604020202020204" pitchFamily="34" charset="0"/>
                <a:ea typeface="+mn-ea"/>
                <a:cs typeface="+mn-cs"/>
              </a:rPr>
              <a:t>) Multicast</a:t>
            </a:r>
            <a:endParaRPr lang="de-DE" sz="1200" b="0" i="0" kern="1200" dirty="0">
              <a:solidFill>
                <a:schemeClr val="tx1"/>
              </a:solidFill>
              <a:effectLst/>
              <a:latin typeface="Arial" panose="020B0604020202020204" pitchFamily="34" charset="0"/>
              <a:ea typeface="+mn-ea"/>
              <a:cs typeface="+mn-cs"/>
            </a:endParaRPr>
          </a:p>
          <a:p>
            <a:r>
              <a:rPr lang="de-DE" sz="1200" b="0" i="0" kern="1200" dirty="0">
                <a:solidFill>
                  <a:schemeClr val="tx1"/>
                </a:solidFill>
                <a:effectLst/>
                <a:latin typeface="Arial" panose="020B0604020202020204" pitchFamily="34" charset="0"/>
                <a:ea typeface="+mn-ea"/>
                <a:cs typeface="+mn-cs"/>
              </a:rPr>
              <a:t>Zugewiesene Multicast-Adressen sind für vordefinierte Gruppen von Geräten reserviert. Eine zugewiesene Multicast-Adresse ist eine einzelne Adresse, die verwendet wird, um eine Gruppe von Geräten, auf denen ein gemeinsames Protokoll oder einen Dienst läuft, zu erreichen. Zugewiesene Multicast-Adressen werden in Zusammenhang mit speziellen Protokollen, wie DHCPv6, verwendet.</a:t>
            </a:r>
          </a:p>
          <a:p>
            <a:r>
              <a:rPr lang="de-DE" sz="1200" b="0" i="0" kern="1200" dirty="0">
                <a:solidFill>
                  <a:schemeClr val="tx1"/>
                </a:solidFill>
                <a:effectLst/>
                <a:latin typeface="Arial" panose="020B0604020202020204" pitchFamily="34" charset="0"/>
                <a:ea typeface="+mn-ea"/>
                <a:cs typeface="+mn-cs"/>
              </a:rPr>
              <a:t>Zwei gemeinsam zugeordnete IPv6-Multicast-Gruppen beinhalten:</a:t>
            </a:r>
          </a:p>
          <a:p>
            <a:r>
              <a:rPr lang="de-DE" sz="1200" b="1" i="0" kern="1200" dirty="0">
                <a:solidFill>
                  <a:schemeClr val="tx1"/>
                </a:solidFill>
                <a:effectLst/>
                <a:latin typeface="Arial" panose="020B0604020202020204" pitchFamily="34" charset="0"/>
                <a:ea typeface="+mn-ea"/>
                <a:cs typeface="+mn-cs"/>
              </a:rPr>
              <a:t>FF02::1 All-Nodes-Multicast-Gruppe</a:t>
            </a:r>
            <a:r>
              <a:rPr lang="de-DE" sz="1200" b="0" i="0" kern="1200" dirty="0">
                <a:solidFill>
                  <a:schemeClr val="tx1"/>
                </a:solidFill>
                <a:effectLst/>
                <a:latin typeface="Arial" panose="020B0604020202020204" pitchFamily="34" charset="0"/>
                <a:ea typeface="+mn-ea"/>
                <a:cs typeface="+mn-cs"/>
              </a:rPr>
              <a:t> - Dies ist eine Multicast-Gruppe, die alle IPv6-fähigen Geräte teilen. Ein Paket, das an diese Gruppe gesendet wurde, wird von allen IPv6-Schnittstellen der Verbindung oder des Netzwerks empfangen und bearbeitet. Dies entspricht einer Broadcast-Adresse im IPv4. Die Abbildung zeigt ein Beispiel der Kommunikation mit einer All-Nodes-Multicast-Adresse. Ein IPv6-Router sendet eine RA-Nachricht mittels Internet </a:t>
            </a:r>
            <a:r>
              <a:rPr lang="de-DE" sz="1200" b="0" i="0" kern="1200" dirty="0" err="1">
                <a:solidFill>
                  <a:schemeClr val="tx1"/>
                </a:solidFill>
                <a:effectLst/>
                <a:latin typeface="Arial" panose="020B0604020202020204" pitchFamily="34" charset="0"/>
                <a:ea typeface="+mn-ea"/>
                <a:cs typeface="+mn-cs"/>
              </a:rPr>
              <a:t>Control</a:t>
            </a:r>
            <a:r>
              <a:rPr lang="de-DE" sz="1200" b="0" i="0" kern="1200" dirty="0">
                <a:solidFill>
                  <a:schemeClr val="tx1"/>
                </a:solidFill>
                <a:effectLst/>
                <a:latin typeface="Arial" panose="020B0604020202020204" pitchFamily="34" charset="0"/>
                <a:ea typeface="+mn-ea"/>
                <a:cs typeface="+mn-cs"/>
              </a:rPr>
              <a:t> Message Protocol </a:t>
            </a:r>
            <a:r>
              <a:rPr lang="de-DE" sz="1200" b="0" i="0" kern="1200" dirty="0" err="1">
                <a:solidFill>
                  <a:schemeClr val="tx1"/>
                </a:solidFill>
                <a:effectLst/>
                <a:latin typeface="Arial" panose="020B0604020202020204" pitchFamily="34" charset="0"/>
                <a:ea typeface="+mn-ea"/>
                <a:cs typeface="+mn-cs"/>
              </a:rPr>
              <a:t>version</a:t>
            </a:r>
            <a:r>
              <a:rPr lang="de-DE" sz="1200" b="0" i="0" kern="1200" dirty="0">
                <a:solidFill>
                  <a:schemeClr val="tx1"/>
                </a:solidFill>
                <a:effectLst/>
                <a:latin typeface="Arial" panose="020B0604020202020204" pitchFamily="34" charset="0"/>
                <a:ea typeface="+mn-ea"/>
                <a:cs typeface="+mn-cs"/>
              </a:rPr>
              <a:t> 6 (ICMPv6) an die All-</a:t>
            </a:r>
            <a:r>
              <a:rPr lang="de-DE" sz="1200" b="0" i="0" kern="1200" dirty="0" err="1">
                <a:solidFill>
                  <a:schemeClr val="tx1"/>
                </a:solidFill>
                <a:effectLst/>
                <a:latin typeface="Arial" panose="020B0604020202020204" pitchFamily="34" charset="0"/>
                <a:ea typeface="+mn-ea"/>
                <a:cs typeface="+mn-cs"/>
              </a:rPr>
              <a:t>Node</a:t>
            </a:r>
            <a:r>
              <a:rPr lang="de-DE" sz="1200" b="0" i="0" kern="1200" dirty="0">
                <a:solidFill>
                  <a:schemeClr val="tx1"/>
                </a:solidFill>
                <a:effectLst/>
                <a:latin typeface="Arial" panose="020B0604020202020204" pitchFamily="34" charset="0"/>
                <a:ea typeface="+mn-ea"/>
                <a:cs typeface="+mn-cs"/>
              </a:rPr>
              <a:t>-Multicast-Gruppe. Die RA-Nachricht gibt allen IPv6-fähigen Geräten des Netzwerks Adressinformationen wie Präfix, Präfixlänge und Default Gateway weiter.</a:t>
            </a:r>
          </a:p>
          <a:p>
            <a:r>
              <a:rPr lang="de-DE" sz="1200" b="1" i="0" kern="1200" dirty="0">
                <a:solidFill>
                  <a:schemeClr val="tx1"/>
                </a:solidFill>
                <a:effectLst/>
                <a:latin typeface="Arial" panose="020B0604020202020204" pitchFamily="34" charset="0"/>
                <a:ea typeface="+mn-ea"/>
                <a:cs typeface="+mn-cs"/>
              </a:rPr>
              <a:t>FF02::2 All-Routers Multicast-Gruppe</a:t>
            </a:r>
            <a:r>
              <a:rPr lang="de-DE" sz="1200" b="0" i="0" kern="1200" dirty="0">
                <a:solidFill>
                  <a:schemeClr val="tx1"/>
                </a:solidFill>
                <a:effectLst/>
                <a:latin typeface="Arial" panose="020B0604020202020204" pitchFamily="34" charset="0"/>
                <a:ea typeface="+mn-ea"/>
                <a:cs typeface="+mn-cs"/>
              </a:rPr>
              <a:t> - Dies ist eine Multicast-Gruppe, die alle IPv6-Router nutzen. Ein Router wird Mitglied dieser Gruppe, wenn er mit dem globalen Konfigurationsbefehl </a:t>
            </a:r>
            <a:r>
              <a:rPr lang="de-DE" sz="1200" b="1" i="0" kern="1200" dirty="0">
                <a:solidFill>
                  <a:schemeClr val="tx1"/>
                </a:solidFill>
                <a:effectLst/>
                <a:latin typeface="Arial" panose="020B0604020202020204" pitchFamily="34" charset="0"/>
                <a:ea typeface="+mn-ea"/>
                <a:cs typeface="+mn-cs"/>
              </a:rPr>
              <a:t>ipv6 </a:t>
            </a:r>
            <a:r>
              <a:rPr lang="de-DE" sz="1200" b="1" i="0" kern="1200" dirty="0" err="1">
                <a:solidFill>
                  <a:schemeClr val="tx1"/>
                </a:solidFill>
                <a:effectLst/>
                <a:latin typeface="Arial" panose="020B0604020202020204" pitchFamily="34" charset="0"/>
                <a:ea typeface="+mn-ea"/>
                <a:cs typeface="+mn-cs"/>
              </a:rPr>
              <a:t>unicast</a:t>
            </a:r>
            <a:r>
              <a:rPr lang="de-DE" sz="1200" b="1" i="0" kern="1200" dirty="0">
                <a:solidFill>
                  <a:schemeClr val="tx1"/>
                </a:solidFill>
                <a:effectLst/>
                <a:latin typeface="Arial" panose="020B0604020202020204" pitchFamily="34" charset="0"/>
                <a:ea typeface="+mn-ea"/>
                <a:cs typeface="+mn-cs"/>
              </a:rPr>
              <a:t>-routing</a:t>
            </a:r>
            <a:r>
              <a:rPr lang="de-DE" sz="1200" b="0" i="0" kern="1200" dirty="0">
                <a:solidFill>
                  <a:schemeClr val="tx1"/>
                </a:solidFill>
                <a:effectLst/>
                <a:latin typeface="Arial" panose="020B0604020202020204" pitchFamily="34" charset="0"/>
                <a:ea typeface="+mn-ea"/>
                <a:cs typeface="+mn-cs"/>
              </a:rPr>
              <a:t> als IPv6-Router freigeschaltet wurde. Ein Paket, das an diese Gruppe gesendet wurde, wird von allen IPv6-Routern der Verbindung oder des Netzwerks empfangen und bearbeitet.</a:t>
            </a:r>
          </a:p>
          <a:p>
            <a:r>
              <a:rPr lang="de-DE" sz="1200" b="0" i="0" kern="1200" dirty="0">
                <a:solidFill>
                  <a:schemeClr val="tx1"/>
                </a:solidFill>
                <a:effectLst/>
                <a:latin typeface="Arial" panose="020B0604020202020204" pitchFamily="34" charset="0"/>
                <a:ea typeface="+mn-ea"/>
                <a:cs typeface="+mn-cs"/>
              </a:rPr>
              <a:t>IPv6-fähige Geräte senden ICMPv6 Router </a:t>
            </a:r>
            <a:r>
              <a:rPr lang="de-DE" sz="1200" b="0" i="0" kern="1200" dirty="0" err="1">
                <a:solidFill>
                  <a:schemeClr val="tx1"/>
                </a:solidFill>
                <a:effectLst/>
                <a:latin typeface="Arial" panose="020B0604020202020204" pitchFamily="34" charset="0"/>
                <a:ea typeface="+mn-ea"/>
                <a:cs typeface="+mn-cs"/>
              </a:rPr>
              <a:t>Solicitation</a:t>
            </a:r>
            <a:r>
              <a:rPr lang="de-DE" sz="1200" b="0" i="0" kern="1200" dirty="0">
                <a:solidFill>
                  <a:schemeClr val="tx1"/>
                </a:solidFill>
                <a:effectLst/>
                <a:latin typeface="Arial" panose="020B0604020202020204" pitchFamily="34" charset="0"/>
                <a:ea typeface="+mn-ea"/>
                <a:cs typeface="+mn-cs"/>
              </a:rPr>
              <a:t> (RS)-Nachrichten an die All-Routers-Multicast-Adresse. Die RS-Nachricht fordert eine RA-Nachricht vom IPv6-Router an, um das Gerät bei seiner Adresskonfiguration zu unterstützen.</a:t>
            </a:r>
          </a:p>
          <a:p>
            <a:endParaRPr lang="de-DE" dirty="0"/>
          </a:p>
          <a:p>
            <a:endParaRPr lang="de-DE" dirty="0"/>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21</a:t>
            </a:fld>
            <a:endParaRPr lang="de-DE" altLang="de-DE"/>
          </a:p>
        </p:txBody>
      </p:sp>
    </p:spTree>
    <p:extLst>
      <p:ext uri="{BB962C8B-B14F-4D97-AF65-F5344CB8AC3E}">
        <p14:creationId xmlns:p14="http://schemas.microsoft.com/office/powerpoint/2010/main" val="106462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22</a:t>
            </a:fld>
            <a:endParaRPr lang="de-DE" altLang="de-DE"/>
          </a:p>
        </p:txBody>
      </p:sp>
    </p:spTree>
    <p:extLst>
      <p:ext uri="{BB962C8B-B14F-4D97-AF65-F5344CB8AC3E}">
        <p14:creationId xmlns:p14="http://schemas.microsoft.com/office/powerpoint/2010/main" val="77449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2</a:t>
            </a:fld>
            <a:endParaRPr lang="de-DE" altLang="de-DE"/>
          </a:p>
        </p:txBody>
      </p:sp>
    </p:spTree>
    <p:extLst>
      <p:ext uri="{BB962C8B-B14F-4D97-AF65-F5344CB8AC3E}">
        <p14:creationId xmlns:p14="http://schemas.microsoft.com/office/powerpoint/2010/main" val="2854837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http://www.wxnz.net/ipv6-subnet-calculator/</a:t>
            </a:r>
          </a:p>
          <a:p>
            <a:endParaRPr lang="de-DE" dirty="0"/>
          </a:p>
          <a:p>
            <a:r>
              <a:rPr lang="de-DE" dirty="0"/>
              <a:t>Die </a:t>
            </a:r>
            <a:r>
              <a:rPr lang="de-DE" dirty="0" err="1"/>
              <a:t>Subnet</a:t>
            </a:r>
            <a:r>
              <a:rPr lang="de-DE" dirty="0"/>
              <a:t> Tabelle verschafft einen schnellen Überblick über Netzwerk- und </a:t>
            </a:r>
            <a:r>
              <a:rPr lang="de-DE" dirty="0" err="1"/>
              <a:t>Hostnanteil</a:t>
            </a:r>
            <a:r>
              <a:rPr lang="de-DE" dirty="0"/>
              <a:t> einer IPv6-Adresse.</a:t>
            </a:r>
          </a:p>
          <a:p>
            <a:r>
              <a:rPr lang="de-DE" dirty="0"/>
              <a:t>Für jede Präfix-Länge (Netzwerkanteil der IP-Adresse) sind rechts die Anzahl der IP-Adressen im Subnetz angegeben.</a:t>
            </a:r>
          </a:p>
          <a:p>
            <a:r>
              <a:rPr lang="de-DE" dirty="0"/>
              <a:t>Provider bekommen in der Regel ein /32 Netz zugewiesen, Endkunden für gewöhnlich ein /48 oder /56 Netz. Für die Autokonfiguration benötigt man zumindest ein /64 Netz</a:t>
            </a:r>
          </a:p>
          <a:p>
            <a:r>
              <a:rPr lang="de-DE"/>
              <a:t>Quelle: http</a:t>
            </a:r>
            <a:r>
              <a:rPr lang="de-DE" dirty="0"/>
              <a:t>://www.ipv6-portal.de</a:t>
            </a:r>
          </a:p>
          <a:p>
            <a:endParaRPr lang="de-DE" dirty="0"/>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23</a:t>
            </a:fld>
            <a:endParaRPr lang="de-DE" altLang="de-DE"/>
          </a:p>
        </p:txBody>
      </p:sp>
    </p:spTree>
    <p:extLst>
      <p:ext uri="{BB962C8B-B14F-4D97-AF65-F5344CB8AC3E}">
        <p14:creationId xmlns:p14="http://schemas.microsoft.com/office/powerpoint/2010/main" val="2423831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effectLst/>
              </a:rPr>
              <a:t>Gesamtfläche der Erde	510.000.000 km</a:t>
            </a:r>
            <a:r>
              <a:rPr lang="de-DE" baseline="30000" dirty="0">
                <a:effectLst/>
              </a:rPr>
              <a:t>2 	 </a:t>
            </a:r>
            <a:r>
              <a:rPr lang="de-DE" dirty="0">
                <a:effectLst/>
              </a:rPr>
              <a:t>100 %</a:t>
            </a:r>
          </a:p>
          <a:p>
            <a:r>
              <a:rPr lang="de-DE" dirty="0">
                <a:effectLst/>
              </a:rPr>
              <a:t>Wasserfläche		360.570.000 km</a:t>
            </a:r>
            <a:r>
              <a:rPr lang="de-DE" baseline="30000" dirty="0">
                <a:effectLst/>
              </a:rPr>
              <a:t>2 	 </a:t>
            </a:r>
            <a:r>
              <a:rPr lang="de-DE" dirty="0">
                <a:effectLst/>
              </a:rPr>
              <a:t>70,7 %</a:t>
            </a:r>
          </a:p>
          <a:p>
            <a:r>
              <a:rPr lang="de-DE" dirty="0">
                <a:effectLst/>
              </a:rPr>
              <a:t>Landfläche		149.430.000 km</a:t>
            </a:r>
            <a:r>
              <a:rPr lang="de-DE" baseline="30000" dirty="0">
                <a:effectLst/>
              </a:rPr>
              <a:t>2	</a:t>
            </a:r>
            <a:r>
              <a:rPr lang="de-DE" dirty="0">
                <a:effectLst/>
              </a:rPr>
              <a:t>29,3 %</a:t>
            </a:r>
            <a:endParaRPr lang="de-DE" dirty="0"/>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24</a:t>
            </a:fld>
            <a:endParaRPr lang="de-DE" altLang="de-DE"/>
          </a:p>
        </p:txBody>
      </p:sp>
    </p:spTree>
    <p:extLst>
      <p:ext uri="{BB962C8B-B14F-4D97-AF65-F5344CB8AC3E}">
        <p14:creationId xmlns:p14="http://schemas.microsoft.com/office/powerpoint/2010/main" val="828404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effectLst/>
              </a:rPr>
              <a:t>Gesamtfläche der Erde	510.000.000 km</a:t>
            </a:r>
            <a:r>
              <a:rPr lang="de-DE" baseline="30000" dirty="0">
                <a:effectLst/>
              </a:rPr>
              <a:t>2 	 </a:t>
            </a:r>
            <a:r>
              <a:rPr lang="de-DE" dirty="0">
                <a:effectLst/>
              </a:rPr>
              <a:t>100 %</a:t>
            </a:r>
          </a:p>
          <a:p>
            <a:r>
              <a:rPr lang="de-DE" dirty="0">
                <a:effectLst/>
              </a:rPr>
              <a:t>Wasserfläche		360.570.000 km</a:t>
            </a:r>
            <a:r>
              <a:rPr lang="de-DE" baseline="30000" dirty="0">
                <a:effectLst/>
              </a:rPr>
              <a:t>2 	 </a:t>
            </a:r>
            <a:r>
              <a:rPr lang="de-DE" dirty="0">
                <a:effectLst/>
              </a:rPr>
              <a:t>70,7 %</a:t>
            </a:r>
          </a:p>
          <a:p>
            <a:r>
              <a:rPr lang="de-DE" dirty="0">
                <a:effectLst/>
              </a:rPr>
              <a:t>Landfläche		149.430.000 km</a:t>
            </a:r>
            <a:r>
              <a:rPr lang="de-DE" baseline="30000" dirty="0">
                <a:effectLst/>
              </a:rPr>
              <a:t>2	</a:t>
            </a:r>
            <a:r>
              <a:rPr lang="de-DE" dirty="0">
                <a:effectLst/>
              </a:rPr>
              <a:t>29,3 %</a:t>
            </a:r>
          </a:p>
          <a:p>
            <a:endParaRPr lang="de-DE" dirty="0">
              <a:effectLst/>
            </a:endParaRPr>
          </a:p>
          <a:p>
            <a:r>
              <a:rPr lang="de-DE" dirty="0">
                <a:effectLst/>
              </a:rPr>
              <a:t>http://www.torsten-bauer.de/referate/ipv6/ipv6-4.html:</a:t>
            </a:r>
          </a:p>
          <a:p>
            <a:r>
              <a:rPr lang="de-DE" sz="1200" b="0" i="0" kern="1200" dirty="0">
                <a:solidFill>
                  <a:schemeClr val="tx1"/>
                </a:solidFill>
                <a:effectLst/>
                <a:latin typeface="Arial" panose="020B0604020202020204" pitchFamily="34" charset="0"/>
                <a:ea typeface="+mn-ea"/>
                <a:cs typeface="+mn-cs"/>
              </a:rPr>
              <a:t>„Wäre die ganze Erde, einschließlich der Meere, mit Computern bedeckt, würde IPv6 7x10</a:t>
            </a:r>
            <a:r>
              <a:rPr lang="de-DE" sz="1200" b="0" i="0" kern="1200" baseline="30000" dirty="0">
                <a:solidFill>
                  <a:schemeClr val="tx1"/>
                </a:solidFill>
                <a:effectLst/>
                <a:latin typeface="Arial" panose="020B0604020202020204" pitchFamily="34" charset="0"/>
                <a:ea typeface="+mn-ea"/>
                <a:cs typeface="+mn-cs"/>
              </a:rPr>
              <a:t>23</a:t>
            </a:r>
            <a:r>
              <a:rPr lang="de-DE" sz="1200" b="0" i="0" kern="1200" dirty="0">
                <a:solidFill>
                  <a:schemeClr val="tx1"/>
                </a:solidFill>
                <a:effectLst/>
                <a:latin typeface="Arial" panose="020B0604020202020204" pitchFamily="34" charset="0"/>
                <a:ea typeface="+mn-ea"/>
                <a:cs typeface="+mn-cs"/>
              </a:rPr>
              <a:t> IP-Adressen pro Quadratmeter bieten. In der Praxis allerdings wird der Adressraum nicht effizient genutzt. In RFC 1715 wurde berechnet, </a:t>
            </a:r>
            <a:r>
              <a:rPr lang="de-DE" sz="1200" b="0" i="0" kern="1200" dirty="0" err="1">
                <a:solidFill>
                  <a:schemeClr val="tx1"/>
                </a:solidFill>
                <a:effectLst/>
                <a:latin typeface="Arial" panose="020B0604020202020204" pitchFamily="34" charset="0"/>
                <a:ea typeface="+mn-ea"/>
                <a:cs typeface="+mn-cs"/>
              </a:rPr>
              <a:t>daß</a:t>
            </a:r>
            <a:r>
              <a:rPr lang="de-DE" sz="1200" b="0" i="0" kern="1200" dirty="0">
                <a:solidFill>
                  <a:schemeClr val="tx1"/>
                </a:solidFill>
                <a:effectLst/>
                <a:latin typeface="Arial" panose="020B0604020202020204" pitchFamily="34" charset="0"/>
                <a:ea typeface="+mn-ea"/>
                <a:cs typeface="+mn-cs"/>
              </a:rPr>
              <a:t> bei einer extrem pessimistischen Situation noch weit über 1000 IP-Adressen pro Quadratmeter Erdoberfläche erhältlich sind.“</a:t>
            </a:r>
            <a:endParaRPr lang="de-DE" dirty="0"/>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25</a:t>
            </a:fld>
            <a:endParaRPr lang="de-DE" altLang="de-DE"/>
          </a:p>
        </p:txBody>
      </p:sp>
    </p:spTree>
    <p:extLst>
      <p:ext uri="{BB962C8B-B14F-4D97-AF65-F5344CB8AC3E}">
        <p14:creationId xmlns:p14="http://schemas.microsoft.com/office/powerpoint/2010/main" val="29988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3</a:t>
            </a:fld>
            <a:endParaRPr lang="de-DE" altLang="de-DE"/>
          </a:p>
        </p:txBody>
      </p:sp>
    </p:spTree>
    <p:extLst>
      <p:ext uri="{BB962C8B-B14F-4D97-AF65-F5344CB8AC3E}">
        <p14:creationId xmlns:p14="http://schemas.microsoft.com/office/powerpoint/2010/main" val="917389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Alle anderen Hextets berechnen lassen:</a:t>
            </a:r>
          </a:p>
          <a:p>
            <a:endParaRPr lang="de-DE" dirty="0"/>
          </a:p>
          <a:p>
            <a:pPr marL="685800" lvl="1" indent="-228600">
              <a:buAutoNum type="arabicPlain" startAt="2001"/>
            </a:pPr>
            <a:r>
              <a:rPr lang="de-DE" baseline="0" dirty="0"/>
              <a:t> = 0010 0000 0000 0001</a:t>
            </a:r>
          </a:p>
          <a:p>
            <a:pPr marL="457200" lvl="1" indent="0">
              <a:buNone/>
            </a:pPr>
            <a:r>
              <a:rPr lang="de-DE" baseline="0" dirty="0"/>
              <a:t>1011 = 0001 0000 0001 0001</a:t>
            </a:r>
          </a:p>
          <a:p>
            <a:pPr marL="457200" lvl="1" indent="0">
              <a:buNone/>
            </a:pPr>
            <a:r>
              <a:rPr lang="de-DE" baseline="0" dirty="0"/>
              <a:t>0231 = 0000 0010 0011 0001</a:t>
            </a:r>
            <a:r>
              <a:rPr lang="de-DE" dirty="0"/>
              <a:t>	</a:t>
            </a:r>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4</a:t>
            </a:fld>
            <a:endParaRPr lang="de-DE" altLang="de-DE"/>
          </a:p>
        </p:txBody>
      </p:sp>
    </p:spTree>
    <p:extLst>
      <p:ext uri="{BB962C8B-B14F-4D97-AF65-F5344CB8AC3E}">
        <p14:creationId xmlns:p14="http://schemas.microsoft.com/office/powerpoint/2010/main" val="2556749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5</a:t>
            </a:fld>
            <a:endParaRPr lang="de-DE" altLang="de-DE"/>
          </a:p>
        </p:txBody>
      </p:sp>
    </p:spTree>
    <p:extLst>
      <p:ext uri="{BB962C8B-B14F-4D97-AF65-F5344CB8AC3E}">
        <p14:creationId xmlns:p14="http://schemas.microsoft.com/office/powerpoint/2010/main" val="2556749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6</a:t>
            </a:fld>
            <a:endParaRPr lang="de-DE" altLang="de-DE"/>
          </a:p>
        </p:txBody>
      </p:sp>
    </p:spTree>
    <p:extLst>
      <p:ext uri="{BB962C8B-B14F-4D97-AF65-F5344CB8AC3E}">
        <p14:creationId xmlns:p14="http://schemas.microsoft.com/office/powerpoint/2010/main" val="255674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7</a:t>
            </a:fld>
            <a:endParaRPr lang="de-DE" altLang="de-DE"/>
          </a:p>
        </p:txBody>
      </p:sp>
    </p:spTree>
    <p:extLst>
      <p:ext uri="{BB962C8B-B14F-4D97-AF65-F5344CB8AC3E}">
        <p14:creationId xmlns:p14="http://schemas.microsoft.com/office/powerpoint/2010/main" val="2556749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8</a:t>
            </a:fld>
            <a:endParaRPr lang="de-DE" altLang="de-DE"/>
          </a:p>
        </p:txBody>
      </p:sp>
    </p:spTree>
    <p:extLst>
      <p:ext uri="{BB962C8B-B14F-4D97-AF65-F5344CB8AC3E}">
        <p14:creationId xmlns:p14="http://schemas.microsoft.com/office/powerpoint/2010/main" val="2556749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Unicast</a:t>
            </a:r>
            <a:r>
              <a:rPr lang="de-DE" b="1" dirty="0"/>
              <a:t> </a:t>
            </a:r>
            <a:r>
              <a:rPr lang="de-DE" dirty="0"/>
              <a:t>- 	Eine IPv6-Unicast-Adresse identifiziert eindeutig eine Schnittstelle eines IPv6-	fähigen Geräts.</a:t>
            </a:r>
          </a:p>
          <a:p>
            <a:r>
              <a:rPr lang="de-DE" dirty="0"/>
              <a:t>	Eine IPv6-Quelladresse muss eine </a:t>
            </a:r>
            <a:r>
              <a:rPr lang="de-DE" dirty="0" err="1"/>
              <a:t>Unicast</a:t>
            </a:r>
            <a:r>
              <a:rPr lang="de-DE" dirty="0"/>
              <a:t>-Adresse sein!</a:t>
            </a:r>
          </a:p>
          <a:p>
            <a:endParaRPr lang="de-DE" dirty="0"/>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2BC7CC13-E388-4F90-95F4-43A14D3E993A}" type="slidenum">
              <a:rPr lang="de-DE" altLang="de-DE" smtClean="0"/>
              <a:pPr/>
              <a:t>11</a:t>
            </a:fld>
            <a:endParaRPr lang="de-DE" altLang="de-DE"/>
          </a:p>
        </p:txBody>
      </p:sp>
    </p:spTree>
    <p:extLst>
      <p:ext uri="{BB962C8B-B14F-4D97-AF65-F5344CB8AC3E}">
        <p14:creationId xmlns:p14="http://schemas.microsoft.com/office/powerpoint/2010/main" val="10646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1122363"/>
            <a:ext cx="6858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Tree>
    <p:extLst>
      <p:ext uri="{BB962C8B-B14F-4D97-AF65-F5344CB8AC3E}">
        <p14:creationId xmlns:p14="http://schemas.microsoft.com/office/powerpoint/2010/main" val="273005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769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8925" y="784225"/>
            <a:ext cx="2073275" cy="558641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19100" y="784225"/>
            <a:ext cx="6067425" cy="558641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04856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39825" y="784225"/>
            <a:ext cx="7572375" cy="1143000"/>
          </a:xfrm>
        </p:spPr>
        <p:txBody>
          <a:bodyPr/>
          <a:lstStyle/>
          <a:p>
            <a:r>
              <a:rPr lang="de-DE"/>
              <a:t>Titelmasterformat durch Klicken bearbeiten</a:t>
            </a:r>
          </a:p>
        </p:txBody>
      </p:sp>
    </p:spTree>
    <p:extLst>
      <p:ext uri="{BB962C8B-B14F-4D97-AF65-F5344CB8AC3E}">
        <p14:creationId xmlns:p14="http://schemas.microsoft.com/office/powerpoint/2010/main" val="416063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8066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8"/>
            <a:ext cx="78867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Textmasterformat bearbeiten</a:t>
            </a:r>
          </a:p>
        </p:txBody>
      </p:sp>
    </p:spTree>
    <p:extLst>
      <p:ext uri="{BB962C8B-B14F-4D97-AF65-F5344CB8AC3E}">
        <p14:creationId xmlns:p14="http://schemas.microsoft.com/office/powerpoint/2010/main" val="167805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19100" y="2052638"/>
            <a:ext cx="4070350" cy="4318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1850" y="2052638"/>
            <a:ext cx="4070350" cy="4318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23661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30238" y="365125"/>
            <a:ext cx="7886700" cy="1325563"/>
          </a:xfrm>
        </p:spPr>
        <p:txBody>
          <a:bodyPr/>
          <a:lstStyle/>
          <a:p>
            <a:r>
              <a:rPr lang="de-DE"/>
              <a:t>Titelmasterformat durch Klicken bearbeiten</a:t>
            </a:r>
          </a:p>
        </p:txBody>
      </p:sp>
      <p:sp>
        <p:nvSpPr>
          <p:cNvPr id="3" name="Textplatzhalt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30238" y="2505075"/>
            <a:ext cx="386873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29150" y="2505075"/>
            <a:ext cx="38877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054292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84045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740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Tree>
    <p:extLst>
      <p:ext uri="{BB962C8B-B14F-4D97-AF65-F5344CB8AC3E}">
        <p14:creationId xmlns:p14="http://schemas.microsoft.com/office/powerpoint/2010/main" val="131729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Tree>
    <p:extLst>
      <p:ext uri="{BB962C8B-B14F-4D97-AF65-F5344CB8AC3E}">
        <p14:creationId xmlns:p14="http://schemas.microsoft.com/office/powerpoint/2010/main" val="335461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74" name="Freeform 2"/>
          <p:cNvSpPr>
            <a:spLocks noChangeArrowheads="1"/>
          </p:cNvSpPr>
          <p:nvPr/>
        </p:nvSpPr>
        <p:spPr bwMode="auto">
          <a:xfrm>
            <a:off x="-1382713" y="0"/>
            <a:ext cx="10329863" cy="1665288"/>
          </a:xfrm>
          <a:custGeom>
            <a:avLst/>
            <a:gdLst>
              <a:gd name="T0" fmla="*/ 10852 w 31632"/>
              <a:gd name="T1" fmla="*/ 0 h 5099"/>
              <a:gd name="T2" fmla="*/ 4233 w 31632"/>
              <a:gd name="T3" fmla="*/ 2415 h 5099"/>
              <a:gd name="T4" fmla="*/ 4233 w 31632"/>
              <a:gd name="T5" fmla="*/ 3906 h 5099"/>
              <a:gd name="T6" fmla="*/ 10524 w 31632"/>
              <a:gd name="T7" fmla="*/ 4920 h 5099"/>
              <a:gd name="T8" fmla="*/ 29186 w 31632"/>
              <a:gd name="T9" fmla="*/ 0 h 5099"/>
              <a:gd name="T10" fmla="*/ 25370 w 31632"/>
              <a:gd name="T11" fmla="*/ 0 h 5099"/>
              <a:gd name="T12" fmla="*/ 11239 w 31632"/>
              <a:gd name="T13" fmla="*/ 4443 h 5099"/>
              <a:gd name="T14" fmla="*/ 12253 w 31632"/>
              <a:gd name="T15" fmla="*/ 0 h 5099"/>
              <a:gd name="T16" fmla="*/ 10852 w 31632"/>
              <a:gd name="T17" fmla="*/ 0 h 5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32" h="5099">
                <a:moveTo>
                  <a:pt x="10852" y="0"/>
                </a:moveTo>
                <a:cubicBezTo>
                  <a:pt x="9540" y="239"/>
                  <a:pt x="4860" y="1193"/>
                  <a:pt x="4233" y="2415"/>
                </a:cubicBezTo>
                <a:cubicBezTo>
                  <a:pt x="4233" y="2961"/>
                  <a:pt x="4233" y="3359"/>
                  <a:pt x="4233" y="3906"/>
                </a:cubicBezTo>
                <a:cubicBezTo>
                  <a:pt x="5098" y="4741"/>
                  <a:pt x="8616" y="4890"/>
                  <a:pt x="10524" y="4920"/>
                </a:cubicBezTo>
                <a:cubicBezTo>
                  <a:pt x="22568" y="5098"/>
                  <a:pt x="31631" y="1551"/>
                  <a:pt x="29186" y="0"/>
                </a:cubicBezTo>
                <a:cubicBezTo>
                  <a:pt x="26881" y="0"/>
                  <a:pt x="27677" y="0"/>
                  <a:pt x="25370" y="0"/>
                </a:cubicBezTo>
                <a:cubicBezTo>
                  <a:pt x="31005" y="2356"/>
                  <a:pt x="14638" y="4681"/>
                  <a:pt x="11239" y="4443"/>
                </a:cubicBezTo>
                <a:cubicBezTo>
                  <a:pt x="0" y="4174"/>
                  <a:pt x="7065" y="627"/>
                  <a:pt x="12253" y="0"/>
                </a:cubicBezTo>
                <a:cubicBezTo>
                  <a:pt x="11627" y="0"/>
                  <a:pt x="11299" y="0"/>
                  <a:pt x="10852" y="0"/>
                </a:cubicBezTo>
              </a:path>
            </a:pathLst>
          </a:custGeom>
          <a:gradFill rotWithShape="0">
            <a:gsLst>
              <a:gs pos="0">
                <a:srgbClr val="FFFFFF"/>
              </a:gs>
              <a:gs pos="100000">
                <a:srgbClr val="D1DAE4"/>
              </a:gs>
            </a:gsLst>
            <a:lin ang="90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de-DE"/>
          </a:p>
        </p:txBody>
      </p:sp>
      <p:pic>
        <p:nvPicPr>
          <p:cNvPr id="3075"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39713" y="969963"/>
            <a:ext cx="763587" cy="762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3076" name="Rectangle 4"/>
          <p:cNvSpPr>
            <a:spLocks noGrp="1" noChangeArrowheads="1"/>
          </p:cNvSpPr>
          <p:nvPr>
            <p:ph type="title"/>
          </p:nvPr>
        </p:nvSpPr>
        <p:spPr bwMode="auto">
          <a:xfrm>
            <a:off x="1139825" y="784225"/>
            <a:ext cx="75723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de-DE"/>
              <a:t>Klicken Sie, um das Format des Titeltextes zu bearbeiten</a:t>
            </a:r>
          </a:p>
        </p:txBody>
      </p:sp>
      <p:sp>
        <p:nvSpPr>
          <p:cNvPr id="3077" name="Rectangle 5"/>
          <p:cNvSpPr>
            <a:spLocks noGrp="1" noChangeArrowheads="1"/>
          </p:cNvSpPr>
          <p:nvPr>
            <p:ph type="body" idx="1"/>
          </p:nvPr>
        </p:nvSpPr>
        <p:spPr bwMode="auto">
          <a:xfrm>
            <a:off x="419100" y="2052638"/>
            <a:ext cx="8293100" cy="431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de-DE"/>
              <a:t>Klicken Sie, um die Formate des Gliederungstextes zu bearbeiten</a:t>
            </a:r>
          </a:p>
          <a:p>
            <a:pPr lvl="1"/>
            <a:r>
              <a:rPr lang="en-GB" altLang="de-DE"/>
              <a:t>Zweite Gliederungsebene</a:t>
            </a:r>
          </a:p>
          <a:p>
            <a:pPr lvl="2"/>
            <a:r>
              <a:rPr lang="en-GB" altLang="de-DE"/>
              <a:t>Dritte Gliederungsebene</a:t>
            </a:r>
          </a:p>
          <a:p>
            <a:pPr lvl="3"/>
            <a:r>
              <a:rPr lang="en-GB" altLang="de-DE"/>
              <a:t>Vierte Gliederungsebene</a:t>
            </a:r>
          </a:p>
          <a:p>
            <a:pPr lvl="4"/>
            <a:r>
              <a:rPr lang="en-GB" altLang="de-DE"/>
              <a:t>Fünfte Gliederungsebene</a:t>
            </a:r>
          </a:p>
          <a:p>
            <a:pPr lvl="4"/>
            <a:r>
              <a:rPr lang="en-GB" altLang="de-DE"/>
              <a:t>Sechste Gliederungsebene</a:t>
            </a:r>
          </a:p>
          <a:p>
            <a:pPr lvl="4"/>
            <a:r>
              <a:rPr lang="en-GB" altLang="de-DE"/>
              <a:t>Siebente Gliederungsebene</a:t>
            </a:r>
          </a:p>
          <a:p>
            <a:pPr lvl="4"/>
            <a:r>
              <a:rPr lang="en-GB" altLang="de-DE"/>
              <a:t>Achte Gliederungsebene</a:t>
            </a:r>
          </a:p>
          <a:p>
            <a:pPr lvl="4"/>
            <a:r>
              <a:rPr lang="en-GB" altLang="de-DE"/>
              <a:t>Neunte Gliederungsebene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marL="1306513" algn="l" defTabSz="652463" rtl="0" fontAlgn="base">
        <a:spcBef>
          <a:spcPct val="0"/>
        </a:spcBef>
        <a:spcAft>
          <a:spcPct val="0"/>
        </a:spcAft>
        <a:buClr>
          <a:srgbClr val="000000"/>
        </a:buClr>
        <a:buSzPct val="45000"/>
        <a:buFont typeface="StarSymbol" charset="0"/>
        <a:defRPr sz="4000" kern="1200">
          <a:solidFill>
            <a:srgbClr val="000000"/>
          </a:solidFill>
          <a:latin typeface="+mj-lt"/>
          <a:ea typeface="+mj-ea"/>
          <a:cs typeface="+mj-cs"/>
        </a:defRPr>
      </a:lvl1pPr>
      <a:lvl2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2pPr>
      <a:lvl3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3pPr>
      <a:lvl4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4pPr>
      <a:lvl5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5pPr>
      <a:lvl6pPr marL="17637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6pPr>
      <a:lvl7pPr marL="22209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7pPr>
      <a:lvl8pPr marL="26781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8pPr>
      <a:lvl9pPr marL="31353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9pPr>
    </p:titleStyle>
    <p:bodyStyle>
      <a:lvl1pPr marL="392113" indent="-293688" algn="l" defTabSz="652463" rtl="0" fontAlgn="base">
        <a:lnSpc>
          <a:spcPct val="95000"/>
        </a:lnSpc>
        <a:spcBef>
          <a:spcPct val="0"/>
        </a:spcBef>
        <a:spcAft>
          <a:spcPts val="1288"/>
        </a:spcAft>
        <a:buClr>
          <a:srgbClr val="000000"/>
        </a:buClr>
        <a:buSzPct val="82000"/>
        <a:buFont typeface="StarSymbol" charset="0"/>
        <a:buBlip>
          <a:blip r:embed="rId15"/>
        </a:buBlip>
        <a:defRPr sz="2900" kern="1200">
          <a:solidFill>
            <a:srgbClr val="4C5784"/>
          </a:solidFill>
          <a:latin typeface="+mn-lt"/>
          <a:ea typeface="+mn-ea"/>
          <a:cs typeface="+mn-cs"/>
        </a:defRPr>
      </a:lvl1pPr>
      <a:lvl2pPr marL="782638" indent="-260350" algn="l" defTabSz="652463" rtl="0" fontAlgn="base">
        <a:lnSpc>
          <a:spcPct val="95000"/>
        </a:lnSpc>
        <a:spcBef>
          <a:spcPct val="0"/>
        </a:spcBef>
        <a:spcAft>
          <a:spcPts val="1025"/>
        </a:spcAft>
        <a:buClr>
          <a:srgbClr val="000000"/>
        </a:buClr>
        <a:buSzPct val="94000"/>
        <a:buFont typeface="StarSymbol" charset="0"/>
        <a:buBlip>
          <a:blip r:embed="rId15"/>
        </a:buBlip>
        <a:defRPr sz="2500" kern="1200">
          <a:solidFill>
            <a:srgbClr val="4C5784"/>
          </a:solidFill>
          <a:latin typeface="+mn-lt"/>
          <a:ea typeface="+mn-ea"/>
          <a:cs typeface="+mn-cs"/>
        </a:defRPr>
      </a:lvl2pPr>
      <a:lvl3pPr marL="1174750" indent="-195263" algn="l" defTabSz="652463" rtl="0" fontAlgn="base">
        <a:lnSpc>
          <a:spcPct val="95000"/>
        </a:lnSpc>
        <a:spcBef>
          <a:spcPct val="0"/>
        </a:spcBef>
        <a:spcAft>
          <a:spcPts val="775"/>
        </a:spcAft>
        <a:buClr>
          <a:srgbClr val="000000"/>
        </a:buClr>
        <a:buSzPct val="77000"/>
        <a:buFont typeface="StarSymbol" charset="0"/>
        <a:buBlip>
          <a:blip r:embed="rId15"/>
        </a:buBlip>
        <a:defRPr sz="2200" kern="1200">
          <a:solidFill>
            <a:srgbClr val="4C5784"/>
          </a:solidFill>
          <a:latin typeface="+mn-lt"/>
          <a:ea typeface="+mn-ea"/>
          <a:cs typeface="+mn-cs"/>
        </a:defRPr>
      </a:lvl3pPr>
      <a:lvl4pPr marL="1566863" indent="-195263" algn="l" defTabSz="652463" rtl="0" fontAlgn="base">
        <a:lnSpc>
          <a:spcPct val="95000"/>
        </a:lnSpc>
        <a:spcBef>
          <a:spcPct val="0"/>
        </a:spcBef>
        <a:spcAft>
          <a:spcPts val="513"/>
        </a:spcAft>
        <a:buClr>
          <a:srgbClr val="4C5784"/>
        </a:buClr>
        <a:buSzPct val="67000"/>
        <a:buFont typeface="StarSymbol" charset="0"/>
        <a:buChar char="●"/>
        <a:defRPr kern="1200">
          <a:solidFill>
            <a:srgbClr val="4C5784"/>
          </a:solidFill>
          <a:latin typeface="+mn-lt"/>
          <a:ea typeface="+mn-ea"/>
          <a:cs typeface="+mn-cs"/>
        </a:defRPr>
      </a:lvl4pPr>
      <a:lvl5pPr marL="1958975" indent="-196850" algn="l" defTabSz="652463" rtl="0" fontAlgn="base">
        <a:lnSpc>
          <a:spcPct val="95000"/>
        </a:lnSpc>
        <a:spcBef>
          <a:spcPct val="0"/>
        </a:spcBef>
        <a:spcAft>
          <a:spcPts val="250"/>
        </a:spcAft>
        <a:buClr>
          <a:srgbClr val="4C5784"/>
        </a:buClr>
        <a:buSzPct val="45000"/>
        <a:buFont typeface="StarSymbol" charset="0"/>
        <a:buChar char="●"/>
        <a:defRPr kern="1200">
          <a:solidFill>
            <a:srgbClr val="4C578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39825" y="784225"/>
            <a:ext cx="7573963" cy="1146175"/>
          </a:xfrm>
          <a:ln/>
        </p:spPr>
        <p:txBody>
          <a:bodyPr/>
          <a:lstStyle/>
          <a:p>
            <a:pPr marL="1185863">
              <a:lnSpc>
                <a:spcPct val="95000"/>
              </a:lnSpc>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altLang="de-DE"/>
              <a:t>Vernetzte IT-Systeme</a:t>
            </a:r>
          </a:p>
        </p:txBody>
      </p:sp>
      <p:sp>
        <p:nvSpPr>
          <p:cNvPr id="4099" name="Rectangle 3"/>
          <p:cNvSpPr>
            <a:spLocks noGrp="1" noChangeArrowheads="1"/>
          </p:cNvSpPr>
          <p:nvPr>
            <p:ph type="subTitle" idx="4294967295"/>
          </p:nvPr>
        </p:nvSpPr>
        <p:spPr bwMode="auto">
          <a:xfrm>
            <a:off x="839788" y="2187575"/>
            <a:ext cx="7629525" cy="26146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marL="215900" indent="-215900" algn="ctr" defTabSz="719138">
              <a:spcAft>
                <a:spcPct val="0"/>
              </a:spcAft>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de-DE" dirty="0">
              <a:solidFill>
                <a:srgbClr val="000000"/>
              </a:solidFill>
            </a:endParaRPr>
          </a:p>
          <a:p>
            <a:pPr marL="215900" indent="-215900" algn="ctr" defTabSz="719138">
              <a:spcAft>
                <a:spcPct val="0"/>
              </a:spcAft>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de-DE" dirty="0">
              <a:solidFill>
                <a:srgbClr val="000000"/>
              </a:solidFill>
            </a:endParaRPr>
          </a:p>
          <a:p>
            <a:pPr marL="215900" indent="-215900" algn="ctr" defTabSz="719138">
              <a:spcAft>
                <a:spcPct val="0"/>
              </a:spcAft>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de-DE" dirty="0">
                <a:solidFill>
                  <a:srgbClr val="000000"/>
                </a:solidFill>
              </a:rPr>
              <a:t>TCP/IPv6 – Adressierung</a:t>
            </a:r>
          </a:p>
          <a:p>
            <a:pPr marL="215900" indent="-215900" algn="ctr" defTabSz="719138">
              <a:spcAft>
                <a:spcPct val="0"/>
              </a:spcAft>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altLang="de-DE" dirty="0">
              <a:solidFill>
                <a:srgbClr val="000000"/>
              </a:solidFill>
            </a:endParaRPr>
          </a:p>
          <a:p>
            <a:pPr marL="215900" indent="-215900" algn="ctr" defTabSz="719138">
              <a:spcAft>
                <a:spcPct val="0"/>
              </a:spcAft>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altLang="de-DE" sz="1900" dirty="0">
              <a:solidFill>
                <a:srgbClr val="000000"/>
              </a:solidFil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Unterschiede zu IPv4</a:t>
            </a:r>
          </a:p>
        </p:txBody>
      </p:sp>
      <p:sp>
        <p:nvSpPr>
          <p:cNvPr id="3" name="Datumsplatzhalter 2"/>
          <p:cNvSpPr>
            <a:spLocks noGrp="1"/>
          </p:cNvSpPr>
          <p:nvPr>
            <p:ph type="dt" sz="half" idx="10"/>
          </p:nvPr>
        </p:nvSpPr>
        <p:spPr/>
        <p:txBody>
          <a:bodyPr/>
          <a:lstStyle/>
          <a:p>
            <a:fld id="{854B2EE7-67A2-442B-9B2C-DB0812CE2223}" type="datetime1">
              <a:rPr lang="de-DE" smtClean="0"/>
              <a:t>15.06.2017</a:t>
            </a:fld>
            <a:endParaRPr lang="de-DE" dirty="0"/>
          </a:p>
        </p:txBody>
      </p:sp>
      <p:sp>
        <p:nvSpPr>
          <p:cNvPr id="4" name="Foliennummernplatzhalter 3"/>
          <p:cNvSpPr>
            <a:spLocks noGrp="1"/>
          </p:cNvSpPr>
          <p:nvPr>
            <p:ph type="sldNum" sz="quarter" idx="12"/>
          </p:nvPr>
        </p:nvSpPr>
        <p:spPr/>
        <p:txBody>
          <a:bodyPr>
            <a:normAutofit fontScale="25000" lnSpcReduction="20000"/>
          </a:bodyPr>
          <a:lstStyle/>
          <a:p>
            <a:fld id="{3AC4EE35-3425-4F07-8CAB-EFA9A4B7552D}" type="slidenum">
              <a:rPr lang="de-DE" smtClean="0"/>
              <a:t>10</a:t>
            </a:fld>
            <a:endParaRPr lang="de-DE" dirty="0"/>
          </a:p>
        </p:txBody>
      </p:sp>
      <p:graphicFrame>
        <p:nvGraphicFramePr>
          <p:cNvPr id="6" name="Inhaltsplatzhalter 5"/>
          <p:cNvGraphicFramePr>
            <a:graphicFrameLocks noGrp="1"/>
          </p:cNvGraphicFramePr>
          <p:nvPr>
            <p:ph sz="quarter" idx="1"/>
            <p:extLst/>
          </p:nvPr>
        </p:nvGraphicFramePr>
        <p:xfrm>
          <a:off x="395536" y="1988840"/>
          <a:ext cx="8424936" cy="3591560"/>
        </p:xfrm>
        <a:graphic>
          <a:graphicData uri="http://schemas.openxmlformats.org/drawingml/2006/table">
            <a:tbl>
              <a:tblPr firstRow="1">
                <a:tableStyleId>{5C22544A-7EE6-4342-B048-85BDC9FD1C3A}</a:tableStyleId>
              </a:tblPr>
              <a:tblGrid>
                <a:gridCol w="4212468">
                  <a:extLst>
                    <a:ext uri="{9D8B030D-6E8A-4147-A177-3AD203B41FA5}">
                      <a16:colId xmlns:a16="http://schemas.microsoft.com/office/drawing/2014/main" val="20000"/>
                    </a:ext>
                  </a:extLst>
                </a:gridCol>
                <a:gridCol w="4212468">
                  <a:extLst>
                    <a:ext uri="{9D8B030D-6E8A-4147-A177-3AD203B41FA5}">
                      <a16:colId xmlns:a16="http://schemas.microsoft.com/office/drawing/2014/main" val="20001"/>
                    </a:ext>
                  </a:extLst>
                </a:gridCol>
              </a:tblGrid>
              <a:tr h="370840">
                <a:tc>
                  <a:txBody>
                    <a:bodyPr/>
                    <a:lstStyle/>
                    <a:p>
                      <a:pPr algn="ctr"/>
                      <a:r>
                        <a:rPr lang="de-DE" sz="2400" dirty="0"/>
                        <a:t>IPv4</a:t>
                      </a:r>
                    </a:p>
                  </a:txBody>
                  <a:tcPr/>
                </a:tc>
                <a:tc>
                  <a:txBody>
                    <a:bodyPr/>
                    <a:lstStyle/>
                    <a:p>
                      <a:pPr algn="ctr"/>
                      <a:r>
                        <a:rPr lang="de-DE" sz="2400" dirty="0"/>
                        <a:t>IPv6</a:t>
                      </a:r>
                    </a:p>
                  </a:txBody>
                  <a:tcPr/>
                </a:tc>
                <a:extLst>
                  <a:ext uri="{0D108BD9-81ED-4DB2-BD59-A6C34878D82A}">
                    <a16:rowId xmlns:a16="http://schemas.microsoft.com/office/drawing/2014/main" val="10000"/>
                  </a:ext>
                </a:extLst>
              </a:tr>
              <a:tr h="370840">
                <a:tc>
                  <a:txBody>
                    <a:bodyPr/>
                    <a:lstStyle/>
                    <a:p>
                      <a:pPr algn="ctr"/>
                      <a:r>
                        <a:rPr lang="de-DE" sz="1800" dirty="0"/>
                        <a:t>32 Bit</a:t>
                      </a:r>
                    </a:p>
                  </a:txBody>
                  <a:tcPr/>
                </a:tc>
                <a:tc>
                  <a:txBody>
                    <a:bodyPr/>
                    <a:lstStyle/>
                    <a:p>
                      <a:pPr algn="ctr"/>
                      <a:r>
                        <a:rPr lang="de-DE" sz="1800" dirty="0"/>
                        <a:t>128 Bit</a:t>
                      </a:r>
                    </a:p>
                  </a:txBody>
                  <a:tcPr/>
                </a:tc>
                <a:extLst>
                  <a:ext uri="{0D108BD9-81ED-4DB2-BD59-A6C34878D82A}">
                    <a16:rowId xmlns:a16="http://schemas.microsoft.com/office/drawing/2014/main" val="10001"/>
                  </a:ext>
                </a:extLst>
              </a:tr>
              <a:tr h="370840">
                <a:tc>
                  <a:txBody>
                    <a:bodyPr/>
                    <a:lstStyle/>
                    <a:p>
                      <a:pPr algn="ctr"/>
                      <a:r>
                        <a:rPr lang="de-DE" dirty="0"/>
                        <a:t>Ca. </a:t>
                      </a:r>
                      <a:r>
                        <a:rPr lang="de-DE" b="1" dirty="0"/>
                        <a:t>4,3 Milliarden </a:t>
                      </a:r>
                      <a:r>
                        <a:rPr lang="de-DE" dirty="0"/>
                        <a:t>verschiedene</a:t>
                      </a:r>
                      <a:r>
                        <a:rPr lang="de-DE" baseline="0" dirty="0"/>
                        <a:t> Adressen</a:t>
                      </a:r>
                      <a:endParaRPr lang="de-DE" dirty="0"/>
                    </a:p>
                  </a:txBody>
                  <a:tcPr/>
                </a:tc>
                <a:tc>
                  <a:txBody>
                    <a:bodyPr/>
                    <a:lstStyle/>
                    <a:p>
                      <a:pPr algn="ctr"/>
                      <a:r>
                        <a:rPr kumimoji="0" lang="de-DE" b="0" i="0" kern="1200" dirty="0">
                          <a:solidFill>
                            <a:schemeClr val="dk1"/>
                          </a:solidFill>
                          <a:effectLst/>
                          <a:latin typeface="+mn-lt"/>
                          <a:ea typeface="+mn-ea"/>
                          <a:cs typeface="+mn-cs"/>
                        </a:rPr>
                        <a:t>Ca.</a:t>
                      </a:r>
                      <a:r>
                        <a:rPr kumimoji="0" lang="de-DE" b="0" i="0" kern="1200" baseline="0" dirty="0">
                          <a:solidFill>
                            <a:schemeClr val="dk1"/>
                          </a:solidFill>
                          <a:effectLst/>
                          <a:latin typeface="+mn-lt"/>
                          <a:ea typeface="+mn-ea"/>
                          <a:cs typeface="+mn-cs"/>
                        </a:rPr>
                        <a:t> </a:t>
                      </a:r>
                      <a:r>
                        <a:rPr kumimoji="0" lang="de-DE" b="1" i="0" kern="1200" dirty="0">
                          <a:solidFill>
                            <a:schemeClr val="dk1"/>
                          </a:solidFill>
                          <a:effectLst/>
                          <a:latin typeface="+mn-lt"/>
                          <a:ea typeface="+mn-ea"/>
                          <a:cs typeface="+mn-cs"/>
                        </a:rPr>
                        <a:t>340 Sextillionen </a:t>
                      </a:r>
                      <a:r>
                        <a:rPr kumimoji="0" lang="de-DE" b="0" i="0" kern="1200" dirty="0">
                          <a:solidFill>
                            <a:schemeClr val="dk1"/>
                          </a:solidFill>
                          <a:effectLst/>
                          <a:latin typeface="+mn-lt"/>
                          <a:ea typeface="+mn-ea"/>
                          <a:cs typeface="+mn-cs"/>
                        </a:rPr>
                        <a:t>verschiedene Adressen</a:t>
                      </a:r>
                      <a:endParaRPr lang="de-DE" b="0" dirty="0"/>
                    </a:p>
                  </a:txBody>
                  <a:tcPr/>
                </a:tc>
                <a:extLst>
                  <a:ext uri="{0D108BD9-81ED-4DB2-BD59-A6C34878D82A}">
                    <a16:rowId xmlns:a16="http://schemas.microsoft.com/office/drawing/2014/main" val="10002"/>
                  </a:ext>
                </a:extLst>
              </a:tr>
              <a:tr h="370840">
                <a:tc>
                  <a:txBody>
                    <a:bodyPr/>
                    <a:lstStyle/>
                    <a:p>
                      <a:pPr algn="ctr"/>
                      <a:r>
                        <a:rPr lang="de-DE" dirty="0"/>
                        <a:t>Keine Autokonfiguration</a:t>
                      </a:r>
                    </a:p>
                  </a:txBody>
                  <a:tcPr/>
                </a:tc>
                <a:tc>
                  <a:txBody>
                    <a:bodyPr/>
                    <a:lstStyle/>
                    <a:p>
                      <a:pPr algn="ctr"/>
                      <a:r>
                        <a:rPr lang="de-DE" dirty="0"/>
                        <a:t>Autokonfiguration</a:t>
                      </a:r>
                    </a:p>
                  </a:txBody>
                  <a:tcPr/>
                </a:tc>
                <a:extLst>
                  <a:ext uri="{0D108BD9-81ED-4DB2-BD59-A6C34878D82A}">
                    <a16:rowId xmlns:a16="http://schemas.microsoft.com/office/drawing/2014/main" val="10003"/>
                  </a:ext>
                </a:extLst>
              </a:tr>
              <a:tr h="370840">
                <a:tc>
                  <a:txBody>
                    <a:bodyPr/>
                    <a:lstStyle/>
                    <a:p>
                      <a:pPr algn="ctr"/>
                      <a:r>
                        <a:rPr kumimoji="0" lang="de-DE" b="0" i="0" kern="1200" dirty="0">
                          <a:solidFill>
                            <a:schemeClr val="dk1"/>
                          </a:solidFill>
                          <a:effectLst/>
                          <a:latin typeface="+mn-lt"/>
                          <a:ea typeface="+mn-ea"/>
                          <a:cs typeface="+mn-cs"/>
                        </a:rPr>
                        <a:t>Header: 20 Byte plus bis zu 40 Byte optionale Felder</a:t>
                      </a:r>
                      <a:endParaRPr lang="de-DE" dirty="0"/>
                    </a:p>
                  </a:txBody>
                  <a:tcPr/>
                </a:tc>
                <a:tc>
                  <a:txBody>
                    <a:bodyPr/>
                    <a:lstStyle/>
                    <a:p>
                      <a:pPr algn="ctr"/>
                      <a:r>
                        <a:rPr lang="de-DE" dirty="0"/>
                        <a:t>Header: Feste Länge</a:t>
                      </a:r>
                      <a:r>
                        <a:rPr lang="de-DE" baseline="0" dirty="0"/>
                        <a:t> von 40 Bytes </a:t>
                      </a:r>
                    </a:p>
                    <a:p>
                      <a:pPr algn="ctr"/>
                      <a:r>
                        <a:rPr lang="de-DE" baseline="0" dirty="0">
                          <a:sym typeface="Wingdings" pitchFamily="2" charset="2"/>
                        </a:rPr>
                        <a:t> Schnellere Abarbeitung der Daten</a:t>
                      </a:r>
                      <a:endParaRPr lang="de-DE" dirty="0"/>
                    </a:p>
                  </a:txBody>
                  <a:tcPr/>
                </a:tc>
                <a:extLst>
                  <a:ext uri="{0D108BD9-81ED-4DB2-BD59-A6C34878D82A}">
                    <a16:rowId xmlns:a16="http://schemas.microsoft.com/office/drawing/2014/main" val="10004"/>
                  </a:ext>
                </a:extLst>
              </a:tr>
              <a:tr h="370840">
                <a:tc>
                  <a:txBody>
                    <a:bodyPr/>
                    <a:lstStyle/>
                    <a:p>
                      <a:pPr algn="ctr"/>
                      <a:r>
                        <a:rPr lang="de-DE" dirty="0"/>
                        <a:t>Integration</a:t>
                      </a:r>
                      <a:r>
                        <a:rPr lang="de-DE" baseline="0" dirty="0"/>
                        <a:t> von Zusatzoptionen im Header</a:t>
                      </a:r>
                      <a:endParaRPr lang="de-DE" dirty="0"/>
                    </a:p>
                  </a:txBody>
                  <a:tcPr/>
                </a:tc>
                <a:tc>
                  <a:txBody>
                    <a:bodyPr/>
                    <a:lstStyle/>
                    <a:p>
                      <a:pPr algn="ctr"/>
                      <a:r>
                        <a:rPr lang="de-DE" dirty="0"/>
                        <a:t>Auslagerung</a:t>
                      </a:r>
                      <a:r>
                        <a:rPr lang="de-DE" dirty="0">
                          <a:sym typeface="Wingdings" pitchFamily="2" charset="2"/>
                        </a:rPr>
                        <a:t> Kein unnötiger</a:t>
                      </a:r>
                      <a:r>
                        <a:rPr lang="de-DE" baseline="0" dirty="0">
                          <a:sym typeface="Wingdings" pitchFamily="2" charset="2"/>
                        </a:rPr>
                        <a:t> Ballast</a:t>
                      </a:r>
                    </a:p>
                  </a:txBody>
                  <a:tcPr/>
                </a:tc>
                <a:extLst>
                  <a:ext uri="{0D108BD9-81ED-4DB2-BD59-A6C34878D82A}">
                    <a16:rowId xmlns:a16="http://schemas.microsoft.com/office/drawing/2014/main" val="10005"/>
                  </a:ext>
                </a:extLst>
              </a:tr>
              <a:tr h="370840">
                <a:tc>
                  <a:txBody>
                    <a:bodyPr/>
                    <a:lstStyle/>
                    <a:p>
                      <a:pPr algn="ctr"/>
                      <a:r>
                        <a:rPr lang="de-DE" dirty="0"/>
                        <a:t>4 Klassen</a:t>
                      </a:r>
                    </a:p>
                  </a:txBody>
                  <a:tcPr/>
                </a:tc>
                <a:tc>
                  <a:txBody>
                    <a:bodyPr/>
                    <a:lstStyle/>
                    <a:p>
                      <a:pPr algn="ctr"/>
                      <a:r>
                        <a:rPr lang="de-DE" baseline="0" dirty="0">
                          <a:sym typeface="Wingdings" pitchFamily="2" charset="2"/>
                        </a:rPr>
                        <a:t>Keine Klassen, nur Adresstypen</a:t>
                      </a:r>
                    </a:p>
                  </a:txBody>
                  <a:tcPr/>
                </a:tc>
                <a:extLst>
                  <a:ext uri="{0D108BD9-81ED-4DB2-BD59-A6C34878D82A}">
                    <a16:rowId xmlns:a16="http://schemas.microsoft.com/office/drawing/2014/main" val="10006"/>
                  </a:ext>
                </a:extLst>
              </a:tr>
              <a:tr h="370840">
                <a:tc>
                  <a:txBody>
                    <a:bodyPr/>
                    <a:lstStyle/>
                    <a:p>
                      <a:pPr algn="ctr"/>
                      <a:r>
                        <a:rPr lang="de-DE" dirty="0"/>
                        <a:t>Keine weitere Struktur</a:t>
                      </a:r>
                    </a:p>
                  </a:txBody>
                  <a:tcPr/>
                </a:tc>
                <a:tc>
                  <a:txBody>
                    <a:bodyPr/>
                    <a:lstStyle/>
                    <a:p>
                      <a:pPr algn="ctr"/>
                      <a:r>
                        <a:rPr lang="de-DE" baseline="0" dirty="0">
                          <a:sym typeface="Wingdings" pitchFamily="2" charset="2"/>
                        </a:rPr>
                        <a:t>Hierarchische Struktur</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76600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139825" y="784225"/>
            <a:ext cx="57372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marL="1306513" algn="l" defTabSz="652463" rtl="0" fontAlgn="base">
              <a:spcBef>
                <a:spcPct val="0"/>
              </a:spcBef>
              <a:spcAft>
                <a:spcPct val="0"/>
              </a:spcAft>
              <a:buClr>
                <a:srgbClr val="000000"/>
              </a:buClr>
              <a:buSzPct val="45000"/>
              <a:buFont typeface="StarSymbol" charset="0"/>
              <a:defRPr sz="4000" kern="1200">
                <a:solidFill>
                  <a:srgbClr val="000000"/>
                </a:solidFill>
                <a:latin typeface="+mj-lt"/>
                <a:ea typeface="+mj-ea"/>
                <a:cs typeface="+mj-cs"/>
              </a:defRPr>
            </a:lvl1pPr>
            <a:lvl2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2pPr>
            <a:lvl3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3pPr>
            <a:lvl4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4pPr>
            <a:lvl5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5pPr>
            <a:lvl6pPr marL="17637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6pPr>
            <a:lvl7pPr marL="22209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7pPr>
            <a:lvl8pPr marL="26781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8pPr>
            <a:lvl9pPr marL="31353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9pPr>
          </a:lstStyle>
          <a:p>
            <a:r>
              <a:rPr lang="de-DE" altLang="de-DE" dirty="0"/>
              <a:t>Adressarten</a:t>
            </a:r>
          </a:p>
        </p:txBody>
      </p:sp>
      <p:sp>
        <p:nvSpPr>
          <p:cNvPr id="5" name="Textfeld 4"/>
          <p:cNvSpPr txBox="1"/>
          <p:nvPr/>
        </p:nvSpPr>
        <p:spPr>
          <a:xfrm>
            <a:off x="1115616" y="2060848"/>
            <a:ext cx="3960440" cy="369332"/>
          </a:xfrm>
          <a:prstGeom prst="rect">
            <a:avLst/>
          </a:prstGeom>
          <a:noFill/>
        </p:spPr>
        <p:txBody>
          <a:bodyPr wrap="square" rtlCol="0">
            <a:spAutoFit/>
          </a:bodyPr>
          <a:lstStyle/>
          <a:p>
            <a:r>
              <a:rPr lang="de-DE" b="1" dirty="0" err="1"/>
              <a:t>Unicast</a:t>
            </a:r>
            <a:r>
              <a:rPr lang="de-DE" b="1" dirty="0"/>
              <a:t> Adressen</a:t>
            </a:r>
          </a:p>
        </p:txBody>
      </p:sp>
      <p:sp>
        <p:nvSpPr>
          <p:cNvPr id="6" name="Rectangle 3"/>
          <p:cNvSpPr txBox="1">
            <a:spLocks noChangeArrowheads="1"/>
          </p:cNvSpPr>
          <p:nvPr/>
        </p:nvSpPr>
        <p:spPr bwMode="auto">
          <a:xfrm>
            <a:off x="971600" y="2636912"/>
            <a:ext cx="6408712" cy="3528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92113" indent="-293688" algn="l" defTabSz="652463" rtl="0" fontAlgn="base">
              <a:lnSpc>
                <a:spcPct val="95000"/>
              </a:lnSpc>
              <a:spcBef>
                <a:spcPct val="0"/>
              </a:spcBef>
              <a:spcAft>
                <a:spcPts val="1288"/>
              </a:spcAft>
              <a:buClr>
                <a:srgbClr val="000000"/>
              </a:buClr>
              <a:buSzPct val="82000"/>
              <a:buFont typeface="StarSymbol" charset="0"/>
              <a:buBlip>
                <a:blip r:embed="rId3"/>
              </a:buBlip>
              <a:defRPr sz="2900" kern="1200">
                <a:solidFill>
                  <a:srgbClr val="4C5784"/>
                </a:solidFill>
                <a:latin typeface="+mn-lt"/>
                <a:ea typeface="+mn-ea"/>
                <a:cs typeface="+mn-cs"/>
              </a:defRPr>
            </a:lvl1pPr>
            <a:lvl2pPr marL="782638" indent="-260350" algn="l" defTabSz="652463" rtl="0" fontAlgn="base">
              <a:lnSpc>
                <a:spcPct val="95000"/>
              </a:lnSpc>
              <a:spcBef>
                <a:spcPct val="0"/>
              </a:spcBef>
              <a:spcAft>
                <a:spcPts val="1025"/>
              </a:spcAft>
              <a:buClr>
                <a:srgbClr val="000000"/>
              </a:buClr>
              <a:buSzPct val="94000"/>
              <a:buFont typeface="StarSymbol" charset="0"/>
              <a:buBlip>
                <a:blip r:embed="rId3"/>
              </a:buBlip>
              <a:defRPr sz="2500" kern="1200">
                <a:solidFill>
                  <a:srgbClr val="4C5784"/>
                </a:solidFill>
                <a:latin typeface="+mn-lt"/>
                <a:ea typeface="+mn-ea"/>
                <a:cs typeface="+mn-cs"/>
              </a:defRPr>
            </a:lvl2pPr>
            <a:lvl3pPr marL="1174750" indent="-195263" algn="l" defTabSz="652463" rtl="0" fontAlgn="base">
              <a:lnSpc>
                <a:spcPct val="95000"/>
              </a:lnSpc>
              <a:spcBef>
                <a:spcPct val="0"/>
              </a:spcBef>
              <a:spcAft>
                <a:spcPts val="775"/>
              </a:spcAft>
              <a:buClr>
                <a:srgbClr val="000000"/>
              </a:buClr>
              <a:buSzPct val="77000"/>
              <a:buFont typeface="StarSymbol" charset="0"/>
              <a:buBlip>
                <a:blip r:embed="rId3"/>
              </a:buBlip>
              <a:defRPr sz="2200" kern="1200">
                <a:solidFill>
                  <a:srgbClr val="4C5784"/>
                </a:solidFill>
                <a:latin typeface="+mn-lt"/>
                <a:ea typeface="+mn-ea"/>
                <a:cs typeface="+mn-cs"/>
              </a:defRPr>
            </a:lvl3pPr>
            <a:lvl4pPr marL="1566863" indent="-195263" algn="l" defTabSz="652463" rtl="0" fontAlgn="base">
              <a:lnSpc>
                <a:spcPct val="95000"/>
              </a:lnSpc>
              <a:spcBef>
                <a:spcPct val="0"/>
              </a:spcBef>
              <a:spcAft>
                <a:spcPts val="513"/>
              </a:spcAft>
              <a:buClr>
                <a:srgbClr val="4C5784"/>
              </a:buClr>
              <a:buSzPct val="67000"/>
              <a:buFont typeface="StarSymbol" charset="0"/>
              <a:buChar char="●"/>
              <a:defRPr kern="1200">
                <a:solidFill>
                  <a:srgbClr val="4C5784"/>
                </a:solidFill>
                <a:latin typeface="+mn-lt"/>
                <a:ea typeface="+mn-ea"/>
                <a:cs typeface="+mn-cs"/>
              </a:defRPr>
            </a:lvl4pPr>
            <a:lvl5pPr marL="1958975" indent="-196850" algn="l" defTabSz="652463" rtl="0" fontAlgn="base">
              <a:lnSpc>
                <a:spcPct val="95000"/>
              </a:lnSpc>
              <a:spcBef>
                <a:spcPct val="0"/>
              </a:spcBef>
              <a:spcAft>
                <a:spcPts val="250"/>
              </a:spcAft>
              <a:buClr>
                <a:srgbClr val="4C5784"/>
              </a:buClr>
              <a:buSzPct val="45000"/>
              <a:buFont typeface="StarSymbol" charset="0"/>
              <a:buChar char="●"/>
              <a:defRPr kern="1200">
                <a:solidFill>
                  <a:srgbClr val="4C578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ltLang="de-DE" sz="1800" dirty="0"/>
              <a:t>Global </a:t>
            </a:r>
            <a:r>
              <a:rPr lang="de-DE" altLang="de-DE" sz="1800" dirty="0" err="1"/>
              <a:t>Unicast</a:t>
            </a:r>
            <a:endParaRPr lang="de-DE" altLang="de-DE" sz="1800" dirty="0"/>
          </a:p>
          <a:p>
            <a:r>
              <a:rPr lang="de-DE" altLang="de-DE" sz="1800" dirty="0"/>
              <a:t>Link-</a:t>
            </a:r>
            <a:r>
              <a:rPr lang="de-DE" altLang="de-DE" sz="1800" dirty="0" err="1"/>
              <a:t>Local</a:t>
            </a:r>
            <a:endParaRPr lang="de-DE" altLang="de-DE" sz="1800" dirty="0"/>
          </a:p>
          <a:p>
            <a:r>
              <a:rPr lang="de-DE" altLang="de-DE" sz="1800" dirty="0" err="1"/>
              <a:t>Loopback</a:t>
            </a:r>
            <a:endParaRPr lang="de-DE" altLang="de-DE" sz="1800" dirty="0"/>
          </a:p>
          <a:p>
            <a:r>
              <a:rPr lang="de-DE" altLang="de-DE" sz="1800" dirty="0" err="1"/>
              <a:t>Unspecified</a:t>
            </a:r>
            <a:r>
              <a:rPr lang="de-DE" altLang="de-DE" sz="1800" dirty="0"/>
              <a:t> </a:t>
            </a:r>
            <a:r>
              <a:rPr lang="de-DE" altLang="de-DE" sz="1800" dirty="0" err="1"/>
              <a:t>Address</a:t>
            </a:r>
            <a:endParaRPr lang="de-DE" altLang="de-DE" sz="1800" dirty="0"/>
          </a:p>
          <a:p>
            <a:r>
              <a:rPr lang="de-DE" altLang="de-DE" sz="1800" dirty="0"/>
              <a:t>Unique </a:t>
            </a:r>
            <a:r>
              <a:rPr lang="de-DE" altLang="de-DE" sz="1800" dirty="0" err="1"/>
              <a:t>Local</a:t>
            </a:r>
            <a:endParaRPr lang="de-DE" altLang="de-DE" sz="1800" dirty="0"/>
          </a:p>
          <a:p>
            <a:r>
              <a:rPr lang="de-DE" altLang="de-DE" sz="1800" dirty="0"/>
              <a:t>IP4 </a:t>
            </a:r>
            <a:r>
              <a:rPr lang="de-DE" altLang="de-DE" sz="1800" dirty="0" err="1"/>
              <a:t>embedded</a:t>
            </a:r>
            <a:endParaRPr lang="de-DE" altLang="de-DE" sz="1800" dirty="0"/>
          </a:p>
          <a:p>
            <a:pPr>
              <a:buFont typeface="StarSymbol" charset="0"/>
              <a:buNone/>
            </a:pPr>
            <a:endParaRPr lang="de-DE" altLang="de-DE" sz="1800" dirty="0"/>
          </a:p>
          <a:p>
            <a:endParaRPr lang="de-DE" altLang="de-DE" sz="1800" dirty="0"/>
          </a:p>
          <a:p>
            <a:endParaRPr lang="de-DE" altLang="de-DE" sz="1800" dirty="0"/>
          </a:p>
        </p:txBody>
      </p:sp>
      <p:sp>
        <p:nvSpPr>
          <p:cNvPr id="7"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dirty="0"/>
              <a:t>Notation</a:t>
            </a:r>
          </a:p>
          <a:p>
            <a:r>
              <a:rPr lang="de-DE" altLang="de-DE" sz="1400" b="1" dirty="0">
                <a:solidFill>
                  <a:srgbClr val="FF0000"/>
                </a:solidFill>
              </a:rPr>
              <a:t>Adressarten</a:t>
            </a:r>
          </a:p>
          <a:p>
            <a:r>
              <a:rPr lang="de-DE" altLang="de-DE" sz="1400" dirty="0"/>
              <a:t>Reservierte Adressen</a:t>
            </a:r>
          </a:p>
          <a:p>
            <a:r>
              <a:rPr lang="de-DE" altLang="de-DE" sz="1400" dirty="0"/>
              <a:t>Subnetting</a:t>
            </a:r>
          </a:p>
        </p:txBody>
      </p:sp>
    </p:spTree>
    <p:extLst>
      <p:ext uri="{BB962C8B-B14F-4D97-AF65-F5344CB8AC3E}">
        <p14:creationId xmlns:p14="http://schemas.microsoft.com/office/powerpoint/2010/main" val="330157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95536" y="784225"/>
            <a:ext cx="5616624"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marL="1306513" algn="l" defTabSz="652463" rtl="0" fontAlgn="base">
              <a:spcBef>
                <a:spcPct val="0"/>
              </a:spcBef>
              <a:spcAft>
                <a:spcPct val="0"/>
              </a:spcAft>
              <a:buClr>
                <a:srgbClr val="000000"/>
              </a:buClr>
              <a:buSzPct val="45000"/>
              <a:buFont typeface="StarSymbol" charset="0"/>
              <a:defRPr sz="4000" kern="1200">
                <a:solidFill>
                  <a:srgbClr val="000000"/>
                </a:solidFill>
                <a:latin typeface="+mj-lt"/>
                <a:ea typeface="+mj-ea"/>
                <a:cs typeface="+mj-cs"/>
              </a:defRPr>
            </a:lvl1pPr>
            <a:lvl2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2pPr>
            <a:lvl3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3pPr>
            <a:lvl4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4pPr>
            <a:lvl5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5pPr>
            <a:lvl6pPr marL="17637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6pPr>
            <a:lvl7pPr marL="22209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7pPr>
            <a:lvl8pPr marL="26781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8pPr>
            <a:lvl9pPr marL="31353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9pPr>
          </a:lstStyle>
          <a:p>
            <a:r>
              <a:rPr lang="de-DE" altLang="de-DE" dirty="0"/>
              <a:t>Adressarten </a:t>
            </a:r>
            <a:r>
              <a:rPr lang="de-DE" altLang="de-DE" dirty="0" err="1"/>
              <a:t>Unicast</a:t>
            </a:r>
            <a:endParaRPr lang="de-DE" altLang="de-DE" dirty="0"/>
          </a:p>
        </p:txBody>
      </p:sp>
      <p:sp>
        <p:nvSpPr>
          <p:cNvPr id="5" name="Textfeld 4"/>
          <p:cNvSpPr txBox="1"/>
          <p:nvPr/>
        </p:nvSpPr>
        <p:spPr>
          <a:xfrm>
            <a:off x="1115616" y="2060848"/>
            <a:ext cx="3960440" cy="369332"/>
          </a:xfrm>
          <a:prstGeom prst="rect">
            <a:avLst/>
          </a:prstGeom>
          <a:noFill/>
        </p:spPr>
        <p:txBody>
          <a:bodyPr wrap="square" rtlCol="0">
            <a:spAutoFit/>
          </a:bodyPr>
          <a:lstStyle/>
          <a:p>
            <a:r>
              <a:rPr lang="de-DE" b="1" dirty="0"/>
              <a:t>Global </a:t>
            </a:r>
            <a:r>
              <a:rPr lang="de-DE" b="1" dirty="0" err="1"/>
              <a:t>Unicast</a:t>
            </a:r>
            <a:endParaRPr lang="de-DE" b="1" dirty="0"/>
          </a:p>
        </p:txBody>
      </p:sp>
      <p:sp>
        <p:nvSpPr>
          <p:cNvPr id="6" name="Rectangle 3"/>
          <p:cNvSpPr txBox="1">
            <a:spLocks noChangeArrowheads="1"/>
          </p:cNvSpPr>
          <p:nvPr/>
        </p:nvSpPr>
        <p:spPr bwMode="auto">
          <a:xfrm>
            <a:off x="1403648" y="2611473"/>
            <a:ext cx="7008614" cy="3528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92113" indent="-293688" algn="l" defTabSz="652463" rtl="0" fontAlgn="base">
              <a:lnSpc>
                <a:spcPct val="95000"/>
              </a:lnSpc>
              <a:spcBef>
                <a:spcPct val="0"/>
              </a:spcBef>
              <a:spcAft>
                <a:spcPts val="1288"/>
              </a:spcAft>
              <a:buClr>
                <a:srgbClr val="000000"/>
              </a:buClr>
              <a:buSzPct val="82000"/>
              <a:buFont typeface="StarSymbol" charset="0"/>
              <a:buBlip>
                <a:blip r:embed="rId3"/>
              </a:buBlip>
              <a:defRPr sz="2900" kern="1200">
                <a:solidFill>
                  <a:srgbClr val="4C5784"/>
                </a:solidFill>
                <a:latin typeface="+mn-lt"/>
                <a:ea typeface="+mn-ea"/>
                <a:cs typeface="+mn-cs"/>
              </a:defRPr>
            </a:lvl1pPr>
            <a:lvl2pPr marL="782638" indent="-260350" algn="l" defTabSz="652463" rtl="0" fontAlgn="base">
              <a:lnSpc>
                <a:spcPct val="95000"/>
              </a:lnSpc>
              <a:spcBef>
                <a:spcPct val="0"/>
              </a:spcBef>
              <a:spcAft>
                <a:spcPts val="1025"/>
              </a:spcAft>
              <a:buClr>
                <a:srgbClr val="000000"/>
              </a:buClr>
              <a:buSzPct val="94000"/>
              <a:buFont typeface="StarSymbol" charset="0"/>
              <a:buBlip>
                <a:blip r:embed="rId3"/>
              </a:buBlip>
              <a:defRPr sz="2500" kern="1200">
                <a:solidFill>
                  <a:srgbClr val="4C5784"/>
                </a:solidFill>
                <a:latin typeface="+mn-lt"/>
                <a:ea typeface="+mn-ea"/>
                <a:cs typeface="+mn-cs"/>
              </a:defRPr>
            </a:lvl2pPr>
            <a:lvl3pPr marL="1174750" indent="-195263" algn="l" defTabSz="652463" rtl="0" fontAlgn="base">
              <a:lnSpc>
                <a:spcPct val="95000"/>
              </a:lnSpc>
              <a:spcBef>
                <a:spcPct val="0"/>
              </a:spcBef>
              <a:spcAft>
                <a:spcPts val="775"/>
              </a:spcAft>
              <a:buClr>
                <a:srgbClr val="000000"/>
              </a:buClr>
              <a:buSzPct val="77000"/>
              <a:buFont typeface="StarSymbol" charset="0"/>
              <a:buBlip>
                <a:blip r:embed="rId3"/>
              </a:buBlip>
              <a:defRPr sz="2200" kern="1200">
                <a:solidFill>
                  <a:srgbClr val="4C5784"/>
                </a:solidFill>
                <a:latin typeface="+mn-lt"/>
                <a:ea typeface="+mn-ea"/>
                <a:cs typeface="+mn-cs"/>
              </a:defRPr>
            </a:lvl3pPr>
            <a:lvl4pPr marL="1566863" indent="-195263" algn="l" defTabSz="652463" rtl="0" fontAlgn="base">
              <a:lnSpc>
                <a:spcPct val="95000"/>
              </a:lnSpc>
              <a:spcBef>
                <a:spcPct val="0"/>
              </a:spcBef>
              <a:spcAft>
                <a:spcPts val="513"/>
              </a:spcAft>
              <a:buClr>
                <a:srgbClr val="4C5784"/>
              </a:buClr>
              <a:buSzPct val="67000"/>
              <a:buFont typeface="StarSymbol" charset="0"/>
              <a:buChar char="●"/>
              <a:defRPr kern="1200">
                <a:solidFill>
                  <a:srgbClr val="4C5784"/>
                </a:solidFill>
                <a:latin typeface="+mn-lt"/>
                <a:ea typeface="+mn-ea"/>
                <a:cs typeface="+mn-cs"/>
              </a:defRPr>
            </a:lvl4pPr>
            <a:lvl5pPr marL="1958975" indent="-196850" algn="l" defTabSz="652463" rtl="0" fontAlgn="base">
              <a:lnSpc>
                <a:spcPct val="95000"/>
              </a:lnSpc>
              <a:spcBef>
                <a:spcPct val="0"/>
              </a:spcBef>
              <a:spcAft>
                <a:spcPts val="250"/>
              </a:spcAft>
              <a:buClr>
                <a:srgbClr val="4C5784"/>
              </a:buClr>
              <a:buSzPct val="45000"/>
              <a:buFont typeface="StarSymbol" charset="0"/>
              <a:buChar char="●"/>
              <a:defRPr kern="1200">
                <a:solidFill>
                  <a:srgbClr val="4C578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ltLang="de-DE" sz="1800" dirty="0"/>
              <a:t>ähnlich der öffentlichen IPv4-Adresse</a:t>
            </a:r>
          </a:p>
          <a:p>
            <a:r>
              <a:rPr lang="de-DE" altLang="de-DE" sz="1800" dirty="0"/>
              <a:t>weltweit einzigartig</a:t>
            </a:r>
          </a:p>
          <a:p>
            <a:r>
              <a:rPr lang="de-DE" altLang="de-DE" sz="1800" dirty="0"/>
              <a:t>im Internet routingfähig</a:t>
            </a:r>
          </a:p>
          <a:p>
            <a:pPr marL="98425" indent="0">
              <a:buNone/>
            </a:pPr>
            <a:r>
              <a:rPr lang="de-DE" altLang="de-DE" sz="1800" dirty="0"/>
              <a:t>	</a:t>
            </a:r>
          </a:p>
          <a:p>
            <a:pPr>
              <a:buFont typeface="StarSymbol" charset="0"/>
              <a:buNone/>
            </a:pPr>
            <a:endParaRPr lang="de-DE" altLang="de-DE" sz="1800" dirty="0"/>
          </a:p>
          <a:p>
            <a:r>
              <a:rPr lang="de-DE" altLang="de-DE" sz="1800" dirty="0"/>
              <a:t>Erste Hextet: </a:t>
            </a:r>
            <a:r>
              <a:rPr lang="de-DE" altLang="de-DE" sz="1800" dirty="0">
                <a:solidFill>
                  <a:srgbClr val="FF0000"/>
                </a:solidFill>
              </a:rPr>
              <a:t>001</a:t>
            </a:r>
            <a:r>
              <a:rPr lang="de-DE" altLang="de-DE" sz="1800" dirty="0"/>
              <a:t>x </a:t>
            </a:r>
            <a:r>
              <a:rPr lang="de-DE" altLang="de-DE" sz="1800" dirty="0" err="1"/>
              <a:t>xxxx</a:t>
            </a:r>
            <a:r>
              <a:rPr lang="de-DE" altLang="de-DE" sz="1800" dirty="0"/>
              <a:t> </a:t>
            </a:r>
            <a:r>
              <a:rPr lang="de-DE" altLang="de-DE" sz="1800" dirty="0" err="1"/>
              <a:t>xxxx</a:t>
            </a:r>
            <a:r>
              <a:rPr lang="de-DE" altLang="de-DE" sz="1800" dirty="0"/>
              <a:t> </a:t>
            </a:r>
            <a:r>
              <a:rPr lang="de-DE" altLang="de-DE" sz="1800" dirty="0" err="1"/>
              <a:t>xxxx</a:t>
            </a:r>
            <a:endParaRPr lang="de-DE" altLang="de-DE" sz="1800" dirty="0"/>
          </a:p>
          <a:p>
            <a:r>
              <a:rPr lang="de-DE" altLang="de-DE" sz="1800" dirty="0"/>
              <a:t>Erste Hextet: </a:t>
            </a:r>
            <a:r>
              <a:rPr lang="de-DE" altLang="de-DE" sz="1800" dirty="0">
                <a:solidFill>
                  <a:srgbClr val="FF0000"/>
                </a:solidFill>
              </a:rPr>
              <a:t>001</a:t>
            </a:r>
            <a:r>
              <a:rPr lang="de-DE" altLang="de-DE" sz="1800" dirty="0"/>
              <a:t>0 0000 0000 0000 – </a:t>
            </a:r>
            <a:r>
              <a:rPr lang="de-DE" altLang="de-DE" sz="1800" dirty="0">
                <a:solidFill>
                  <a:srgbClr val="FF0000"/>
                </a:solidFill>
              </a:rPr>
              <a:t>001</a:t>
            </a:r>
            <a:r>
              <a:rPr lang="de-DE" altLang="de-DE" sz="1800" dirty="0"/>
              <a:t>1 1111 1111 1111</a:t>
            </a:r>
          </a:p>
          <a:p>
            <a:r>
              <a:rPr lang="de-DE" altLang="de-DE" sz="1800" dirty="0"/>
              <a:t>                                    2000              –                   3FFF</a:t>
            </a:r>
          </a:p>
          <a:p>
            <a:endParaRPr lang="de-DE" altLang="de-DE" sz="1800" dirty="0"/>
          </a:p>
        </p:txBody>
      </p:sp>
      <p:sp>
        <p:nvSpPr>
          <p:cNvPr id="2" name="Textfeld 1"/>
          <p:cNvSpPr txBox="1"/>
          <p:nvPr/>
        </p:nvSpPr>
        <p:spPr>
          <a:xfrm>
            <a:off x="1403648" y="4216442"/>
            <a:ext cx="2808312" cy="369332"/>
          </a:xfrm>
          <a:prstGeom prst="rect">
            <a:avLst/>
          </a:prstGeom>
          <a:solidFill>
            <a:srgbClr val="99FF99"/>
          </a:solidFill>
          <a:ln>
            <a:solidFill>
              <a:schemeClr val="tx1"/>
            </a:solidFill>
          </a:ln>
        </p:spPr>
        <p:txBody>
          <a:bodyPr wrap="square" rtlCol="0">
            <a:spAutoFit/>
          </a:bodyPr>
          <a:lstStyle/>
          <a:p>
            <a:pPr algn="ctr"/>
            <a:r>
              <a:rPr lang="de-DE" dirty="0"/>
              <a:t>Globales Routing-Präfix</a:t>
            </a:r>
          </a:p>
        </p:txBody>
      </p:sp>
      <p:sp>
        <p:nvSpPr>
          <p:cNvPr id="7" name="Textfeld 6"/>
          <p:cNvSpPr txBox="1"/>
          <p:nvPr/>
        </p:nvSpPr>
        <p:spPr>
          <a:xfrm>
            <a:off x="4211960" y="4216442"/>
            <a:ext cx="1368152" cy="369332"/>
          </a:xfrm>
          <a:prstGeom prst="rect">
            <a:avLst/>
          </a:prstGeom>
          <a:solidFill>
            <a:srgbClr val="99FF99"/>
          </a:solidFill>
          <a:ln>
            <a:solidFill>
              <a:schemeClr val="tx1"/>
            </a:solidFill>
          </a:ln>
        </p:spPr>
        <p:txBody>
          <a:bodyPr wrap="square" rtlCol="0">
            <a:spAutoFit/>
          </a:bodyPr>
          <a:lstStyle/>
          <a:p>
            <a:pPr algn="ctr"/>
            <a:r>
              <a:rPr lang="de-DE" dirty="0" err="1"/>
              <a:t>Subnet</a:t>
            </a:r>
            <a:r>
              <a:rPr lang="de-DE" dirty="0"/>
              <a:t> ID</a:t>
            </a:r>
          </a:p>
        </p:txBody>
      </p:sp>
      <p:sp>
        <p:nvSpPr>
          <p:cNvPr id="8" name="Textfeld 7"/>
          <p:cNvSpPr txBox="1"/>
          <p:nvPr/>
        </p:nvSpPr>
        <p:spPr>
          <a:xfrm>
            <a:off x="5580112" y="4216442"/>
            <a:ext cx="2736304" cy="369332"/>
          </a:xfrm>
          <a:prstGeom prst="rect">
            <a:avLst/>
          </a:prstGeom>
          <a:solidFill>
            <a:srgbClr val="33CCFF"/>
          </a:solidFill>
          <a:ln>
            <a:solidFill>
              <a:schemeClr val="tx1"/>
            </a:solidFill>
          </a:ln>
        </p:spPr>
        <p:txBody>
          <a:bodyPr wrap="square" rtlCol="0">
            <a:spAutoFit/>
          </a:bodyPr>
          <a:lstStyle/>
          <a:p>
            <a:pPr algn="ctr"/>
            <a:r>
              <a:rPr lang="de-DE" dirty="0"/>
              <a:t>Schnittstellen ID</a:t>
            </a:r>
          </a:p>
        </p:txBody>
      </p:sp>
      <p:sp>
        <p:nvSpPr>
          <p:cNvPr id="9"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dirty="0"/>
              <a:t>Notation</a:t>
            </a:r>
          </a:p>
          <a:p>
            <a:r>
              <a:rPr lang="de-DE" altLang="de-DE" sz="1400" b="1" dirty="0">
                <a:solidFill>
                  <a:srgbClr val="FF0000"/>
                </a:solidFill>
              </a:rPr>
              <a:t>Adressarten</a:t>
            </a:r>
          </a:p>
          <a:p>
            <a:r>
              <a:rPr lang="de-DE" altLang="de-DE" sz="1400" dirty="0"/>
              <a:t>Reservierte Adressen</a:t>
            </a:r>
          </a:p>
          <a:p>
            <a:r>
              <a:rPr lang="de-DE" altLang="de-DE" sz="1400" dirty="0"/>
              <a:t>Subnetting</a:t>
            </a:r>
          </a:p>
        </p:txBody>
      </p:sp>
      <p:sp>
        <p:nvSpPr>
          <p:cNvPr id="10" name="Textfeld 9"/>
          <p:cNvSpPr txBox="1"/>
          <p:nvPr/>
        </p:nvSpPr>
        <p:spPr>
          <a:xfrm>
            <a:off x="1547664" y="6237312"/>
            <a:ext cx="6552728" cy="369332"/>
          </a:xfrm>
          <a:prstGeom prst="rect">
            <a:avLst/>
          </a:prstGeom>
          <a:solidFill>
            <a:srgbClr val="FFFF00"/>
          </a:solidFill>
        </p:spPr>
        <p:txBody>
          <a:bodyPr wrap="square" rtlCol="0">
            <a:spAutoFit/>
          </a:bodyPr>
          <a:lstStyle/>
          <a:p>
            <a:r>
              <a:rPr lang="de-DE" dirty="0"/>
              <a:t>Aktivität: Welches ist das kleinste, welches das größte Hextet.</a:t>
            </a:r>
          </a:p>
        </p:txBody>
      </p:sp>
    </p:spTree>
    <p:extLst>
      <p:ext uri="{BB962C8B-B14F-4D97-AF65-F5344CB8AC3E}">
        <p14:creationId xmlns:p14="http://schemas.microsoft.com/office/powerpoint/2010/main" val="19494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95536" y="784225"/>
            <a:ext cx="5616624"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marL="1306513" algn="l" defTabSz="652463" rtl="0" fontAlgn="base">
              <a:spcBef>
                <a:spcPct val="0"/>
              </a:spcBef>
              <a:spcAft>
                <a:spcPct val="0"/>
              </a:spcAft>
              <a:buClr>
                <a:srgbClr val="000000"/>
              </a:buClr>
              <a:buSzPct val="45000"/>
              <a:buFont typeface="StarSymbol" charset="0"/>
              <a:defRPr sz="4000" kern="1200">
                <a:solidFill>
                  <a:srgbClr val="000000"/>
                </a:solidFill>
                <a:latin typeface="+mj-lt"/>
                <a:ea typeface="+mj-ea"/>
                <a:cs typeface="+mj-cs"/>
              </a:defRPr>
            </a:lvl1pPr>
            <a:lvl2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2pPr>
            <a:lvl3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3pPr>
            <a:lvl4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4pPr>
            <a:lvl5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5pPr>
            <a:lvl6pPr marL="17637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6pPr>
            <a:lvl7pPr marL="22209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7pPr>
            <a:lvl8pPr marL="26781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8pPr>
            <a:lvl9pPr marL="31353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9pPr>
          </a:lstStyle>
          <a:p>
            <a:r>
              <a:rPr lang="de-DE" altLang="de-DE" dirty="0"/>
              <a:t>Adressarten </a:t>
            </a:r>
            <a:r>
              <a:rPr lang="de-DE" altLang="de-DE" dirty="0" err="1"/>
              <a:t>Unicast</a:t>
            </a:r>
            <a:endParaRPr lang="de-DE" altLang="de-DE" dirty="0"/>
          </a:p>
        </p:txBody>
      </p:sp>
      <p:sp>
        <p:nvSpPr>
          <p:cNvPr id="5" name="Textfeld 4"/>
          <p:cNvSpPr txBox="1"/>
          <p:nvPr/>
        </p:nvSpPr>
        <p:spPr>
          <a:xfrm>
            <a:off x="1115616" y="2060848"/>
            <a:ext cx="3960440" cy="369332"/>
          </a:xfrm>
          <a:prstGeom prst="rect">
            <a:avLst/>
          </a:prstGeom>
          <a:noFill/>
        </p:spPr>
        <p:txBody>
          <a:bodyPr wrap="square" rtlCol="0">
            <a:spAutoFit/>
          </a:bodyPr>
          <a:lstStyle/>
          <a:p>
            <a:r>
              <a:rPr lang="de-DE" b="1" dirty="0"/>
              <a:t>Global </a:t>
            </a:r>
            <a:r>
              <a:rPr lang="de-DE" b="1" dirty="0" err="1"/>
              <a:t>Unicast</a:t>
            </a:r>
            <a:endParaRPr lang="de-DE" b="1" dirty="0"/>
          </a:p>
        </p:txBody>
      </p:sp>
      <p:sp>
        <p:nvSpPr>
          <p:cNvPr id="9"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dirty="0"/>
              <a:t>Notation</a:t>
            </a:r>
          </a:p>
          <a:p>
            <a:r>
              <a:rPr lang="de-DE" altLang="de-DE" sz="1400" b="1" dirty="0">
                <a:solidFill>
                  <a:srgbClr val="FF0000"/>
                </a:solidFill>
              </a:rPr>
              <a:t>Adressarten</a:t>
            </a:r>
          </a:p>
          <a:p>
            <a:r>
              <a:rPr lang="de-DE" altLang="de-DE" sz="1400" dirty="0"/>
              <a:t>Reservierte Adressen</a:t>
            </a:r>
          </a:p>
          <a:p>
            <a:r>
              <a:rPr lang="de-DE" altLang="de-DE" sz="1400" dirty="0"/>
              <a:t>Subnetting</a:t>
            </a:r>
          </a:p>
        </p:txBody>
      </p:sp>
      <p:sp>
        <p:nvSpPr>
          <p:cNvPr id="2" name="Textfeld 1"/>
          <p:cNvSpPr txBox="1"/>
          <p:nvPr/>
        </p:nvSpPr>
        <p:spPr>
          <a:xfrm>
            <a:off x="1403648" y="4216442"/>
            <a:ext cx="2808312" cy="369332"/>
          </a:xfrm>
          <a:prstGeom prst="rect">
            <a:avLst/>
          </a:prstGeom>
          <a:solidFill>
            <a:srgbClr val="99FF99"/>
          </a:solidFill>
          <a:ln>
            <a:solidFill>
              <a:schemeClr val="tx1"/>
            </a:solidFill>
          </a:ln>
        </p:spPr>
        <p:txBody>
          <a:bodyPr wrap="square" rtlCol="0">
            <a:spAutoFit/>
          </a:bodyPr>
          <a:lstStyle/>
          <a:p>
            <a:pPr algn="ctr"/>
            <a:r>
              <a:rPr lang="de-DE" dirty="0"/>
              <a:t>Globales Routing-Präfix</a:t>
            </a:r>
          </a:p>
        </p:txBody>
      </p:sp>
      <p:sp>
        <p:nvSpPr>
          <p:cNvPr id="7" name="Textfeld 6"/>
          <p:cNvSpPr txBox="1"/>
          <p:nvPr/>
        </p:nvSpPr>
        <p:spPr>
          <a:xfrm>
            <a:off x="4211960" y="4216442"/>
            <a:ext cx="1368152" cy="369332"/>
          </a:xfrm>
          <a:prstGeom prst="rect">
            <a:avLst/>
          </a:prstGeom>
          <a:solidFill>
            <a:srgbClr val="99FF99"/>
          </a:solidFill>
          <a:ln>
            <a:solidFill>
              <a:schemeClr val="tx1"/>
            </a:solidFill>
          </a:ln>
        </p:spPr>
        <p:txBody>
          <a:bodyPr wrap="square" rtlCol="0">
            <a:spAutoFit/>
          </a:bodyPr>
          <a:lstStyle/>
          <a:p>
            <a:pPr algn="ctr"/>
            <a:r>
              <a:rPr lang="de-DE" dirty="0" err="1"/>
              <a:t>Subnet</a:t>
            </a:r>
            <a:r>
              <a:rPr lang="de-DE" dirty="0"/>
              <a:t> ID</a:t>
            </a:r>
          </a:p>
        </p:txBody>
      </p:sp>
      <p:sp>
        <p:nvSpPr>
          <p:cNvPr id="8" name="Textfeld 7"/>
          <p:cNvSpPr txBox="1"/>
          <p:nvPr/>
        </p:nvSpPr>
        <p:spPr>
          <a:xfrm>
            <a:off x="5580112" y="4216442"/>
            <a:ext cx="2736304" cy="369332"/>
          </a:xfrm>
          <a:prstGeom prst="rect">
            <a:avLst/>
          </a:prstGeom>
          <a:solidFill>
            <a:srgbClr val="33CCFF"/>
          </a:solidFill>
          <a:ln>
            <a:solidFill>
              <a:schemeClr val="tx1"/>
            </a:solidFill>
          </a:ln>
        </p:spPr>
        <p:txBody>
          <a:bodyPr wrap="square" rtlCol="0">
            <a:spAutoFit/>
          </a:bodyPr>
          <a:lstStyle/>
          <a:p>
            <a:pPr algn="ctr"/>
            <a:r>
              <a:rPr lang="de-DE" dirty="0"/>
              <a:t>Schnittstellen ID</a:t>
            </a:r>
          </a:p>
        </p:txBody>
      </p:sp>
      <p:sp>
        <p:nvSpPr>
          <p:cNvPr id="3" name="Textfeld 2"/>
          <p:cNvSpPr txBox="1"/>
          <p:nvPr/>
        </p:nvSpPr>
        <p:spPr>
          <a:xfrm flipH="1">
            <a:off x="2380467" y="3779748"/>
            <a:ext cx="895389" cy="369332"/>
          </a:xfrm>
          <a:prstGeom prst="rect">
            <a:avLst/>
          </a:prstGeom>
          <a:noFill/>
        </p:spPr>
        <p:txBody>
          <a:bodyPr wrap="square" rtlCol="0">
            <a:spAutoFit/>
          </a:bodyPr>
          <a:lstStyle/>
          <a:p>
            <a:r>
              <a:rPr lang="de-DE" dirty="0"/>
              <a:t>48 </a:t>
            </a:r>
            <a:r>
              <a:rPr lang="de-DE" dirty="0" err="1"/>
              <a:t>bit</a:t>
            </a:r>
            <a:endParaRPr lang="de-DE" dirty="0"/>
          </a:p>
        </p:txBody>
      </p:sp>
      <p:sp>
        <p:nvSpPr>
          <p:cNvPr id="10" name="Textfeld 9"/>
          <p:cNvSpPr txBox="1"/>
          <p:nvPr/>
        </p:nvSpPr>
        <p:spPr>
          <a:xfrm flipH="1">
            <a:off x="4427984" y="3779748"/>
            <a:ext cx="895389" cy="369332"/>
          </a:xfrm>
          <a:prstGeom prst="rect">
            <a:avLst/>
          </a:prstGeom>
          <a:noFill/>
        </p:spPr>
        <p:txBody>
          <a:bodyPr wrap="square" rtlCol="0">
            <a:spAutoFit/>
          </a:bodyPr>
          <a:lstStyle/>
          <a:p>
            <a:r>
              <a:rPr lang="de-DE" dirty="0"/>
              <a:t>16 </a:t>
            </a:r>
            <a:r>
              <a:rPr lang="de-DE" dirty="0" err="1"/>
              <a:t>bit</a:t>
            </a:r>
            <a:endParaRPr lang="de-DE" dirty="0"/>
          </a:p>
        </p:txBody>
      </p:sp>
      <p:sp>
        <p:nvSpPr>
          <p:cNvPr id="11" name="Textfeld 10"/>
          <p:cNvSpPr txBox="1"/>
          <p:nvPr/>
        </p:nvSpPr>
        <p:spPr>
          <a:xfrm flipH="1">
            <a:off x="6556931" y="3779748"/>
            <a:ext cx="895389" cy="369332"/>
          </a:xfrm>
          <a:prstGeom prst="rect">
            <a:avLst/>
          </a:prstGeom>
          <a:noFill/>
        </p:spPr>
        <p:txBody>
          <a:bodyPr wrap="square" rtlCol="0">
            <a:spAutoFit/>
          </a:bodyPr>
          <a:lstStyle/>
          <a:p>
            <a:r>
              <a:rPr lang="de-DE" dirty="0"/>
              <a:t>64 </a:t>
            </a:r>
            <a:r>
              <a:rPr lang="de-DE" dirty="0" err="1"/>
              <a:t>bit</a:t>
            </a:r>
            <a:endParaRPr lang="de-DE" dirty="0"/>
          </a:p>
        </p:txBody>
      </p:sp>
    </p:spTree>
    <p:extLst>
      <p:ext uri="{BB962C8B-B14F-4D97-AF65-F5344CB8AC3E}">
        <p14:creationId xmlns:p14="http://schemas.microsoft.com/office/powerpoint/2010/main" val="245797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95536" y="784225"/>
            <a:ext cx="5616624"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marL="1306513" algn="l" defTabSz="652463" rtl="0" fontAlgn="base">
              <a:spcBef>
                <a:spcPct val="0"/>
              </a:spcBef>
              <a:spcAft>
                <a:spcPct val="0"/>
              </a:spcAft>
              <a:buClr>
                <a:srgbClr val="000000"/>
              </a:buClr>
              <a:buSzPct val="45000"/>
              <a:buFont typeface="StarSymbol" charset="0"/>
              <a:defRPr sz="4000" kern="1200">
                <a:solidFill>
                  <a:srgbClr val="000000"/>
                </a:solidFill>
                <a:latin typeface="+mj-lt"/>
                <a:ea typeface="+mj-ea"/>
                <a:cs typeface="+mj-cs"/>
              </a:defRPr>
            </a:lvl1pPr>
            <a:lvl2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2pPr>
            <a:lvl3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3pPr>
            <a:lvl4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4pPr>
            <a:lvl5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5pPr>
            <a:lvl6pPr marL="17637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6pPr>
            <a:lvl7pPr marL="22209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7pPr>
            <a:lvl8pPr marL="26781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8pPr>
            <a:lvl9pPr marL="31353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9pPr>
          </a:lstStyle>
          <a:p>
            <a:r>
              <a:rPr lang="de-DE" altLang="de-DE" dirty="0"/>
              <a:t>Adressarten </a:t>
            </a:r>
            <a:r>
              <a:rPr lang="de-DE" altLang="de-DE" dirty="0" err="1"/>
              <a:t>Unicast</a:t>
            </a:r>
            <a:endParaRPr lang="de-DE" altLang="de-DE" dirty="0"/>
          </a:p>
        </p:txBody>
      </p:sp>
      <p:sp>
        <p:nvSpPr>
          <p:cNvPr id="5" name="Textfeld 4"/>
          <p:cNvSpPr txBox="1"/>
          <p:nvPr/>
        </p:nvSpPr>
        <p:spPr>
          <a:xfrm>
            <a:off x="1115616" y="2060848"/>
            <a:ext cx="3960440" cy="369332"/>
          </a:xfrm>
          <a:prstGeom prst="rect">
            <a:avLst/>
          </a:prstGeom>
          <a:noFill/>
        </p:spPr>
        <p:txBody>
          <a:bodyPr wrap="square" rtlCol="0">
            <a:spAutoFit/>
          </a:bodyPr>
          <a:lstStyle/>
          <a:p>
            <a:r>
              <a:rPr lang="de-DE" b="1" dirty="0"/>
              <a:t>Global </a:t>
            </a:r>
            <a:r>
              <a:rPr lang="de-DE" b="1" dirty="0" err="1"/>
              <a:t>Unicast</a:t>
            </a:r>
            <a:endParaRPr lang="de-DE" b="1" dirty="0"/>
          </a:p>
        </p:txBody>
      </p:sp>
      <p:sp>
        <p:nvSpPr>
          <p:cNvPr id="9"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dirty="0"/>
              <a:t>Notation</a:t>
            </a:r>
          </a:p>
          <a:p>
            <a:r>
              <a:rPr lang="de-DE" altLang="de-DE" sz="1400" b="1" dirty="0">
                <a:solidFill>
                  <a:srgbClr val="FF0000"/>
                </a:solidFill>
              </a:rPr>
              <a:t>Adressarten</a:t>
            </a:r>
          </a:p>
          <a:p>
            <a:r>
              <a:rPr lang="de-DE" altLang="de-DE" sz="1400" dirty="0"/>
              <a:t>Reservierte Adressen</a:t>
            </a:r>
          </a:p>
          <a:p>
            <a:r>
              <a:rPr lang="de-DE" altLang="de-DE" sz="1400" dirty="0"/>
              <a:t>Subnetting</a:t>
            </a:r>
          </a:p>
        </p:txBody>
      </p:sp>
      <p:grpSp>
        <p:nvGrpSpPr>
          <p:cNvPr id="13" name="Gruppieren 12"/>
          <p:cNvGrpSpPr/>
          <p:nvPr/>
        </p:nvGrpSpPr>
        <p:grpSpPr>
          <a:xfrm>
            <a:off x="1403648" y="2492896"/>
            <a:ext cx="6912768" cy="806026"/>
            <a:chOff x="1403648" y="3779748"/>
            <a:chExt cx="6912768" cy="806026"/>
          </a:xfrm>
        </p:grpSpPr>
        <p:sp>
          <p:nvSpPr>
            <p:cNvPr id="2" name="Textfeld 1"/>
            <p:cNvSpPr txBox="1"/>
            <p:nvPr/>
          </p:nvSpPr>
          <p:spPr>
            <a:xfrm>
              <a:off x="1403648" y="4216442"/>
              <a:ext cx="2808312" cy="369332"/>
            </a:xfrm>
            <a:prstGeom prst="rect">
              <a:avLst/>
            </a:prstGeom>
            <a:solidFill>
              <a:srgbClr val="99FF99"/>
            </a:solidFill>
            <a:ln>
              <a:solidFill>
                <a:schemeClr val="tx1"/>
              </a:solidFill>
            </a:ln>
          </p:spPr>
          <p:txBody>
            <a:bodyPr wrap="square" rtlCol="0">
              <a:spAutoFit/>
            </a:bodyPr>
            <a:lstStyle/>
            <a:p>
              <a:pPr algn="ctr"/>
              <a:r>
                <a:rPr lang="de-DE" dirty="0"/>
                <a:t>Globales Routing-Präfix</a:t>
              </a:r>
            </a:p>
          </p:txBody>
        </p:sp>
        <p:sp>
          <p:nvSpPr>
            <p:cNvPr id="7" name="Textfeld 6"/>
            <p:cNvSpPr txBox="1"/>
            <p:nvPr/>
          </p:nvSpPr>
          <p:spPr>
            <a:xfrm>
              <a:off x="4211960" y="4216442"/>
              <a:ext cx="1368152" cy="369332"/>
            </a:xfrm>
            <a:prstGeom prst="rect">
              <a:avLst/>
            </a:prstGeom>
            <a:solidFill>
              <a:srgbClr val="99FF99"/>
            </a:solidFill>
            <a:ln>
              <a:solidFill>
                <a:schemeClr val="tx1"/>
              </a:solidFill>
            </a:ln>
          </p:spPr>
          <p:txBody>
            <a:bodyPr wrap="square" rtlCol="0">
              <a:spAutoFit/>
            </a:bodyPr>
            <a:lstStyle/>
            <a:p>
              <a:pPr algn="ctr"/>
              <a:r>
                <a:rPr lang="de-DE" dirty="0" err="1"/>
                <a:t>Subnet</a:t>
              </a:r>
              <a:r>
                <a:rPr lang="de-DE" dirty="0"/>
                <a:t> ID</a:t>
              </a:r>
            </a:p>
          </p:txBody>
        </p:sp>
        <p:sp>
          <p:nvSpPr>
            <p:cNvPr id="8" name="Textfeld 7"/>
            <p:cNvSpPr txBox="1"/>
            <p:nvPr/>
          </p:nvSpPr>
          <p:spPr>
            <a:xfrm>
              <a:off x="5580112" y="4216442"/>
              <a:ext cx="2736304" cy="369332"/>
            </a:xfrm>
            <a:prstGeom prst="rect">
              <a:avLst/>
            </a:prstGeom>
            <a:solidFill>
              <a:srgbClr val="33CCFF"/>
            </a:solidFill>
            <a:ln>
              <a:solidFill>
                <a:schemeClr val="tx1"/>
              </a:solidFill>
            </a:ln>
          </p:spPr>
          <p:txBody>
            <a:bodyPr wrap="square" rtlCol="0">
              <a:spAutoFit/>
            </a:bodyPr>
            <a:lstStyle/>
            <a:p>
              <a:pPr algn="ctr"/>
              <a:r>
                <a:rPr lang="de-DE" dirty="0"/>
                <a:t>Schnittstellen ID</a:t>
              </a:r>
            </a:p>
          </p:txBody>
        </p:sp>
        <p:sp>
          <p:nvSpPr>
            <p:cNvPr id="3" name="Textfeld 2"/>
            <p:cNvSpPr txBox="1"/>
            <p:nvPr/>
          </p:nvSpPr>
          <p:spPr>
            <a:xfrm flipH="1">
              <a:off x="2380467" y="3779748"/>
              <a:ext cx="895389" cy="369332"/>
            </a:xfrm>
            <a:prstGeom prst="rect">
              <a:avLst/>
            </a:prstGeom>
            <a:noFill/>
          </p:spPr>
          <p:txBody>
            <a:bodyPr wrap="square" rtlCol="0">
              <a:spAutoFit/>
            </a:bodyPr>
            <a:lstStyle/>
            <a:p>
              <a:r>
                <a:rPr lang="de-DE" dirty="0"/>
                <a:t>48 </a:t>
              </a:r>
              <a:r>
                <a:rPr lang="de-DE" dirty="0" err="1"/>
                <a:t>bit</a:t>
              </a:r>
              <a:endParaRPr lang="de-DE" dirty="0"/>
            </a:p>
          </p:txBody>
        </p:sp>
        <p:sp>
          <p:nvSpPr>
            <p:cNvPr id="10" name="Textfeld 9"/>
            <p:cNvSpPr txBox="1"/>
            <p:nvPr/>
          </p:nvSpPr>
          <p:spPr>
            <a:xfrm flipH="1">
              <a:off x="4427984" y="3779748"/>
              <a:ext cx="895389" cy="369332"/>
            </a:xfrm>
            <a:prstGeom prst="rect">
              <a:avLst/>
            </a:prstGeom>
            <a:noFill/>
          </p:spPr>
          <p:txBody>
            <a:bodyPr wrap="square" rtlCol="0">
              <a:spAutoFit/>
            </a:bodyPr>
            <a:lstStyle/>
            <a:p>
              <a:r>
                <a:rPr lang="de-DE" dirty="0"/>
                <a:t>16 </a:t>
              </a:r>
              <a:r>
                <a:rPr lang="de-DE" dirty="0" err="1"/>
                <a:t>bit</a:t>
              </a:r>
              <a:endParaRPr lang="de-DE" dirty="0"/>
            </a:p>
          </p:txBody>
        </p:sp>
        <p:sp>
          <p:nvSpPr>
            <p:cNvPr id="11" name="Textfeld 10"/>
            <p:cNvSpPr txBox="1"/>
            <p:nvPr/>
          </p:nvSpPr>
          <p:spPr>
            <a:xfrm flipH="1">
              <a:off x="6556931" y="3779748"/>
              <a:ext cx="895389" cy="369332"/>
            </a:xfrm>
            <a:prstGeom prst="rect">
              <a:avLst/>
            </a:prstGeom>
            <a:noFill/>
          </p:spPr>
          <p:txBody>
            <a:bodyPr wrap="square" rtlCol="0">
              <a:spAutoFit/>
            </a:bodyPr>
            <a:lstStyle/>
            <a:p>
              <a:r>
                <a:rPr lang="de-DE" dirty="0"/>
                <a:t>64 </a:t>
              </a:r>
              <a:r>
                <a:rPr lang="de-DE" dirty="0" err="1"/>
                <a:t>bit</a:t>
              </a:r>
              <a:endParaRPr lang="de-DE" dirty="0"/>
            </a:p>
          </p:txBody>
        </p:sp>
      </p:grpSp>
      <p:sp>
        <p:nvSpPr>
          <p:cNvPr id="14" name="Textfeld 13"/>
          <p:cNvSpPr txBox="1"/>
          <p:nvPr/>
        </p:nvSpPr>
        <p:spPr>
          <a:xfrm>
            <a:off x="3563888" y="3779748"/>
            <a:ext cx="2592288" cy="369332"/>
          </a:xfrm>
          <a:prstGeom prst="rect">
            <a:avLst/>
          </a:prstGeom>
          <a:noFill/>
        </p:spPr>
        <p:txBody>
          <a:bodyPr wrap="square" rtlCol="0">
            <a:spAutoFit/>
          </a:bodyPr>
          <a:lstStyle/>
          <a:p>
            <a:r>
              <a:rPr lang="de-DE" dirty="0"/>
              <a:t>2001:EFA:1234:1::50</a:t>
            </a:r>
          </a:p>
        </p:txBody>
      </p:sp>
      <p:sp>
        <p:nvSpPr>
          <p:cNvPr id="18" name="Textfeld 17"/>
          <p:cNvSpPr txBox="1"/>
          <p:nvPr/>
        </p:nvSpPr>
        <p:spPr>
          <a:xfrm>
            <a:off x="1403648" y="4571836"/>
            <a:ext cx="2808312" cy="369332"/>
          </a:xfrm>
          <a:prstGeom prst="rect">
            <a:avLst/>
          </a:prstGeom>
          <a:solidFill>
            <a:srgbClr val="99FF99"/>
          </a:solidFill>
          <a:ln>
            <a:solidFill>
              <a:schemeClr val="tx1"/>
            </a:solidFill>
          </a:ln>
        </p:spPr>
        <p:txBody>
          <a:bodyPr wrap="square" rtlCol="0">
            <a:spAutoFit/>
          </a:bodyPr>
          <a:lstStyle/>
          <a:p>
            <a:pPr algn="ctr"/>
            <a:r>
              <a:rPr lang="de-DE" dirty="0"/>
              <a:t>2001:0EFA:1234</a:t>
            </a:r>
          </a:p>
        </p:txBody>
      </p:sp>
      <p:sp>
        <p:nvSpPr>
          <p:cNvPr id="19" name="Textfeld 18"/>
          <p:cNvSpPr txBox="1"/>
          <p:nvPr/>
        </p:nvSpPr>
        <p:spPr>
          <a:xfrm>
            <a:off x="4211960" y="4571836"/>
            <a:ext cx="1368152" cy="369332"/>
          </a:xfrm>
          <a:prstGeom prst="rect">
            <a:avLst/>
          </a:prstGeom>
          <a:solidFill>
            <a:srgbClr val="99FF99"/>
          </a:solidFill>
          <a:ln>
            <a:solidFill>
              <a:schemeClr val="tx1"/>
            </a:solidFill>
          </a:ln>
        </p:spPr>
        <p:txBody>
          <a:bodyPr wrap="square" rtlCol="0">
            <a:spAutoFit/>
          </a:bodyPr>
          <a:lstStyle/>
          <a:p>
            <a:pPr algn="ctr"/>
            <a:r>
              <a:rPr lang="de-DE" dirty="0"/>
              <a:t>0001</a:t>
            </a:r>
          </a:p>
        </p:txBody>
      </p:sp>
      <p:sp>
        <p:nvSpPr>
          <p:cNvPr id="20" name="Textfeld 19"/>
          <p:cNvSpPr txBox="1"/>
          <p:nvPr/>
        </p:nvSpPr>
        <p:spPr>
          <a:xfrm>
            <a:off x="5580112" y="4571836"/>
            <a:ext cx="2736304" cy="369332"/>
          </a:xfrm>
          <a:prstGeom prst="rect">
            <a:avLst/>
          </a:prstGeom>
          <a:solidFill>
            <a:srgbClr val="33CCFF"/>
          </a:solidFill>
          <a:ln>
            <a:solidFill>
              <a:schemeClr val="tx1"/>
            </a:solidFill>
          </a:ln>
        </p:spPr>
        <p:txBody>
          <a:bodyPr wrap="square" rtlCol="0">
            <a:spAutoFit/>
          </a:bodyPr>
          <a:lstStyle/>
          <a:p>
            <a:pPr algn="ctr"/>
            <a:r>
              <a:rPr lang="de-DE" dirty="0"/>
              <a:t>0000:0000:0000:0050</a:t>
            </a:r>
          </a:p>
        </p:txBody>
      </p:sp>
      <p:sp>
        <p:nvSpPr>
          <p:cNvPr id="25" name="Textfeld 24"/>
          <p:cNvSpPr txBox="1"/>
          <p:nvPr/>
        </p:nvSpPr>
        <p:spPr>
          <a:xfrm>
            <a:off x="1547664" y="6237312"/>
            <a:ext cx="6552728" cy="369332"/>
          </a:xfrm>
          <a:prstGeom prst="rect">
            <a:avLst/>
          </a:prstGeom>
          <a:solidFill>
            <a:srgbClr val="FFFF00"/>
          </a:solidFill>
        </p:spPr>
        <p:txBody>
          <a:bodyPr wrap="square" rtlCol="0">
            <a:spAutoFit/>
          </a:bodyPr>
          <a:lstStyle/>
          <a:p>
            <a:r>
              <a:rPr lang="de-DE" dirty="0"/>
              <a:t>Aktivität: Ordne die Adressteile den Blöcken zu (ungekürzt).</a:t>
            </a:r>
          </a:p>
        </p:txBody>
      </p:sp>
    </p:spTree>
    <p:extLst>
      <p:ext uri="{BB962C8B-B14F-4D97-AF65-F5344CB8AC3E}">
        <p14:creationId xmlns:p14="http://schemas.microsoft.com/office/powerpoint/2010/main" val="334319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animBg="1"/>
      <p:bldP spid="19" grpId="0" animBg="1"/>
      <p:bldP spid="20"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95536" y="784225"/>
            <a:ext cx="5616624"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marL="1306513" algn="l" defTabSz="652463" rtl="0" fontAlgn="base">
              <a:spcBef>
                <a:spcPct val="0"/>
              </a:spcBef>
              <a:spcAft>
                <a:spcPct val="0"/>
              </a:spcAft>
              <a:buClr>
                <a:srgbClr val="000000"/>
              </a:buClr>
              <a:buSzPct val="45000"/>
              <a:buFont typeface="StarSymbol" charset="0"/>
              <a:defRPr sz="4000" kern="1200">
                <a:solidFill>
                  <a:srgbClr val="000000"/>
                </a:solidFill>
                <a:latin typeface="+mj-lt"/>
                <a:ea typeface="+mj-ea"/>
                <a:cs typeface="+mj-cs"/>
              </a:defRPr>
            </a:lvl1pPr>
            <a:lvl2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2pPr>
            <a:lvl3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3pPr>
            <a:lvl4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4pPr>
            <a:lvl5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5pPr>
            <a:lvl6pPr marL="17637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6pPr>
            <a:lvl7pPr marL="22209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7pPr>
            <a:lvl8pPr marL="26781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8pPr>
            <a:lvl9pPr marL="31353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9pPr>
          </a:lstStyle>
          <a:p>
            <a:r>
              <a:rPr lang="de-DE" altLang="de-DE" dirty="0"/>
              <a:t>Adressarten </a:t>
            </a:r>
            <a:r>
              <a:rPr lang="de-DE" altLang="de-DE" dirty="0" err="1"/>
              <a:t>Unicast</a:t>
            </a:r>
            <a:endParaRPr lang="de-DE" altLang="de-DE" dirty="0"/>
          </a:p>
        </p:txBody>
      </p:sp>
      <p:sp>
        <p:nvSpPr>
          <p:cNvPr id="5" name="Textfeld 4"/>
          <p:cNvSpPr txBox="1"/>
          <p:nvPr/>
        </p:nvSpPr>
        <p:spPr>
          <a:xfrm>
            <a:off x="1115616" y="2060848"/>
            <a:ext cx="3960440" cy="369332"/>
          </a:xfrm>
          <a:prstGeom prst="rect">
            <a:avLst/>
          </a:prstGeom>
          <a:noFill/>
        </p:spPr>
        <p:txBody>
          <a:bodyPr wrap="square" rtlCol="0">
            <a:spAutoFit/>
          </a:bodyPr>
          <a:lstStyle/>
          <a:p>
            <a:r>
              <a:rPr lang="de-DE" b="1" dirty="0"/>
              <a:t>Link-</a:t>
            </a:r>
            <a:r>
              <a:rPr lang="de-DE" b="1" dirty="0" err="1"/>
              <a:t>Local</a:t>
            </a:r>
            <a:endParaRPr lang="de-DE" b="1" dirty="0"/>
          </a:p>
        </p:txBody>
      </p:sp>
      <p:sp>
        <p:nvSpPr>
          <p:cNvPr id="6" name="Rectangle 3"/>
          <p:cNvSpPr txBox="1">
            <a:spLocks noChangeArrowheads="1"/>
          </p:cNvSpPr>
          <p:nvPr/>
        </p:nvSpPr>
        <p:spPr bwMode="auto">
          <a:xfrm>
            <a:off x="971600" y="2636912"/>
            <a:ext cx="6408712" cy="3528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92113" indent="-293688" algn="l" defTabSz="652463" rtl="0" fontAlgn="base">
              <a:lnSpc>
                <a:spcPct val="95000"/>
              </a:lnSpc>
              <a:spcBef>
                <a:spcPct val="0"/>
              </a:spcBef>
              <a:spcAft>
                <a:spcPts val="1288"/>
              </a:spcAft>
              <a:buClr>
                <a:srgbClr val="000000"/>
              </a:buClr>
              <a:buSzPct val="82000"/>
              <a:buFont typeface="StarSymbol" charset="0"/>
              <a:buBlip>
                <a:blip r:embed="rId3"/>
              </a:buBlip>
              <a:defRPr sz="2900" kern="1200">
                <a:solidFill>
                  <a:srgbClr val="4C5784"/>
                </a:solidFill>
                <a:latin typeface="+mn-lt"/>
                <a:ea typeface="+mn-ea"/>
                <a:cs typeface="+mn-cs"/>
              </a:defRPr>
            </a:lvl1pPr>
            <a:lvl2pPr marL="782638" indent="-260350" algn="l" defTabSz="652463" rtl="0" fontAlgn="base">
              <a:lnSpc>
                <a:spcPct val="95000"/>
              </a:lnSpc>
              <a:spcBef>
                <a:spcPct val="0"/>
              </a:spcBef>
              <a:spcAft>
                <a:spcPts val="1025"/>
              </a:spcAft>
              <a:buClr>
                <a:srgbClr val="000000"/>
              </a:buClr>
              <a:buSzPct val="94000"/>
              <a:buFont typeface="StarSymbol" charset="0"/>
              <a:buBlip>
                <a:blip r:embed="rId3"/>
              </a:buBlip>
              <a:defRPr sz="2500" kern="1200">
                <a:solidFill>
                  <a:srgbClr val="4C5784"/>
                </a:solidFill>
                <a:latin typeface="+mn-lt"/>
                <a:ea typeface="+mn-ea"/>
                <a:cs typeface="+mn-cs"/>
              </a:defRPr>
            </a:lvl2pPr>
            <a:lvl3pPr marL="1174750" indent="-195263" algn="l" defTabSz="652463" rtl="0" fontAlgn="base">
              <a:lnSpc>
                <a:spcPct val="95000"/>
              </a:lnSpc>
              <a:spcBef>
                <a:spcPct val="0"/>
              </a:spcBef>
              <a:spcAft>
                <a:spcPts val="775"/>
              </a:spcAft>
              <a:buClr>
                <a:srgbClr val="000000"/>
              </a:buClr>
              <a:buSzPct val="77000"/>
              <a:buFont typeface="StarSymbol" charset="0"/>
              <a:buBlip>
                <a:blip r:embed="rId3"/>
              </a:buBlip>
              <a:defRPr sz="2200" kern="1200">
                <a:solidFill>
                  <a:srgbClr val="4C5784"/>
                </a:solidFill>
                <a:latin typeface="+mn-lt"/>
                <a:ea typeface="+mn-ea"/>
                <a:cs typeface="+mn-cs"/>
              </a:defRPr>
            </a:lvl3pPr>
            <a:lvl4pPr marL="1566863" indent="-195263" algn="l" defTabSz="652463" rtl="0" fontAlgn="base">
              <a:lnSpc>
                <a:spcPct val="95000"/>
              </a:lnSpc>
              <a:spcBef>
                <a:spcPct val="0"/>
              </a:spcBef>
              <a:spcAft>
                <a:spcPts val="513"/>
              </a:spcAft>
              <a:buClr>
                <a:srgbClr val="4C5784"/>
              </a:buClr>
              <a:buSzPct val="67000"/>
              <a:buFont typeface="StarSymbol" charset="0"/>
              <a:buChar char="●"/>
              <a:defRPr kern="1200">
                <a:solidFill>
                  <a:srgbClr val="4C5784"/>
                </a:solidFill>
                <a:latin typeface="+mn-lt"/>
                <a:ea typeface="+mn-ea"/>
                <a:cs typeface="+mn-cs"/>
              </a:defRPr>
            </a:lvl4pPr>
            <a:lvl5pPr marL="1958975" indent="-196850" algn="l" defTabSz="652463" rtl="0" fontAlgn="base">
              <a:lnSpc>
                <a:spcPct val="95000"/>
              </a:lnSpc>
              <a:spcBef>
                <a:spcPct val="0"/>
              </a:spcBef>
              <a:spcAft>
                <a:spcPts val="250"/>
              </a:spcAft>
              <a:buClr>
                <a:srgbClr val="4C5784"/>
              </a:buClr>
              <a:buSzPct val="45000"/>
              <a:buFont typeface="StarSymbol" charset="0"/>
              <a:buChar char="●"/>
              <a:defRPr kern="1200">
                <a:solidFill>
                  <a:srgbClr val="4C578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ltLang="de-DE" sz="1800" dirty="0"/>
              <a:t>„Link“ meint bei IPv6 ein Subnetz</a:t>
            </a:r>
          </a:p>
          <a:p>
            <a:r>
              <a:rPr lang="de-DE" altLang="de-DE" sz="1800" dirty="0"/>
              <a:t>im Link eindeutig</a:t>
            </a:r>
          </a:p>
          <a:p>
            <a:r>
              <a:rPr lang="de-DE" altLang="de-DE" sz="1800" dirty="0"/>
              <a:t>nicht routingfähig (weder als Ziel noch als Quelle)</a:t>
            </a:r>
          </a:p>
          <a:p>
            <a:pPr marL="98425" indent="0">
              <a:buNone/>
            </a:pPr>
            <a:r>
              <a:rPr lang="de-DE" altLang="de-DE" sz="1800" dirty="0"/>
              <a:t>	Bereich:	 FE80::/10</a:t>
            </a:r>
          </a:p>
          <a:p>
            <a:pPr marL="98425" indent="0">
              <a:buNone/>
            </a:pPr>
            <a:r>
              <a:rPr lang="de-DE" altLang="de-DE" sz="1800" dirty="0"/>
              <a:t>	Erstes Hextet: </a:t>
            </a:r>
            <a:r>
              <a:rPr lang="de-DE" altLang="de-DE" sz="1800" dirty="0">
                <a:solidFill>
                  <a:srgbClr val="FF0000"/>
                </a:solidFill>
              </a:rPr>
              <a:t>1111 1110 10 </a:t>
            </a:r>
            <a:r>
              <a:rPr lang="de-DE" altLang="de-DE" sz="1800" dirty="0"/>
              <a:t>xx </a:t>
            </a:r>
            <a:r>
              <a:rPr lang="de-DE" altLang="de-DE" sz="1800" dirty="0" err="1"/>
              <a:t>xxxx</a:t>
            </a:r>
            <a:endParaRPr lang="de-DE" altLang="de-DE" sz="1800" dirty="0"/>
          </a:p>
          <a:p>
            <a:pPr marL="98425" indent="0">
              <a:buNone/>
            </a:pPr>
            <a:r>
              <a:rPr lang="de-DE" altLang="de-DE" sz="1800" dirty="0"/>
              <a:t>	Erstes Hextet: </a:t>
            </a:r>
            <a:r>
              <a:rPr lang="de-DE" altLang="de-DE" sz="1800" dirty="0">
                <a:solidFill>
                  <a:srgbClr val="FF0000"/>
                </a:solidFill>
              </a:rPr>
              <a:t>1111 1110 10</a:t>
            </a:r>
            <a:r>
              <a:rPr lang="de-DE" altLang="de-DE" sz="1800" dirty="0"/>
              <a:t>00 0000 – </a:t>
            </a:r>
            <a:r>
              <a:rPr lang="de-DE" altLang="de-DE" sz="1800" dirty="0">
                <a:solidFill>
                  <a:srgbClr val="FF0000"/>
                </a:solidFill>
              </a:rPr>
              <a:t>1111 1110 10</a:t>
            </a:r>
            <a:r>
              <a:rPr lang="de-DE" altLang="de-DE" sz="1800" dirty="0"/>
              <a:t>11 1111</a:t>
            </a:r>
          </a:p>
          <a:p>
            <a:pPr marL="98425" indent="0">
              <a:buNone/>
            </a:pPr>
            <a:r>
              <a:rPr lang="de-DE" altLang="de-DE" sz="1800" dirty="0"/>
              <a:t>				  FE80			     FEBF</a:t>
            </a:r>
          </a:p>
          <a:p>
            <a:pPr marL="98425" indent="0">
              <a:buNone/>
            </a:pPr>
            <a:endParaRPr lang="de-DE" altLang="de-DE" sz="1800" dirty="0"/>
          </a:p>
          <a:p>
            <a:pPr>
              <a:buFont typeface="StarSymbol" charset="0"/>
              <a:buNone/>
            </a:pPr>
            <a:endParaRPr lang="de-DE" altLang="de-DE" sz="1800" dirty="0"/>
          </a:p>
          <a:p>
            <a:endParaRPr lang="de-DE" altLang="de-DE" sz="1800" dirty="0"/>
          </a:p>
          <a:p>
            <a:endParaRPr lang="de-DE" altLang="de-DE" sz="1800" dirty="0"/>
          </a:p>
        </p:txBody>
      </p:sp>
      <p:sp>
        <p:nvSpPr>
          <p:cNvPr id="7"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dirty="0"/>
              <a:t>Notation</a:t>
            </a:r>
          </a:p>
          <a:p>
            <a:r>
              <a:rPr lang="de-DE" altLang="de-DE" sz="1400" b="1" dirty="0">
                <a:solidFill>
                  <a:srgbClr val="FF0000"/>
                </a:solidFill>
              </a:rPr>
              <a:t>Adressarten</a:t>
            </a:r>
          </a:p>
          <a:p>
            <a:r>
              <a:rPr lang="de-DE" altLang="de-DE" sz="1400" dirty="0"/>
              <a:t>Reservierte Adressen</a:t>
            </a:r>
          </a:p>
          <a:p>
            <a:r>
              <a:rPr lang="de-DE" altLang="de-DE" sz="1400" dirty="0"/>
              <a:t>Subnetting</a:t>
            </a:r>
          </a:p>
        </p:txBody>
      </p:sp>
      <p:sp>
        <p:nvSpPr>
          <p:cNvPr id="8" name="Textfeld 7"/>
          <p:cNvSpPr txBox="1"/>
          <p:nvPr/>
        </p:nvSpPr>
        <p:spPr>
          <a:xfrm>
            <a:off x="971600" y="6237312"/>
            <a:ext cx="6552728" cy="369332"/>
          </a:xfrm>
          <a:prstGeom prst="rect">
            <a:avLst/>
          </a:prstGeom>
          <a:solidFill>
            <a:srgbClr val="FFFF00"/>
          </a:solidFill>
        </p:spPr>
        <p:txBody>
          <a:bodyPr wrap="square" rtlCol="0">
            <a:spAutoFit/>
          </a:bodyPr>
          <a:lstStyle/>
          <a:p>
            <a:r>
              <a:rPr lang="de-DE" dirty="0"/>
              <a:t>Aktivität: Welches ist das kleinste, welches das größte Hextet.</a:t>
            </a:r>
          </a:p>
        </p:txBody>
      </p:sp>
    </p:spTree>
    <p:extLst>
      <p:ext uri="{BB962C8B-B14F-4D97-AF65-F5344CB8AC3E}">
        <p14:creationId xmlns:p14="http://schemas.microsoft.com/office/powerpoint/2010/main" val="19494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blinds(horizontal)">
                                      <p:cBhvr>
                                        <p:cTn id="31" dur="500"/>
                                        <p:tgtEl>
                                          <p:spTgt spid="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blinds(horizontal)">
                                      <p:cBhvr>
                                        <p:cTn id="36" dur="500"/>
                                        <p:tgtEl>
                                          <p:spTgt spid="6">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blinds(horizontal)">
                                      <p:cBhvr>
                                        <p:cTn id="4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95536" y="784225"/>
            <a:ext cx="5616624"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marL="1306513" algn="l" defTabSz="652463" rtl="0" fontAlgn="base">
              <a:spcBef>
                <a:spcPct val="0"/>
              </a:spcBef>
              <a:spcAft>
                <a:spcPct val="0"/>
              </a:spcAft>
              <a:buClr>
                <a:srgbClr val="000000"/>
              </a:buClr>
              <a:buSzPct val="45000"/>
              <a:buFont typeface="StarSymbol" charset="0"/>
              <a:defRPr sz="4000" kern="1200">
                <a:solidFill>
                  <a:srgbClr val="000000"/>
                </a:solidFill>
                <a:latin typeface="+mj-lt"/>
                <a:ea typeface="+mj-ea"/>
                <a:cs typeface="+mj-cs"/>
              </a:defRPr>
            </a:lvl1pPr>
            <a:lvl2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2pPr>
            <a:lvl3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3pPr>
            <a:lvl4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4pPr>
            <a:lvl5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5pPr>
            <a:lvl6pPr marL="17637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6pPr>
            <a:lvl7pPr marL="22209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7pPr>
            <a:lvl8pPr marL="26781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8pPr>
            <a:lvl9pPr marL="31353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9pPr>
          </a:lstStyle>
          <a:p>
            <a:r>
              <a:rPr lang="de-DE" altLang="de-DE" dirty="0"/>
              <a:t>Adressarten </a:t>
            </a:r>
            <a:r>
              <a:rPr lang="de-DE" altLang="de-DE" dirty="0" err="1"/>
              <a:t>Unicast</a:t>
            </a:r>
            <a:endParaRPr lang="de-DE" altLang="de-DE" dirty="0"/>
          </a:p>
        </p:txBody>
      </p:sp>
      <p:sp>
        <p:nvSpPr>
          <p:cNvPr id="5" name="Textfeld 4"/>
          <p:cNvSpPr txBox="1"/>
          <p:nvPr/>
        </p:nvSpPr>
        <p:spPr>
          <a:xfrm>
            <a:off x="1115616" y="2060848"/>
            <a:ext cx="3960440" cy="369332"/>
          </a:xfrm>
          <a:prstGeom prst="rect">
            <a:avLst/>
          </a:prstGeom>
          <a:noFill/>
        </p:spPr>
        <p:txBody>
          <a:bodyPr wrap="square" rtlCol="0">
            <a:spAutoFit/>
          </a:bodyPr>
          <a:lstStyle/>
          <a:p>
            <a:r>
              <a:rPr lang="de-DE" b="1" dirty="0"/>
              <a:t>EUI-64-Prozess</a:t>
            </a:r>
          </a:p>
        </p:txBody>
      </p:sp>
      <p:sp>
        <p:nvSpPr>
          <p:cNvPr id="6" name="Rectangle 3"/>
          <p:cNvSpPr txBox="1">
            <a:spLocks noChangeArrowheads="1"/>
          </p:cNvSpPr>
          <p:nvPr/>
        </p:nvSpPr>
        <p:spPr bwMode="auto">
          <a:xfrm>
            <a:off x="971600" y="2636912"/>
            <a:ext cx="468052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92113" indent="-293688" algn="l" defTabSz="652463" rtl="0" fontAlgn="base">
              <a:lnSpc>
                <a:spcPct val="95000"/>
              </a:lnSpc>
              <a:spcBef>
                <a:spcPct val="0"/>
              </a:spcBef>
              <a:spcAft>
                <a:spcPts val="1288"/>
              </a:spcAft>
              <a:buClr>
                <a:srgbClr val="000000"/>
              </a:buClr>
              <a:buSzPct val="82000"/>
              <a:buFont typeface="StarSymbol" charset="0"/>
              <a:buBlip>
                <a:blip r:embed="rId3"/>
              </a:buBlip>
              <a:defRPr sz="2900" kern="1200">
                <a:solidFill>
                  <a:srgbClr val="4C5784"/>
                </a:solidFill>
                <a:latin typeface="+mn-lt"/>
                <a:ea typeface="+mn-ea"/>
                <a:cs typeface="+mn-cs"/>
              </a:defRPr>
            </a:lvl1pPr>
            <a:lvl2pPr marL="782638" indent="-260350" algn="l" defTabSz="652463" rtl="0" fontAlgn="base">
              <a:lnSpc>
                <a:spcPct val="95000"/>
              </a:lnSpc>
              <a:spcBef>
                <a:spcPct val="0"/>
              </a:spcBef>
              <a:spcAft>
                <a:spcPts val="1025"/>
              </a:spcAft>
              <a:buClr>
                <a:srgbClr val="000000"/>
              </a:buClr>
              <a:buSzPct val="94000"/>
              <a:buFont typeface="StarSymbol" charset="0"/>
              <a:buBlip>
                <a:blip r:embed="rId3"/>
              </a:buBlip>
              <a:defRPr sz="2500" kern="1200">
                <a:solidFill>
                  <a:srgbClr val="4C5784"/>
                </a:solidFill>
                <a:latin typeface="+mn-lt"/>
                <a:ea typeface="+mn-ea"/>
                <a:cs typeface="+mn-cs"/>
              </a:defRPr>
            </a:lvl2pPr>
            <a:lvl3pPr marL="1174750" indent="-195263" algn="l" defTabSz="652463" rtl="0" fontAlgn="base">
              <a:lnSpc>
                <a:spcPct val="95000"/>
              </a:lnSpc>
              <a:spcBef>
                <a:spcPct val="0"/>
              </a:spcBef>
              <a:spcAft>
                <a:spcPts val="775"/>
              </a:spcAft>
              <a:buClr>
                <a:srgbClr val="000000"/>
              </a:buClr>
              <a:buSzPct val="77000"/>
              <a:buFont typeface="StarSymbol" charset="0"/>
              <a:buBlip>
                <a:blip r:embed="rId3"/>
              </a:buBlip>
              <a:defRPr sz="2200" kern="1200">
                <a:solidFill>
                  <a:srgbClr val="4C5784"/>
                </a:solidFill>
                <a:latin typeface="+mn-lt"/>
                <a:ea typeface="+mn-ea"/>
                <a:cs typeface="+mn-cs"/>
              </a:defRPr>
            </a:lvl3pPr>
            <a:lvl4pPr marL="1566863" indent="-195263" algn="l" defTabSz="652463" rtl="0" fontAlgn="base">
              <a:lnSpc>
                <a:spcPct val="95000"/>
              </a:lnSpc>
              <a:spcBef>
                <a:spcPct val="0"/>
              </a:spcBef>
              <a:spcAft>
                <a:spcPts val="513"/>
              </a:spcAft>
              <a:buClr>
                <a:srgbClr val="4C5784"/>
              </a:buClr>
              <a:buSzPct val="67000"/>
              <a:buFont typeface="StarSymbol" charset="0"/>
              <a:buChar char="●"/>
              <a:defRPr kern="1200">
                <a:solidFill>
                  <a:srgbClr val="4C5784"/>
                </a:solidFill>
                <a:latin typeface="+mn-lt"/>
                <a:ea typeface="+mn-ea"/>
                <a:cs typeface="+mn-cs"/>
              </a:defRPr>
            </a:lvl4pPr>
            <a:lvl5pPr marL="1958975" indent="-196850" algn="l" defTabSz="652463" rtl="0" fontAlgn="base">
              <a:lnSpc>
                <a:spcPct val="95000"/>
              </a:lnSpc>
              <a:spcBef>
                <a:spcPct val="0"/>
              </a:spcBef>
              <a:spcAft>
                <a:spcPts val="250"/>
              </a:spcAft>
              <a:buClr>
                <a:srgbClr val="4C5784"/>
              </a:buClr>
              <a:buSzPct val="45000"/>
              <a:buFont typeface="StarSymbol" charset="0"/>
              <a:buChar char="●"/>
              <a:defRPr kern="1200">
                <a:solidFill>
                  <a:srgbClr val="4C578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ltLang="de-DE" sz="1800" dirty="0"/>
              <a:t>erzeugt automatisch die Schnittstellen ID</a:t>
            </a:r>
          </a:p>
          <a:p>
            <a:r>
              <a:rPr lang="de-DE" altLang="de-DE" sz="1800" dirty="0"/>
              <a:t>nutzt die 48bit Ethernet-MAC-Adresse</a:t>
            </a:r>
          </a:p>
          <a:p>
            <a:pPr marL="98425" indent="0">
              <a:buNone/>
            </a:pPr>
            <a:r>
              <a:rPr lang="de-DE" altLang="de-DE" sz="1800" dirty="0"/>
              <a:t>Beispiel:</a:t>
            </a:r>
          </a:p>
          <a:p>
            <a:pPr>
              <a:buFont typeface="StarSymbol" charset="0"/>
              <a:buNone/>
            </a:pPr>
            <a:endParaRPr lang="de-DE" altLang="de-DE" sz="1800" dirty="0"/>
          </a:p>
          <a:p>
            <a:endParaRPr lang="de-DE" altLang="de-DE" sz="1800" dirty="0"/>
          </a:p>
          <a:p>
            <a:endParaRPr lang="de-DE" altLang="de-DE" sz="1800" dirty="0"/>
          </a:p>
        </p:txBody>
      </p:sp>
      <p:sp>
        <p:nvSpPr>
          <p:cNvPr id="7"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dirty="0"/>
              <a:t>Notation</a:t>
            </a:r>
          </a:p>
          <a:p>
            <a:r>
              <a:rPr lang="de-DE" altLang="de-DE" sz="1400" b="1" dirty="0">
                <a:solidFill>
                  <a:srgbClr val="FF0000"/>
                </a:solidFill>
              </a:rPr>
              <a:t>Adressarten</a:t>
            </a:r>
          </a:p>
          <a:p>
            <a:r>
              <a:rPr lang="de-DE" altLang="de-DE" sz="1400" dirty="0"/>
              <a:t>Reservierte Adressen</a:t>
            </a:r>
          </a:p>
          <a:p>
            <a:r>
              <a:rPr lang="de-DE" altLang="de-DE" sz="1400" dirty="0"/>
              <a:t>Subnetting</a:t>
            </a:r>
          </a:p>
        </p:txBody>
      </p:sp>
      <p:sp>
        <p:nvSpPr>
          <p:cNvPr id="2" name="Textfeld 1"/>
          <p:cNvSpPr txBox="1"/>
          <p:nvPr/>
        </p:nvSpPr>
        <p:spPr>
          <a:xfrm>
            <a:off x="2840914" y="4149080"/>
            <a:ext cx="504056" cy="369332"/>
          </a:xfrm>
          <a:prstGeom prst="rect">
            <a:avLst/>
          </a:prstGeom>
          <a:noFill/>
          <a:ln>
            <a:solidFill>
              <a:schemeClr val="tx1"/>
            </a:solidFill>
          </a:ln>
        </p:spPr>
        <p:txBody>
          <a:bodyPr wrap="square" rtlCol="0">
            <a:spAutoFit/>
          </a:bodyPr>
          <a:lstStyle/>
          <a:p>
            <a:r>
              <a:rPr lang="de-DE" dirty="0"/>
              <a:t>FC</a:t>
            </a:r>
          </a:p>
        </p:txBody>
      </p:sp>
      <p:sp>
        <p:nvSpPr>
          <p:cNvPr id="9" name="Textfeld 8"/>
          <p:cNvSpPr txBox="1"/>
          <p:nvPr/>
        </p:nvSpPr>
        <p:spPr>
          <a:xfrm>
            <a:off x="3344970" y="4149080"/>
            <a:ext cx="504056" cy="369332"/>
          </a:xfrm>
          <a:prstGeom prst="rect">
            <a:avLst/>
          </a:prstGeom>
          <a:noFill/>
          <a:ln>
            <a:solidFill>
              <a:schemeClr val="tx1"/>
            </a:solidFill>
          </a:ln>
        </p:spPr>
        <p:txBody>
          <a:bodyPr wrap="square" rtlCol="0">
            <a:spAutoFit/>
          </a:bodyPr>
          <a:lstStyle/>
          <a:p>
            <a:r>
              <a:rPr lang="de-DE" dirty="0"/>
              <a:t>99</a:t>
            </a:r>
          </a:p>
        </p:txBody>
      </p:sp>
      <p:sp>
        <p:nvSpPr>
          <p:cNvPr id="10" name="Textfeld 9"/>
          <p:cNvSpPr txBox="1"/>
          <p:nvPr/>
        </p:nvSpPr>
        <p:spPr>
          <a:xfrm>
            <a:off x="3849026" y="4149080"/>
            <a:ext cx="504056" cy="369332"/>
          </a:xfrm>
          <a:prstGeom prst="rect">
            <a:avLst/>
          </a:prstGeom>
          <a:noFill/>
          <a:ln>
            <a:solidFill>
              <a:schemeClr val="tx1"/>
            </a:solidFill>
          </a:ln>
        </p:spPr>
        <p:txBody>
          <a:bodyPr wrap="square" rtlCol="0">
            <a:spAutoFit/>
          </a:bodyPr>
          <a:lstStyle/>
          <a:p>
            <a:r>
              <a:rPr lang="de-DE" dirty="0"/>
              <a:t>47</a:t>
            </a:r>
          </a:p>
        </p:txBody>
      </p:sp>
      <p:sp>
        <p:nvSpPr>
          <p:cNvPr id="11" name="Textfeld 10"/>
          <p:cNvSpPr txBox="1"/>
          <p:nvPr/>
        </p:nvSpPr>
        <p:spPr>
          <a:xfrm>
            <a:off x="4357175" y="4149080"/>
            <a:ext cx="504056" cy="369332"/>
          </a:xfrm>
          <a:prstGeom prst="rect">
            <a:avLst/>
          </a:prstGeom>
          <a:noFill/>
          <a:ln>
            <a:solidFill>
              <a:schemeClr val="tx1"/>
            </a:solidFill>
          </a:ln>
        </p:spPr>
        <p:txBody>
          <a:bodyPr wrap="square" rtlCol="0">
            <a:spAutoFit/>
          </a:bodyPr>
          <a:lstStyle/>
          <a:p>
            <a:r>
              <a:rPr lang="de-DE" dirty="0"/>
              <a:t>75</a:t>
            </a:r>
          </a:p>
        </p:txBody>
      </p:sp>
      <p:sp>
        <p:nvSpPr>
          <p:cNvPr id="12" name="Textfeld 11"/>
          <p:cNvSpPr txBox="1"/>
          <p:nvPr/>
        </p:nvSpPr>
        <p:spPr>
          <a:xfrm>
            <a:off x="4860032" y="4149080"/>
            <a:ext cx="504056" cy="369332"/>
          </a:xfrm>
          <a:prstGeom prst="rect">
            <a:avLst/>
          </a:prstGeom>
          <a:noFill/>
          <a:ln>
            <a:solidFill>
              <a:schemeClr val="tx1"/>
            </a:solidFill>
          </a:ln>
        </p:spPr>
        <p:txBody>
          <a:bodyPr wrap="square" rtlCol="0">
            <a:spAutoFit/>
          </a:bodyPr>
          <a:lstStyle/>
          <a:p>
            <a:r>
              <a:rPr lang="de-DE" dirty="0"/>
              <a:t>CE</a:t>
            </a:r>
          </a:p>
        </p:txBody>
      </p:sp>
      <p:sp>
        <p:nvSpPr>
          <p:cNvPr id="13" name="Textfeld 12"/>
          <p:cNvSpPr txBox="1"/>
          <p:nvPr/>
        </p:nvSpPr>
        <p:spPr>
          <a:xfrm>
            <a:off x="5364088" y="4149080"/>
            <a:ext cx="504056" cy="369332"/>
          </a:xfrm>
          <a:prstGeom prst="rect">
            <a:avLst/>
          </a:prstGeom>
          <a:noFill/>
          <a:ln>
            <a:solidFill>
              <a:schemeClr val="tx1"/>
            </a:solidFill>
          </a:ln>
        </p:spPr>
        <p:txBody>
          <a:bodyPr wrap="square" rtlCol="0">
            <a:spAutoFit/>
          </a:bodyPr>
          <a:lstStyle/>
          <a:p>
            <a:r>
              <a:rPr lang="de-DE" dirty="0"/>
              <a:t>E0</a:t>
            </a:r>
          </a:p>
        </p:txBody>
      </p:sp>
      <p:sp>
        <p:nvSpPr>
          <p:cNvPr id="3" name="Textfeld 2"/>
          <p:cNvSpPr txBox="1"/>
          <p:nvPr/>
        </p:nvSpPr>
        <p:spPr>
          <a:xfrm>
            <a:off x="2796381" y="3625860"/>
            <a:ext cx="1631603" cy="523220"/>
          </a:xfrm>
          <a:prstGeom prst="rect">
            <a:avLst/>
          </a:prstGeom>
          <a:noFill/>
        </p:spPr>
        <p:txBody>
          <a:bodyPr wrap="square" rtlCol="0">
            <a:spAutoFit/>
          </a:bodyPr>
          <a:lstStyle/>
          <a:p>
            <a:pPr algn="ctr"/>
            <a:r>
              <a:rPr lang="de-DE" sz="1400" dirty="0"/>
              <a:t>OUI (</a:t>
            </a:r>
            <a:r>
              <a:rPr lang="de-DE" sz="1400" dirty="0" err="1"/>
              <a:t>Organization</a:t>
            </a:r>
            <a:r>
              <a:rPr lang="de-DE" sz="1400" dirty="0"/>
              <a:t> Unique Identifier)</a:t>
            </a:r>
          </a:p>
        </p:txBody>
      </p:sp>
      <p:sp>
        <p:nvSpPr>
          <p:cNvPr id="15" name="Textfeld 14"/>
          <p:cNvSpPr txBox="1"/>
          <p:nvPr/>
        </p:nvSpPr>
        <p:spPr>
          <a:xfrm>
            <a:off x="4427984" y="3733581"/>
            <a:ext cx="1631603" cy="307777"/>
          </a:xfrm>
          <a:prstGeom prst="rect">
            <a:avLst/>
          </a:prstGeom>
          <a:noFill/>
        </p:spPr>
        <p:txBody>
          <a:bodyPr wrap="square" rtlCol="0">
            <a:spAutoFit/>
          </a:bodyPr>
          <a:lstStyle/>
          <a:p>
            <a:pPr algn="ctr"/>
            <a:r>
              <a:rPr lang="de-DE" sz="1400" dirty="0"/>
              <a:t>Gerätekennung</a:t>
            </a:r>
          </a:p>
        </p:txBody>
      </p:sp>
    </p:spTree>
    <p:extLst>
      <p:ext uri="{BB962C8B-B14F-4D97-AF65-F5344CB8AC3E}">
        <p14:creationId xmlns:p14="http://schemas.microsoft.com/office/powerpoint/2010/main" val="97473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12" grpId="0" animBg="1"/>
      <p:bldP spid="13" grpId="0" animBg="1"/>
      <p:bldP spid="3"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95536" y="784225"/>
            <a:ext cx="5616624"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marL="1306513" algn="l" defTabSz="652463" rtl="0" fontAlgn="base">
              <a:spcBef>
                <a:spcPct val="0"/>
              </a:spcBef>
              <a:spcAft>
                <a:spcPct val="0"/>
              </a:spcAft>
              <a:buClr>
                <a:srgbClr val="000000"/>
              </a:buClr>
              <a:buSzPct val="45000"/>
              <a:buFont typeface="StarSymbol" charset="0"/>
              <a:defRPr sz="4000" kern="1200">
                <a:solidFill>
                  <a:srgbClr val="000000"/>
                </a:solidFill>
                <a:latin typeface="+mj-lt"/>
                <a:ea typeface="+mj-ea"/>
                <a:cs typeface="+mj-cs"/>
              </a:defRPr>
            </a:lvl1pPr>
            <a:lvl2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2pPr>
            <a:lvl3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3pPr>
            <a:lvl4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4pPr>
            <a:lvl5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5pPr>
            <a:lvl6pPr marL="17637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6pPr>
            <a:lvl7pPr marL="22209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7pPr>
            <a:lvl8pPr marL="26781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8pPr>
            <a:lvl9pPr marL="31353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9pPr>
          </a:lstStyle>
          <a:p>
            <a:r>
              <a:rPr lang="de-DE" altLang="de-DE" dirty="0"/>
              <a:t>Adressarten </a:t>
            </a:r>
            <a:r>
              <a:rPr lang="de-DE" altLang="de-DE" dirty="0" err="1"/>
              <a:t>Unicast</a:t>
            </a:r>
            <a:endParaRPr lang="de-DE" altLang="de-DE" dirty="0"/>
          </a:p>
        </p:txBody>
      </p:sp>
      <p:sp>
        <p:nvSpPr>
          <p:cNvPr id="5" name="Textfeld 4"/>
          <p:cNvSpPr txBox="1"/>
          <p:nvPr/>
        </p:nvSpPr>
        <p:spPr>
          <a:xfrm>
            <a:off x="1115616" y="2060848"/>
            <a:ext cx="3960440" cy="369332"/>
          </a:xfrm>
          <a:prstGeom prst="rect">
            <a:avLst/>
          </a:prstGeom>
          <a:noFill/>
        </p:spPr>
        <p:txBody>
          <a:bodyPr wrap="square" rtlCol="0">
            <a:spAutoFit/>
          </a:bodyPr>
          <a:lstStyle/>
          <a:p>
            <a:r>
              <a:rPr lang="de-DE" b="1" dirty="0"/>
              <a:t>EUI-64-Prozess</a:t>
            </a:r>
          </a:p>
        </p:txBody>
      </p:sp>
      <p:sp>
        <p:nvSpPr>
          <p:cNvPr id="7"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dirty="0"/>
              <a:t>Notation</a:t>
            </a:r>
          </a:p>
          <a:p>
            <a:r>
              <a:rPr lang="de-DE" altLang="de-DE" sz="1400" b="1" dirty="0">
                <a:solidFill>
                  <a:srgbClr val="FF0000"/>
                </a:solidFill>
              </a:rPr>
              <a:t>Adressarten</a:t>
            </a:r>
          </a:p>
          <a:p>
            <a:r>
              <a:rPr lang="de-DE" altLang="de-DE" sz="1400" dirty="0"/>
              <a:t>Reservierte Adressen</a:t>
            </a:r>
          </a:p>
          <a:p>
            <a:r>
              <a:rPr lang="de-DE" altLang="de-DE" sz="1400" dirty="0"/>
              <a:t>Subnetting</a:t>
            </a:r>
          </a:p>
        </p:txBody>
      </p:sp>
      <p:sp>
        <p:nvSpPr>
          <p:cNvPr id="2" name="Textfeld 1"/>
          <p:cNvSpPr txBox="1"/>
          <p:nvPr/>
        </p:nvSpPr>
        <p:spPr>
          <a:xfrm>
            <a:off x="2840914" y="2636912"/>
            <a:ext cx="504056" cy="369332"/>
          </a:xfrm>
          <a:prstGeom prst="rect">
            <a:avLst/>
          </a:prstGeom>
          <a:solidFill>
            <a:schemeClr val="bg2">
              <a:lumMod val="20000"/>
              <a:lumOff val="80000"/>
            </a:schemeClr>
          </a:solidFill>
          <a:ln>
            <a:solidFill>
              <a:schemeClr val="tx1"/>
            </a:solidFill>
          </a:ln>
        </p:spPr>
        <p:txBody>
          <a:bodyPr wrap="square" rtlCol="0">
            <a:spAutoFit/>
          </a:bodyPr>
          <a:lstStyle/>
          <a:p>
            <a:r>
              <a:rPr lang="de-DE" dirty="0"/>
              <a:t>FC</a:t>
            </a:r>
          </a:p>
        </p:txBody>
      </p:sp>
      <p:sp>
        <p:nvSpPr>
          <p:cNvPr id="9" name="Textfeld 8"/>
          <p:cNvSpPr txBox="1"/>
          <p:nvPr/>
        </p:nvSpPr>
        <p:spPr>
          <a:xfrm>
            <a:off x="3344970" y="2636912"/>
            <a:ext cx="504056" cy="369332"/>
          </a:xfrm>
          <a:prstGeom prst="rect">
            <a:avLst/>
          </a:prstGeom>
          <a:solidFill>
            <a:schemeClr val="bg2">
              <a:lumMod val="20000"/>
              <a:lumOff val="80000"/>
            </a:schemeClr>
          </a:solidFill>
          <a:ln>
            <a:solidFill>
              <a:schemeClr val="tx1"/>
            </a:solidFill>
          </a:ln>
        </p:spPr>
        <p:txBody>
          <a:bodyPr wrap="square" rtlCol="0">
            <a:spAutoFit/>
          </a:bodyPr>
          <a:lstStyle/>
          <a:p>
            <a:r>
              <a:rPr lang="de-DE" dirty="0"/>
              <a:t>99</a:t>
            </a:r>
          </a:p>
        </p:txBody>
      </p:sp>
      <p:sp>
        <p:nvSpPr>
          <p:cNvPr id="10" name="Textfeld 9"/>
          <p:cNvSpPr txBox="1"/>
          <p:nvPr/>
        </p:nvSpPr>
        <p:spPr>
          <a:xfrm>
            <a:off x="3849026" y="2636912"/>
            <a:ext cx="504056" cy="369332"/>
          </a:xfrm>
          <a:prstGeom prst="rect">
            <a:avLst/>
          </a:prstGeom>
          <a:solidFill>
            <a:schemeClr val="bg2">
              <a:lumMod val="20000"/>
              <a:lumOff val="80000"/>
            </a:schemeClr>
          </a:solidFill>
          <a:ln>
            <a:solidFill>
              <a:schemeClr val="tx1"/>
            </a:solidFill>
          </a:ln>
        </p:spPr>
        <p:txBody>
          <a:bodyPr wrap="square" rtlCol="0">
            <a:spAutoFit/>
          </a:bodyPr>
          <a:lstStyle/>
          <a:p>
            <a:r>
              <a:rPr lang="de-DE" dirty="0"/>
              <a:t>47</a:t>
            </a:r>
          </a:p>
        </p:txBody>
      </p:sp>
      <p:sp>
        <p:nvSpPr>
          <p:cNvPr id="11" name="Textfeld 10"/>
          <p:cNvSpPr txBox="1"/>
          <p:nvPr/>
        </p:nvSpPr>
        <p:spPr>
          <a:xfrm>
            <a:off x="4357175" y="2636912"/>
            <a:ext cx="504056" cy="369332"/>
          </a:xfrm>
          <a:prstGeom prst="rect">
            <a:avLst/>
          </a:prstGeom>
          <a:solidFill>
            <a:schemeClr val="bg2">
              <a:lumMod val="20000"/>
              <a:lumOff val="80000"/>
            </a:schemeClr>
          </a:solidFill>
          <a:ln>
            <a:solidFill>
              <a:schemeClr val="tx1"/>
            </a:solidFill>
          </a:ln>
        </p:spPr>
        <p:txBody>
          <a:bodyPr wrap="square" rtlCol="0">
            <a:spAutoFit/>
          </a:bodyPr>
          <a:lstStyle/>
          <a:p>
            <a:r>
              <a:rPr lang="de-DE" dirty="0"/>
              <a:t>75</a:t>
            </a:r>
          </a:p>
        </p:txBody>
      </p:sp>
      <p:sp>
        <p:nvSpPr>
          <p:cNvPr id="12" name="Textfeld 11"/>
          <p:cNvSpPr txBox="1"/>
          <p:nvPr/>
        </p:nvSpPr>
        <p:spPr>
          <a:xfrm>
            <a:off x="4860032" y="2636912"/>
            <a:ext cx="504056" cy="369332"/>
          </a:xfrm>
          <a:prstGeom prst="rect">
            <a:avLst/>
          </a:prstGeom>
          <a:solidFill>
            <a:schemeClr val="bg2">
              <a:lumMod val="20000"/>
              <a:lumOff val="80000"/>
            </a:schemeClr>
          </a:solidFill>
          <a:ln>
            <a:solidFill>
              <a:schemeClr val="tx1"/>
            </a:solidFill>
          </a:ln>
        </p:spPr>
        <p:txBody>
          <a:bodyPr wrap="square" rtlCol="0">
            <a:spAutoFit/>
          </a:bodyPr>
          <a:lstStyle/>
          <a:p>
            <a:r>
              <a:rPr lang="de-DE" dirty="0"/>
              <a:t>CE</a:t>
            </a:r>
          </a:p>
        </p:txBody>
      </p:sp>
      <p:sp>
        <p:nvSpPr>
          <p:cNvPr id="13" name="Textfeld 12"/>
          <p:cNvSpPr txBox="1"/>
          <p:nvPr/>
        </p:nvSpPr>
        <p:spPr>
          <a:xfrm>
            <a:off x="5364088" y="2636912"/>
            <a:ext cx="504056" cy="369332"/>
          </a:xfrm>
          <a:prstGeom prst="rect">
            <a:avLst/>
          </a:prstGeom>
          <a:solidFill>
            <a:schemeClr val="bg2">
              <a:lumMod val="20000"/>
              <a:lumOff val="80000"/>
            </a:schemeClr>
          </a:solidFill>
          <a:ln>
            <a:solidFill>
              <a:schemeClr val="tx1"/>
            </a:solidFill>
          </a:ln>
        </p:spPr>
        <p:txBody>
          <a:bodyPr wrap="square" rtlCol="0">
            <a:spAutoFit/>
          </a:bodyPr>
          <a:lstStyle/>
          <a:p>
            <a:r>
              <a:rPr lang="de-DE" dirty="0"/>
              <a:t>E0</a:t>
            </a:r>
          </a:p>
        </p:txBody>
      </p:sp>
      <p:sp>
        <p:nvSpPr>
          <p:cNvPr id="16" name="Textfeld 15"/>
          <p:cNvSpPr txBox="1"/>
          <p:nvPr/>
        </p:nvSpPr>
        <p:spPr>
          <a:xfrm>
            <a:off x="251520" y="3429000"/>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1111 1100</a:t>
            </a:r>
          </a:p>
        </p:txBody>
      </p:sp>
      <p:sp>
        <p:nvSpPr>
          <p:cNvPr id="27" name="Textfeld 26"/>
          <p:cNvSpPr txBox="1"/>
          <p:nvPr/>
        </p:nvSpPr>
        <p:spPr>
          <a:xfrm>
            <a:off x="1331640" y="3429000"/>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1001 1001</a:t>
            </a:r>
          </a:p>
        </p:txBody>
      </p:sp>
      <p:sp>
        <p:nvSpPr>
          <p:cNvPr id="28" name="Textfeld 27"/>
          <p:cNvSpPr txBox="1"/>
          <p:nvPr/>
        </p:nvSpPr>
        <p:spPr>
          <a:xfrm>
            <a:off x="2411760" y="3429000"/>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0100 0111</a:t>
            </a:r>
          </a:p>
        </p:txBody>
      </p:sp>
      <p:sp>
        <p:nvSpPr>
          <p:cNvPr id="29" name="Textfeld 28"/>
          <p:cNvSpPr txBox="1"/>
          <p:nvPr/>
        </p:nvSpPr>
        <p:spPr>
          <a:xfrm>
            <a:off x="5652120" y="3429000"/>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0111 0101</a:t>
            </a:r>
          </a:p>
        </p:txBody>
      </p:sp>
      <p:sp>
        <p:nvSpPr>
          <p:cNvPr id="30" name="Textfeld 29"/>
          <p:cNvSpPr txBox="1"/>
          <p:nvPr/>
        </p:nvSpPr>
        <p:spPr>
          <a:xfrm>
            <a:off x="6732240" y="3429000"/>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1100 1110</a:t>
            </a:r>
          </a:p>
        </p:txBody>
      </p:sp>
      <p:sp>
        <p:nvSpPr>
          <p:cNvPr id="31" name="Textfeld 30"/>
          <p:cNvSpPr txBox="1"/>
          <p:nvPr/>
        </p:nvSpPr>
        <p:spPr>
          <a:xfrm>
            <a:off x="7812360" y="3429000"/>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1110 0000</a:t>
            </a:r>
          </a:p>
        </p:txBody>
      </p:sp>
      <p:sp>
        <p:nvSpPr>
          <p:cNvPr id="32" name="Textfeld 31"/>
          <p:cNvSpPr txBox="1"/>
          <p:nvPr/>
        </p:nvSpPr>
        <p:spPr>
          <a:xfrm>
            <a:off x="3491880" y="3429000"/>
            <a:ext cx="1080120" cy="307777"/>
          </a:xfrm>
          <a:prstGeom prst="rect">
            <a:avLst/>
          </a:prstGeom>
          <a:solidFill>
            <a:srgbClr val="FFFF00"/>
          </a:solidFill>
          <a:ln>
            <a:solidFill>
              <a:schemeClr val="tx1"/>
            </a:solidFill>
          </a:ln>
        </p:spPr>
        <p:txBody>
          <a:bodyPr wrap="square" rtlCol="0">
            <a:spAutoFit/>
          </a:bodyPr>
          <a:lstStyle/>
          <a:p>
            <a:r>
              <a:rPr lang="de-DE" sz="1400" dirty="0"/>
              <a:t>1111 1111</a:t>
            </a:r>
          </a:p>
        </p:txBody>
      </p:sp>
      <p:sp>
        <p:nvSpPr>
          <p:cNvPr id="33" name="Textfeld 32"/>
          <p:cNvSpPr txBox="1"/>
          <p:nvPr/>
        </p:nvSpPr>
        <p:spPr>
          <a:xfrm>
            <a:off x="4572000" y="3429000"/>
            <a:ext cx="1080120" cy="307777"/>
          </a:xfrm>
          <a:prstGeom prst="rect">
            <a:avLst/>
          </a:prstGeom>
          <a:solidFill>
            <a:srgbClr val="FFFF00"/>
          </a:solidFill>
          <a:ln>
            <a:solidFill>
              <a:schemeClr val="tx1"/>
            </a:solidFill>
          </a:ln>
        </p:spPr>
        <p:txBody>
          <a:bodyPr wrap="square" rtlCol="0">
            <a:spAutoFit/>
          </a:bodyPr>
          <a:lstStyle/>
          <a:p>
            <a:r>
              <a:rPr lang="de-DE" sz="1400" dirty="0"/>
              <a:t>1111 1110</a:t>
            </a:r>
          </a:p>
        </p:txBody>
      </p:sp>
      <p:sp>
        <p:nvSpPr>
          <p:cNvPr id="34" name="Textfeld 33"/>
          <p:cNvSpPr txBox="1"/>
          <p:nvPr/>
        </p:nvSpPr>
        <p:spPr>
          <a:xfrm>
            <a:off x="251520" y="4123389"/>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1111 1100</a:t>
            </a:r>
          </a:p>
        </p:txBody>
      </p:sp>
      <p:sp>
        <p:nvSpPr>
          <p:cNvPr id="35" name="Textfeld 34"/>
          <p:cNvSpPr txBox="1"/>
          <p:nvPr/>
        </p:nvSpPr>
        <p:spPr>
          <a:xfrm>
            <a:off x="1331640" y="4123389"/>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1001 1001</a:t>
            </a:r>
          </a:p>
        </p:txBody>
      </p:sp>
      <p:sp>
        <p:nvSpPr>
          <p:cNvPr id="36" name="Textfeld 35"/>
          <p:cNvSpPr txBox="1"/>
          <p:nvPr/>
        </p:nvSpPr>
        <p:spPr>
          <a:xfrm>
            <a:off x="2411760" y="4123389"/>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0100 0111</a:t>
            </a:r>
          </a:p>
        </p:txBody>
      </p:sp>
      <p:sp>
        <p:nvSpPr>
          <p:cNvPr id="37" name="Textfeld 36"/>
          <p:cNvSpPr txBox="1"/>
          <p:nvPr/>
        </p:nvSpPr>
        <p:spPr>
          <a:xfrm>
            <a:off x="5652120" y="4123389"/>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0111 0101</a:t>
            </a:r>
          </a:p>
        </p:txBody>
      </p:sp>
      <p:sp>
        <p:nvSpPr>
          <p:cNvPr id="38" name="Textfeld 37"/>
          <p:cNvSpPr txBox="1"/>
          <p:nvPr/>
        </p:nvSpPr>
        <p:spPr>
          <a:xfrm>
            <a:off x="6732240" y="4123389"/>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1100 1110</a:t>
            </a:r>
          </a:p>
        </p:txBody>
      </p:sp>
      <p:sp>
        <p:nvSpPr>
          <p:cNvPr id="39" name="Textfeld 38"/>
          <p:cNvSpPr txBox="1"/>
          <p:nvPr/>
        </p:nvSpPr>
        <p:spPr>
          <a:xfrm>
            <a:off x="7812360" y="4123389"/>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1110 0000</a:t>
            </a:r>
          </a:p>
        </p:txBody>
      </p:sp>
      <p:sp>
        <p:nvSpPr>
          <p:cNvPr id="40" name="Textfeld 39"/>
          <p:cNvSpPr txBox="1"/>
          <p:nvPr/>
        </p:nvSpPr>
        <p:spPr>
          <a:xfrm>
            <a:off x="3491880" y="4123389"/>
            <a:ext cx="1080120" cy="307777"/>
          </a:xfrm>
          <a:prstGeom prst="rect">
            <a:avLst/>
          </a:prstGeom>
          <a:solidFill>
            <a:srgbClr val="FFFF00"/>
          </a:solidFill>
          <a:ln>
            <a:solidFill>
              <a:schemeClr val="tx1"/>
            </a:solidFill>
          </a:ln>
        </p:spPr>
        <p:txBody>
          <a:bodyPr wrap="square" rtlCol="0">
            <a:spAutoFit/>
          </a:bodyPr>
          <a:lstStyle/>
          <a:p>
            <a:r>
              <a:rPr lang="de-DE" sz="1400" dirty="0"/>
              <a:t>1111 1111</a:t>
            </a:r>
          </a:p>
        </p:txBody>
      </p:sp>
      <p:sp>
        <p:nvSpPr>
          <p:cNvPr id="41" name="Textfeld 40"/>
          <p:cNvSpPr txBox="1"/>
          <p:nvPr/>
        </p:nvSpPr>
        <p:spPr>
          <a:xfrm>
            <a:off x="4572000" y="4123389"/>
            <a:ext cx="1080120" cy="307777"/>
          </a:xfrm>
          <a:prstGeom prst="rect">
            <a:avLst/>
          </a:prstGeom>
          <a:solidFill>
            <a:srgbClr val="FFFF00"/>
          </a:solidFill>
          <a:ln>
            <a:solidFill>
              <a:schemeClr val="tx1"/>
            </a:solidFill>
          </a:ln>
        </p:spPr>
        <p:txBody>
          <a:bodyPr wrap="square" rtlCol="0">
            <a:spAutoFit/>
          </a:bodyPr>
          <a:lstStyle/>
          <a:p>
            <a:r>
              <a:rPr lang="de-DE" sz="1400" dirty="0"/>
              <a:t>1111 1110</a:t>
            </a:r>
          </a:p>
        </p:txBody>
      </p:sp>
      <p:sp>
        <p:nvSpPr>
          <p:cNvPr id="42" name="Textfeld 41"/>
          <p:cNvSpPr txBox="1"/>
          <p:nvPr/>
        </p:nvSpPr>
        <p:spPr>
          <a:xfrm>
            <a:off x="1115616" y="5301208"/>
            <a:ext cx="1836204" cy="461665"/>
          </a:xfrm>
          <a:prstGeom prst="rect">
            <a:avLst/>
          </a:prstGeom>
          <a:solidFill>
            <a:schemeClr val="bg2">
              <a:lumMod val="20000"/>
              <a:lumOff val="80000"/>
            </a:schemeClr>
          </a:solidFill>
          <a:ln>
            <a:solidFill>
              <a:schemeClr val="tx1"/>
            </a:solidFill>
          </a:ln>
        </p:spPr>
        <p:txBody>
          <a:bodyPr wrap="square" rtlCol="0">
            <a:spAutoFit/>
          </a:bodyPr>
          <a:lstStyle/>
          <a:p>
            <a:r>
              <a:rPr lang="de-DE" sz="2400" dirty="0"/>
              <a:t>1111 11</a:t>
            </a:r>
            <a:r>
              <a:rPr lang="de-DE" sz="2400" dirty="0">
                <a:solidFill>
                  <a:srgbClr val="FF0000"/>
                </a:solidFill>
              </a:rPr>
              <a:t>0</a:t>
            </a:r>
            <a:r>
              <a:rPr lang="de-DE" sz="2400" dirty="0"/>
              <a:t>0</a:t>
            </a:r>
          </a:p>
        </p:txBody>
      </p:sp>
      <p:sp>
        <p:nvSpPr>
          <p:cNvPr id="43" name="Textfeld 42"/>
          <p:cNvSpPr txBox="1"/>
          <p:nvPr/>
        </p:nvSpPr>
        <p:spPr>
          <a:xfrm>
            <a:off x="1115616" y="5301207"/>
            <a:ext cx="1836204" cy="461665"/>
          </a:xfrm>
          <a:prstGeom prst="rect">
            <a:avLst/>
          </a:prstGeom>
          <a:solidFill>
            <a:schemeClr val="bg2">
              <a:lumMod val="20000"/>
              <a:lumOff val="80000"/>
            </a:schemeClr>
          </a:solidFill>
          <a:ln>
            <a:solidFill>
              <a:schemeClr val="tx1"/>
            </a:solidFill>
          </a:ln>
        </p:spPr>
        <p:txBody>
          <a:bodyPr wrap="square" rtlCol="0">
            <a:spAutoFit/>
          </a:bodyPr>
          <a:lstStyle/>
          <a:p>
            <a:r>
              <a:rPr lang="de-DE" sz="2400" dirty="0"/>
              <a:t>1111 11</a:t>
            </a:r>
            <a:r>
              <a:rPr lang="de-DE" sz="2400" dirty="0">
                <a:solidFill>
                  <a:srgbClr val="FF0000"/>
                </a:solidFill>
              </a:rPr>
              <a:t>1</a:t>
            </a:r>
            <a:r>
              <a:rPr lang="de-DE" sz="2400" dirty="0"/>
              <a:t>0</a:t>
            </a:r>
          </a:p>
        </p:txBody>
      </p:sp>
      <p:cxnSp>
        <p:nvCxnSpPr>
          <p:cNvPr id="44" name="Gerade Verbindung mit Pfeil 43"/>
          <p:cNvCxnSpPr/>
          <p:nvPr/>
        </p:nvCxnSpPr>
        <p:spPr>
          <a:xfrm>
            <a:off x="791580" y="4437112"/>
            <a:ext cx="1080120" cy="72008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70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down)">
                                      <p:cBhvr>
                                        <p:cTn id="41" dur="500"/>
                                        <p:tgtEl>
                                          <p:spTgt spid="3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down)">
                                      <p:cBhvr>
                                        <p:cTn id="44" dur="500"/>
                                        <p:tgtEl>
                                          <p:spTgt spid="3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down)">
                                      <p:cBhvr>
                                        <p:cTn id="47" dur="500"/>
                                        <p:tgtEl>
                                          <p:spTgt spid="3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down)">
                                      <p:cBhvr>
                                        <p:cTn id="50" dur="500"/>
                                        <p:tgtEl>
                                          <p:spTgt spid="3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down)">
                                      <p:cBhvr>
                                        <p:cTn id="53" dur="500"/>
                                        <p:tgtEl>
                                          <p:spTgt spid="3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500"/>
                                        <p:tgtEl>
                                          <p:spTgt spid="39"/>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down)">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down)">
                                      <p:cBhvr>
                                        <p:cTn id="67" dur="500"/>
                                        <p:tgtEl>
                                          <p:spTgt spid="4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down)">
                                      <p:cBhvr>
                                        <p:cTn id="70" dur="500"/>
                                        <p:tgtEl>
                                          <p:spTgt spid="42"/>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heel(1)">
                                      <p:cBhvr>
                                        <p:cTn id="75"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95536" y="784225"/>
            <a:ext cx="5616624"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marL="1306513" algn="l" defTabSz="652463" rtl="0" fontAlgn="base">
              <a:spcBef>
                <a:spcPct val="0"/>
              </a:spcBef>
              <a:spcAft>
                <a:spcPct val="0"/>
              </a:spcAft>
              <a:buClr>
                <a:srgbClr val="000000"/>
              </a:buClr>
              <a:buSzPct val="45000"/>
              <a:buFont typeface="StarSymbol" charset="0"/>
              <a:defRPr sz="4000" kern="1200">
                <a:solidFill>
                  <a:srgbClr val="000000"/>
                </a:solidFill>
                <a:latin typeface="+mj-lt"/>
                <a:ea typeface="+mj-ea"/>
                <a:cs typeface="+mj-cs"/>
              </a:defRPr>
            </a:lvl1pPr>
            <a:lvl2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2pPr>
            <a:lvl3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3pPr>
            <a:lvl4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4pPr>
            <a:lvl5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5pPr>
            <a:lvl6pPr marL="17637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6pPr>
            <a:lvl7pPr marL="22209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7pPr>
            <a:lvl8pPr marL="26781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8pPr>
            <a:lvl9pPr marL="31353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9pPr>
          </a:lstStyle>
          <a:p>
            <a:r>
              <a:rPr lang="de-DE" altLang="de-DE" dirty="0"/>
              <a:t>Adressarten </a:t>
            </a:r>
            <a:r>
              <a:rPr lang="de-DE" altLang="de-DE" dirty="0" err="1"/>
              <a:t>Unicast</a:t>
            </a:r>
            <a:endParaRPr lang="de-DE" altLang="de-DE" dirty="0"/>
          </a:p>
        </p:txBody>
      </p:sp>
      <p:sp>
        <p:nvSpPr>
          <p:cNvPr id="5" name="Textfeld 4"/>
          <p:cNvSpPr txBox="1"/>
          <p:nvPr/>
        </p:nvSpPr>
        <p:spPr>
          <a:xfrm>
            <a:off x="1115616" y="2060848"/>
            <a:ext cx="3960440" cy="369332"/>
          </a:xfrm>
          <a:prstGeom prst="rect">
            <a:avLst/>
          </a:prstGeom>
          <a:noFill/>
        </p:spPr>
        <p:txBody>
          <a:bodyPr wrap="square" rtlCol="0">
            <a:spAutoFit/>
          </a:bodyPr>
          <a:lstStyle/>
          <a:p>
            <a:r>
              <a:rPr lang="de-DE" b="1" dirty="0"/>
              <a:t>EUI-64-Prozess</a:t>
            </a:r>
          </a:p>
        </p:txBody>
      </p:sp>
      <p:sp>
        <p:nvSpPr>
          <p:cNvPr id="7"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dirty="0"/>
              <a:t>Notation</a:t>
            </a:r>
          </a:p>
          <a:p>
            <a:r>
              <a:rPr lang="de-DE" altLang="de-DE" sz="1400" b="1" dirty="0">
                <a:solidFill>
                  <a:srgbClr val="FF0000"/>
                </a:solidFill>
              </a:rPr>
              <a:t>Adressarten</a:t>
            </a:r>
          </a:p>
          <a:p>
            <a:r>
              <a:rPr lang="de-DE" altLang="de-DE" sz="1400" dirty="0"/>
              <a:t>Reservierte Adressen</a:t>
            </a:r>
          </a:p>
          <a:p>
            <a:r>
              <a:rPr lang="de-DE" altLang="de-DE" sz="1400" dirty="0"/>
              <a:t>Subnetting</a:t>
            </a:r>
          </a:p>
        </p:txBody>
      </p:sp>
      <p:sp>
        <p:nvSpPr>
          <p:cNvPr id="2" name="Textfeld 1"/>
          <p:cNvSpPr txBox="1"/>
          <p:nvPr/>
        </p:nvSpPr>
        <p:spPr>
          <a:xfrm>
            <a:off x="2840914" y="2636912"/>
            <a:ext cx="504056" cy="369332"/>
          </a:xfrm>
          <a:prstGeom prst="rect">
            <a:avLst/>
          </a:prstGeom>
          <a:solidFill>
            <a:schemeClr val="bg2">
              <a:lumMod val="20000"/>
              <a:lumOff val="80000"/>
            </a:schemeClr>
          </a:solidFill>
          <a:ln>
            <a:solidFill>
              <a:schemeClr val="tx1"/>
            </a:solidFill>
          </a:ln>
        </p:spPr>
        <p:txBody>
          <a:bodyPr wrap="square" rtlCol="0">
            <a:spAutoFit/>
          </a:bodyPr>
          <a:lstStyle/>
          <a:p>
            <a:r>
              <a:rPr lang="de-DE" dirty="0"/>
              <a:t>FC</a:t>
            </a:r>
          </a:p>
        </p:txBody>
      </p:sp>
      <p:sp>
        <p:nvSpPr>
          <p:cNvPr id="9" name="Textfeld 8"/>
          <p:cNvSpPr txBox="1"/>
          <p:nvPr/>
        </p:nvSpPr>
        <p:spPr>
          <a:xfrm>
            <a:off x="3344970" y="2636912"/>
            <a:ext cx="504056" cy="369332"/>
          </a:xfrm>
          <a:prstGeom prst="rect">
            <a:avLst/>
          </a:prstGeom>
          <a:solidFill>
            <a:schemeClr val="bg2">
              <a:lumMod val="20000"/>
              <a:lumOff val="80000"/>
            </a:schemeClr>
          </a:solidFill>
          <a:ln>
            <a:solidFill>
              <a:schemeClr val="tx1"/>
            </a:solidFill>
          </a:ln>
        </p:spPr>
        <p:txBody>
          <a:bodyPr wrap="square" rtlCol="0">
            <a:spAutoFit/>
          </a:bodyPr>
          <a:lstStyle/>
          <a:p>
            <a:r>
              <a:rPr lang="de-DE" dirty="0"/>
              <a:t>99</a:t>
            </a:r>
          </a:p>
        </p:txBody>
      </p:sp>
      <p:sp>
        <p:nvSpPr>
          <p:cNvPr id="10" name="Textfeld 9"/>
          <p:cNvSpPr txBox="1"/>
          <p:nvPr/>
        </p:nvSpPr>
        <p:spPr>
          <a:xfrm>
            <a:off x="3849026" y="2636912"/>
            <a:ext cx="504056" cy="369332"/>
          </a:xfrm>
          <a:prstGeom prst="rect">
            <a:avLst/>
          </a:prstGeom>
          <a:solidFill>
            <a:schemeClr val="bg2">
              <a:lumMod val="20000"/>
              <a:lumOff val="80000"/>
            </a:schemeClr>
          </a:solidFill>
          <a:ln>
            <a:solidFill>
              <a:schemeClr val="tx1"/>
            </a:solidFill>
          </a:ln>
        </p:spPr>
        <p:txBody>
          <a:bodyPr wrap="square" rtlCol="0">
            <a:spAutoFit/>
          </a:bodyPr>
          <a:lstStyle/>
          <a:p>
            <a:r>
              <a:rPr lang="de-DE" dirty="0"/>
              <a:t>47</a:t>
            </a:r>
          </a:p>
        </p:txBody>
      </p:sp>
      <p:sp>
        <p:nvSpPr>
          <p:cNvPr id="11" name="Textfeld 10"/>
          <p:cNvSpPr txBox="1"/>
          <p:nvPr/>
        </p:nvSpPr>
        <p:spPr>
          <a:xfrm>
            <a:off x="4357175" y="2636912"/>
            <a:ext cx="504056" cy="369332"/>
          </a:xfrm>
          <a:prstGeom prst="rect">
            <a:avLst/>
          </a:prstGeom>
          <a:solidFill>
            <a:schemeClr val="bg2">
              <a:lumMod val="20000"/>
              <a:lumOff val="80000"/>
            </a:schemeClr>
          </a:solidFill>
          <a:ln>
            <a:solidFill>
              <a:schemeClr val="tx1"/>
            </a:solidFill>
          </a:ln>
        </p:spPr>
        <p:txBody>
          <a:bodyPr wrap="square" rtlCol="0">
            <a:spAutoFit/>
          </a:bodyPr>
          <a:lstStyle/>
          <a:p>
            <a:r>
              <a:rPr lang="de-DE" dirty="0"/>
              <a:t>75</a:t>
            </a:r>
          </a:p>
        </p:txBody>
      </p:sp>
      <p:sp>
        <p:nvSpPr>
          <p:cNvPr id="12" name="Textfeld 11"/>
          <p:cNvSpPr txBox="1"/>
          <p:nvPr/>
        </p:nvSpPr>
        <p:spPr>
          <a:xfrm>
            <a:off x="4860032" y="2636912"/>
            <a:ext cx="504056" cy="369332"/>
          </a:xfrm>
          <a:prstGeom prst="rect">
            <a:avLst/>
          </a:prstGeom>
          <a:solidFill>
            <a:schemeClr val="bg2">
              <a:lumMod val="20000"/>
              <a:lumOff val="80000"/>
            </a:schemeClr>
          </a:solidFill>
          <a:ln>
            <a:solidFill>
              <a:schemeClr val="tx1"/>
            </a:solidFill>
          </a:ln>
        </p:spPr>
        <p:txBody>
          <a:bodyPr wrap="square" rtlCol="0">
            <a:spAutoFit/>
          </a:bodyPr>
          <a:lstStyle/>
          <a:p>
            <a:r>
              <a:rPr lang="de-DE" dirty="0"/>
              <a:t>CE</a:t>
            </a:r>
          </a:p>
        </p:txBody>
      </p:sp>
      <p:sp>
        <p:nvSpPr>
          <p:cNvPr id="13" name="Textfeld 12"/>
          <p:cNvSpPr txBox="1"/>
          <p:nvPr/>
        </p:nvSpPr>
        <p:spPr>
          <a:xfrm>
            <a:off x="5364088" y="2636912"/>
            <a:ext cx="504056" cy="369332"/>
          </a:xfrm>
          <a:prstGeom prst="rect">
            <a:avLst/>
          </a:prstGeom>
          <a:solidFill>
            <a:schemeClr val="bg2">
              <a:lumMod val="20000"/>
              <a:lumOff val="80000"/>
            </a:schemeClr>
          </a:solidFill>
          <a:ln>
            <a:solidFill>
              <a:schemeClr val="tx1"/>
            </a:solidFill>
          </a:ln>
        </p:spPr>
        <p:txBody>
          <a:bodyPr wrap="square" rtlCol="0">
            <a:spAutoFit/>
          </a:bodyPr>
          <a:lstStyle/>
          <a:p>
            <a:r>
              <a:rPr lang="de-DE" dirty="0"/>
              <a:t>E0</a:t>
            </a:r>
          </a:p>
        </p:txBody>
      </p:sp>
      <p:sp>
        <p:nvSpPr>
          <p:cNvPr id="16" name="Textfeld 15"/>
          <p:cNvSpPr txBox="1"/>
          <p:nvPr/>
        </p:nvSpPr>
        <p:spPr>
          <a:xfrm>
            <a:off x="251520" y="3429000"/>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1111 1100</a:t>
            </a:r>
          </a:p>
        </p:txBody>
      </p:sp>
      <p:sp>
        <p:nvSpPr>
          <p:cNvPr id="27" name="Textfeld 26"/>
          <p:cNvSpPr txBox="1"/>
          <p:nvPr/>
        </p:nvSpPr>
        <p:spPr>
          <a:xfrm>
            <a:off x="1331640" y="3429000"/>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1001 1001</a:t>
            </a:r>
          </a:p>
        </p:txBody>
      </p:sp>
      <p:sp>
        <p:nvSpPr>
          <p:cNvPr id="28" name="Textfeld 27"/>
          <p:cNvSpPr txBox="1"/>
          <p:nvPr/>
        </p:nvSpPr>
        <p:spPr>
          <a:xfrm>
            <a:off x="2411760" y="3429000"/>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0100 0111</a:t>
            </a:r>
          </a:p>
        </p:txBody>
      </p:sp>
      <p:sp>
        <p:nvSpPr>
          <p:cNvPr id="29" name="Textfeld 28"/>
          <p:cNvSpPr txBox="1"/>
          <p:nvPr/>
        </p:nvSpPr>
        <p:spPr>
          <a:xfrm>
            <a:off x="5652120" y="3429000"/>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0111 0101</a:t>
            </a:r>
          </a:p>
        </p:txBody>
      </p:sp>
      <p:sp>
        <p:nvSpPr>
          <p:cNvPr id="30" name="Textfeld 29"/>
          <p:cNvSpPr txBox="1"/>
          <p:nvPr/>
        </p:nvSpPr>
        <p:spPr>
          <a:xfrm>
            <a:off x="6732240" y="3429000"/>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1100 1110</a:t>
            </a:r>
          </a:p>
        </p:txBody>
      </p:sp>
      <p:sp>
        <p:nvSpPr>
          <p:cNvPr id="31" name="Textfeld 30"/>
          <p:cNvSpPr txBox="1"/>
          <p:nvPr/>
        </p:nvSpPr>
        <p:spPr>
          <a:xfrm>
            <a:off x="7812360" y="3429000"/>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1110 0000</a:t>
            </a:r>
          </a:p>
        </p:txBody>
      </p:sp>
      <p:sp>
        <p:nvSpPr>
          <p:cNvPr id="32" name="Textfeld 31"/>
          <p:cNvSpPr txBox="1"/>
          <p:nvPr/>
        </p:nvSpPr>
        <p:spPr>
          <a:xfrm>
            <a:off x="3491880" y="3429000"/>
            <a:ext cx="1080120" cy="307777"/>
          </a:xfrm>
          <a:prstGeom prst="rect">
            <a:avLst/>
          </a:prstGeom>
          <a:solidFill>
            <a:srgbClr val="FFFF00"/>
          </a:solidFill>
          <a:ln>
            <a:solidFill>
              <a:schemeClr val="tx1"/>
            </a:solidFill>
          </a:ln>
        </p:spPr>
        <p:txBody>
          <a:bodyPr wrap="square" rtlCol="0">
            <a:spAutoFit/>
          </a:bodyPr>
          <a:lstStyle/>
          <a:p>
            <a:r>
              <a:rPr lang="de-DE" sz="1400" dirty="0"/>
              <a:t>1111 1111</a:t>
            </a:r>
          </a:p>
        </p:txBody>
      </p:sp>
      <p:sp>
        <p:nvSpPr>
          <p:cNvPr id="33" name="Textfeld 32"/>
          <p:cNvSpPr txBox="1"/>
          <p:nvPr/>
        </p:nvSpPr>
        <p:spPr>
          <a:xfrm>
            <a:off x="4572000" y="3429000"/>
            <a:ext cx="1080120" cy="307777"/>
          </a:xfrm>
          <a:prstGeom prst="rect">
            <a:avLst/>
          </a:prstGeom>
          <a:solidFill>
            <a:srgbClr val="FFFF00"/>
          </a:solidFill>
          <a:ln>
            <a:solidFill>
              <a:schemeClr val="tx1"/>
            </a:solidFill>
          </a:ln>
        </p:spPr>
        <p:txBody>
          <a:bodyPr wrap="square" rtlCol="0">
            <a:spAutoFit/>
          </a:bodyPr>
          <a:lstStyle/>
          <a:p>
            <a:r>
              <a:rPr lang="de-DE" sz="1400" dirty="0"/>
              <a:t>1111 1110</a:t>
            </a:r>
          </a:p>
        </p:txBody>
      </p:sp>
      <p:sp>
        <p:nvSpPr>
          <p:cNvPr id="34" name="Textfeld 33"/>
          <p:cNvSpPr txBox="1"/>
          <p:nvPr/>
        </p:nvSpPr>
        <p:spPr>
          <a:xfrm>
            <a:off x="251520" y="4123389"/>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1111 11</a:t>
            </a:r>
            <a:r>
              <a:rPr lang="de-DE" sz="1400" dirty="0">
                <a:solidFill>
                  <a:srgbClr val="FF0000"/>
                </a:solidFill>
              </a:rPr>
              <a:t>1</a:t>
            </a:r>
            <a:r>
              <a:rPr lang="de-DE" sz="1400" dirty="0"/>
              <a:t>0</a:t>
            </a:r>
          </a:p>
        </p:txBody>
      </p:sp>
      <p:sp>
        <p:nvSpPr>
          <p:cNvPr id="35" name="Textfeld 34"/>
          <p:cNvSpPr txBox="1"/>
          <p:nvPr/>
        </p:nvSpPr>
        <p:spPr>
          <a:xfrm>
            <a:off x="1331640" y="4123389"/>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1001 1001</a:t>
            </a:r>
          </a:p>
        </p:txBody>
      </p:sp>
      <p:sp>
        <p:nvSpPr>
          <p:cNvPr id="36" name="Textfeld 35"/>
          <p:cNvSpPr txBox="1"/>
          <p:nvPr/>
        </p:nvSpPr>
        <p:spPr>
          <a:xfrm>
            <a:off x="2411760" y="4123389"/>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0100 0111</a:t>
            </a:r>
          </a:p>
        </p:txBody>
      </p:sp>
      <p:sp>
        <p:nvSpPr>
          <p:cNvPr id="37" name="Textfeld 36"/>
          <p:cNvSpPr txBox="1"/>
          <p:nvPr/>
        </p:nvSpPr>
        <p:spPr>
          <a:xfrm>
            <a:off x="5652120" y="4123389"/>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0111 0101</a:t>
            </a:r>
          </a:p>
        </p:txBody>
      </p:sp>
      <p:sp>
        <p:nvSpPr>
          <p:cNvPr id="38" name="Textfeld 37"/>
          <p:cNvSpPr txBox="1"/>
          <p:nvPr/>
        </p:nvSpPr>
        <p:spPr>
          <a:xfrm>
            <a:off x="6732240" y="4123389"/>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1100 1110</a:t>
            </a:r>
          </a:p>
        </p:txBody>
      </p:sp>
      <p:sp>
        <p:nvSpPr>
          <p:cNvPr id="39" name="Textfeld 38"/>
          <p:cNvSpPr txBox="1"/>
          <p:nvPr/>
        </p:nvSpPr>
        <p:spPr>
          <a:xfrm>
            <a:off x="7812360" y="4123389"/>
            <a:ext cx="1080120" cy="307777"/>
          </a:xfrm>
          <a:prstGeom prst="rect">
            <a:avLst/>
          </a:prstGeom>
          <a:solidFill>
            <a:schemeClr val="bg2">
              <a:lumMod val="20000"/>
              <a:lumOff val="80000"/>
            </a:schemeClr>
          </a:solidFill>
          <a:ln>
            <a:solidFill>
              <a:schemeClr val="tx1"/>
            </a:solidFill>
          </a:ln>
        </p:spPr>
        <p:txBody>
          <a:bodyPr wrap="square" rtlCol="0">
            <a:spAutoFit/>
          </a:bodyPr>
          <a:lstStyle/>
          <a:p>
            <a:r>
              <a:rPr lang="de-DE" sz="1400" dirty="0"/>
              <a:t>1110 0000</a:t>
            </a:r>
          </a:p>
        </p:txBody>
      </p:sp>
      <p:sp>
        <p:nvSpPr>
          <p:cNvPr id="40" name="Textfeld 39"/>
          <p:cNvSpPr txBox="1"/>
          <p:nvPr/>
        </p:nvSpPr>
        <p:spPr>
          <a:xfrm>
            <a:off x="3491880" y="4123389"/>
            <a:ext cx="1080120" cy="307777"/>
          </a:xfrm>
          <a:prstGeom prst="rect">
            <a:avLst/>
          </a:prstGeom>
          <a:solidFill>
            <a:srgbClr val="FFFF00"/>
          </a:solidFill>
          <a:ln>
            <a:solidFill>
              <a:schemeClr val="tx1"/>
            </a:solidFill>
          </a:ln>
        </p:spPr>
        <p:txBody>
          <a:bodyPr wrap="square" rtlCol="0">
            <a:spAutoFit/>
          </a:bodyPr>
          <a:lstStyle/>
          <a:p>
            <a:r>
              <a:rPr lang="de-DE" sz="1400" dirty="0"/>
              <a:t>1111 1111</a:t>
            </a:r>
          </a:p>
        </p:txBody>
      </p:sp>
      <p:sp>
        <p:nvSpPr>
          <p:cNvPr id="41" name="Textfeld 40"/>
          <p:cNvSpPr txBox="1"/>
          <p:nvPr/>
        </p:nvSpPr>
        <p:spPr>
          <a:xfrm>
            <a:off x="4572000" y="4123389"/>
            <a:ext cx="1080120" cy="307777"/>
          </a:xfrm>
          <a:prstGeom prst="rect">
            <a:avLst/>
          </a:prstGeom>
          <a:solidFill>
            <a:srgbClr val="FFFF00"/>
          </a:solidFill>
          <a:ln>
            <a:solidFill>
              <a:schemeClr val="tx1"/>
            </a:solidFill>
          </a:ln>
        </p:spPr>
        <p:txBody>
          <a:bodyPr wrap="square" rtlCol="0">
            <a:spAutoFit/>
          </a:bodyPr>
          <a:lstStyle/>
          <a:p>
            <a:r>
              <a:rPr lang="de-DE" sz="1400" dirty="0"/>
              <a:t>1111 1110</a:t>
            </a:r>
          </a:p>
        </p:txBody>
      </p:sp>
      <p:sp>
        <p:nvSpPr>
          <p:cNvPr id="45" name="Textfeld 44"/>
          <p:cNvSpPr txBox="1"/>
          <p:nvPr/>
        </p:nvSpPr>
        <p:spPr>
          <a:xfrm>
            <a:off x="539552" y="4789159"/>
            <a:ext cx="540060" cy="307777"/>
          </a:xfrm>
          <a:prstGeom prst="rect">
            <a:avLst/>
          </a:prstGeom>
          <a:solidFill>
            <a:schemeClr val="bg2">
              <a:lumMod val="20000"/>
              <a:lumOff val="80000"/>
            </a:schemeClr>
          </a:solidFill>
          <a:ln>
            <a:solidFill>
              <a:schemeClr val="tx1"/>
            </a:solidFill>
          </a:ln>
        </p:spPr>
        <p:txBody>
          <a:bodyPr wrap="square" rtlCol="0">
            <a:spAutoFit/>
          </a:bodyPr>
          <a:lstStyle/>
          <a:p>
            <a:pPr algn="ctr"/>
            <a:r>
              <a:rPr lang="de-DE" sz="1400" dirty="0"/>
              <a:t>FE</a:t>
            </a:r>
          </a:p>
        </p:txBody>
      </p:sp>
      <p:sp>
        <p:nvSpPr>
          <p:cNvPr id="51" name="Textfeld 50"/>
          <p:cNvSpPr txBox="1"/>
          <p:nvPr/>
        </p:nvSpPr>
        <p:spPr>
          <a:xfrm>
            <a:off x="3763728" y="4789770"/>
            <a:ext cx="536423" cy="307777"/>
          </a:xfrm>
          <a:prstGeom prst="rect">
            <a:avLst/>
          </a:prstGeom>
          <a:solidFill>
            <a:srgbClr val="FFFF00"/>
          </a:solidFill>
          <a:ln>
            <a:solidFill>
              <a:schemeClr val="tx1"/>
            </a:solidFill>
          </a:ln>
        </p:spPr>
        <p:txBody>
          <a:bodyPr wrap="square" rtlCol="0">
            <a:spAutoFit/>
          </a:bodyPr>
          <a:lstStyle/>
          <a:p>
            <a:pPr algn="ctr"/>
            <a:r>
              <a:rPr lang="de-DE" sz="1400" dirty="0"/>
              <a:t>FF</a:t>
            </a:r>
          </a:p>
        </p:txBody>
      </p:sp>
      <p:sp>
        <p:nvSpPr>
          <p:cNvPr id="53" name="Textfeld 52"/>
          <p:cNvSpPr txBox="1"/>
          <p:nvPr/>
        </p:nvSpPr>
        <p:spPr>
          <a:xfrm>
            <a:off x="1601670" y="4789770"/>
            <a:ext cx="540060" cy="307777"/>
          </a:xfrm>
          <a:prstGeom prst="rect">
            <a:avLst/>
          </a:prstGeom>
          <a:solidFill>
            <a:schemeClr val="bg2">
              <a:lumMod val="20000"/>
              <a:lumOff val="80000"/>
            </a:schemeClr>
          </a:solidFill>
          <a:ln>
            <a:solidFill>
              <a:schemeClr val="tx1"/>
            </a:solidFill>
          </a:ln>
        </p:spPr>
        <p:txBody>
          <a:bodyPr wrap="square" rtlCol="0">
            <a:spAutoFit/>
          </a:bodyPr>
          <a:lstStyle/>
          <a:p>
            <a:pPr algn="ctr"/>
            <a:r>
              <a:rPr lang="de-DE" sz="1400" dirty="0"/>
              <a:t>99</a:t>
            </a:r>
          </a:p>
        </p:txBody>
      </p:sp>
      <p:sp>
        <p:nvSpPr>
          <p:cNvPr id="54" name="Textfeld 53"/>
          <p:cNvSpPr txBox="1"/>
          <p:nvPr/>
        </p:nvSpPr>
        <p:spPr>
          <a:xfrm>
            <a:off x="2681790" y="4789770"/>
            <a:ext cx="540060" cy="307777"/>
          </a:xfrm>
          <a:prstGeom prst="rect">
            <a:avLst/>
          </a:prstGeom>
          <a:solidFill>
            <a:schemeClr val="bg2">
              <a:lumMod val="20000"/>
              <a:lumOff val="80000"/>
            </a:schemeClr>
          </a:solidFill>
          <a:ln>
            <a:solidFill>
              <a:schemeClr val="tx1"/>
            </a:solidFill>
          </a:ln>
        </p:spPr>
        <p:txBody>
          <a:bodyPr wrap="square" rtlCol="0">
            <a:spAutoFit/>
          </a:bodyPr>
          <a:lstStyle/>
          <a:p>
            <a:pPr algn="ctr"/>
            <a:r>
              <a:rPr lang="de-DE" sz="1400" dirty="0"/>
              <a:t>47</a:t>
            </a:r>
          </a:p>
        </p:txBody>
      </p:sp>
      <p:sp>
        <p:nvSpPr>
          <p:cNvPr id="55" name="Textfeld 54"/>
          <p:cNvSpPr txBox="1"/>
          <p:nvPr/>
        </p:nvSpPr>
        <p:spPr>
          <a:xfrm>
            <a:off x="4827665" y="4789770"/>
            <a:ext cx="536423" cy="307777"/>
          </a:xfrm>
          <a:prstGeom prst="rect">
            <a:avLst/>
          </a:prstGeom>
          <a:solidFill>
            <a:srgbClr val="FFFF00"/>
          </a:solidFill>
          <a:ln>
            <a:solidFill>
              <a:schemeClr val="tx1"/>
            </a:solidFill>
          </a:ln>
        </p:spPr>
        <p:txBody>
          <a:bodyPr wrap="square" rtlCol="0">
            <a:spAutoFit/>
          </a:bodyPr>
          <a:lstStyle/>
          <a:p>
            <a:pPr algn="ctr"/>
            <a:r>
              <a:rPr lang="de-DE" sz="1400" dirty="0"/>
              <a:t>FE</a:t>
            </a:r>
          </a:p>
        </p:txBody>
      </p:sp>
      <p:sp>
        <p:nvSpPr>
          <p:cNvPr id="56" name="Textfeld 55"/>
          <p:cNvSpPr txBox="1"/>
          <p:nvPr/>
        </p:nvSpPr>
        <p:spPr>
          <a:xfrm>
            <a:off x="5922150" y="4789770"/>
            <a:ext cx="540060" cy="307777"/>
          </a:xfrm>
          <a:prstGeom prst="rect">
            <a:avLst/>
          </a:prstGeom>
          <a:solidFill>
            <a:schemeClr val="bg2">
              <a:lumMod val="20000"/>
              <a:lumOff val="80000"/>
            </a:schemeClr>
          </a:solidFill>
          <a:ln>
            <a:solidFill>
              <a:schemeClr val="tx1"/>
            </a:solidFill>
          </a:ln>
        </p:spPr>
        <p:txBody>
          <a:bodyPr wrap="square" rtlCol="0">
            <a:spAutoFit/>
          </a:bodyPr>
          <a:lstStyle/>
          <a:p>
            <a:pPr algn="ctr"/>
            <a:r>
              <a:rPr lang="de-DE" sz="1400" dirty="0"/>
              <a:t>75</a:t>
            </a:r>
          </a:p>
        </p:txBody>
      </p:sp>
      <p:sp>
        <p:nvSpPr>
          <p:cNvPr id="57" name="Textfeld 56"/>
          <p:cNvSpPr txBox="1"/>
          <p:nvPr/>
        </p:nvSpPr>
        <p:spPr>
          <a:xfrm>
            <a:off x="7002270" y="4789770"/>
            <a:ext cx="540060" cy="307777"/>
          </a:xfrm>
          <a:prstGeom prst="rect">
            <a:avLst/>
          </a:prstGeom>
          <a:solidFill>
            <a:schemeClr val="bg2">
              <a:lumMod val="20000"/>
              <a:lumOff val="80000"/>
            </a:schemeClr>
          </a:solidFill>
          <a:ln>
            <a:solidFill>
              <a:schemeClr val="tx1"/>
            </a:solidFill>
          </a:ln>
        </p:spPr>
        <p:txBody>
          <a:bodyPr wrap="square" rtlCol="0">
            <a:spAutoFit/>
          </a:bodyPr>
          <a:lstStyle/>
          <a:p>
            <a:pPr algn="ctr"/>
            <a:r>
              <a:rPr lang="de-DE" sz="1400" dirty="0"/>
              <a:t>CE</a:t>
            </a:r>
          </a:p>
        </p:txBody>
      </p:sp>
      <p:sp>
        <p:nvSpPr>
          <p:cNvPr id="58" name="Textfeld 57"/>
          <p:cNvSpPr txBox="1"/>
          <p:nvPr/>
        </p:nvSpPr>
        <p:spPr>
          <a:xfrm>
            <a:off x="8082390" y="4789770"/>
            <a:ext cx="540060" cy="307777"/>
          </a:xfrm>
          <a:prstGeom prst="rect">
            <a:avLst/>
          </a:prstGeom>
          <a:solidFill>
            <a:schemeClr val="bg2">
              <a:lumMod val="20000"/>
              <a:lumOff val="80000"/>
            </a:schemeClr>
          </a:solidFill>
          <a:ln>
            <a:solidFill>
              <a:schemeClr val="tx1"/>
            </a:solidFill>
          </a:ln>
        </p:spPr>
        <p:txBody>
          <a:bodyPr wrap="square" rtlCol="0">
            <a:spAutoFit/>
          </a:bodyPr>
          <a:lstStyle/>
          <a:p>
            <a:pPr algn="ctr"/>
            <a:r>
              <a:rPr lang="de-DE" sz="1400" dirty="0"/>
              <a:t>E0</a:t>
            </a:r>
          </a:p>
        </p:txBody>
      </p:sp>
      <p:sp>
        <p:nvSpPr>
          <p:cNvPr id="59" name="Textfeld 58"/>
          <p:cNvSpPr txBox="1"/>
          <p:nvPr/>
        </p:nvSpPr>
        <p:spPr>
          <a:xfrm>
            <a:off x="3203848" y="5589240"/>
            <a:ext cx="2736304" cy="369332"/>
          </a:xfrm>
          <a:prstGeom prst="rect">
            <a:avLst/>
          </a:prstGeom>
          <a:solidFill>
            <a:srgbClr val="33CCFF"/>
          </a:solidFill>
          <a:ln>
            <a:solidFill>
              <a:schemeClr val="tx1"/>
            </a:solidFill>
          </a:ln>
        </p:spPr>
        <p:txBody>
          <a:bodyPr wrap="square" rtlCol="0">
            <a:spAutoFit/>
          </a:bodyPr>
          <a:lstStyle/>
          <a:p>
            <a:pPr algn="ctr"/>
            <a:r>
              <a:rPr lang="de-DE" dirty="0"/>
              <a:t>FE99:47</a:t>
            </a:r>
            <a:r>
              <a:rPr lang="de-DE" dirty="0">
                <a:solidFill>
                  <a:srgbClr val="FFFF00"/>
                </a:solidFill>
              </a:rPr>
              <a:t>FF</a:t>
            </a:r>
            <a:r>
              <a:rPr lang="de-DE" dirty="0"/>
              <a:t>:</a:t>
            </a:r>
            <a:r>
              <a:rPr lang="de-DE" dirty="0">
                <a:solidFill>
                  <a:srgbClr val="FFFF00"/>
                </a:solidFill>
              </a:rPr>
              <a:t>FE</a:t>
            </a:r>
            <a:r>
              <a:rPr lang="de-DE" dirty="0"/>
              <a:t>75:CEE0</a:t>
            </a:r>
          </a:p>
        </p:txBody>
      </p:sp>
      <p:sp>
        <p:nvSpPr>
          <p:cNvPr id="3" name="Textfeld 2"/>
          <p:cNvSpPr txBox="1"/>
          <p:nvPr/>
        </p:nvSpPr>
        <p:spPr>
          <a:xfrm>
            <a:off x="3655097" y="6093296"/>
            <a:ext cx="1908212" cy="369332"/>
          </a:xfrm>
          <a:prstGeom prst="rect">
            <a:avLst/>
          </a:prstGeom>
          <a:noFill/>
        </p:spPr>
        <p:txBody>
          <a:bodyPr wrap="square" rtlCol="0">
            <a:spAutoFit/>
          </a:bodyPr>
          <a:lstStyle/>
          <a:p>
            <a:r>
              <a:rPr lang="de-DE" dirty="0"/>
              <a:t>Schnittstellen ID</a:t>
            </a:r>
          </a:p>
        </p:txBody>
      </p:sp>
    </p:spTree>
    <p:extLst>
      <p:ext uri="{BB962C8B-B14F-4D97-AF65-F5344CB8AC3E}">
        <p14:creationId xmlns:p14="http://schemas.microsoft.com/office/powerpoint/2010/main" val="41531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1" grpId="0" animBg="1"/>
      <p:bldP spid="53" grpId="0" animBg="1"/>
      <p:bldP spid="54" grpId="0" animBg="1"/>
      <p:bldP spid="55" grpId="0" animBg="1"/>
      <p:bldP spid="56" grpId="0" animBg="1"/>
      <p:bldP spid="57" grpId="0" animBg="1"/>
      <p:bldP spid="58" grpId="0" animBg="1"/>
      <p:bldP spid="59"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15616" y="298884"/>
            <a:ext cx="7650432" cy="1143000"/>
          </a:xfrm>
        </p:spPr>
        <p:txBody>
          <a:bodyPr/>
          <a:lstStyle/>
          <a:p>
            <a:pPr marL="901700"/>
            <a:r>
              <a:rPr lang="de-DE" dirty="0"/>
              <a:t>Sicherheit – Privacy Extension</a:t>
            </a:r>
          </a:p>
        </p:txBody>
      </p:sp>
      <p:sp>
        <p:nvSpPr>
          <p:cNvPr id="3" name="Datumsplatzhalter 2"/>
          <p:cNvSpPr>
            <a:spLocks noGrp="1"/>
          </p:cNvSpPr>
          <p:nvPr>
            <p:ph type="dt" sz="half" idx="10"/>
          </p:nvPr>
        </p:nvSpPr>
        <p:spPr/>
        <p:txBody>
          <a:bodyPr/>
          <a:lstStyle/>
          <a:p>
            <a:fld id="{854B2EE7-67A2-442B-9B2C-DB0812CE2223}" type="datetime1">
              <a:rPr lang="de-DE" smtClean="0"/>
              <a:t>15.06.2017</a:t>
            </a:fld>
            <a:endParaRPr lang="de-DE" dirty="0"/>
          </a:p>
        </p:txBody>
      </p:sp>
      <p:sp>
        <p:nvSpPr>
          <p:cNvPr id="4" name="Foliennummernplatzhalter 3"/>
          <p:cNvSpPr>
            <a:spLocks noGrp="1"/>
          </p:cNvSpPr>
          <p:nvPr>
            <p:ph type="sldNum" sz="quarter" idx="12"/>
          </p:nvPr>
        </p:nvSpPr>
        <p:spPr/>
        <p:txBody>
          <a:bodyPr>
            <a:normAutofit fontScale="25000" lnSpcReduction="20000"/>
          </a:bodyPr>
          <a:lstStyle/>
          <a:p>
            <a:fld id="{3AC4EE35-3425-4F07-8CAB-EFA9A4B7552D}" type="slidenum">
              <a:rPr lang="de-DE" smtClean="0"/>
              <a:t>19</a:t>
            </a:fld>
            <a:endParaRPr lang="de-DE" dirty="0"/>
          </a:p>
        </p:txBody>
      </p:sp>
      <p:sp>
        <p:nvSpPr>
          <p:cNvPr id="5" name="Inhaltsplatzhalter 4"/>
          <p:cNvSpPr>
            <a:spLocks noGrp="1"/>
          </p:cNvSpPr>
          <p:nvPr>
            <p:ph sz="quarter" idx="1"/>
          </p:nvPr>
        </p:nvSpPr>
        <p:spPr>
          <a:xfrm>
            <a:off x="612648" y="1600200"/>
            <a:ext cx="8153400" cy="4925144"/>
          </a:xfrm>
        </p:spPr>
        <p:txBody>
          <a:bodyPr>
            <a:normAutofit lnSpcReduction="10000"/>
          </a:bodyPr>
          <a:lstStyle/>
          <a:p>
            <a:r>
              <a:rPr lang="de-DE" dirty="0"/>
              <a:t>Rechner nutzt für automatische Adresseinrichtung die MAC-Adresse</a:t>
            </a:r>
          </a:p>
          <a:p>
            <a:pPr marL="365760" lvl="1" indent="0">
              <a:buNone/>
            </a:pPr>
            <a:r>
              <a:rPr lang="de-DE" dirty="0">
                <a:sym typeface="Wingdings" pitchFamily="2" charset="2"/>
              </a:rPr>
              <a:t> Gerät wäre eindeutig zu </a:t>
            </a:r>
            <a:r>
              <a:rPr lang="de-DE" dirty="0" err="1">
                <a:sym typeface="Wingdings" pitchFamily="2" charset="2"/>
              </a:rPr>
              <a:t>identifzieren</a:t>
            </a:r>
            <a:r>
              <a:rPr lang="de-DE" dirty="0">
                <a:sym typeface="Wingdings" pitchFamily="2" charset="2"/>
              </a:rPr>
              <a:t> </a:t>
            </a:r>
            <a:endParaRPr lang="de-DE" dirty="0"/>
          </a:p>
          <a:p>
            <a:r>
              <a:rPr lang="de-DE" dirty="0"/>
              <a:t>Verschlüsselung über Privacy Extension </a:t>
            </a:r>
          </a:p>
          <a:p>
            <a:pPr lvl="1"/>
            <a:r>
              <a:rPr lang="de-DE" dirty="0"/>
              <a:t>Erzeugen über Zufallszahlen generierte und wechselnde Interface ID</a:t>
            </a:r>
          </a:p>
          <a:p>
            <a:pPr lvl="1"/>
            <a:r>
              <a:rPr lang="de-DE" dirty="0"/>
              <a:t>Anzeigen lassen, ob Betriebssystem temporäre Adressen verwendet: </a:t>
            </a:r>
          </a:p>
          <a:p>
            <a:pPr lvl="2"/>
            <a:r>
              <a:rPr lang="en-US" b="1" dirty="0" err="1"/>
              <a:t>netsh</a:t>
            </a:r>
            <a:r>
              <a:rPr lang="en-US" b="1" dirty="0"/>
              <a:t> interface ipv6 show privacy</a:t>
            </a:r>
          </a:p>
          <a:p>
            <a:pPr lvl="1"/>
            <a:r>
              <a:rPr lang="en-US" dirty="0"/>
              <a:t>Falls </a:t>
            </a:r>
            <a:r>
              <a:rPr lang="en-US" dirty="0" err="1"/>
              <a:t>nicht</a:t>
            </a:r>
            <a:r>
              <a:rPr lang="en-US" dirty="0"/>
              <a:t>: </a:t>
            </a:r>
          </a:p>
          <a:p>
            <a:pPr lvl="2"/>
            <a:r>
              <a:rPr lang="en-US" b="1" dirty="0" err="1"/>
              <a:t>netsh</a:t>
            </a:r>
            <a:r>
              <a:rPr lang="en-US" b="1" dirty="0"/>
              <a:t> interface ipv6 set privacy enabled</a:t>
            </a:r>
            <a:endParaRPr lang="de-DE" dirty="0"/>
          </a:p>
          <a:p>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184" y="1371666"/>
            <a:ext cx="7776864" cy="5326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llipse 5"/>
          <p:cNvSpPr/>
          <p:nvPr/>
        </p:nvSpPr>
        <p:spPr>
          <a:xfrm>
            <a:off x="1835696" y="1916832"/>
            <a:ext cx="3456384"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p:cNvSpPr/>
          <p:nvPr/>
        </p:nvSpPr>
        <p:spPr>
          <a:xfrm>
            <a:off x="4139952" y="2636912"/>
            <a:ext cx="1008112"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p:cNvSpPr/>
          <p:nvPr/>
        </p:nvSpPr>
        <p:spPr>
          <a:xfrm>
            <a:off x="1907704" y="3861048"/>
            <a:ext cx="4032448" cy="34769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p:cNvSpPr/>
          <p:nvPr/>
        </p:nvSpPr>
        <p:spPr>
          <a:xfrm>
            <a:off x="4067944" y="5085184"/>
            <a:ext cx="1008112"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138477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39825" y="784225"/>
            <a:ext cx="5592763" cy="1143000"/>
          </a:xfrm>
        </p:spPr>
        <p:txBody>
          <a:bodyPr/>
          <a:lstStyle/>
          <a:p>
            <a:r>
              <a:rPr lang="de-DE" altLang="de-DE"/>
              <a:t>Inhalt</a:t>
            </a:r>
          </a:p>
        </p:txBody>
      </p:sp>
      <p:sp>
        <p:nvSpPr>
          <p:cNvPr id="7171" name="Rectangle 3"/>
          <p:cNvSpPr>
            <a:spLocks noGrp="1" noChangeArrowheads="1"/>
          </p:cNvSpPr>
          <p:nvPr>
            <p:ph type="body" idx="1"/>
          </p:nvPr>
        </p:nvSpPr>
        <p:spPr>
          <a:xfrm>
            <a:off x="395288" y="2204491"/>
            <a:ext cx="8208962" cy="3960813"/>
          </a:xfrm>
        </p:spPr>
        <p:txBody>
          <a:bodyPr/>
          <a:lstStyle/>
          <a:p>
            <a:r>
              <a:rPr lang="de-DE" altLang="de-DE" dirty="0"/>
              <a:t>Aufbau einer IPv6-Adresse</a:t>
            </a:r>
          </a:p>
          <a:p>
            <a:r>
              <a:rPr lang="de-DE" altLang="de-DE" dirty="0"/>
              <a:t>Vereinfachung der Notation</a:t>
            </a:r>
          </a:p>
          <a:p>
            <a:r>
              <a:rPr lang="de-DE" altLang="de-DE" dirty="0"/>
              <a:t>Aufbau des Headers</a:t>
            </a:r>
          </a:p>
          <a:p>
            <a:r>
              <a:rPr lang="de-DE" altLang="de-DE" dirty="0"/>
              <a:t>Unterschiede zu IPv4</a:t>
            </a:r>
          </a:p>
          <a:p>
            <a:r>
              <a:rPr lang="de-DE" altLang="de-DE" dirty="0"/>
              <a:t>Adressarten</a:t>
            </a:r>
          </a:p>
          <a:p>
            <a:r>
              <a:rPr lang="de-DE" altLang="de-DE" dirty="0"/>
              <a:t>Reservierte Adressen</a:t>
            </a:r>
          </a:p>
          <a:p>
            <a:r>
              <a:rPr lang="de-DE" altLang="de-DE" dirty="0"/>
              <a:t>Subnetting</a:t>
            </a:r>
          </a:p>
          <a:p>
            <a:pPr>
              <a:buFont typeface="StarSymbol" charset="0"/>
              <a:buNone/>
            </a:pPr>
            <a:endParaRPr lang="de-DE" altLang="de-DE" dirty="0"/>
          </a:p>
          <a:p>
            <a:endParaRPr lang="de-DE" altLang="de-DE" dirty="0"/>
          </a:p>
          <a:p>
            <a:endParaRPr lang="de-DE" altLang="de-DE" dirty="0"/>
          </a:p>
        </p:txBody>
      </p:sp>
      <p:sp>
        <p:nvSpPr>
          <p:cNvPr id="7172"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dirty="0"/>
              <a:t>Notation</a:t>
            </a:r>
          </a:p>
          <a:p>
            <a:r>
              <a:rPr lang="de-DE" altLang="de-DE" sz="1400" dirty="0"/>
              <a:t>Adressarten</a:t>
            </a:r>
          </a:p>
          <a:p>
            <a:r>
              <a:rPr lang="de-DE" altLang="de-DE" sz="1400" dirty="0"/>
              <a:t>Reservierte Adressen</a:t>
            </a:r>
          </a:p>
          <a:p>
            <a:r>
              <a:rPr lang="de-DE" altLang="de-DE" sz="1400" dirty="0"/>
              <a:t>Subnetting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blinds(horizontal)">
                                      <p:cBhvr>
                                        <p:cTn id="32" dur="500"/>
                                        <p:tgtEl>
                                          <p:spTgt spid="71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animEffect transition="in" filter="blinds(horizontal)">
                                      <p:cBhvr>
                                        <p:cTn id="37" dur="500"/>
                                        <p:tgtEl>
                                          <p:spTgt spid="71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7172"/>
                                        </p:tgtEl>
                                        <p:attrNameLst>
                                          <p:attrName>style.visibility</p:attrName>
                                        </p:attrNameLst>
                                      </p:cBhvr>
                                      <p:to>
                                        <p:strVal val="visible"/>
                                      </p:to>
                                    </p:set>
                                    <p:anim calcmode="lin" valueType="num">
                                      <p:cBhvr>
                                        <p:cTn id="42" dur="1000" fill="hold"/>
                                        <p:tgtEl>
                                          <p:spTgt spid="7172"/>
                                        </p:tgtEl>
                                        <p:attrNameLst>
                                          <p:attrName>ppt_w</p:attrName>
                                        </p:attrNameLst>
                                      </p:cBhvr>
                                      <p:tavLst>
                                        <p:tav tm="0">
                                          <p:val>
                                            <p:strVal val="#ppt_w*0.70"/>
                                          </p:val>
                                        </p:tav>
                                        <p:tav tm="100000">
                                          <p:val>
                                            <p:strVal val="#ppt_w"/>
                                          </p:val>
                                        </p:tav>
                                      </p:tavLst>
                                    </p:anim>
                                    <p:anim calcmode="lin" valueType="num">
                                      <p:cBhvr>
                                        <p:cTn id="43" dur="1000" fill="hold"/>
                                        <p:tgtEl>
                                          <p:spTgt spid="7172"/>
                                        </p:tgtEl>
                                        <p:attrNameLst>
                                          <p:attrName>ppt_h</p:attrName>
                                        </p:attrNameLst>
                                      </p:cBhvr>
                                      <p:tavLst>
                                        <p:tav tm="0">
                                          <p:val>
                                            <p:strVal val="#ppt_h"/>
                                          </p:val>
                                        </p:tav>
                                        <p:tav tm="100000">
                                          <p:val>
                                            <p:strVal val="#ppt_h"/>
                                          </p:val>
                                        </p:tav>
                                      </p:tavLst>
                                    </p:anim>
                                    <p:animEffect transition="in" filter="fade">
                                      <p:cBhvr>
                                        <p:cTn id="44"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95536" y="784225"/>
            <a:ext cx="5616624"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marL="1306513" algn="l" defTabSz="652463" rtl="0" fontAlgn="base">
              <a:spcBef>
                <a:spcPct val="0"/>
              </a:spcBef>
              <a:spcAft>
                <a:spcPct val="0"/>
              </a:spcAft>
              <a:buClr>
                <a:srgbClr val="000000"/>
              </a:buClr>
              <a:buSzPct val="45000"/>
              <a:buFont typeface="StarSymbol" charset="0"/>
              <a:defRPr sz="4000" kern="1200">
                <a:solidFill>
                  <a:srgbClr val="000000"/>
                </a:solidFill>
                <a:latin typeface="+mj-lt"/>
                <a:ea typeface="+mj-ea"/>
                <a:cs typeface="+mj-cs"/>
              </a:defRPr>
            </a:lvl1pPr>
            <a:lvl2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2pPr>
            <a:lvl3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3pPr>
            <a:lvl4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4pPr>
            <a:lvl5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5pPr>
            <a:lvl6pPr marL="17637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6pPr>
            <a:lvl7pPr marL="22209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7pPr>
            <a:lvl8pPr marL="26781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8pPr>
            <a:lvl9pPr marL="31353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9pPr>
          </a:lstStyle>
          <a:p>
            <a:r>
              <a:rPr lang="de-DE" altLang="de-DE" dirty="0"/>
              <a:t>Adressarten </a:t>
            </a:r>
            <a:r>
              <a:rPr lang="de-DE" altLang="de-DE" dirty="0" err="1"/>
              <a:t>Unicast</a:t>
            </a:r>
            <a:endParaRPr lang="de-DE" altLang="de-DE" dirty="0"/>
          </a:p>
        </p:txBody>
      </p:sp>
      <p:sp>
        <p:nvSpPr>
          <p:cNvPr id="5" name="Textfeld 4"/>
          <p:cNvSpPr txBox="1"/>
          <p:nvPr/>
        </p:nvSpPr>
        <p:spPr>
          <a:xfrm>
            <a:off x="1115616" y="2060848"/>
            <a:ext cx="3960440" cy="369332"/>
          </a:xfrm>
          <a:prstGeom prst="rect">
            <a:avLst/>
          </a:prstGeom>
          <a:noFill/>
        </p:spPr>
        <p:txBody>
          <a:bodyPr wrap="square" rtlCol="0">
            <a:spAutoFit/>
          </a:bodyPr>
          <a:lstStyle/>
          <a:p>
            <a:r>
              <a:rPr lang="de-DE" b="1" dirty="0"/>
              <a:t>Weitere </a:t>
            </a:r>
            <a:r>
              <a:rPr lang="de-DE" b="1" dirty="0" err="1"/>
              <a:t>Unicast</a:t>
            </a:r>
            <a:r>
              <a:rPr lang="de-DE" b="1" dirty="0"/>
              <a:t> Adressen</a:t>
            </a:r>
          </a:p>
        </p:txBody>
      </p:sp>
      <p:sp>
        <p:nvSpPr>
          <p:cNvPr id="6" name="Rectangle 3"/>
          <p:cNvSpPr txBox="1">
            <a:spLocks noChangeArrowheads="1"/>
          </p:cNvSpPr>
          <p:nvPr/>
        </p:nvSpPr>
        <p:spPr bwMode="auto">
          <a:xfrm>
            <a:off x="971600" y="2636912"/>
            <a:ext cx="6696744" cy="3528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92113" indent="-293688" algn="l" defTabSz="652463" rtl="0" fontAlgn="base">
              <a:lnSpc>
                <a:spcPct val="95000"/>
              </a:lnSpc>
              <a:spcBef>
                <a:spcPct val="0"/>
              </a:spcBef>
              <a:spcAft>
                <a:spcPts val="1288"/>
              </a:spcAft>
              <a:buClr>
                <a:srgbClr val="000000"/>
              </a:buClr>
              <a:buSzPct val="82000"/>
              <a:buFont typeface="StarSymbol" charset="0"/>
              <a:buBlip>
                <a:blip r:embed="rId3"/>
              </a:buBlip>
              <a:defRPr sz="2900" kern="1200">
                <a:solidFill>
                  <a:srgbClr val="4C5784"/>
                </a:solidFill>
                <a:latin typeface="+mn-lt"/>
                <a:ea typeface="+mn-ea"/>
                <a:cs typeface="+mn-cs"/>
              </a:defRPr>
            </a:lvl1pPr>
            <a:lvl2pPr marL="782638" indent="-260350" algn="l" defTabSz="652463" rtl="0" fontAlgn="base">
              <a:lnSpc>
                <a:spcPct val="95000"/>
              </a:lnSpc>
              <a:spcBef>
                <a:spcPct val="0"/>
              </a:spcBef>
              <a:spcAft>
                <a:spcPts val="1025"/>
              </a:spcAft>
              <a:buClr>
                <a:srgbClr val="000000"/>
              </a:buClr>
              <a:buSzPct val="94000"/>
              <a:buFont typeface="StarSymbol" charset="0"/>
              <a:buBlip>
                <a:blip r:embed="rId3"/>
              </a:buBlip>
              <a:defRPr sz="2500" kern="1200">
                <a:solidFill>
                  <a:srgbClr val="4C5784"/>
                </a:solidFill>
                <a:latin typeface="+mn-lt"/>
                <a:ea typeface="+mn-ea"/>
                <a:cs typeface="+mn-cs"/>
              </a:defRPr>
            </a:lvl2pPr>
            <a:lvl3pPr marL="1174750" indent="-195263" algn="l" defTabSz="652463" rtl="0" fontAlgn="base">
              <a:lnSpc>
                <a:spcPct val="95000"/>
              </a:lnSpc>
              <a:spcBef>
                <a:spcPct val="0"/>
              </a:spcBef>
              <a:spcAft>
                <a:spcPts val="775"/>
              </a:spcAft>
              <a:buClr>
                <a:srgbClr val="000000"/>
              </a:buClr>
              <a:buSzPct val="77000"/>
              <a:buFont typeface="StarSymbol" charset="0"/>
              <a:buBlip>
                <a:blip r:embed="rId3"/>
              </a:buBlip>
              <a:defRPr sz="2200" kern="1200">
                <a:solidFill>
                  <a:srgbClr val="4C5784"/>
                </a:solidFill>
                <a:latin typeface="+mn-lt"/>
                <a:ea typeface="+mn-ea"/>
                <a:cs typeface="+mn-cs"/>
              </a:defRPr>
            </a:lvl3pPr>
            <a:lvl4pPr marL="1566863" indent="-195263" algn="l" defTabSz="652463" rtl="0" fontAlgn="base">
              <a:lnSpc>
                <a:spcPct val="95000"/>
              </a:lnSpc>
              <a:spcBef>
                <a:spcPct val="0"/>
              </a:spcBef>
              <a:spcAft>
                <a:spcPts val="513"/>
              </a:spcAft>
              <a:buClr>
                <a:srgbClr val="4C5784"/>
              </a:buClr>
              <a:buSzPct val="67000"/>
              <a:buFont typeface="StarSymbol" charset="0"/>
              <a:buChar char="●"/>
              <a:defRPr kern="1200">
                <a:solidFill>
                  <a:srgbClr val="4C5784"/>
                </a:solidFill>
                <a:latin typeface="+mn-lt"/>
                <a:ea typeface="+mn-ea"/>
                <a:cs typeface="+mn-cs"/>
              </a:defRPr>
            </a:lvl4pPr>
            <a:lvl5pPr marL="1958975" indent="-196850" algn="l" defTabSz="652463" rtl="0" fontAlgn="base">
              <a:lnSpc>
                <a:spcPct val="95000"/>
              </a:lnSpc>
              <a:spcBef>
                <a:spcPct val="0"/>
              </a:spcBef>
              <a:spcAft>
                <a:spcPts val="250"/>
              </a:spcAft>
              <a:buClr>
                <a:srgbClr val="4C5784"/>
              </a:buClr>
              <a:buSzPct val="45000"/>
              <a:buFont typeface="StarSymbol" charset="0"/>
              <a:buChar char="●"/>
              <a:defRPr kern="1200">
                <a:solidFill>
                  <a:srgbClr val="4C578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ltLang="de-DE" sz="1800" dirty="0" err="1"/>
              <a:t>Loopback</a:t>
            </a:r>
            <a:endParaRPr lang="de-DE" altLang="de-DE" sz="1800" dirty="0"/>
          </a:p>
          <a:p>
            <a:pPr marL="98425" indent="0">
              <a:buNone/>
            </a:pPr>
            <a:r>
              <a:rPr lang="de-DE" altLang="de-DE" sz="1800" dirty="0"/>
              <a:t>	Prüfschleife	::1/128	</a:t>
            </a:r>
          </a:p>
          <a:p>
            <a:r>
              <a:rPr lang="de-DE" altLang="de-DE" sz="1800" dirty="0" err="1"/>
              <a:t>Unspecified</a:t>
            </a:r>
            <a:r>
              <a:rPr lang="de-DE" altLang="de-DE" sz="1800" dirty="0"/>
              <a:t> </a:t>
            </a:r>
            <a:r>
              <a:rPr lang="de-DE" altLang="de-DE" sz="1800" dirty="0" err="1"/>
              <a:t>Address</a:t>
            </a:r>
            <a:endParaRPr lang="de-DE" altLang="de-DE" sz="1800" dirty="0"/>
          </a:p>
          <a:p>
            <a:pPr marL="522288" lvl="1" indent="0">
              <a:buNone/>
            </a:pPr>
            <a:r>
              <a:rPr lang="de-DE" altLang="de-DE" sz="1400" dirty="0"/>
              <a:t>	</a:t>
            </a:r>
            <a:r>
              <a:rPr lang="de-DE" altLang="de-DE" sz="1800" dirty="0"/>
              <a:t>Nicht spezifizierte Adresse 	„alles 0“	::/128</a:t>
            </a:r>
          </a:p>
          <a:p>
            <a:pPr marL="522288" lvl="1" indent="0">
              <a:buNone/>
            </a:pPr>
            <a:r>
              <a:rPr lang="de-DE" altLang="de-DE" sz="1800" dirty="0"/>
              <a:t>	„Quelladresse“ wenn noch keine IP-Adresse zugewiesen</a:t>
            </a:r>
          </a:p>
          <a:p>
            <a:r>
              <a:rPr lang="de-DE" altLang="de-DE" sz="1800" dirty="0"/>
              <a:t>Unique </a:t>
            </a:r>
            <a:r>
              <a:rPr lang="de-DE" altLang="de-DE" sz="1800" dirty="0" err="1"/>
              <a:t>Local</a:t>
            </a:r>
            <a:endParaRPr lang="de-DE" altLang="de-DE" sz="1800" dirty="0"/>
          </a:p>
          <a:p>
            <a:pPr marL="98425" indent="0">
              <a:buNone/>
            </a:pPr>
            <a:r>
              <a:rPr lang="de-DE" altLang="de-DE" sz="1800" dirty="0"/>
              <a:t>	Ähnlich der privaten IPv4 Adressen   FC00::/7 - FDFF::/7	</a:t>
            </a:r>
          </a:p>
          <a:p>
            <a:r>
              <a:rPr lang="de-DE" altLang="de-DE" sz="1800" dirty="0"/>
              <a:t>IP4 </a:t>
            </a:r>
            <a:r>
              <a:rPr lang="de-DE" altLang="de-DE" sz="1800" dirty="0" err="1"/>
              <a:t>embedded</a:t>
            </a:r>
            <a:endParaRPr lang="de-DE" altLang="de-DE" sz="1800" dirty="0"/>
          </a:p>
          <a:p>
            <a:pPr>
              <a:buFont typeface="StarSymbol" charset="0"/>
              <a:buNone/>
            </a:pPr>
            <a:endParaRPr lang="de-DE" altLang="de-DE" sz="1800" dirty="0"/>
          </a:p>
          <a:p>
            <a:endParaRPr lang="de-DE" altLang="de-DE" sz="1800" dirty="0"/>
          </a:p>
          <a:p>
            <a:endParaRPr lang="de-DE" altLang="de-DE" sz="1800" dirty="0"/>
          </a:p>
        </p:txBody>
      </p:sp>
      <p:sp>
        <p:nvSpPr>
          <p:cNvPr id="7"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dirty="0"/>
              <a:t>Notation</a:t>
            </a:r>
          </a:p>
          <a:p>
            <a:r>
              <a:rPr lang="de-DE" altLang="de-DE" sz="1400" b="1" dirty="0">
                <a:solidFill>
                  <a:srgbClr val="FF0000"/>
                </a:solidFill>
              </a:rPr>
              <a:t>Adressarten</a:t>
            </a:r>
          </a:p>
          <a:p>
            <a:r>
              <a:rPr lang="de-DE" altLang="de-DE" sz="1400" dirty="0"/>
              <a:t>Reservierte Adressen</a:t>
            </a:r>
          </a:p>
          <a:p>
            <a:r>
              <a:rPr lang="de-DE" altLang="de-DE" sz="1400" dirty="0"/>
              <a:t>Subnetting</a:t>
            </a:r>
          </a:p>
        </p:txBody>
      </p:sp>
    </p:spTree>
    <p:extLst>
      <p:ext uri="{BB962C8B-B14F-4D97-AF65-F5344CB8AC3E}">
        <p14:creationId xmlns:p14="http://schemas.microsoft.com/office/powerpoint/2010/main" val="132306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1520" y="784225"/>
            <a:ext cx="62404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marL="1306513" algn="l" defTabSz="652463" rtl="0" fontAlgn="base">
              <a:spcBef>
                <a:spcPct val="0"/>
              </a:spcBef>
              <a:spcAft>
                <a:spcPct val="0"/>
              </a:spcAft>
              <a:buClr>
                <a:srgbClr val="000000"/>
              </a:buClr>
              <a:buSzPct val="45000"/>
              <a:buFont typeface="StarSymbol" charset="0"/>
              <a:defRPr sz="4000" kern="1200">
                <a:solidFill>
                  <a:srgbClr val="000000"/>
                </a:solidFill>
                <a:latin typeface="+mj-lt"/>
                <a:ea typeface="+mj-ea"/>
                <a:cs typeface="+mj-cs"/>
              </a:defRPr>
            </a:lvl1pPr>
            <a:lvl2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2pPr>
            <a:lvl3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3pPr>
            <a:lvl4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4pPr>
            <a:lvl5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5pPr>
            <a:lvl6pPr marL="17637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6pPr>
            <a:lvl7pPr marL="22209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7pPr>
            <a:lvl8pPr marL="26781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8pPr>
            <a:lvl9pPr marL="31353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9pPr>
          </a:lstStyle>
          <a:p>
            <a:r>
              <a:rPr lang="de-DE" altLang="de-DE" dirty="0"/>
              <a:t>Adressarten Multicast</a:t>
            </a:r>
          </a:p>
        </p:txBody>
      </p:sp>
      <p:sp>
        <p:nvSpPr>
          <p:cNvPr id="5" name="Textfeld 4"/>
          <p:cNvSpPr txBox="1"/>
          <p:nvPr/>
        </p:nvSpPr>
        <p:spPr>
          <a:xfrm>
            <a:off x="1115616" y="2060848"/>
            <a:ext cx="5184576" cy="369332"/>
          </a:xfrm>
          <a:prstGeom prst="rect">
            <a:avLst/>
          </a:prstGeom>
          <a:noFill/>
        </p:spPr>
        <p:txBody>
          <a:bodyPr wrap="square" rtlCol="0">
            <a:spAutoFit/>
          </a:bodyPr>
          <a:lstStyle/>
          <a:p>
            <a:r>
              <a:rPr lang="de-DE" b="1" dirty="0"/>
              <a:t>Zugewiesene (</a:t>
            </a:r>
            <a:r>
              <a:rPr lang="de-DE" b="1" dirty="0" err="1"/>
              <a:t>Assigned</a:t>
            </a:r>
            <a:r>
              <a:rPr lang="de-DE" b="1" dirty="0"/>
              <a:t>) Multicast Adressen</a:t>
            </a:r>
          </a:p>
        </p:txBody>
      </p:sp>
      <p:sp>
        <p:nvSpPr>
          <p:cNvPr id="6" name="Rectangle 3"/>
          <p:cNvSpPr txBox="1">
            <a:spLocks noChangeArrowheads="1"/>
          </p:cNvSpPr>
          <p:nvPr/>
        </p:nvSpPr>
        <p:spPr bwMode="auto">
          <a:xfrm>
            <a:off x="971600" y="2636912"/>
            <a:ext cx="6408712" cy="3960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92113" indent="-293688" algn="l" defTabSz="652463" rtl="0" fontAlgn="base">
              <a:lnSpc>
                <a:spcPct val="95000"/>
              </a:lnSpc>
              <a:spcBef>
                <a:spcPct val="0"/>
              </a:spcBef>
              <a:spcAft>
                <a:spcPts val="1288"/>
              </a:spcAft>
              <a:buClr>
                <a:srgbClr val="000000"/>
              </a:buClr>
              <a:buSzPct val="82000"/>
              <a:buFont typeface="StarSymbol" charset="0"/>
              <a:buBlip>
                <a:blip r:embed="rId3"/>
              </a:buBlip>
              <a:defRPr sz="2900" kern="1200">
                <a:solidFill>
                  <a:srgbClr val="4C5784"/>
                </a:solidFill>
                <a:latin typeface="+mn-lt"/>
                <a:ea typeface="+mn-ea"/>
                <a:cs typeface="+mn-cs"/>
              </a:defRPr>
            </a:lvl1pPr>
            <a:lvl2pPr marL="782638" indent="-260350" algn="l" defTabSz="652463" rtl="0" fontAlgn="base">
              <a:lnSpc>
                <a:spcPct val="95000"/>
              </a:lnSpc>
              <a:spcBef>
                <a:spcPct val="0"/>
              </a:spcBef>
              <a:spcAft>
                <a:spcPts val="1025"/>
              </a:spcAft>
              <a:buClr>
                <a:srgbClr val="000000"/>
              </a:buClr>
              <a:buSzPct val="94000"/>
              <a:buFont typeface="StarSymbol" charset="0"/>
              <a:buBlip>
                <a:blip r:embed="rId3"/>
              </a:buBlip>
              <a:defRPr sz="2500" kern="1200">
                <a:solidFill>
                  <a:srgbClr val="4C5784"/>
                </a:solidFill>
                <a:latin typeface="+mn-lt"/>
                <a:ea typeface="+mn-ea"/>
                <a:cs typeface="+mn-cs"/>
              </a:defRPr>
            </a:lvl2pPr>
            <a:lvl3pPr marL="1174750" indent="-195263" algn="l" defTabSz="652463" rtl="0" fontAlgn="base">
              <a:lnSpc>
                <a:spcPct val="95000"/>
              </a:lnSpc>
              <a:spcBef>
                <a:spcPct val="0"/>
              </a:spcBef>
              <a:spcAft>
                <a:spcPts val="775"/>
              </a:spcAft>
              <a:buClr>
                <a:srgbClr val="000000"/>
              </a:buClr>
              <a:buSzPct val="77000"/>
              <a:buFont typeface="StarSymbol" charset="0"/>
              <a:buBlip>
                <a:blip r:embed="rId3"/>
              </a:buBlip>
              <a:defRPr sz="2200" kern="1200">
                <a:solidFill>
                  <a:srgbClr val="4C5784"/>
                </a:solidFill>
                <a:latin typeface="+mn-lt"/>
                <a:ea typeface="+mn-ea"/>
                <a:cs typeface="+mn-cs"/>
              </a:defRPr>
            </a:lvl3pPr>
            <a:lvl4pPr marL="1566863" indent="-195263" algn="l" defTabSz="652463" rtl="0" fontAlgn="base">
              <a:lnSpc>
                <a:spcPct val="95000"/>
              </a:lnSpc>
              <a:spcBef>
                <a:spcPct val="0"/>
              </a:spcBef>
              <a:spcAft>
                <a:spcPts val="513"/>
              </a:spcAft>
              <a:buClr>
                <a:srgbClr val="4C5784"/>
              </a:buClr>
              <a:buSzPct val="67000"/>
              <a:buFont typeface="StarSymbol" charset="0"/>
              <a:buChar char="●"/>
              <a:defRPr kern="1200">
                <a:solidFill>
                  <a:srgbClr val="4C5784"/>
                </a:solidFill>
                <a:latin typeface="+mn-lt"/>
                <a:ea typeface="+mn-ea"/>
                <a:cs typeface="+mn-cs"/>
              </a:defRPr>
            </a:lvl4pPr>
            <a:lvl5pPr marL="1958975" indent="-196850" algn="l" defTabSz="652463" rtl="0" fontAlgn="base">
              <a:lnSpc>
                <a:spcPct val="95000"/>
              </a:lnSpc>
              <a:spcBef>
                <a:spcPct val="0"/>
              </a:spcBef>
              <a:spcAft>
                <a:spcPts val="250"/>
              </a:spcAft>
              <a:buClr>
                <a:srgbClr val="4C5784"/>
              </a:buClr>
              <a:buSzPct val="45000"/>
              <a:buFont typeface="StarSymbol" charset="0"/>
              <a:buChar char="●"/>
              <a:defRPr kern="1200">
                <a:solidFill>
                  <a:srgbClr val="4C578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ltLang="de-DE" sz="1800" dirty="0"/>
              <a:t>Ein Paket an mehrere Ziele	FF00::/8</a:t>
            </a:r>
          </a:p>
          <a:p>
            <a:r>
              <a:rPr lang="de-DE" altLang="de-DE" sz="1800" dirty="0"/>
              <a:t>Nur Ziel- niemals Quelladressen</a:t>
            </a:r>
          </a:p>
          <a:p>
            <a:pPr marL="98425" indent="0">
              <a:buNone/>
            </a:pPr>
            <a:r>
              <a:rPr lang="de-DE" altLang="de-DE" sz="1800" dirty="0"/>
              <a:t>Beispiele:</a:t>
            </a:r>
          </a:p>
          <a:p>
            <a:r>
              <a:rPr lang="de-DE" altLang="de-DE" sz="1800" dirty="0"/>
              <a:t>All-Nodes-Multicast-Gruppe – Broadcast bei IPv4</a:t>
            </a:r>
          </a:p>
          <a:p>
            <a:pPr marL="98425" indent="0">
              <a:buNone/>
            </a:pPr>
            <a:r>
              <a:rPr lang="de-DE" altLang="de-DE" sz="1800" dirty="0"/>
              <a:t>	FF02::1</a:t>
            </a:r>
          </a:p>
          <a:p>
            <a:r>
              <a:rPr lang="de-DE" altLang="de-DE" sz="1800" dirty="0"/>
              <a:t>All-Routers Multicast-Gruppe</a:t>
            </a:r>
          </a:p>
          <a:p>
            <a:pPr marL="98425" indent="0">
              <a:buNone/>
            </a:pPr>
            <a:r>
              <a:rPr lang="de-DE" altLang="de-DE" sz="1800" dirty="0"/>
              <a:t>	FF02::2</a:t>
            </a:r>
          </a:p>
          <a:p>
            <a:r>
              <a:rPr lang="de-DE" altLang="de-DE" sz="1800" dirty="0"/>
              <a:t>All-DHCP-Server Multicast-Gruppe</a:t>
            </a:r>
          </a:p>
          <a:p>
            <a:pPr marL="98425" indent="0">
              <a:buNone/>
            </a:pPr>
            <a:r>
              <a:rPr lang="de-DE" altLang="de-DE" sz="1800" dirty="0"/>
              <a:t>	FF02::1:2</a:t>
            </a:r>
          </a:p>
          <a:p>
            <a:endParaRPr lang="de-DE" altLang="de-DE" sz="1800" dirty="0"/>
          </a:p>
          <a:p>
            <a:endParaRPr lang="de-DE" altLang="de-DE" sz="1800" dirty="0"/>
          </a:p>
          <a:p>
            <a:pPr>
              <a:buFont typeface="StarSymbol" charset="0"/>
              <a:buNone/>
            </a:pPr>
            <a:endParaRPr lang="de-DE" altLang="de-DE" sz="1800" dirty="0"/>
          </a:p>
          <a:p>
            <a:endParaRPr lang="de-DE" altLang="de-DE" sz="1800" dirty="0"/>
          </a:p>
          <a:p>
            <a:endParaRPr lang="de-DE" altLang="de-DE" sz="1800" dirty="0"/>
          </a:p>
        </p:txBody>
      </p:sp>
      <p:sp>
        <p:nvSpPr>
          <p:cNvPr id="7"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dirty="0"/>
              <a:t>Notation</a:t>
            </a:r>
          </a:p>
          <a:p>
            <a:r>
              <a:rPr lang="de-DE" altLang="de-DE" sz="1400" b="1" dirty="0">
                <a:solidFill>
                  <a:srgbClr val="FF0000"/>
                </a:solidFill>
              </a:rPr>
              <a:t>Adressarten</a:t>
            </a:r>
          </a:p>
          <a:p>
            <a:r>
              <a:rPr lang="de-DE" altLang="de-DE" sz="1400" dirty="0"/>
              <a:t>Reservierte Adressen</a:t>
            </a:r>
          </a:p>
          <a:p>
            <a:r>
              <a:rPr lang="de-DE" altLang="de-DE" sz="1400" dirty="0"/>
              <a:t>Subnetting</a:t>
            </a:r>
          </a:p>
        </p:txBody>
      </p:sp>
    </p:spTree>
    <p:extLst>
      <p:ext uri="{BB962C8B-B14F-4D97-AF65-F5344CB8AC3E}">
        <p14:creationId xmlns:p14="http://schemas.microsoft.com/office/powerpoint/2010/main" val="208688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60648"/>
            <a:ext cx="7467600" cy="1143000"/>
          </a:xfrm>
        </p:spPr>
        <p:txBody>
          <a:bodyPr/>
          <a:lstStyle/>
          <a:p>
            <a:r>
              <a:rPr lang="de-DE" dirty="0"/>
              <a:t>6to4</a:t>
            </a:r>
            <a:r>
              <a:rPr lang="de-DE" dirty="0">
                <a:solidFill>
                  <a:srgbClr val="FF0000"/>
                </a:solidFill>
              </a:rPr>
              <a:t> </a:t>
            </a:r>
            <a:r>
              <a:rPr lang="de-DE" dirty="0"/>
              <a:t>Tunnel</a:t>
            </a:r>
          </a:p>
        </p:txBody>
      </p:sp>
      <p:sp>
        <p:nvSpPr>
          <p:cNvPr id="3" name="Inhaltsplatzhalter 2"/>
          <p:cNvSpPr>
            <a:spLocks noGrp="1"/>
          </p:cNvSpPr>
          <p:nvPr>
            <p:ph idx="1"/>
          </p:nvPr>
        </p:nvSpPr>
        <p:spPr>
          <a:xfrm>
            <a:off x="384190" y="1412776"/>
            <a:ext cx="8375619" cy="4968552"/>
          </a:xfrm>
        </p:spPr>
        <p:txBody>
          <a:bodyPr>
            <a:normAutofit/>
          </a:bodyPr>
          <a:lstStyle/>
          <a:p>
            <a:pPr marL="0" indent="0" algn="ctr">
              <a:buNone/>
            </a:pPr>
            <a:r>
              <a:rPr lang="de-DE" sz="2400" dirty="0">
                <a:solidFill>
                  <a:schemeClr val="accent2">
                    <a:lumMod val="75000"/>
                  </a:schemeClr>
                </a:solidFill>
              </a:rPr>
              <a:t>Transport von IPv6-Datenpaketten über ein IPv4-Netzwerk</a:t>
            </a:r>
          </a:p>
          <a:p>
            <a:pPr marL="0" indent="0">
              <a:buNone/>
            </a:pPr>
            <a:endParaRPr lang="de-DE" sz="2400" dirty="0"/>
          </a:p>
          <a:p>
            <a:pPr marL="0" indent="0">
              <a:buNone/>
            </a:pPr>
            <a:endParaRPr lang="de-DE" sz="2400" dirty="0"/>
          </a:p>
          <a:p>
            <a:pPr marL="0" indent="0">
              <a:buNone/>
            </a:pPr>
            <a:endParaRPr lang="de-DE" sz="2400" dirty="0"/>
          </a:p>
          <a:p>
            <a:pPr marL="0" indent="0">
              <a:buNone/>
            </a:pPr>
            <a:endParaRPr lang="de-DE" sz="2400" dirty="0"/>
          </a:p>
          <a:p>
            <a:pPr marL="0" indent="0">
              <a:buNone/>
            </a:pPr>
            <a:endParaRPr lang="de-DE" sz="2400" dirty="0"/>
          </a:p>
          <a:p>
            <a:pPr marL="0" indent="0">
              <a:buNone/>
            </a:pPr>
            <a:endParaRPr lang="de-DE" sz="2400" dirty="0"/>
          </a:p>
          <a:p>
            <a:pPr marL="0" indent="0">
              <a:buNone/>
            </a:pPr>
            <a:endParaRPr lang="de-DE" sz="2400" dirty="0">
              <a:solidFill>
                <a:schemeClr val="accent2">
                  <a:lumMod val="75000"/>
                </a:schemeClr>
              </a:solidFill>
            </a:endParaRPr>
          </a:p>
          <a:p>
            <a:pPr marL="0" indent="0" algn="ctr">
              <a:buNone/>
            </a:pPr>
            <a:r>
              <a:rPr lang="de-DE" sz="2400" dirty="0">
                <a:solidFill>
                  <a:schemeClr val="accent2">
                    <a:lumMod val="75000"/>
                  </a:schemeClr>
                </a:solidFill>
              </a:rPr>
              <a:t>Der lokale Host oder Router mit öffentlicher IPv4-Adresse wandelt ein IPv6-Paket in ein IPv4-Paket.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053" y="2186285"/>
            <a:ext cx="7499622" cy="248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850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51520" y="784225"/>
            <a:ext cx="62404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marL="1306513" algn="l" defTabSz="652463" rtl="0" fontAlgn="base">
              <a:spcBef>
                <a:spcPct val="0"/>
              </a:spcBef>
              <a:spcAft>
                <a:spcPct val="0"/>
              </a:spcAft>
              <a:buClr>
                <a:srgbClr val="000000"/>
              </a:buClr>
              <a:buSzPct val="45000"/>
              <a:buFont typeface="StarSymbol" charset="0"/>
              <a:defRPr sz="4000" kern="1200">
                <a:solidFill>
                  <a:srgbClr val="000000"/>
                </a:solidFill>
                <a:latin typeface="+mj-lt"/>
                <a:ea typeface="+mj-ea"/>
                <a:cs typeface="+mj-cs"/>
              </a:defRPr>
            </a:lvl1pPr>
            <a:lvl2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2pPr>
            <a:lvl3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3pPr>
            <a:lvl4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4pPr>
            <a:lvl5pPr marL="13065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5pPr>
            <a:lvl6pPr marL="17637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6pPr>
            <a:lvl7pPr marL="22209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7pPr>
            <a:lvl8pPr marL="26781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8pPr>
            <a:lvl9pPr marL="3135313" algn="l" defTabSz="652463" rtl="0" fontAlgn="base">
              <a:spcBef>
                <a:spcPct val="0"/>
              </a:spcBef>
              <a:spcAft>
                <a:spcPct val="0"/>
              </a:spcAft>
              <a:buClr>
                <a:srgbClr val="000000"/>
              </a:buClr>
              <a:buSzPct val="45000"/>
              <a:buFont typeface="StarSymbol" charset="0"/>
              <a:defRPr sz="4000">
                <a:solidFill>
                  <a:srgbClr val="000000"/>
                </a:solidFill>
                <a:latin typeface="Times New Roman" panose="02020603050405020304" pitchFamily="18" charset="0"/>
              </a:defRPr>
            </a:lvl9pPr>
          </a:lstStyle>
          <a:p>
            <a:r>
              <a:rPr lang="de-DE" altLang="de-DE" dirty="0" err="1"/>
              <a:t>Subnetting</a:t>
            </a:r>
            <a:endParaRPr lang="de-DE" altLang="de-DE" dirty="0"/>
          </a:p>
        </p:txBody>
      </p:sp>
      <p:sp>
        <p:nvSpPr>
          <p:cNvPr id="7"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dirty="0"/>
              <a:t>Notation</a:t>
            </a:r>
          </a:p>
          <a:p>
            <a:r>
              <a:rPr lang="de-DE" altLang="de-DE" sz="1400" dirty="0"/>
              <a:t>Adressarten</a:t>
            </a:r>
          </a:p>
          <a:p>
            <a:r>
              <a:rPr lang="de-DE" altLang="de-DE" sz="1400" dirty="0"/>
              <a:t>Reservierte Adressen</a:t>
            </a:r>
          </a:p>
          <a:p>
            <a:r>
              <a:rPr lang="de-DE" altLang="de-DE" sz="1400" b="1" dirty="0">
                <a:solidFill>
                  <a:srgbClr val="FF0000"/>
                </a:solidFill>
              </a:rPr>
              <a:t>Subnetting</a:t>
            </a:r>
          </a:p>
        </p:txBody>
      </p:sp>
      <p:pic>
        <p:nvPicPr>
          <p:cNvPr id="2" name="Grafik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858" y="1929520"/>
            <a:ext cx="6319381" cy="4759063"/>
          </a:xfrm>
          <a:prstGeom prst="rect">
            <a:avLst/>
          </a:prstGeom>
        </p:spPr>
      </p:pic>
    </p:spTree>
    <p:extLst>
      <p:ext uri="{BB962C8B-B14F-4D97-AF65-F5344CB8AC3E}">
        <p14:creationId xmlns:p14="http://schemas.microsoft.com/office/powerpoint/2010/main" val="2703162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39825" y="784225"/>
            <a:ext cx="5737225" cy="1143000"/>
          </a:xfrm>
        </p:spPr>
        <p:txBody>
          <a:bodyPr/>
          <a:lstStyle/>
          <a:p>
            <a:r>
              <a:rPr lang="de-DE" altLang="de-DE" dirty="0"/>
              <a:t>Zahlenspiele</a:t>
            </a:r>
          </a:p>
        </p:txBody>
      </p:sp>
      <p:sp>
        <p:nvSpPr>
          <p:cNvPr id="2" name="Textfeld 1"/>
          <p:cNvSpPr txBox="1"/>
          <p:nvPr/>
        </p:nvSpPr>
        <p:spPr>
          <a:xfrm>
            <a:off x="1403648" y="2276872"/>
            <a:ext cx="6264696" cy="1477328"/>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de-DE" dirty="0"/>
              <a:t>IPv4 = 2</a:t>
            </a:r>
            <a:r>
              <a:rPr lang="de-DE" baseline="30000" dirty="0"/>
              <a:t>32</a:t>
            </a:r>
            <a:endParaRPr lang="de-DE" dirty="0"/>
          </a:p>
          <a:p>
            <a:endParaRPr lang="de-DE" dirty="0"/>
          </a:p>
          <a:p>
            <a:r>
              <a:rPr lang="de-DE" dirty="0"/>
              <a:t>=   4.294.967.296</a:t>
            </a:r>
          </a:p>
          <a:p>
            <a:endParaRPr lang="de-DE" dirty="0"/>
          </a:p>
          <a:p>
            <a:r>
              <a:rPr lang="de-DE" dirty="0"/>
              <a:t>~   4 Milliarden Adressen </a:t>
            </a:r>
            <a:endParaRPr lang="de-DE" baseline="30000" dirty="0"/>
          </a:p>
        </p:txBody>
      </p:sp>
      <p:sp>
        <p:nvSpPr>
          <p:cNvPr id="27" name="Textfeld 26"/>
          <p:cNvSpPr txBox="1"/>
          <p:nvPr/>
        </p:nvSpPr>
        <p:spPr>
          <a:xfrm>
            <a:off x="1403648" y="4103847"/>
            <a:ext cx="6264696"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de-DE" dirty="0"/>
              <a:t>IPv6 = 2</a:t>
            </a:r>
            <a:r>
              <a:rPr lang="de-DE" baseline="30000" dirty="0"/>
              <a:t>128 </a:t>
            </a:r>
            <a:endParaRPr lang="de-DE" dirty="0"/>
          </a:p>
          <a:p>
            <a:endParaRPr lang="de-DE" dirty="0"/>
          </a:p>
          <a:p>
            <a:r>
              <a:rPr lang="de-DE" dirty="0"/>
              <a:t>=   340.282.366.920.938.463.463.374.607.431.768.211.456</a:t>
            </a:r>
          </a:p>
          <a:p>
            <a:endParaRPr lang="de-DE" dirty="0"/>
          </a:p>
          <a:p>
            <a:r>
              <a:rPr lang="de-DE" dirty="0"/>
              <a:t>~   340 Sextillionen Adressen </a:t>
            </a:r>
            <a:endParaRPr lang="de-DE" baseline="30000" dirty="0"/>
          </a:p>
        </p:txBody>
      </p:sp>
    </p:spTree>
    <p:extLst>
      <p:ext uri="{BB962C8B-B14F-4D97-AF65-F5344CB8AC3E}">
        <p14:creationId xmlns:p14="http://schemas.microsoft.com/office/powerpoint/2010/main" val="408714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27">
                                            <p:txEl>
                                              <p:pRg st="2" end="2"/>
                                            </p:txEl>
                                          </p:spTgt>
                                        </p:tgtEl>
                                        <p:attrNameLst>
                                          <p:attrName>style.visibility</p:attrName>
                                        </p:attrNameLst>
                                      </p:cBhvr>
                                      <p:to>
                                        <p:strVal val="visible"/>
                                      </p:to>
                                    </p:set>
                                    <p:animEffect transition="in" filter="circle(in)">
                                      <p:cBhvr>
                                        <p:cTn id="21" dur="2000"/>
                                        <p:tgtEl>
                                          <p:spTgt spid="27">
                                            <p:txEl>
                                              <p:pRg st="2" end="2"/>
                                            </p:txEl>
                                          </p:spTgt>
                                        </p:tgtEl>
                                      </p:cBhvr>
                                    </p:animEffec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39825" y="784225"/>
            <a:ext cx="5737225" cy="1143000"/>
          </a:xfrm>
        </p:spPr>
        <p:txBody>
          <a:bodyPr/>
          <a:lstStyle/>
          <a:p>
            <a:r>
              <a:rPr lang="de-DE" altLang="de-DE" dirty="0"/>
              <a:t>Zahlenspiele</a:t>
            </a:r>
          </a:p>
        </p:txBody>
      </p:sp>
      <p:pic>
        <p:nvPicPr>
          <p:cNvPr id="4098" name="Picture 2" descr="http://picture.printart.ch/pictures/mb/66/WandTattoo-No-823-Die-Erde-Blauer-Planet-26465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348880"/>
            <a:ext cx="3205166" cy="2513856"/>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p:cNvSpPr txBox="1"/>
          <p:nvPr/>
        </p:nvSpPr>
        <p:spPr>
          <a:xfrm>
            <a:off x="4449868" y="2276872"/>
            <a:ext cx="3506508" cy="369332"/>
          </a:xfrm>
          <a:prstGeom prst="rect">
            <a:avLst/>
          </a:prstGeom>
          <a:noFill/>
        </p:spPr>
        <p:txBody>
          <a:bodyPr wrap="square" rtlCol="0">
            <a:spAutoFit/>
          </a:bodyPr>
          <a:lstStyle/>
          <a:p>
            <a:r>
              <a:rPr lang="de-DE" dirty="0"/>
              <a:t>Gesamtfläche: 510.000.000 km</a:t>
            </a:r>
            <a:r>
              <a:rPr lang="de-DE" baseline="30000" dirty="0"/>
              <a:t>2</a:t>
            </a:r>
            <a:r>
              <a:rPr lang="de-DE" dirty="0"/>
              <a:t>   </a:t>
            </a:r>
          </a:p>
        </p:txBody>
      </p:sp>
      <p:sp>
        <p:nvSpPr>
          <p:cNvPr id="4" name="Textfeld 3"/>
          <p:cNvSpPr txBox="1"/>
          <p:nvPr/>
        </p:nvSpPr>
        <p:spPr>
          <a:xfrm>
            <a:off x="4564401" y="4113946"/>
            <a:ext cx="3722532" cy="646331"/>
          </a:xfrm>
          <a:prstGeom prst="rect">
            <a:avLst/>
          </a:prstGeom>
          <a:noFill/>
        </p:spPr>
        <p:txBody>
          <a:bodyPr wrap="square" rtlCol="0">
            <a:spAutoFit/>
          </a:bodyPr>
          <a:lstStyle/>
          <a:p>
            <a:r>
              <a:rPr lang="de-DE" dirty="0"/>
              <a:t>66.722.032.729.595.777.149</a:t>
            </a:r>
          </a:p>
          <a:p>
            <a:r>
              <a:rPr lang="de-DE" dirty="0"/>
              <a:t>~ 66 Trillionen Adressen pro cm</a:t>
            </a:r>
            <a:r>
              <a:rPr lang="de-DE" baseline="30000" dirty="0"/>
              <a:t>2</a:t>
            </a:r>
            <a:r>
              <a:rPr lang="de-DE" dirty="0"/>
              <a:t>!</a:t>
            </a:r>
          </a:p>
        </p:txBody>
      </p:sp>
      <p:sp>
        <p:nvSpPr>
          <p:cNvPr id="5" name="Textfeld 4"/>
          <p:cNvSpPr txBox="1"/>
          <p:nvPr/>
        </p:nvSpPr>
        <p:spPr>
          <a:xfrm>
            <a:off x="4572000" y="3356992"/>
            <a:ext cx="3096344" cy="369332"/>
          </a:xfrm>
          <a:prstGeom prst="rect">
            <a:avLst/>
          </a:prstGeom>
          <a:noFill/>
        </p:spPr>
        <p:txBody>
          <a:bodyPr wrap="square" rtlCol="0">
            <a:spAutoFit/>
          </a:bodyPr>
          <a:lstStyle/>
          <a:p>
            <a:r>
              <a:rPr lang="de-DE" dirty="0"/>
              <a:t>Das sind:</a:t>
            </a:r>
          </a:p>
        </p:txBody>
      </p:sp>
      <p:sp>
        <p:nvSpPr>
          <p:cNvPr id="6" name="Eingekerbter Pfeil nach rechts 5">
            <a:hlinkClick r:id="rId4" action="ppaction://hlinksldjump"/>
          </p:cNvPr>
          <p:cNvSpPr/>
          <p:nvPr/>
        </p:nvSpPr>
        <p:spPr>
          <a:xfrm flipH="1">
            <a:off x="7452320" y="5805264"/>
            <a:ext cx="648072" cy="2880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p:cNvSpPr txBox="1"/>
          <p:nvPr/>
        </p:nvSpPr>
        <p:spPr>
          <a:xfrm>
            <a:off x="7337787" y="6093296"/>
            <a:ext cx="978629" cy="369332"/>
          </a:xfrm>
          <a:prstGeom prst="rect">
            <a:avLst/>
          </a:prstGeom>
          <a:noFill/>
        </p:spPr>
        <p:txBody>
          <a:bodyPr wrap="square" rtlCol="0">
            <a:spAutoFit/>
          </a:bodyPr>
          <a:lstStyle/>
          <a:p>
            <a:r>
              <a:rPr lang="de-DE" dirty="0"/>
              <a:t>Zurück</a:t>
            </a:r>
          </a:p>
        </p:txBody>
      </p:sp>
    </p:spTree>
    <p:extLst>
      <p:ext uri="{BB962C8B-B14F-4D97-AF65-F5344CB8AC3E}">
        <p14:creationId xmlns:p14="http://schemas.microsoft.com/office/powerpoint/2010/main" val="1428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fltVal val="0"/>
                                          </p:val>
                                        </p:tav>
                                        <p:tav tm="100000">
                                          <p:val>
                                            <p:strVal val="#ppt_w"/>
                                          </p:val>
                                        </p:tav>
                                      </p:tavLst>
                                    </p:anim>
                                    <p:anim calcmode="lin" valueType="num">
                                      <p:cBhvr>
                                        <p:cTn id="8" dur="1000" fill="hold"/>
                                        <p:tgtEl>
                                          <p:spTgt spid="4098"/>
                                        </p:tgtEl>
                                        <p:attrNameLst>
                                          <p:attrName>ppt_h</p:attrName>
                                        </p:attrNameLst>
                                      </p:cBhvr>
                                      <p:tavLst>
                                        <p:tav tm="0">
                                          <p:val>
                                            <p:fltVal val="0"/>
                                          </p:val>
                                        </p:tav>
                                        <p:tav tm="100000">
                                          <p:val>
                                            <p:strVal val="#ppt_h"/>
                                          </p:val>
                                        </p:tav>
                                      </p:tavLst>
                                    </p:anim>
                                    <p:anim calcmode="lin" valueType="num">
                                      <p:cBhvr>
                                        <p:cTn id="9" dur="1000" fill="hold"/>
                                        <p:tgtEl>
                                          <p:spTgt spid="4098"/>
                                        </p:tgtEl>
                                        <p:attrNameLst>
                                          <p:attrName>style.rotation</p:attrName>
                                        </p:attrNameLst>
                                      </p:cBhvr>
                                      <p:tavLst>
                                        <p:tav tm="0">
                                          <p:val>
                                            <p:fltVal val="90"/>
                                          </p:val>
                                        </p:tav>
                                        <p:tav tm="100000">
                                          <p:val>
                                            <p:fltVal val="0"/>
                                          </p:val>
                                        </p:tav>
                                      </p:tavLst>
                                    </p:anim>
                                    <p:animEffect transition="in" filter="fade">
                                      <p:cBhvr>
                                        <p:cTn id="10" dur="10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39825" y="784225"/>
            <a:ext cx="5737225" cy="1143000"/>
          </a:xfrm>
        </p:spPr>
        <p:txBody>
          <a:bodyPr/>
          <a:lstStyle/>
          <a:p>
            <a:r>
              <a:rPr lang="de-DE" altLang="de-DE"/>
              <a:t>Zahlenformate</a:t>
            </a:r>
          </a:p>
        </p:txBody>
      </p:sp>
      <p:sp>
        <p:nvSpPr>
          <p:cNvPr id="11268" name="Text Box 4"/>
          <p:cNvSpPr txBox="1">
            <a:spLocks noChangeArrowheads="1"/>
          </p:cNvSpPr>
          <p:nvPr/>
        </p:nvSpPr>
        <p:spPr bwMode="auto">
          <a:xfrm>
            <a:off x="1692274" y="2781300"/>
            <a:ext cx="4679926"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de-DE" altLang="de-DE" sz="2000" dirty="0"/>
              <a:t>11000010001101000000011000111100100010111001010001010010011100100100011100101010110001001100100110000000011010110000110000101010</a:t>
            </a:r>
          </a:p>
          <a:p>
            <a:pPr>
              <a:spcBef>
                <a:spcPct val="50000"/>
              </a:spcBef>
            </a:pPr>
            <a:endParaRPr lang="de-DE" altLang="de-DE" dirty="0"/>
          </a:p>
          <a:p>
            <a:pPr>
              <a:spcBef>
                <a:spcPct val="50000"/>
              </a:spcBef>
            </a:pPr>
            <a:endParaRPr lang="de-DE" altLang="de-DE" dirty="0"/>
          </a:p>
        </p:txBody>
      </p:sp>
      <p:sp>
        <p:nvSpPr>
          <p:cNvPr id="11269" name="Text Box 5"/>
          <p:cNvSpPr txBox="1">
            <a:spLocks noChangeArrowheads="1"/>
          </p:cNvSpPr>
          <p:nvPr/>
        </p:nvSpPr>
        <p:spPr bwMode="auto">
          <a:xfrm>
            <a:off x="2989262" y="2205038"/>
            <a:ext cx="2014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de-DE" altLang="de-DE" dirty="0"/>
              <a:t>128 </a:t>
            </a:r>
            <a:r>
              <a:rPr lang="de-DE" altLang="de-DE" dirty="0" err="1"/>
              <a:t>bit</a:t>
            </a:r>
            <a:r>
              <a:rPr lang="de-DE" altLang="de-DE" dirty="0"/>
              <a:t> Adresse</a:t>
            </a:r>
          </a:p>
        </p:txBody>
      </p:sp>
      <p:cxnSp>
        <p:nvCxnSpPr>
          <p:cNvPr id="3" name="Gerade Verbindung 2"/>
          <p:cNvCxnSpPr/>
          <p:nvPr/>
        </p:nvCxnSpPr>
        <p:spPr>
          <a:xfrm>
            <a:off x="1692274" y="2781300"/>
            <a:ext cx="4679926" cy="129577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flipV="1">
            <a:off x="1692274" y="2708920"/>
            <a:ext cx="4679926" cy="152055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Eingekerbter Pfeil nach rechts 1">
            <a:hlinkClick r:id="rId3" action="ppaction://hlinksldjump"/>
          </p:cNvPr>
          <p:cNvSpPr/>
          <p:nvPr/>
        </p:nvSpPr>
        <p:spPr>
          <a:xfrm>
            <a:off x="7092280" y="5373216"/>
            <a:ext cx="648072" cy="21602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6660232" y="5661248"/>
            <a:ext cx="1584176" cy="369332"/>
          </a:xfrm>
          <a:prstGeom prst="rect">
            <a:avLst/>
          </a:prstGeom>
          <a:noFill/>
        </p:spPr>
        <p:txBody>
          <a:bodyPr wrap="square" rtlCol="0">
            <a:spAutoFit/>
          </a:bodyPr>
          <a:lstStyle/>
          <a:p>
            <a:r>
              <a:rPr lang="de-DE" dirty="0"/>
              <a:t>Zahlenspiele</a:t>
            </a:r>
          </a:p>
        </p:txBody>
      </p:sp>
      <p:sp>
        <p:nvSpPr>
          <p:cNvPr id="9"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4"/>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4"/>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4"/>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b="1" dirty="0">
                <a:solidFill>
                  <a:srgbClr val="FF0000"/>
                </a:solidFill>
              </a:rPr>
              <a:t>Aufbau</a:t>
            </a:r>
          </a:p>
          <a:p>
            <a:r>
              <a:rPr lang="de-DE" altLang="de-DE" sz="1400" dirty="0"/>
              <a:t>Notation</a:t>
            </a:r>
          </a:p>
          <a:p>
            <a:r>
              <a:rPr lang="de-DE" altLang="de-DE" sz="1400" dirty="0"/>
              <a:t>Adressarten</a:t>
            </a:r>
          </a:p>
          <a:p>
            <a:r>
              <a:rPr lang="de-DE" altLang="de-DE" sz="1400" dirty="0"/>
              <a:t>Reservierte Adressen</a:t>
            </a:r>
          </a:p>
          <a:p>
            <a:r>
              <a:rPr lang="de-DE" altLang="de-DE" sz="1400" dirty="0"/>
              <a:t>Subnetting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blinds(horizontal)">
                                      <p:cBhvr>
                                        <p:cTn id="7" dur="500"/>
                                        <p:tgtEl>
                                          <p:spTgt spid="11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 calcmode="lin" valueType="num">
                                      <p:cBhvr>
                                        <p:cTn id="12" dur="1000" fill="hold"/>
                                        <p:tgtEl>
                                          <p:spTgt spid="11268"/>
                                        </p:tgtEl>
                                        <p:attrNameLst>
                                          <p:attrName>ppt_w</p:attrName>
                                        </p:attrNameLst>
                                      </p:cBhvr>
                                      <p:tavLst>
                                        <p:tav tm="0">
                                          <p:val>
                                            <p:strVal val="#ppt_w*0.70"/>
                                          </p:val>
                                        </p:tav>
                                        <p:tav tm="100000">
                                          <p:val>
                                            <p:strVal val="#ppt_w"/>
                                          </p:val>
                                        </p:tav>
                                      </p:tavLst>
                                    </p:anim>
                                    <p:anim calcmode="lin" valueType="num">
                                      <p:cBhvr>
                                        <p:cTn id="13" dur="1000" fill="hold"/>
                                        <p:tgtEl>
                                          <p:spTgt spid="11268"/>
                                        </p:tgtEl>
                                        <p:attrNameLst>
                                          <p:attrName>ppt_h</p:attrName>
                                        </p:attrNameLst>
                                      </p:cBhvr>
                                      <p:tavLst>
                                        <p:tav tm="0">
                                          <p:val>
                                            <p:strVal val="#ppt_h"/>
                                          </p:val>
                                        </p:tav>
                                        <p:tav tm="100000">
                                          <p:val>
                                            <p:strVal val="#ppt_h"/>
                                          </p:val>
                                        </p:tav>
                                      </p:tavLst>
                                    </p:anim>
                                    <p:animEffect transition="in" filter="fade">
                                      <p:cBhvr>
                                        <p:cTn id="14" dur="1000"/>
                                        <p:tgtEl>
                                          <p:spTgt spid="1126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69" grpId="0"/>
      <p:bldP spid="2"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39825" y="784225"/>
            <a:ext cx="5737225" cy="1143000"/>
          </a:xfrm>
        </p:spPr>
        <p:txBody>
          <a:bodyPr/>
          <a:lstStyle/>
          <a:p>
            <a:r>
              <a:rPr lang="de-DE" altLang="de-DE" dirty="0"/>
              <a:t>Zahlenformate</a:t>
            </a:r>
          </a:p>
        </p:txBody>
      </p:sp>
      <p:sp>
        <p:nvSpPr>
          <p:cNvPr id="11269" name="Text Box 5"/>
          <p:cNvSpPr txBox="1">
            <a:spLocks noChangeArrowheads="1"/>
          </p:cNvSpPr>
          <p:nvPr/>
        </p:nvSpPr>
        <p:spPr bwMode="auto">
          <a:xfrm>
            <a:off x="2843808" y="2205038"/>
            <a:ext cx="2014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de-DE" altLang="de-DE" dirty="0"/>
              <a:t>128 </a:t>
            </a:r>
            <a:r>
              <a:rPr lang="de-DE" altLang="de-DE" dirty="0" err="1"/>
              <a:t>bit</a:t>
            </a:r>
            <a:r>
              <a:rPr lang="de-DE" altLang="de-DE" dirty="0"/>
              <a:t> Adresse</a:t>
            </a:r>
          </a:p>
        </p:txBody>
      </p:sp>
      <p:sp>
        <p:nvSpPr>
          <p:cNvPr id="9" name="Text Box 5"/>
          <p:cNvSpPr txBox="1">
            <a:spLocks noChangeArrowheads="1"/>
          </p:cNvSpPr>
          <p:nvPr/>
        </p:nvSpPr>
        <p:spPr bwMode="auto">
          <a:xfrm>
            <a:off x="1222783" y="2628349"/>
            <a:ext cx="52565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de-DE" altLang="de-DE" dirty="0"/>
              <a:t>8 Hextets (je 16bit = 4 Hexadezimalzeichen)</a:t>
            </a:r>
          </a:p>
        </p:txBody>
      </p:sp>
      <p:sp>
        <p:nvSpPr>
          <p:cNvPr id="4" name="Textfeld 3"/>
          <p:cNvSpPr txBox="1"/>
          <p:nvPr/>
        </p:nvSpPr>
        <p:spPr>
          <a:xfrm>
            <a:off x="755576" y="3212976"/>
            <a:ext cx="720080" cy="307777"/>
          </a:xfrm>
          <a:prstGeom prst="rect">
            <a:avLst/>
          </a:prstGeom>
          <a:noFill/>
          <a:ln w="3175">
            <a:noFill/>
          </a:ln>
        </p:spPr>
        <p:txBody>
          <a:bodyPr wrap="square" rtlCol="0">
            <a:spAutoFit/>
          </a:bodyPr>
          <a:lstStyle/>
          <a:p>
            <a:pPr algn="ctr"/>
            <a:r>
              <a:rPr lang="de-DE" sz="1400" dirty="0"/>
              <a:t>2001</a:t>
            </a:r>
          </a:p>
        </p:txBody>
      </p:sp>
      <p:sp>
        <p:nvSpPr>
          <p:cNvPr id="11" name="Textfeld 10"/>
          <p:cNvSpPr txBox="1"/>
          <p:nvPr/>
        </p:nvSpPr>
        <p:spPr>
          <a:xfrm>
            <a:off x="1619672" y="3212976"/>
            <a:ext cx="720080" cy="307777"/>
          </a:xfrm>
          <a:prstGeom prst="rect">
            <a:avLst/>
          </a:prstGeom>
          <a:noFill/>
          <a:ln w="3175">
            <a:noFill/>
          </a:ln>
        </p:spPr>
        <p:txBody>
          <a:bodyPr wrap="square" rtlCol="0">
            <a:spAutoFit/>
          </a:bodyPr>
          <a:lstStyle/>
          <a:p>
            <a:pPr algn="ctr"/>
            <a:r>
              <a:rPr lang="de-DE" sz="1400" dirty="0"/>
              <a:t>0DB8</a:t>
            </a:r>
          </a:p>
        </p:txBody>
      </p:sp>
      <p:sp>
        <p:nvSpPr>
          <p:cNvPr id="12" name="Textfeld 11"/>
          <p:cNvSpPr txBox="1"/>
          <p:nvPr/>
        </p:nvSpPr>
        <p:spPr>
          <a:xfrm>
            <a:off x="2483768" y="3212976"/>
            <a:ext cx="720080" cy="307777"/>
          </a:xfrm>
          <a:prstGeom prst="rect">
            <a:avLst/>
          </a:prstGeom>
          <a:noFill/>
          <a:ln w="3175">
            <a:noFill/>
          </a:ln>
        </p:spPr>
        <p:txBody>
          <a:bodyPr wrap="square" rtlCol="0">
            <a:spAutoFit/>
          </a:bodyPr>
          <a:lstStyle/>
          <a:p>
            <a:pPr algn="ctr"/>
            <a:r>
              <a:rPr lang="de-DE" sz="1400" dirty="0"/>
              <a:t>0000</a:t>
            </a:r>
          </a:p>
        </p:txBody>
      </p:sp>
      <p:sp>
        <p:nvSpPr>
          <p:cNvPr id="13" name="Textfeld 12"/>
          <p:cNvSpPr txBox="1"/>
          <p:nvPr/>
        </p:nvSpPr>
        <p:spPr>
          <a:xfrm>
            <a:off x="3347864" y="3212976"/>
            <a:ext cx="720080" cy="307777"/>
          </a:xfrm>
          <a:prstGeom prst="rect">
            <a:avLst/>
          </a:prstGeom>
          <a:noFill/>
          <a:ln w="3175">
            <a:noFill/>
          </a:ln>
        </p:spPr>
        <p:txBody>
          <a:bodyPr wrap="square" rtlCol="0">
            <a:spAutoFit/>
          </a:bodyPr>
          <a:lstStyle/>
          <a:p>
            <a:pPr algn="ctr"/>
            <a:r>
              <a:rPr lang="de-DE" sz="1400" dirty="0"/>
              <a:t>1011</a:t>
            </a:r>
          </a:p>
        </p:txBody>
      </p:sp>
      <p:sp>
        <p:nvSpPr>
          <p:cNvPr id="14" name="Textfeld 13"/>
          <p:cNvSpPr txBox="1"/>
          <p:nvPr/>
        </p:nvSpPr>
        <p:spPr>
          <a:xfrm>
            <a:off x="4211960" y="3212976"/>
            <a:ext cx="720080" cy="307777"/>
          </a:xfrm>
          <a:prstGeom prst="rect">
            <a:avLst/>
          </a:prstGeom>
          <a:noFill/>
          <a:ln w="3175">
            <a:noFill/>
          </a:ln>
        </p:spPr>
        <p:txBody>
          <a:bodyPr wrap="square" rtlCol="0">
            <a:spAutoFit/>
          </a:bodyPr>
          <a:lstStyle/>
          <a:p>
            <a:pPr algn="ctr"/>
            <a:r>
              <a:rPr lang="de-DE" sz="1400" dirty="0"/>
              <a:t>0000</a:t>
            </a:r>
          </a:p>
        </p:txBody>
      </p:sp>
      <p:sp>
        <p:nvSpPr>
          <p:cNvPr id="15" name="Textfeld 14"/>
          <p:cNvSpPr txBox="1"/>
          <p:nvPr/>
        </p:nvSpPr>
        <p:spPr>
          <a:xfrm>
            <a:off x="5076056" y="3212976"/>
            <a:ext cx="720080" cy="307777"/>
          </a:xfrm>
          <a:prstGeom prst="rect">
            <a:avLst/>
          </a:prstGeom>
          <a:noFill/>
          <a:ln w="3175">
            <a:noFill/>
          </a:ln>
        </p:spPr>
        <p:txBody>
          <a:bodyPr wrap="square" rtlCol="0">
            <a:spAutoFit/>
          </a:bodyPr>
          <a:lstStyle/>
          <a:p>
            <a:pPr algn="ctr"/>
            <a:r>
              <a:rPr lang="de-DE" sz="1400" dirty="0"/>
              <a:t>0000</a:t>
            </a:r>
          </a:p>
        </p:txBody>
      </p:sp>
      <p:sp>
        <p:nvSpPr>
          <p:cNvPr id="16" name="Textfeld 15"/>
          <p:cNvSpPr txBox="1"/>
          <p:nvPr/>
        </p:nvSpPr>
        <p:spPr>
          <a:xfrm>
            <a:off x="5940152" y="3212976"/>
            <a:ext cx="720080" cy="307777"/>
          </a:xfrm>
          <a:prstGeom prst="rect">
            <a:avLst/>
          </a:prstGeom>
          <a:noFill/>
          <a:ln w="3175">
            <a:noFill/>
          </a:ln>
        </p:spPr>
        <p:txBody>
          <a:bodyPr wrap="square" rtlCol="0">
            <a:spAutoFit/>
          </a:bodyPr>
          <a:lstStyle/>
          <a:p>
            <a:pPr algn="ctr"/>
            <a:r>
              <a:rPr lang="de-DE" sz="1400" dirty="0"/>
              <a:t>0000</a:t>
            </a:r>
          </a:p>
        </p:txBody>
      </p:sp>
      <p:sp>
        <p:nvSpPr>
          <p:cNvPr id="17" name="Textfeld 16"/>
          <p:cNvSpPr txBox="1"/>
          <p:nvPr/>
        </p:nvSpPr>
        <p:spPr>
          <a:xfrm>
            <a:off x="6804248" y="3212976"/>
            <a:ext cx="720080" cy="307777"/>
          </a:xfrm>
          <a:prstGeom prst="rect">
            <a:avLst/>
          </a:prstGeom>
          <a:noFill/>
          <a:ln w="3175">
            <a:noFill/>
          </a:ln>
        </p:spPr>
        <p:txBody>
          <a:bodyPr wrap="square" rtlCol="0">
            <a:spAutoFit/>
          </a:bodyPr>
          <a:lstStyle/>
          <a:p>
            <a:pPr algn="ctr"/>
            <a:r>
              <a:rPr lang="de-DE" sz="1400" dirty="0"/>
              <a:t>0231</a:t>
            </a:r>
          </a:p>
        </p:txBody>
      </p:sp>
      <p:sp>
        <p:nvSpPr>
          <p:cNvPr id="20" name="Textfeld 19"/>
          <p:cNvSpPr txBox="1"/>
          <p:nvPr/>
        </p:nvSpPr>
        <p:spPr>
          <a:xfrm>
            <a:off x="1475656" y="3212976"/>
            <a:ext cx="153376" cy="307777"/>
          </a:xfrm>
          <a:prstGeom prst="rect">
            <a:avLst/>
          </a:prstGeom>
          <a:noFill/>
          <a:ln w="3175">
            <a:noFill/>
          </a:ln>
        </p:spPr>
        <p:txBody>
          <a:bodyPr wrap="square" rtlCol="0">
            <a:spAutoFit/>
          </a:bodyPr>
          <a:lstStyle/>
          <a:p>
            <a:pPr algn="ctr"/>
            <a:r>
              <a:rPr lang="de-DE" sz="1400" dirty="0"/>
              <a:t>:</a:t>
            </a:r>
          </a:p>
        </p:txBody>
      </p:sp>
      <p:sp>
        <p:nvSpPr>
          <p:cNvPr id="21" name="Textfeld 20"/>
          <p:cNvSpPr txBox="1"/>
          <p:nvPr/>
        </p:nvSpPr>
        <p:spPr>
          <a:xfrm>
            <a:off x="2339752" y="3212976"/>
            <a:ext cx="153376" cy="307777"/>
          </a:xfrm>
          <a:prstGeom prst="rect">
            <a:avLst/>
          </a:prstGeom>
          <a:noFill/>
          <a:ln w="3175">
            <a:noFill/>
          </a:ln>
        </p:spPr>
        <p:txBody>
          <a:bodyPr wrap="square" rtlCol="0">
            <a:spAutoFit/>
          </a:bodyPr>
          <a:lstStyle/>
          <a:p>
            <a:pPr algn="ctr"/>
            <a:r>
              <a:rPr lang="de-DE" sz="1400" dirty="0"/>
              <a:t>:</a:t>
            </a:r>
          </a:p>
        </p:txBody>
      </p:sp>
      <p:sp>
        <p:nvSpPr>
          <p:cNvPr id="22" name="Textfeld 21"/>
          <p:cNvSpPr txBox="1"/>
          <p:nvPr/>
        </p:nvSpPr>
        <p:spPr>
          <a:xfrm>
            <a:off x="3203848" y="3212976"/>
            <a:ext cx="153376" cy="307777"/>
          </a:xfrm>
          <a:prstGeom prst="rect">
            <a:avLst/>
          </a:prstGeom>
          <a:noFill/>
          <a:ln w="3175">
            <a:noFill/>
          </a:ln>
        </p:spPr>
        <p:txBody>
          <a:bodyPr wrap="square" rtlCol="0">
            <a:spAutoFit/>
          </a:bodyPr>
          <a:lstStyle/>
          <a:p>
            <a:pPr algn="ctr"/>
            <a:r>
              <a:rPr lang="de-DE" sz="1400" dirty="0"/>
              <a:t>:</a:t>
            </a:r>
          </a:p>
        </p:txBody>
      </p:sp>
      <p:sp>
        <p:nvSpPr>
          <p:cNvPr id="23" name="Textfeld 22"/>
          <p:cNvSpPr txBox="1"/>
          <p:nvPr/>
        </p:nvSpPr>
        <p:spPr>
          <a:xfrm>
            <a:off x="4058584" y="3212976"/>
            <a:ext cx="153376" cy="307777"/>
          </a:xfrm>
          <a:prstGeom prst="rect">
            <a:avLst/>
          </a:prstGeom>
          <a:noFill/>
          <a:ln w="3175">
            <a:noFill/>
          </a:ln>
        </p:spPr>
        <p:txBody>
          <a:bodyPr wrap="square" rtlCol="0">
            <a:spAutoFit/>
          </a:bodyPr>
          <a:lstStyle/>
          <a:p>
            <a:pPr algn="ctr"/>
            <a:r>
              <a:rPr lang="de-DE" sz="1400" dirty="0"/>
              <a:t>:</a:t>
            </a:r>
          </a:p>
        </p:txBody>
      </p:sp>
      <p:sp>
        <p:nvSpPr>
          <p:cNvPr id="24" name="Textfeld 23"/>
          <p:cNvSpPr txBox="1"/>
          <p:nvPr/>
        </p:nvSpPr>
        <p:spPr>
          <a:xfrm>
            <a:off x="4932040" y="3212976"/>
            <a:ext cx="153376" cy="307777"/>
          </a:xfrm>
          <a:prstGeom prst="rect">
            <a:avLst/>
          </a:prstGeom>
          <a:noFill/>
          <a:ln w="3175">
            <a:noFill/>
          </a:ln>
        </p:spPr>
        <p:txBody>
          <a:bodyPr wrap="square" rtlCol="0">
            <a:spAutoFit/>
          </a:bodyPr>
          <a:lstStyle/>
          <a:p>
            <a:pPr algn="ctr"/>
            <a:r>
              <a:rPr lang="de-DE" sz="1400" dirty="0"/>
              <a:t>:</a:t>
            </a:r>
          </a:p>
        </p:txBody>
      </p:sp>
      <p:sp>
        <p:nvSpPr>
          <p:cNvPr id="25" name="Textfeld 24"/>
          <p:cNvSpPr txBox="1"/>
          <p:nvPr/>
        </p:nvSpPr>
        <p:spPr>
          <a:xfrm>
            <a:off x="5796136" y="3212976"/>
            <a:ext cx="153376" cy="307777"/>
          </a:xfrm>
          <a:prstGeom prst="rect">
            <a:avLst/>
          </a:prstGeom>
          <a:noFill/>
          <a:ln w="3175">
            <a:noFill/>
          </a:ln>
        </p:spPr>
        <p:txBody>
          <a:bodyPr wrap="square" rtlCol="0">
            <a:spAutoFit/>
          </a:bodyPr>
          <a:lstStyle/>
          <a:p>
            <a:pPr algn="ctr"/>
            <a:r>
              <a:rPr lang="de-DE" sz="1400" dirty="0"/>
              <a:t>:</a:t>
            </a:r>
          </a:p>
        </p:txBody>
      </p:sp>
      <p:sp>
        <p:nvSpPr>
          <p:cNvPr id="26" name="Textfeld 25"/>
          <p:cNvSpPr txBox="1"/>
          <p:nvPr/>
        </p:nvSpPr>
        <p:spPr>
          <a:xfrm>
            <a:off x="6650872" y="3215969"/>
            <a:ext cx="153376" cy="307777"/>
          </a:xfrm>
          <a:prstGeom prst="rect">
            <a:avLst/>
          </a:prstGeom>
          <a:noFill/>
          <a:ln w="3175">
            <a:noFill/>
          </a:ln>
        </p:spPr>
        <p:txBody>
          <a:bodyPr wrap="square" rtlCol="0">
            <a:spAutoFit/>
          </a:bodyPr>
          <a:lstStyle/>
          <a:p>
            <a:pPr algn="ctr"/>
            <a:r>
              <a:rPr lang="de-DE" sz="1400" dirty="0"/>
              <a:t>:</a:t>
            </a:r>
          </a:p>
        </p:txBody>
      </p:sp>
      <p:sp>
        <p:nvSpPr>
          <p:cNvPr id="27" name="Textfeld 26"/>
          <p:cNvSpPr txBox="1"/>
          <p:nvPr/>
        </p:nvSpPr>
        <p:spPr>
          <a:xfrm>
            <a:off x="1443844" y="3197587"/>
            <a:ext cx="1071736" cy="338554"/>
          </a:xfrm>
          <a:prstGeom prst="rect">
            <a:avLst/>
          </a:prstGeom>
          <a:noFill/>
          <a:ln w="3175">
            <a:noFill/>
          </a:ln>
        </p:spPr>
        <p:txBody>
          <a:bodyPr wrap="square" rtlCol="0">
            <a:spAutoFit/>
          </a:bodyPr>
          <a:lstStyle/>
          <a:p>
            <a:pPr algn="ctr"/>
            <a:r>
              <a:rPr lang="de-DE" sz="1600" b="1" dirty="0"/>
              <a:t>0DB8</a:t>
            </a:r>
          </a:p>
        </p:txBody>
      </p:sp>
      <p:sp>
        <p:nvSpPr>
          <p:cNvPr id="2" name="Textfeld 1"/>
          <p:cNvSpPr txBox="1"/>
          <p:nvPr/>
        </p:nvSpPr>
        <p:spPr>
          <a:xfrm>
            <a:off x="2483768" y="4581128"/>
            <a:ext cx="648072" cy="338554"/>
          </a:xfrm>
          <a:prstGeom prst="rect">
            <a:avLst/>
          </a:prstGeom>
          <a:noFill/>
        </p:spPr>
        <p:txBody>
          <a:bodyPr wrap="square" rtlCol="0">
            <a:spAutoFit/>
          </a:bodyPr>
          <a:lstStyle/>
          <a:p>
            <a:r>
              <a:rPr lang="de-DE" sz="1600" dirty="0"/>
              <a:t>0000</a:t>
            </a:r>
          </a:p>
        </p:txBody>
      </p:sp>
      <p:sp>
        <p:nvSpPr>
          <p:cNvPr id="28" name="Textfeld 27"/>
          <p:cNvSpPr txBox="1"/>
          <p:nvPr/>
        </p:nvSpPr>
        <p:spPr>
          <a:xfrm>
            <a:off x="3284240" y="4581128"/>
            <a:ext cx="648072" cy="338554"/>
          </a:xfrm>
          <a:prstGeom prst="rect">
            <a:avLst/>
          </a:prstGeom>
          <a:noFill/>
        </p:spPr>
        <p:txBody>
          <a:bodyPr wrap="square" rtlCol="0">
            <a:spAutoFit/>
          </a:bodyPr>
          <a:lstStyle/>
          <a:p>
            <a:r>
              <a:rPr lang="de-DE" sz="1600" dirty="0"/>
              <a:t>1101</a:t>
            </a:r>
          </a:p>
        </p:txBody>
      </p:sp>
      <p:sp>
        <p:nvSpPr>
          <p:cNvPr id="29" name="Textfeld 28"/>
          <p:cNvSpPr txBox="1"/>
          <p:nvPr/>
        </p:nvSpPr>
        <p:spPr>
          <a:xfrm>
            <a:off x="4067944" y="4581128"/>
            <a:ext cx="648072" cy="338554"/>
          </a:xfrm>
          <a:prstGeom prst="rect">
            <a:avLst/>
          </a:prstGeom>
          <a:noFill/>
        </p:spPr>
        <p:txBody>
          <a:bodyPr wrap="square" rtlCol="0">
            <a:spAutoFit/>
          </a:bodyPr>
          <a:lstStyle/>
          <a:p>
            <a:r>
              <a:rPr lang="de-DE" sz="1600" dirty="0"/>
              <a:t>1011</a:t>
            </a:r>
          </a:p>
        </p:txBody>
      </p:sp>
      <p:sp>
        <p:nvSpPr>
          <p:cNvPr id="30" name="Textfeld 29"/>
          <p:cNvSpPr txBox="1"/>
          <p:nvPr/>
        </p:nvSpPr>
        <p:spPr>
          <a:xfrm>
            <a:off x="4860032" y="4581128"/>
            <a:ext cx="648072" cy="338554"/>
          </a:xfrm>
          <a:prstGeom prst="rect">
            <a:avLst/>
          </a:prstGeom>
          <a:noFill/>
        </p:spPr>
        <p:txBody>
          <a:bodyPr wrap="square" rtlCol="0">
            <a:spAutoFit/>
          </a:bodyPr>
          <a:lstStyle/>
          <a:p>
            <a:r>
              <a:rPr lang="de-DE" sz="1600" dirty="0"/>
              <a:t>1000</a:t>
            </a:r>
          </a:p>
        </p:txBody>
      </p:sp>
      <p:sp>
        <p:nvSpPr>
          <p:cNvPr id="31" name="Textfeld 30"/>
          <p:cNvSpPr txBox="1"/>
          <p:nvPr/>
        </p:nvSpPr>
        <p:spPr>
          <a:xfrm>
            <a:off x="2494567" y="5034662"/>
            <a:ext cx="648072" cy="338554"/>
          </a:xfrm>
          <a:prstGeom prst="rect">
            <a:avLst/>
          </a:prstGeom>
          <a:noFill/>
        </p:spPr>
        <p:txBody>
          <a:bodyPr wrap="square" rtlCol="0">
            <a:spAutoFit/>
          </a:bodyPr>
          <a:lstStyle/>
          <a:p>
            <a:pPr algn="ctr"/>
            <a:r>
              <a:rPr lang="de-DE" sz="1600" dirty="0"/>
              <a:t>0</a:t>
            </a:r>
          </a:p>
        </p:txBody>
      </p:sp>
      <p:sp>
        <p:nvSpPr>
          <p:cNvPr id="32" name="Textfeld 31"/>
          <p:cNvSpPr txBox="1"/>
          <p:nvPr/>
        </p:nvSpPr>
        <p:spPr>
          <a:xfrm>
            <a:off x="3295039" y="5034662"/>
            <a:ext cx="648072" cy="338554"/>
          </a:xfrm>
          <a:prstGeom prst="rect">
            <a:avLst/>
          </a:prstGeom>
          <a:noFill/>
        </p:spPr>
        <p:txBody>
          <a:bodyPr wrap="square" rtlCol="0">
            <a:spAutoFit/>
          </a:bodyPr>
          <a:lstStyle/>
          <a:p>
            <a:pPr algn="ctr"/>
            <a:r>
              <a:rPr lang="de-DE" sz="1600" dirty="0"/>
              <a:t>13</a:t>
            </a:r>
          </a:p>
        </p:txBody>
      </p:sp>
      <p:sp>
        <p:nvSpPr>
          <p:cNvPr id="33" name="Textfeld 32"/>
          <p:cNvSpPr txBox="1"/>
          <p:nvPr/>
        </p:nvSpPr>
        <p:spPr>
          <a:xfrm>
            <a:off x="4078743" y="5034662"/>
            <a:ext cx="648072" cy="338554"/>
          </a:xfrm>
          <a:prstGeom prst="rect">
            <a:avLst/>
          </a:prstGeom>
          <a:noFill/>
        </p:spPr>
        <p:txBody>
          <a:bodyPr wrap="square" rtlCol="0">
            <a:spAutoFit/>
          </a:bodyPr>
          <a:lstStyle/>
          <a:p>
            <a:pPr algn="ctr"/>
            <a:r>
              <a:rPr lang="de-DE" sz="1600" dirty="0"/>
              <a:t>11</a:t>
            </a:r>
          </a:p>
        </p:txBody>
      </p:sp>
      <p:sp>
        <p:nvSpPr>
          <p:cNvPr id="34" name="Textfeld 33"/>
          <p:cNvSpPr txBox="1"/>
          <p:nvPr/>
        </p:nvSpPr>
        <p:spPr>
          <a:xfrm>
            <a:off x="4870831" y="5034662"/>
            <a:ext cx="648072" cy="338554"/>
          </a:xfrm>
          <a:prstGeom prst="rect">
            <a:avLst/>
          </a:prstGeom>
          <a:noFill/>
        </p:spPr>
        <p:txBody>
          <a:bodyPr wrap="square" rtlCol="0">
            <a:spAutoFit/>
          </a:bodyPr>
          <a:lstStyle/>
          <a:p>
            <a:pPr algn="ctr"/>
            <a:r>
              <a:rPr lang="de-DE" sz="1600" dirty="0"/>
              <a:t>8</a:t>
            </a:r>
          </a:p>
        </p:txBody>
      </p:sp>
      <p:sp>
        <p:nvSpPr>
          <p:cNvPr id="3" name="Textfeld 2"/>
          <p:cNvSpPr txBox="1"/>
          <p:nvPr/>
        </p:nvSpPr>
        <p:spPr>
          <a:xfrm>
            <a:off x="1115616" y="4581128"/>
            <a:ext cx="864096" cy="369332"/>
          </a:xfrm>
          <a:prstGeom prst="rect">
            <a:avLst/>
          </a:prstGeom>
          <a:noFill/>
        </p:spPr>
        <p:txBody>
          <a:bodyPr wrap="square" rtlCol="0">
            <a:spAutoFit/>
          </a:bodyPr>
          <a:lstStyle/>
          <a:p>
            <a:r>
              <a:rPr lang="de-DE" dirty="0"/>
              <a:t>Binär:</a:t>
            </a:r>
          </a:p>
        </p:txBody>
      </p:sp>
      <p:sp>
        <p:nvSpPr>
          <p:cNvPr id="35" name="Textfeld 34"/>
          <p:cNvSpPr txBox="1"/>
          <p:nvPr/>
        </p:nvSpPr>
        <p:spPr>
          <a:xfrm>
            <a:off x="1115616" y="5013176"/>
            <a:ext cx="1224136" cy="369332"/>
          </a:xfrm>
          <a:prstGeom prst="rect">
            <a:avLst/>
          </a:prstGeom>
          <a:noFill/>
        </p:spPr>
        <p:txBody>
          <a:bodyPr wrap="square" rtlCol="0">
            <a:spAutoFit/>
          </a:bodyPr>
          <a:lstStyle/>
          <a:p>
            <a:r>
              <a:rPr lang="de-DE" dirty="0"/>
              <a:t>Dezimal:</a:t>
            </a:r>
          </a:p>
        </p:txBody>
      </p:sp>
      <p:sp>
        <p:nvSpPr>
          <p:cNvPr id="5" name="Textfeld 4"/>
          <p:cNvSpPr txBox="1"/>
          <p:nvPr/>
        </p:nvSpPr>
        <p:spPr>
          <a:xfrm>
            <a:off x="2047040" y="5733256"/>
            <a:ext cx="3749096" cy="369332"/>
          </a:xfrm>
          <a:prstGeom prst="rect">
            <a:avLst/>
          </a:prstGeom>
          <a:solidFill>
            <a:srgbClr val="FFFF00"/>
          </a:solidFill>
        </p:spPr>
        <p:txBody>
          <a:bodyPr wrap="square" rtlCol="0">
            <a:spAutoFit/>
          </a:bodyPr>
          <a:lstStyle/>
          <a:p>
            <a:r>
              <a:rPr lang="de-DE" dirty="0"/>
              <a:t>Aktivität: Rechne alle Hextets um.</a:t>
            </a:r>
          </a:p>
        </p:txBody>
      </p:sp>
      <p:sp>
        <p:nvSpPr>
          <p:cNvPr id="36"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b="1" dirty="0">
                <a:solidFill>
                  <a:srgbClr val="FF0000"/>
                </a:solidFill>
              </a:rPr>
              <a:t>Aufbau</a:t>
            </a:r>
          </a:p>
          <a:p>
            <a:r>
              <a:rPr lang="de-DE" altLang="de-DE" sz="1400" dirty="0"/>
              <a:t>Notation</a:t>
            </a:r>
          </a:p>
          <a:p>
            <a:r>
              <a:rPr lang="de-DE" altLang="de-DE" sz="1400" dirty="0"/>
              <a:t>Adressarten</a:t>
            </a:r>
          </a:p>
          <a:p>
            <a:r>
              <a:rPr lang="de-DE" altLang="de-DE" sz="1400" dirty="0"/>
              <a:t>Reservierte Adressen</a:t>
            </a:r>
          </a:p>
          <a:p>
            <a:r>
              <a:rPr lang="de-DE" altLang="de-DE" sz="1400" dirty="0"/>
              <a:t>Subnetting</a:t>
            </a:r>
          </a:p>
        </p:txBody>
      </p:sp>
    </p:spTree>
    <p:extLst>
      <p:ext uri="{BB962C8B-B14F-4D97-AF65-F5344CB8AC3E}">
        <p14:creationId xmlns:p14="http://schemas.microsoft.com/office/powerpoint/2010/main" val="175727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arn(inVertical)">
                                      <p:cBhvr>
                                        <p:cTn id="34" dur="500"/>
                                        <p:tgtEl>
                                          <p:spTgt spid="2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inVertical)">
                                      <p:cBhvr>
                                        <p:cTn id="40" dur="500"/>
                                        <p:tgtEl>
                                          <p:spTgt spid="2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arn(inVertical)">
                                      <p:cBhvr>
                                        <p:cTn id="43" dur="500"/>
                                        <p:tgtEl>
                                          <p:spTgt spid="2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arn(inVertical)">
                                      <p:cBhvr>
                                        <p:cTn id="46" dur="500"/>
                                        <p:tgtEl>
                                          <p:spTgt spid="2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barn(inVertical)">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barn(inVertical)">
                                      <p:cBhvr>
                                        <p:cTn id="54" dur="500"/>
                                        <p:tgtEl>
                                          <p:spTgt spid="27"/>
                                        </p:tgtEl>
                                      </p:cBhvr>
                                    </p:animEffect>
                                  </p:childTnLst>
                                </p:cTn>
                              </p:par>
                              <p:par>
                                <p:cTn id="55" presetID="0" presetClass="path" presetSubtype="0" accel="50000" decel="50000" fill="hold" grpId="1" nodeType="withEffect">
                                  <p:stCondLst>
                                    <p:cond delay="0"/>
                                  </p:stCondLst>
                                  <p:childTnLst>
                                    <p:animMotion origin="layout" path="M 0 0 L 0.22968 0.09713 L 0.21475 0.09042 " pathEditMode="relative" ptsTypes="AAA">
                                      <p:cBhvr>
                                        <p:cTn id="56" dur="2000" fill="hold"/>
                                        <p:tgtEl>
                                          <p:spTgt spid="27"/>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P spid="15" grpId="0"/>
      <p:bldP spid="16" grpId="0"/>
      <p:bldP spid="17" grpId="0"/>
      <p:bldP spid="20" grpId="0"/>
      <p:bldP spid="21" grpId="0"/>
      <p:bldP spid="22" grpId="0"/>
      <p:bldP spid="23" grpId="0"/>
      <p:bldP spid="24" grpId="0"/>
      <p:bldP spid="25" grpId="0"/>
      <p:bldP spid="26" grpId="0"/>
      <p:bldP spid="27" grpId="0"/>
      <p:bldP spid="27" grpId="1"/>
      <p:bldP spid="2" grpId="0"/>
      <p:bldP spid="28" grpId="0"/>
      <p:bldP spid="29" grpId="0"/>
      <p:bldP spid="30" grpId="0"/>
      <p:bldP spid="31" grpId="0"/>
      <p:bldP spid="32" grpId="0"/>
      <p:bldP spid="33" grpId="0"/>
      <p:bldP spid="34" grpId="0"/>
      <p:bldP spid="3" grpId="0"/>
      <p:bldP spid="35"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39825" y="784225"/>
            <a:ext cx="5737225" cy="1143000"/>
          </a:xfrm>
        </p:spPr>
        <p:txBody>
          <a:bodyPr/>
          <a:lstStyle/>
          <a:p>
            <a:r>
              <a:rPr lang="de-DE" altLang="de-DE" dirty="0"/>
              <a:t>Zahlenformate</a:t>
            </a:r>
          </a:p>
        </p:txBody>
      </p:sp>
      <p:sp>
        <p:nvSpPr>
          <p:cNvPr id="6" name="Textfeld 5"/>
          <p:cNvSpPr txBox="1"/>
          <p:nvPr/>
        </p:nvSpPr>
        <p:spPr>
          <a:xfrm>
            <a:off x="1115616" y="1988840"/>
            <a:ext cx="5616624" cy="646331"/>
          </a:xfrm>
          <a:prstGeom prst="rect">
            <a:avLst/>
          </a:prstGeom>
          <a:solidFill>
            <a:srgbClr val="99FF99"/>
          </a:solidFill>
          <a:ln>
            <a:solidFill>
              <a:schemeClr val="accent1"/>
            </a:solidFill>
          </a:ln>
        </p:spPr>
        <p:txBody>
          <a:bodyPr wrap="square" rtlCol="0">
            <a:spAutoFit/>
          </a:bodyPr>
          <a:lstStyle/>
          <a:p>
            <a:r>
              <a:rPr lang="de-DE" dirty="0"/>
              <a:t>Verkürzungsregel 1:</a:t>
            </a:r>
          </a:p>
          <a:p>
            <a:r>
              <a:rPr lang="de-DE" dirty="0"/>
              <a:t>Innerhalb eines </a:t>
            </a:r>
            <a:r>
              <a:rPr lang="de-DE" dirty="0" err="1"/>
              <a:t>Hextets</a:t>
            </a:r>
            <a:r>
              <a:rPr lang="de-DE" dirty="0"/>
              <a:t> führende Nullen weglassen. </a:t>
            </a:r>
          </a:p>
        </p:txBody>
      </p:sp>
      <p:sp>
        <p:nvSpPr>
          <p:cNvPr id="37" name="Textfeld 36"/>
          <p:cNvSpPr txBox="1"/>
          <p:nvPr/>
        </p:nvSpPr>
        <p:spPr>
          <a:xfrm>
            <a:off x="539552" y="3212976"/>
            <a:ext cx="720080" cy="307777"/>
          </a:xfrm>
          <a:prstGeom prst="rect">
            <a:avLst/>
          </a:prstGeom>
          <a:noFill/>
          <a:ln w="3175">
            <a:noFill/>
          </a:ln>
        </p:spPr>
        <p:txBody>
          <a:bodyPr wrap="square" rtlCol="0">
            <a:spAutoFit/>
          </a:bodyPr>
          <a:lstStyle/>
          <a:p>
            <a:pPr algn="ctr"/>
            <a:r>
              <a:rPr lang="de-DE" sz="1400" b="1" dirty="0"/>
              <a:t>2001</a:t>
            </a:r>
          </a:p>
        </p:txBody>
      </p:sp>
      <p:sp>
        <p:nvSpPr>
          <p:cNvPr id="38" name="Textfeld 37"/>
          <p:cNvSpPr txBox="1"/>
          <p:nvPr/>
        </p:nvSpPr>
        <p:spPr>
          <a:xfrm>
            <a:off x="1403648" y="3212976"/>
            <a:ext cx="720080" cy="307777"/>
          </a:xfrm>
          <a:prstGeom prst="rect">
            <a:avLst/>
          </a:prstGeom>
          <a:noFill/>
          <a:ln w="3175">
            <a:noFill/>
          </a:ln>
        </p:spPr>
        <p:txBody>
          <a:bodyPr wrap="square" rtlCol="0">
            <a:spAutoFit/>
          </a:bodyPr>
          <a:lstStyle/>
          <a:p>
            <a:pPr algn="ctr"/>
            <a:r>
              <a:rPr lang="de-DE" sz="1400" b="1" dirty="0"/>
              <a:t>0DB8</a:t>
            </a:r>
          </a:p>
        </p:txBody>
      </p:sp>
      <p:sp>
        <p:nvSpPr>
          <p:cNvPr id="39" name="Textfeld 38"/>
          <p:cNvSpPr txBox="1"/>
          <p:nvPr/>
        </p:nvSpPr>
        <p:spPr>
          <a:xfrm>
            <a:off x="2267744" y="3212976"/>
            <a:ext cx="720080" cy="307777"/>
          </a:xfrm>
          <a:prstGeom prst="rect">
            <a:avLst/>
          </a:prstGeom>
          <a:noFill/>
          <a:ln w="3175">
            <a:noFill/>
          </a:ln>
        </p:spPr>
        <p:txBody>
          <a:bodyPr wrap="square" rtlCol="0">
            <a:spAutoFit/>
          </a:bodyPr>
          <a:lstStyle/>
          <a:p>
            <a:pPr algn="ctr"/>
            <a:r>
              <a:rPr lang="de-DE" sz="1400" b="1" dirty="0"/>
              <a:t>0000</a:t>
            </a:r>
          </a:p>
        </p:txBody>
      </p:sp>
      <p:sp>
        <p:nvSpPr>
          <p:cNvPr id="40" name="Textfeld 39"/>
          <p:cNvSpPr txBox="1"/>
          <p:nvPr/>
        </p:nvSpPr>
        <p:spPr>
          <a:xfrm>
            <a:off x="3131840" y="3212976"/>
            <a:ext cx="720080" cy="307777"/>
          </a:xfrm>
          <a:prstGeom prst="rect">
            <a:avLst/>
          </a:prstGeom>
          <a:noFill/>
          <a:ln w="3175">
            <a:noFill/>
          </a:ln>
        </p:spPr>
        <p:txBody>
          <a:bodyPr wrap="square" rtlCol="0">
            <a:spAutoFit/>
          </a:bodyPr>
          <a:lstStyle/>
          <a:p>
            <a:pPr algn="ctr"/>
            <a:r>
              <a:rPr lang="de-DE" sz="1400" b="1" dirty="0"/>
              <a:t>1011</a:t>
            </a:r>
          </a:p>
        </p:txBody>
      </p:sp>
      <p:sp>
        <p:nvSpPr>
          <p:cNvPr id="41" name="Textfeld 40"/>
          <p:cNvSpPr txBox="1"/>
          <p:nvPr/>
        </p:nvSpPr>
        <p:spPr>
          <a:xfrm>
            <a:off x="3995936" y="3212976"/>
            <a:ext cx="720080" cy="307777"/>
          </a:xfrm>
          <a:prstGeom prst="rect">
            <a:avLst/>
          </a:prstGeom>
          <a:noFill/>
          <a:ln w="3175">
            <a:noFill/>
          </a:ln>
        </p:spPr>
        <p:txBody>
          <a:bodyPr wrap="square" rtlCol="0">
            <a:spAutoFit/>
          </a:bodyPr>
          <a:lstStyle/>
          <a:p>
            <a:pPr algn="ctr"/>
            <a:r>
              <a:rPr lang="de-DE" sz="1400" b="1" dirty="0"/>
              <a:t>0000</a:t>
            </a:r>
          </a:p>
        </p:txBody>
      </p:sp>
      <p:sp>
        <p:nvSpPr>
          <p:cNvPr id="42" name="Textfeld 41"/>
          <p:cNvSpPr txBox="1"/>
          <p:nvPr/>
        </p:nvSpPr>
        <p:spPr>
          <a:xfrm>
            <a:off x="4860032" y="3212976"/>
            <a:ext cx="720080" cy="307777"/>
          </a:xfrm>
          <a:prstGeom prst="rect">
            <a:avLst/>
          </a:prstGeom>
          <a:noFill/>
          <a:ln w="3175">
            <a:noFill/>
          </a:ln>
        </p:spPr>
        <p:txBody>
          <a:bodyPr wrap="square" rtlCol="0">
            <a:spAutoFit/>
          </a:bodyPr>
          <a:lstStyle/>
          <a:p>
            <a:pPr algn="ctr"/>
            <a:r>
              <a:rPr lang="de-DE" sz="1400" b="1" dirty="0"/>
              <a:t>0000</a:t>
            </a:r>
          </a:p>
        </p:txBody>
      </p:sp>
      <p:sp>
        <p:nvSpPr>
          <p:cNvPr id="43" name="Textfeld 42"/>
          <p:cNvSpPr txBox="1"/>
          <p:nvPr/>
        </p:nvSpPr>
        <p:spPr>
          <a:xfrm>
            <a:off x="5724128" y="3212976"/>
            <a:ext cx="720080" cy="307777"/>
          </a:xfrm>
          <a:prstGeom prst="rect">
            <a:avLst/>
          </a:prstGeom>
          <a:noFill/>
          <a:ln w="3175">
            <a:noFill/>
          </a:ln>
        </p:spPr>
        <p:txBody>
          <a:bodyPr wrap="square" rtlCol="0">
            <a:spAutoFit/>
          </a:bodyPr>
          <a:lstStyle/>
          <a:p>
            <a:pPr algn="ctr"/>
            <a:r>
              <a:rPr lang="de-DE" sz="1400" b="1" dirty="0"/>
              <a:t>0000</a:t>
            </a:r>
          </a:p>
        </p:txBody>
      </p:sp>
      <p:sp>
        <p:nvSpPr>
          <p:cNvPr id="44" name="Textfeld 43"/>
          <p:cNvSpPr txBox="1"/>
          <p:nvPr/>
        </p:nvSpPr>
        <p:spPr>
          <a:xfrm>
            <a:off x="6588224" y="3212976"/>
            <a:ext cx="720080" cy="307777"/>
          </a:xfrm>
          <a:prstGeom prst="rect">
            <a:avLst/>
          </a:prstGeom>
          <a:noFill/>
          <a:ln w="3175">
            <a:noFill/>
          </a:ln>
        </p:spPr>
        <p:txBody>
          <a:bodyPr wrap="square" rtlCol="0">
            <a:spAutoFit/>
          </a:bodyPr>
          <a:lstStyle/>
          <a:p>
            <a:pPr algn="ctr"/>
            <a:r>
              <a:rPr lang="de-DE" sz="1400" b="1" dirty="0"/>
              <a:t>0231</a:t>
            </a:r>
          </a:p>
        </p:txBody>
      </p:sp>
      <p:sp>
        <p:nvSpPr>
          <p:cNvPr id="45" name="Textfeld 44"/>
          <p:cNvSpPr txBox="1"/>
          <p:nvPr/>
        </p:nvSpPr>
        <p:spPr>
          <a:xfrm>
            <a:off x="1259632" y="3212976"/>
            <a:ext cx="153376" cy="307777"/>
          </a:xfrm>
          <a:prstGeom prst="rect">
            <a:avLst/>
          </a:prstGeom>
          <a:noFill/>
          <a:ln w="3175">
            <a:noFill/>
          </a:ln>
        </p:spPr>
        <p:txBody>
          <a:bodyPr wrap="square" rtlCol="0">
            <a:spAutoFit/>
          </a:bodyPr>
          <a:lstStyle/>
          <a:p>
            <a:pPr algn="ctr"/>
            <a:r>
              <a:rPr lang="de-DE" sz="1400" b="1" dirty="0"/>
              <a:t>:</a:t>
            </a:r>
          </a:p>
        </p:txBody>
      </p:sp>
      <p:sp>
        <p:nvSpPr>
          <p:cNvPr id="46" name="Textfeld 45"/>
          <p:cNvSpPr txBox="1"/>
          <p:nvPr/>
        </p:nvSpPr>
        <p:spPr>
          <a:xfrm>
            <a:off x="2123728" y="3212976"/>
            <a:ext cx="153376" cy="307777"/>
          </a:xfrm>
          <a:prstGeom prst="rect">
            <a:avLst/>
          </a:prstGeom>
          <a:noFill/>
          <a:ln w="3175">
            <a:noFill/>
          </a:ln>
        </p:spPr>
        <p:txBody>
          <a:bodyPr wrap="square" rtlCol="0">
            <a:spAutoFit/>
          </a:bodyPr>
          <a:lstStyle/>
          <a:p>
            <a:pPr algn="ctr"/>
            <a:r>
              <a:rPr lang="de-DE" sz="1400" b="1" dirty="0"/>
              <a:t>:</a:t>
            </a:r>
          </a:p>
        </p:txBody>
      </p:sp>
      <p:sp>
        <p:nvSpPr>
          <p:cNvPr id="47" name="Textfeld 46"/>
          <p:cNvSpPr txBox="1"/>
          <p:nvPr/>
        </p:nvSpPr>
        <p:spPr>
          <a:xfrm>
            <a:off x="2987824" y="3212976"/>
            <a:ext cx="153376" cy="307777"/>
          </a:xfrm>
          <a:prstGeom prst="rect">
            <a:avLst/>
          </a:prstGeom>
          <a:noFill/>
          <a:ln w="3175">
            <a:noFill/>
          </a:ln>
        </p:spPr>
        <p:txBody>
          <a:bodyPr wrap="square" rtlCol="0">
            <a:spAutoFit/>
          </a:bodyPr>
          <a:lstStyle/>
          <a:p>
            <a:pPr algn="ctr"/>
            <a:r>
              <a:rPr lang="de-DE" sz="1400" b="1" dirty="0"/>
              <a:t>:</a:t>
            </a:r>
          </a:p>
        </p:txBody>
      </p:sp>
      <p:sp>
        <p:nvSpPr>
          <p:cNvPr id="48" name="Textfeld 47"/>
          <p:cNvSpPr txBox="1"/>
          <p:nvPr/>
        </p:nvSpPr>
        <p:spPr>
          <a:xfrm>
            <a:off x="3842560" y="3212976"/>
            <a:ext cx="153376" cy="307777"/>
          </a:xfrm>
          <a:prstGeom prst="rect">
            <a:avLst/>
          </a:prstGeom>
          <a:noFill/>
          <a:ln w="3175">
            <a:noFill/>
          </a:ln>
        </p:spPr>
        <p:txBody>
          <a:bodyPr wrap="square" rtlCol="0">
            <a:spAutoFit/>
          </a:bodyPr>
          <a:lstStyle/>
          <a:p>
            <a:pPr algn="ctr"/>
            <a:r>
              <a:rPr lang="de-DE" sz="1400" b="1" dirty="0"/>
              <a:t>:</a:t>
            </a:r>
          </a:p>
        </p:txBody>
      </p:sp>
      <p:sp>
        <p:nvSpPr>
          <p:cNvPr id="49" name="Textfeld 48"/>
          <p:cNvSpPr txBox="1"/>
          <p:nvPr/>
        </p:nvSpPr>
        <p:spPr>
          <a:xfrm>
            <a:off x="4716016" y="3212976"/>
            <a:ext cx="153376" cy="307777"/>
          </a:xfrm>
          <a:prstGeom prst="rect">
            <a:avLst/>
          </a:prstGeom>
          <a:noFill/>
          <a:ln w="3175">
            <a:noFill/>
          </a:ln>
        </p:spPr>
        <p:txBody>
          <a:bodyPr wrap="square" rtlCol="0">
            <a:spAutoFit/>
          </a:bodyPr>
          <a:lstStyle/>
          <a:p>
            <a:pPr algn="ctr"/>
            <a:r>
              <a:rPr lang="de-DE" sz="1400" b="1" dirty="0"/>
              <a:t>:</a:t>
            </a:r>
          </a:p>
        </p:txBody>
      </p:sp>
      <p:sp>
        <p:nvSpPr>
          <p:cNvPr id="50" name="Textfeld 49"/>
          <p:cNvSpPr txBox="1"/>
          <p:nvPr/>
        </p:nvSpPr>
        <p:spPr>
          <a:xfrm>
            <a:off x="5580112" y="3212976"/>
            <a:ext cx="153376" cy="307777"/>
          </a:xfrm>
          <a:prstGeom prst="rect">
            <a:avLst/>
          </a:prstGeom>
          <a:noFill/>
          <a:ln w="3175">
            <a:noFill/>
          </a:ln>
        </p:spPr>
        <p:txBody>
          <a:bodyPr wrap="square" rtlCol="0">
            <a:spAutoFit/>
          </a:bodyPr>
          <a:lstStyle/>
          <a:p>
            <a:pPr algn="ctr"/>
            <a:r>
              <a:rPr lang="de-DE" sz="1400" b="1" dirty="0"/>
              <a:t>:</a:t>
            </a:r>
          </a:p>
        </p:txBody>
      </p:sp>
      <p:sp>
        <p:nvSpPr>
          <p:cNvPr id="51" name="Textfeld 50"/>
          <p:cNvSpPr txBox="1"/>
          <p:nvPr/>
        </p:nvSpPr>
        <p:spPr>
          <a:xfrm>
            <a:off x="6434848" y="3215969"/>
            <a:ext cx="153376" cy="307777"/>
          </a:xfrm>
          <a:prstGeom prst="rect">
            <a:avLst/>
          </a:prstGeom>
          <a:noFill/>
          <a:ln w="3175">
            <a:noFill/>
          </a:ln>
        </p:spPr>
        <p:txBody>
          <a:bodyPr wrap="square" rtlCol="0">
            <a:spAutoFit/>
          </a:bodyPr>
          <a:lstStyle/>
          <a:p>
            <a:pPr algn="ctr"/>
            <a:r>
              <a:rPr lang="de-DE" sz="1400" b="1" dirty="0"/>
              <a:t>:</a:t>
            </a:r>
          </a:p>
        </p:txBody>
      </p:sp>
      <p:sp>
        <p:nvSpPr>
          <p:cNvPr id="53" name="Textfeld 52"/>
          <p:cNvSpPr txBox="1"/>
          <p:nvPr/>
        </p:nvSpPr>
        <p:spPr>
          <a:xfrm>
            <a:off x="539552" y="3645024"/>
            <a:ext cx="720080" cy="307777"/>
          </a:xfrm>
          <a:prstGeom prst="rect">
            <a:avLst/>
          </a:prstGeom>
          <a:noFill/>
          <a:ln w="3175">
            <a:noFill/>
          </a:ln>
        </p:spPr>
        <p:txBody>
          <a:bodyPr wrap="square" rtlCol="0">
            <a:spAutoFit/>
          </a:bodyPr>
          <a:lstStyle/>
          <a:p>
            <a:pPr algn="ctr"/>
            <a:r>
              <a:rPr lang="de-DE" sz="1400" b="1" dirty="0"/>
              <a:t>2001</a:t>
            </a:r>
          </a:p>
        </p:txBody>
      </p:sp>
      <p:sp>
        <p:nvSpPr>
          <p:cNvPr id="54" name="Textfeld 53"/>
          <p:cNvSpPr txBox="1"/>
          <p:nvPr/>
        </p:nvSpPr>
        <p:spPr>
          <a:xfrm>
            <a:off x="1403648" y="3645024"/>
            <a:ext cx="720080" cy="307777"/>
          </a:xfrm>
          <a:prstGeom prst="rect">
            <a:avLst/>
          </a:prstGeom>
          <a:noFill/>
          <a:ln w="3175">
            <a:noFill/>
          </a:ln>
        </p:spPr>
        <p:txBody>
          <a:bodyPr wrap="square" rtlCol="0">
            <a:spAutoFit/>
          </a:bodyPr>
          <a:lstStyle/>
          <a:p>
            <a:pPr algn="ctr"/>
            <a:r>
              <a:rPr lang="de-DE" sz="1400" b="1" dirty="0"/>
              <a:t>DB8</a:t>
            </a:r>
          </a:p>
        </p:txBody>
      </p:sp>
      <p:sp>
        <p:nvSpPr>
          <p:cNvPr id="55" name="Textfeld 54"/>
          <p:cNvSpPr txBox="1"/>
          <p:nvPr/>
        </p:nvSpPr>
        <p:spPr>
          <a:xfrm>
            <a:off x="2267744" y="3645024"/>
            <a:ext cx="720080" cy="307777"/>
          </a:xfrm>
          <a:prstGeom prst="rect">
            <a:avLst/>
          </a:prstGeom>
          <a:noFill/>
          <a:ln w="3175">
            <a:noFill/>
          </a:ln>
        </p:spPr>
        <p:txBody>
          <a:bodyPr wrap="square" rtlCol="0">
            <a:spAutoFit/>
          </a:bodyPr>
          <a:lstStyle/>
          <a:p>
            <a:pPr algn="ctr"/>
            <a:r>
              <a:rPr lang="de-DE" sz="1400" b="1" dirty="0"/>
              <a:t>0</a:t>
            </a:r>
          </a:p>
        </p:txBody>
      </p:sp>
      <p:sp>
        <p:nvSpPr>
          <p:cNvPr id="56" name="Textfeld 55"/>
          <p:cNvSpPr txBox="1"/>
          <p:nvPr/>
        </p:nvSpPr>
        <p:spPr>
          <a:xfrm>
            <a:off x="3131840" y="3645024"/>
            <a:ext cx="720080" cy="307777"/>
          </a:xfrm>
          <a:prstGeom prst="rect">
            <a:avLst/>
          </a:prstGeom>
          <a:noFill/>
          <a:ln w="3175">
            <a:noFill/>
          </a:ln>
        </p:spPr>
        <p:txBody>
          <a:bodyPr wrap="square" rtlCol="0">
            <a:spAutoFit/>
          </a:bodyPr>
          <a:lstStyle/>
          <a:p>
            <a:pPr algn="ctr"/>
            <a:r>
              <a:rPr lang="de-DE" sz="1400" b="1" dirty="0"/>
              <a:t>1011</a:t>
            </a:r>
          </a:p>
        </p:txBody>
      </p:sp>
      <p:sp>
        <p:nvSpPr>
          <p:cNvPr id="57" name="Textfeld 56"/>
          <p:cNvSpPr txBox="1"/>
          <p:nvPr/>
        </p:nvSpPr>
        <p:spPr>
          <a:xfrm>
            <a:off x="3995936" y="3645024"/>
            <a:ext cx="720080" cy="307777"/>
          </a:xfrm>
          <a:prstGeom prst="rect">
            <a:avLst/>
          </a:prstGeom>
          <a:noFill/>
          <a:ln w="3175">
            <a:noFill/>
          </a:ln>
        </p:spPr>
        <p:txBody>
          <a:bodyPr wrap="square" rtlCol="0">
            <a:spAutoFit/>
          </a:bodyPr>
          <a:lstStyle/>
          <a:p>
            <a:pPr algn="ctr"/>
            <a:r>
              <a:rPr lang="de-DE" sz="1400" b="1" dirty="0"/>
              <a:t>0</a:t>
            </a:r>
          </a:p>
        </p:txBody>
      </p:sp>
      <p:sp>
        <p:nvSpPr>
          <p:cNvPr id="58" name="Textfeld 57"/>
          <p:cNvSpPr txBox="1"/>
          <p:nvPr/>
        </p:nvSpPr>
        <p:spPr>
          <a:xfrm>
            <a:off x="4860032" y="3645024"/>
            <a:ext cx="720080" cy="307777"/>
          </a:xfrm>
          <a:prstGeom prst="rect">
            <a:avLst/>
          </a:prstGeom>
          <a:noFill/>
          <a:ln w="3175">
            <a:noFill/>
          </a:ln>
        </p:spPr>
        <p:txBody>
          <a:bodyPr wrap="square" rtlCol="0">
            <a:spAutoFit/>
          </a:bodyPr>
          <a:lstStyle/>
          <a:p>
            <a:pPr algn="ctr"/>
            <a:r>
              <a:rPr lang="de-DE" sz="1400" b="1" dirty="0"/>
              <a:t>0</a:t>
            </a:r>
          </a:p>
        </p:txBody>
      </p:sp>
      <p:sp>
        <p:nvSpPr>
          <p:cNvPr id="59" name="Textfeld 58"/>
          <p:cNvSpPr txBox="1"/>
          <p:nvPr/>
        </p:nvSpPr>
        <p:spPr>
          <a:xfrm>
            <a:off x="5724128" y="3645024"/>
            <a:ext cx="720080" cy="307777"/>
          </a:xfrm>
          <a:prstGeom prst="rect">
            <a:avLst/>
          </a:prstGeom>
          <a:noFill/>
          <a:ln w="3175">
            <a:noFill/>
          </a:ln>
        </p:spPr>
        <p:txBody>
          <a:bodyPr wrap="square" rtlCol="0">
            <a:spAutoFit/>
          </a:bodyPr>
          <a:lstStyle/>
          <a:p>
            <a:pPr algn="ctr"/>
            <a:r>
              <a:rPr lang="de-DE" sz="1400" b="1" dirty="0"/>
              <a:t>0</a:t>
            </a:r>
          </a:p>
        </p:txBody>
      </p:sp>
      <p:sp>
        <p:nvSpPr>
          <p:cNvPr id="60" name="Textfeld 59"/>
          <p:cNvSpPr txBox="1"/>
          <p:nvPr/>
        </p:nvSpPr>
        <p:spPr>
          <a:xfrm>
            <a:off x="6588224" y="3645024"/>
            <a:ext cx="720080" cy="307777"/>
          </a:xfrm>
          <a:prstGeom prst="rect">
            <a:avLst/>
          </a:prstGeom>
          <a:noFill/>
          <a:ln w="3175">
            <a:noFill/>
          </a:ln>
        </p:spPr>
        <p:txBody>
          <a:bodyPr wrap="square" rtlCol="0">
            <a:spAutoFit/>
          </a:bodyPr>
          <a:lstStyle/>
          <a:p>
            <a:pPr algn="ctr"/>
            <a:r>
              <a:rPr lang="de-DE" sz="1400" b="1" dirty="0"/>
              <a:t>231</a:t>
            </a:r>
          </a:p>
        </p:txBody>
      </p:sp>
      <p:sp>
        <p:nvSpPr>
          <p:cNvPr id="61" name="Textfeld 60"/>
          <p:cNvSpPr txBox="1"/>
          <p:nvPr/>
        </p:nvSpPr>
        <p:spPr>
          <a:xfrm>
            <a:off x="1259632" y="3645024"/>
            <a:ext cx="153376" cy="307777"/>
          </a:xfrm>
          <a:prstGeom prst="rect">
            <a:avLst/>
          </a:prstGeom>
          <a:noFill/>
          <a:ln w="3175">
            <a:noFill/>
          </a:ln>
        </p:spPr>
        <p:txBody>
          <a:bodyPr wrap="square" rtlCol="0">
            <a:spAutoFit/>
          </a:bodyPr>
          <a:lstStyle/>
          <a:p>
            <a:pPr algn="ctr"/>
            <a:r>
              <a:rPr lang="de-DE" sz="1400" b="1" dirty="0"/>
              <a:t>:</a:t>
            </a:r>
          </a:p>
        </p:txBody>
      </p:sp>
      <p:sp>
        <p:nvSpPr>
          <p:cNvPr id="62" name="Textfeld 61"/>
          <p:cNvSpPr txBox="1"/>
          <p:nvPr/>
        </p:nvSpPr>
        <p:spPr>
          <a:xfrm>
            <a:off x="2123728" y="3645024"/>
            <a:ext cx="153376" cy="307777"/>
          </a:xfrm>
          <a:prstGeom prst="rect">
            <a:avLst/>
          </a:prstGeom>
          <a:noFill/>
          <a:ln w="3175">
            <a:noFill/>
          </a:ln>
        </p:spPr>
        <p:txBody>
          <a:bodyPr wrap="square" rtlCol="0">
            <a:spAutoFit/>
          </a:bodyPr>
          <a:lstStyle/>
          <a:p>
            <a:pPr algn="ctr"/>
            <a:r>
              <a:rPr lang="de-DE" sz="1400" b="1" dirty="0"/>
              <a:t>:</a:t>
            </a:r>
          </a:p>
        </p:txBody>
      </p:sp>
      <p:sp>
        <p:nvSpPr>
          <p:cNvPr id="63" name="Textfeld 62"/>
          <p:cNvSpPr txBox="1"/>
          <p:nvPr/>
        </p:nvSpPr>
        <p:spPr>
          <a:xfrm>
            <a:off x="2987824" y="3645024"/>
            <a:ext cx="153376" cy="307777"/>
          </a:xfrm>
          <a:prstGeom prst="rect">
            <a:avLst/>
          </a:prstGeom>
          <a:noFill/>
          <a:ln w="3175">
            <a:noFill/>
          </a:ln>
        </p:spPr>
        <p:txBody>
          <a:bodyPr wrap="square" rtlCol="0">
            <a:spAutoFit/>
          </a:bodyPr>
          <a:lstStyle/>
          <a:p>
            <a:pPr algn="ctr"/>
            <a:r>
              <a:rPr lang="de-DE" sz="1400" b="1" dirty="0"/>
              <a:t>:</a:t>
            </a:r>
          </a:p>
        </p:txBody>
      </p:sp>
      <p:sp>
        <p:nvSpPr>
          <p:cNvPr id="64" name="Textfeld 63"/>
          <p:cNvSpPr txBox="1"/>
          <p:nvPr/>
        </p:nvSpPr>
        <p:spPr>
          <a:xfrm>
            <a:off x="3842560" y="3645024"/>
            <a:ext cx="153376" cy="307777"/>
          </a:xfrm>
          <a:prstGeom prst="rect">
            <a:avLst/>
          </a:prstGeom>
          <a:noFill/>
          <a:ln w="3175">
            <a:noFill/>
          </a:ln>
        </p:spPr>
        <p:txBody>
          <a:bodyPr wrap="square" rtlCol="0">
            <a:spAutoFit/>
          </a:bodyPr>
          <a:lstStyle/>
          <a:p>
            <a:pPr algn="ctr"/>
            <a:r>
              <a:rPr lang="de-DE" sz="1400" b="1" dirty="0"/>
              <a:t>:</a:t>
            </a:r>
          </a:p>
        </p:txBody>
      </p:sp>
      <p:sp>
        <p:nvSpPr>
          <p:cNvPr id="65" name="Textfeld 64"/>
          <p:cNvSpPr txBox="1"/>
          <p:nvPr/>
        </p:nvSpPr>
        <p:spPr>
          <a:xfrm>
            <a:off x="4716016" y="3645024"/>
            <a:ext cx="153376" cy="307777"/>
          </a:xfrm>
          <a:prstGeom prst="rect">
            <a:avLst/>
          </a:prstGeom>
          <a:noFill/>
          <a:ln w="3175">
            <a:noFill/>
          </a:ln>
        </p:spPr>
        <p:txBody>
          <a:bodyPr wrap="square" rtlCol="0">
            <a:spAutoFit/>
          </a:bodyPr>
          <a:lstStyle/>
          <a:p>
            <a:pPr algn="ctr"/>
            <a:r>
              <a:rPr lang="de-DE" sz="1400" b="1" dirty="0"/>
              <a:t>:</a:t>
            </a:r>
          </a:p>
        </p:txBody>
      </p:sp>
      <p:sp>
        <p:nvSpPr>
          <p:cNvPr id="66" name="Textfeld 65"/>
          <p:cNvSpPr txBox="1"/>
          <p:nvPr/>
        </p:nvSpPr>
        <p:spPr>
          <a:xfrm>
            <a:off x="5580112" y="3645024"/>
            <a:ext cx="153376" cy="307777"/>
          </a:xfrm>
          <a:prstGeom prst="rect">
            <a:avLst/>
          </a:prstGeom>
          <a:noFill/>
          <a:ln w="3175">
            <a:noFill/>
          </a:ln>
        </p:spPr>
        <p:txBody>
          <a:bodyPr wrap="square" rtlCol="0">
            <a:spAutoFit/>
          </a:bodyPr>
          <a:lstStyle/>
          <a:p>
            <a:pPr algn="ctr"/>
            <a:r>
              <a:rPr lang="de-DE" sz="1400" b="1" dirty="0"/>
              <a:t>:</a:t>
            </a:r>
          </a:p>
        </p:txBody>
      </p:sp>
      <p:sp>
        <p:nvSpPr>
          <p:cNvPr id="67" name="Textfeld 66"/>
          <p:cNvSpPr txBox="1"/>
          <p:nvPr/>
        </p:nvSpPr>
        <p:spPr>
          <a:xfrm>
            <a:off x="6434848" y="3648017"/>
            <a:ext cx="153376" cy="307777"/>
          </a:xfrm>
          <a:prstGeom prst="rect">
            <a:avLst/>
          </a:prstGeom>
          <a:noFill/>
          <a:ln w="3175">
            <a:noFill/>
          </a:ln>
        </p:spPr>
        <p:txBody>
          <a:bodyPr wrap="square" rtlCol="0">
            <a:spAutoFit/>
          </a:bodyPr>
          <a:lstStyle/>
          <a:p>
            <a:pPr algn="ctr"/>
            <a:r>
              <a:rPr lang="de-DE" sz="1400" b="1" dirty="0"/>
              <a:t>:</a:t>
            </a:r>
          </a:p>
        </p:txBody>
      </p:sp>
      <p:sp>
        <p:nvSpPr>
          <p:cNvPr id="68" name="Textfeld 67"/>
          <p:cNvSpPr txBox="1"/>
          <p:nvPr/>
        </p:nvSpPr>
        <p:spPr>
          <a:xfrm>
            <a:off x="611560" y="5013176"/>
            <a:ext cx="720080" cy="307777"/>
          </a:xfrm>
          <a:prstGeom prst="rect">
            <a:avLst/>
          </a:prstGeom>
          <a:noFill/>
          <a:ln w="3175">
            <a:noFill/>
          </a:ln>
        </p:spPr>
        <p:txBody>
          <a:bodyPr wrap="square" rtlCol="0">
            <a:spAutoFit/>
          </a:bodyPr>
          <a:lstStyle/>
          <a:p>
            <a:pPr algn="ctr"/>
            <a:r>
              <a:rPr lang="de-DE" sz="1400" b="1" dirty="0"/>
              <a:t>FE80</a:t>
            </a:r>
          </a:p>
        </p:txBody>
      </p:sp>
      <p:sp>
        <p:nvSpPr>
          <p:cNvPr id="69" name="Textfeld 68"/>
          <p:cNvSpPr txBox="1"/>
          <p:nvPr/>
        </p:nvSpPr>
        <p:spPr>
          <a:xfrm>
            <a:off x="1475656" y="5013176"/>
            <a:ext cx="720080" cy="307777"/>
          </a:xfrm>
          <a:prstGeom prst="rect">
            <a:avLst/>
          </a:prstGeom>
          <a:noFill/>
          <a:ln w="3175">
            <a:noFill/>
          </a:ln>
        </p:spPr>
        <p:txBody>
          <a:bodyPr wrap="square" rtlCol="0">
            <a:spAutoFit/>
          </a:bodyPr>
          <a:lstStyle/>
          <a:p>
            <a:pPr algn="ctr"/>
            <a:r>
              <a:rPr lang="de-DE" sz="1400" b="1" dirty="0"/>
              <a:t>0000</a:t>
            </a:r>
          </a:p>
        </p:txBody>
      </p:sp>
      <p:sp>
        <p:nvSpPr>
          <p:cNvPr id="70" name="Textfeld 69"/>
          <p:cNvSpPr txBox="1"/>
          <p:nvPr/>
        </p:nvSpPr>
        <p:spPr>
          <a:xfrm>
            <a:off x="2339752" y="5013176"/>
            <a:ext cx="720080" cy="307777"/>
          </a:xfrm>
          <a:prstGeom prst="rect">
            <a:avLst/>
          </a:prstGeom>
          <a:noFill/>
          <a:ln w="3175">
            <a:noFill/>
          </a:ln>
        </p:spPr>
        <p:txBody>
          <a:bodyPr wrap="square" rtlCol="0">
            <a:spAutoFit/>
          </a:bodyPr>
          <a:lstStyle/>
          <a:p>
            <a:pPr algn="ctr"/>
            <a:r>
              <a:rPr lang="de-DE" sz="1400" b="1" dirty="0"/>
              <a:t>0000</a:t>
            </a:r>
          </a:p>
        </p:txBody>
      </p:sp>
      <p:sp>
        <p:nvSpPr>
          <p:cNvPr id="71" name="Textfeld 70"/>
          <p:cNvSpPr txBox="1"/>
          <p:nvPr/>
        </p:nvSpPr>
        <p:spPr>
          <a:xfrm>
            <a:off x="3203848" y="5013176"/>
            <a:ext cx="720080" cy="307777"/>
          </a:xfrm>
          <a:prstGeom prst="rect">
            <a:avLst/>
          </a:prstGeom>
          <a:noFill/>
          <a:ln w="3175">
            <a:noFill/>
          </a:ln>
        </p:spPr>
        <p:txBody>
          <a:bodyPr wrap="square" rtlCol="0">
            <a:spAutoFit/>
          </a:bodyPr>
          <a:lstStyle/>
          <a:p>
            <a:pPr algn="ctr"/>
            <a:r>
              <a:rPr lang="de-DE" sz="1400" b="1" dirty="0"/>
              <a:t>0000</a:t>
            </a:r>
          </a:p>
        </p:txBody>
      </p:sp>
      <p:sp>
        <p:nvSpPr>
          <p:cNvPr id="72" name="Textfeld 71"/>
          <p:cNvSpPr txBox="1"/>
          <p:nvPr/>
        </p:nvSpPr>
        <p:spPr>
          <a:xfrm>
            <a:off x="4067944" y="5013176"/>
            <a:ext cx="720080" cy="307777"/>
          </a:xfrm>
          <a:prstGeom prst="rect">
            <a:avLst/>
          </a:prstGeom>
          <a:noFill/>
          <a:ln w="3175">
            <a:noFill/>
          </a:ln>
        </p:spPr>
        <p:txBody>
          <a:bodyPr wrap="square" rtlCol="0">
            <a:spAutoFit/>
          </a:bodyPr>
          <a:lstStyle/>
          <a:p>
            <a:pPr algn="ctr"/>
            <a:r>
              <a:rPr lang="de-DE" sz="1400" b="1" dirty="0"/>
              <a:t>0123</a:t>
            </a:r>
          </a:p>
        </p:txBody>
      </p:sp>
      <p:sp>
        <p:nvSpPr>
          <p:cNvPr id="73" name="Textfeld 72"/>
          <p:cNvSpPr txBox="1"/>
          <p:nvPr/>
        </p:nvSpPr>
        <p:spPr>
          <a:xfrm>
            <a:off x="4932040" y="5013176"/>
            <a:ext cx="720080" cy="307777"/>
          </a:xfrm>
          <a:prstGeom prst="rect">
            <a:avLst/>
          </a:prstGeom>
          <a:noFill/>
          <a:ln w="3175">
            <a:noFill/>
          </a:ln>
        </p:spPr>
        <p:txBody>
          <a:bodyPr wrap="square" rtlCol="0">
            <a:spAutoFit/>
          </a:bodyPr>
          <a:lstStyle/>
          <a:p>
            <a:pPr algn="ctr"/>
            <a:r>
              <a:rPr lang="de-DE" sz="1400" b="1" dirty="0"/>
              <a:t>4567</a:t>
            </a:r>
          </a:p>
        </p:txBody>
      </p:sp>
      <p:sp>
        <p:nvSpPr>
          <p:cNvPr id="74" name="Textfeld 73"/>
          <p:cNvSpPr txBox="1"/>
          <p:nvPr/>
        </p:nvSpPr>
        <p:spPr>
          <a:xfrm>
            <a:off x="5796136" y="5013176"/>
            <a:ext cx="720080" cy="307777"/>
          </a:xfrm>
          <a:prstGeom prst="rect">
            <a:avLst/>
          </a:prstGeom>
          <a:noFill/>
          <a:ln w="3175">
            <a:noFill/>
          </a:ln>
        </p:spPr>
        <p:txBody>
          <a:bodyPr wrap="square" rtlCol="0">
            <a:spAutoFit/>
          </a:bodyPr>
          <a:lstStyle/>
          <a:p>
            <a:pPr algn="ctr"/>
            <a:r>
              <a:rPr lang="de-DE" sz="1400" b="1" dirty="0"/>
              <a:t>1000</a:t>
            </a:r>
          </a:p>
        </p:txBody>
      </p:sp>
      <p:sp>
        <p:nvSpPr>
          <p:cNvPr id="75" name="Textfeld 74"/>
          <p:cNvSpPr txBox="1"/>
          <p:nvPr/>
        </p:nvSpPr>
        <p:spPr>
          <a:xfrm>
            <a:off x="6660232" y="5013176"/>
            <a:ext cx="720080" cy="307777"/>
          </a:xfrm>
          <a:prstGeom prst="rect">
            <a:avLst/>
          </a:prstGeom>
          <a:noFill/>
          <a:ln w="3175">
            <a:noFill/>
          </a:ln>
        </p:spPr>
        <p:txBody>
          <a:bodyPr wrap="square" rtlCol="0">
            <a:spAutoFit/>
          </a:bodyPr>
          <a:lstStyle/>
          <a:p>
            <a:pPr algn="ctr"/>
            <a:r>
              <a:rPr lang="de-DE" sz="1400" b="1" dirty="0"/>
              <a:t>A000</a:t>
            </a:r>
          </a:p>
        </p:txBody>
      </p:sp>
      <p:sp>
        <p:nvSpPr>
          <p:cNvPr id="76" name="Textfeld 75"/>
          <p:cNvSpPr txBox="1"/>
          <p:nvPr/>
        </p:nvSpPr>
        <p:spPr>
          <a:xfrm>
            <a:off x="1331640" y="5013176"/>
            <a:ext cx="153376" cy="307777"/>
          </a:xfrm>
          <a:prstGeom prst="rect">
            <a:avLst/>
          </a:prstGeom>
          <a:noFill/>
          <a:ln w="3175">
            <a:noFill/>
          </a:ln>
        </p:spPr>
        <p:txBody>
          <a:bodyPr wrap="square" rtlCol="0">
            <a:spAutoFit/>
          </a:bodyPr>
          <a:lstStyle/>
          <a:p>
            <a:pPr algn="ctr"/>
            <a:r>
              <a:rPr lang="de-DE" sz="1400" b="1" dirty="0"/>
              <a:t>:</a:t>
            </a:r>
          </a:p>
        </p:txBody>
      </p:sp>
      <p:sp>
        <p:nvSpPr>
          <p:cNvPr id="77" name="Textfeld 76"/>
          <p:cNvSpPr txBox="1"/>
          <p:nvPr/>
        </p:nvSpPr>
        <p:spPr>
          <a:xfrm>
            <a:off x="2195736" y="5013176"/>
            <a:ext cx="153376" cy="307777"/>
          </a:xfrm>
          <a:prstGeom prst="rect">
            <a:avLst/>
          </a:prstGeom>
          <a:noFill/>
          <a:ln w="3175">
            <a:noFill/>
          </a:ln>
        </p:spPr>
        <p:txBody>
          <a:bodyPr wrap="square" rtlCol="0">
            <a:spAutoFit/>
          </a:bodyPr>
          <a:lstStyle/>
          <a:p>
            <a:pPr algn="ctr"/>
            <a:r>
              <a:rPr lang="de-DE" sz="1400" b="1" dirty="0"/>
              <a:t>:</a:t>
            </a:r>
          </a:p>
        </p:txBody>
      </p:sp>
      <p:sp>
        <p:nvSpPr>
          <p:cNvPr id="78" name="Textfeld 77"/>
          <p:cNvSpPr txBox="1"/>
          <p:nvPr/>
        </p:nvSpPr>
        <p:spPr>
          <a:xfrm>
            <a:off x="3059832" y="5013176"/>
            <a:ext cx="153376" cy="307777"/>
          </a:xfrm>
          <a:prstGeom prst="rect">
            <a:avLst/>
          </a:prstGeom>
          <a:noFill/>
          <a:ln w="3175">
            <a:noFill/>
          </a:ln>
        </p:spPr>
        <p:txBody>
          <a:bodyPr wrap="square" rtlCol="0">
            <a:spAutoFit/>
          </a:bodyPr>
          <a:lstStyle/>
          <a:p>
            <a:pPr algn="ctr"/>
            <a:r>
              <a:rPr lang="de-DE" sz="1400" b="1" dirty="0"/>
              <a:t>:</a:t>
            </a:r>
          </a:p>
        </p:txBody>
      </p:sp>
      <p:sp>
        <p:nvSpPr>
          <p:cNvPr id="79" name="Textfeld 78"/>
          <p:cNvSpPr txBox="1"/>
          <p:nvPr/>
        </p:nvSpPr>
        <p:spPr>
          <a:xfrm>
            <a:off x="3914568" y="5013176"/>
            <a:ext cx="153376" cy="307777"/>
          </a:xfrm>
          <a:prstGeom prst="rect">
            <a:avLst/>
          </a:prstGeom>
          <a:noFill/>
          <a:ln w="3175">
            <a:noFill/>
          </a:ln>
        </p:spPr>
        <p:txBody>
          <a:bodyPr wrap="square" rtlCol="0">
            <a:spAutoFit/>
          </a:bodyPr>
          <a:lstStyle/>
          <a:p>
            <a:pPr algn="ctr"/>
            <a:r>
              <a:rPr lang="de-DE" sz="1400" b="1" dirty="0"/>
              <a:t>:</a:t>
            </a:r>
          </a:p>
        </p:txBody>
      </p:sp>
      <p:sp>
        <p:nvSpPr>
          <p:cNvPr id="80" name="Textfeld 79"/>
          <p:cNvSpPr txBox="1"/>
          <p:nvPr/>
        </p:nvSpPr>
        <p:spPr>
          <a:xfrm>
            <a:off x="4788024" y="5013176"/>
            <a:ext cx="153376" cy="307777"/>
          </a:xfrm>
          <a:prstGeom prst="rect">
            <a:avLst/>
          </a:prstGeom>
          <a:noFill/>
          <a:ln w="3175">
            <a:noFill/>
          </a:ln>
        </p:spPr>
        <p:txBody>
          <a:bodyPr wrap="square" rtlCol="0">
            <a:spAutoFit/>
          </a:bodyPr>
          <a:lstStyle/>
          <a:p>
            <a:pPr algn="ctr"/>
            <a:r>
              <a:rPr lang="de-DE" sz="1400" b="1" dirty="0"/>
              <a:t>:</a:t>
            </a:r>
          </a:p>
        </p:txBody>
      </p:sp>
      <p:sp>
        <p:nvSpPr>
          <p:cNvPr id="81" name="Textfeld 80"/>
          <p:cNvSpPr txBox="1"/>
          <p:nvPr/>
        </p:nvSpPr>
        <p:spPr>
          <a:xfrm>
            <a:off x="5652120" y="5013176"/>
            <a:ext cx="153376" cy="307777"/>
          </a:xfrm>
          <a:prstGeom prst="rect">
            <a:avLst/>
          </a:prstGeom>
          <a:noFill/>
          <a:ln w="3175">
            <a:noFill/>
          </a:ln>
        </p:spPr>
        <p:txBody>
          <a:bodyPr wrap="square" rtlCol="0">
            <a:spAutoFit/>
          </a:bodyPr>
          <a:lstStyle/>
          <a:p>
            <a:pPr algn="ctr"/>
            <a:r>
              <a:rPr lang="de-DE" sz="1400" b="1" dirty="0"/>
              <a:t>:</a:t>
            </a:r>
          </a:p>
        </p:txBody>
      </p:sp>
      <p:sp>
        <p:nvSpPr>
          <p:cNvPr id="82" name="Textfeld 81"/>
          <p:cNvSpPr txBox="1"/>
          <p:nvPr/>
        </p:nvSpPr>
        <p:spPr>
          <a:xfrm>
            <a:off x="6506856" y="5016169"/>
            <a:ext cx="153376" cy="307777"/>
          </a:xfrm>
          <a:prstGeom prst="rect">
            <a:avLst/>
          </a:prstGeom>
          <a:noFill/>
          <a:ln w="3175">
            <a:noFill/>
          </a:ln>
        </p:spPr>
        <p:txBody>
          <a:bodyPr wrap="square" rtlCol="0">
            <a:spAutoFit/>
          </a:bodyPr>
          <a:lstStyle/>
          <a:p>
            <a:pPr algn="ctr"/>
            <a:r>
              <a:rPr lang="de-DE" sz="1400" b="1" dirty="0"/>
              <a:t>:</a:t>
            </a:r>
          </a:p>
        </p:txBody>
      </p:sp>
      <p:sp>
        <p:nvSpPr>
          <p:cNvPr id="83" name="Textfeld 82"/>
          <p:cNvSpPr txBox="1"/>
          <p:nvPr/>
        </p:nvSpPr>
        <p:spPr>
          <a:xfrm>
            <a:off x="1691680" y="4149080"/>
            <a:ext cx="4261536" cy="369332"/>
          </a:xfrm>
          <a:prstGeom prst="rect">
            <a:avLst/>
          </a:prstGeom>
          <a:solidFill>
            <a:srgbClr val="FFFF00"/>
          </a:solidFill>
        </p:spPr>
        <p:txBody>
          <a:bodyPr wrap="square" rtlCol="0">
            <a:spAutoFit/>
          </a:bodyPr>
          <a:lstStyle/>
          <a:p>
            <a:r>
              <a:rPr lang="de-DE" dirty="0"/>
              <a:t>Aktivität - Verkürze folgende Adressen:</a:t>
            </a:r>
          </a:p>
        </p:txBody>
      </p:sp>
      <p:sp>
        <p:nvSpPr>
          <p:cNvPr id="84" name="Textfeld 83"/>
          <p:cNvSpPr txBox="1"/>
          <p:nvPr/>
        </p:nvSpPr>
        <p:spPr>
          <a:xfrm>
            <a:off x="625956" y="5661248"/>
            <a:ext cx="720080" cy="307777"/>
          </a:xfrm>
          <a:prstGeom prst="rect">
            <a:avLst/>
          </a:prstGeom>
          <a:noFill/>
          <a:ln w="3175">
            <a:noFill/>
          </a:ln>
        </p:spPr>
        <p:txBody>
          <a:bodyPr wrap="square" rtlCol="0">
            <a:spAutoFit/>
          </a:bodyPr>
          <a:lstStyle/>
          <a:p>
            <a:pPr algn="ctr"/>
            <a:r>
              <a:rPr lang="de-DE" sz="1400" b="1" dirty="0"/>
              <a:t>FF02</a:t>
            </a:r>
          </a:p>
        </p:txBody>
      </p:sp>
      <p:sp>
        <p:nvSpPr>
          <p:cNvPr id="85" name="Textfeld 84"/>
          <p:cNvSpPr txBox="1"/>
          <p:nvPr/>
        </p:nvSpPr>
        <p:spPr>
          <a:xfrm>
            <a:off x="1490052" y="5661248"/>
            <a:ext cx="720080" cy="307777"/>
          </a:xfrm>
          <a:prstGeom prst="rect">
            <a:avLst/>
          </a:prstGeom>
          <a:noFill/>
          <a:ln w="3175">
            <a:noFill/>
          </a:ln>
        </p:spPr>
        <p:txBody>
          <a:bodyPr wrap="square" rtlCol="0">
            <a:spAutoFit/>
          </a:bodyPr>
          <a:lstStyle/>
          <a:p>
            <a:pPr algn="ctr"/>
            <a:r>
              <a:rPr lang="de-DE" sz="1400" b="1" dirty="0"/>
              <a:t>0000</a:t>
            </a:r>
          </a:p>
        </p:txBody>
      </p:sp>
      <p:sp>
        <p:nvSpPr>
          <p:cNvPr id="86" name="Textfeld 85"/>
          <p:cNvSpPr txBox="1"/>
          <p:nvPr/>
        </p:nvSpPr>
        <p:spPr>
          <a:xfrm>
            <a:off x="2354148" y="5661248"/>
            <a:ext cx="720080" cy="307777"/>
          </a:xfrm>
          <a:prstGeom prst="rect">
            <a:avLst/>
          </a:prstGeom>
          <a:noFill/>
          <a:ln w="3175">
            <a:noFill/>
          </a:ln>
        </p:spPr>
        <p:txBody>
          <a:bodyPr wrap="square" rtlCol="0">
            <a:spAutoFit/>
          </a:bodyPr>
          <a:lstStyle/>
          <a:p>
            <a:pPr algn="ctr"/>
            <a:r>
              <a:rPr lang="de-DE" sz="1400" b="1" dirty="0"/>
              <a:t>0000</a:t>
            </a:r>
          </a:p>
        </p:txBody>
      </p:sp>
      <p:sp>
        <p:nvSpPr>
          <p:cNvPr id="87" name="Textfeld 86"/>
          <p:cNvSpPr txBox="1"/>
          <p:nvPr/>
        </p:nvSpPr>
        <p:spPr>
          <a:xfrm>
            <a:off x="3218244" y="5661248"/>
            <a:ext cx="720080" cy="307777"/>
          </a:xfrm>
          <a:prstGeom prst="rect">
            <a:avLst/>
          </a:prstGeom>
          <a:noFill/>
          <a:ln w="3175">
            <a:noFill/>
          </a:ln>
        </p:spPr>
        <p:txBody>
          <a:bodyPr wrap="square" rtlCol="0">
            <a:spAutoFit/>
          </a:bodyPr>
          <a:lstStyle/>
          <a:p>
            <a:pPr algn="ctr"/>
            <a:r>
              <a:rPr lang="de-DE" sz="1400" b="1" dirty="0"/>
              <a:t>0000</a:t>
            </a:r>
          </a:p>
        </p:txBody>
      </p:sp>
      <p:sp>
        <p:nvSpPr>
          <p:cNvPr id="88" name="Textfeld 87"/>
          <p:cNvSpPr txBox="1"/>
          <p:nvPr/>
        </p:nvSpPr>
        <p:spPr>
          <a:xfrm>
            <a:off x="4082340" y="5661248"/>
            <a:ext cx="720080" cy="307777"/>
          </a:xfrm>
          <a:prstGeom prst="rect">
            <a:avLst/>
          </a:prstGeom>
          <a:noFill/>
          <a:ln w="3175">
            <a:noFill/>
          </a:ln>
        </p:spPr>
        <p:txBody>
          <a:bodyPr wrap="square" rtlCol="0">
            <a:spAutoFit/>
          </a:bodyPr>
          <a:lstStyle/>
          <a:p>
            <a:pPr algn="ctr"/>
            <a:r>
              <a:rPr lang="de-DE" sz="1400" b="1" dirty="0"/>
              <a:t>0000</a:t>
            </a:r>
          </a:p>
        </p:txBody>
      </p:sp>
      <p:sp>
        <p:nvSpPr>
          <p:cNvPr id="89" name="Textfeld 88"/>
          <p:cNvSpPr txBox="1"/>
          <p:nvPr/>
        </p:nvSpPr>
        <p:spPr>
          <a:xfrm>
            <a:off x="4946436" y="5661248"/>
            <a:ext cx="720080" cy="307777"/>
          </a:xfrm>
          <a:prstGeom prst="rect">
            <a:avLst/>
          </a:prstGeom>
          <a:noFill/>
          <a:ln w="3175">
            <a:noFill/>
          </a:ln>
        </p:spPr>
        <p:txBody>
          <a:bodyPr wrap="square" rtlCol="0">
            <a:spAutoFit/>
          </a:bodyPr>
          <a:lstStyle/>
          <a:p>
            <a:pPr algn="ctr"/>
            <a:r>
              <a:rPr lang="de-DE" sz="1400" b="1" dirty="0"/>
              <a:t>0001</a:t>
            </a:r>
          </a:p>
        </p:txBody>
      </p:sp>
      <p:sp>
        <p:nvSpPr>
          <p:cNvPr id="90" name="Textfeld 89"/>
          <p:cNvSpPr txBox="1"/>
          <p:nvPr/>
        </p:nvSpPr>
        <p:spPr>
          <a:xfrm>
            <a:off x="5810532" y="5661248"/>
            <a:ext cx="720080" cy="307777"/>
          </a:xfrm>
          <a:prstGeom prst="rect">
            <a:avLst/>
          </a:prstGeom>
          <a:noFill/>
          <a:ln w="3175">
            <a:noFill/>
          </a:ln>
        </p:spPr>
        <p:txBody>
          <a:bodyPr wrap="square" rtlCol="0">
            <a:spAutoFit/>
          </a:bodyPr>
          <a:lstStyle/>
          <a:p>
            <a:pPr algn="ctr"/>
            <a:r>
              <a:rPr lang="de-DE" sz="1400" b="1" dirty="0"/>
              <a:t>E000</a:t>
            </a:r>
          </a:p>
        </p:txBody>
      </p:sp>
      <p:sp>
        <p:nvSpPr>
          <p:cNvPr id="91" name="Textfeld 90"/>
          <p:cNvSpPr txBox="1"/>
          <p:nvPr/>
        </p:nvSpPr>
        <p:spPr>
          <a:xfrm>
            <a:off x="6674628" y="5661248"/>
            <a:ext cx="720080" cy="307777"/>
          </a:xfrm>
          <a:prstGeom prst="rect">
            <a:avLst/>
          </a:prstGeom>
          <a:noFill/>
          <a:ln w="3175">
            <a:noFill/>
          </a:ln>
        </p:spPr>
        <p:txBody>
          <a:bodyPr wrap="square" rtlCol="0">
            <a:spAutoFit/>
          </a:bodyPr>
          <a:lstStyle/>
          <a:p>
            <a:pPr algn="ctr"/>
            <a:r>
              <a:rPr lang="de-DE" sz="1400" b="1" dirty="0"/>
              <a:t>0500</a:t>
            </a:r>
          </a:p>
        </p:txBody>
      </p:sp>
      <p:sp>
        <p:nvSpPr>
          <p:cNvPr id="92" name="Textfeld 91"/>
          <p:cNvSpPr txBox="1"/>
          <p:nvPr/>
        </p:nvSpPr>
        <p:spPr>
          <a:xfrm>
            <a:off x="1346036" y="5661248"/>
            <a:ext cx="153376" cy="307777"/>
          </a:xfrm>
          <a:prstGeom prst="rect">
            <a:avLst/>
          </a:prstGeom>
          <a:noFill/>
          <a:ln w="3175">
            <a:noFill/>
          </a:ln>
        </p:spPr>
        <p:txBody>
          <a:bodyPr wrap="square" rtlCol="0">
            <a:spAutoFit/>
          </a:bodyPr>
          <a:lstStyle/>
          <a:p>
            <a:pPr algn="ctr"/>
            <a:r>
              <a:rPr lang="de-DE" sz="1400" b="1" dirty="0"/>
              <a:t>:</a:t>
            </a:r>
          </a:p>
        </p:txBody>
      </p:sp>
      <p:sp>
        <p:nvSpPr>
          <p:cNvPr id="93" name="Textfeld 92"/>
          <p:cNvSpPr txBox="1"/>
          <p:nvPr/>
        </p:nvSpPr>
        <p:spPr>
          <a:xfrm>
            <a:off x="2210132" y="5661248"/>
            <a:ext cx="153376" cy="307777"/>
          </a:xfrm>
          <a:prstGeom prst="rect">
            <a:avLst/>
          </a:prstGeom>
          <a:noFill/>
          <a:ln w="3175">
            <a:noFill/>
          </a:ln>
        </p:spPr>
        <p:txBody>
          <a:bodyPr wrap="square" rtlCol="0">
            <a:spAutoFit/>
          </a:bodyPr>
          <a:lstStyle/>
          <a:p>
            <a:pPr algn="ctr"/>
            <a:r>
              <a:rPr lang="de-DE" sz="1400" b="1" dirty="0"/>
              <a:t>:</a:t>
            </a:r>
          </a:p>
        </p:txBody>
      </p:sp>
      <p:sp>
        <p:nvSpPr>
          <p:cNvPr id="94" name="Textfeld 93"/>
          <p:cNvSpPr txBox="1"/>
          <p:nvPr/>
        </p:nvSpPr>
        <p:spPr>
          <a:xfrm>
            <a:off x="3074228" y="5661248"/>
            <a:ext cx="153376" cy="307777"/>
          </a:xfrm>
          <a:prstGeom prst="rect">
            <a:avLst/>
          </a:prstGeom>
          <a:noFill/>
          <a:ln w="3175">
            <a:noFill/>
          </a:ln>
        </p:spPr>
        <p:txBody>
          <a:bodyPr wrap="square" rtlCol="0">
            <a:spAutoFit/>
          </a:bodyPr>
          <a:lstStyle/>
          <a:p>
            <a:pPr algn="ctr"/>
            <a:r>
              <a:rPr lang="de-DE" sz="1400" b="1" dirty="0"/>
              <a:t>:</a:t>
            </a:r>
          </a:p>
        </p:txBody>
      </p:sp>
      <p:sp>
        <p:nvSpPr>
          <p:cNvPr id="95" name="Textfeld 94"/>
          <p:cNvSpPr txBox="1"/>
          <p:nvPr/>
        </p:nvSpPr>
        <p:spPr>
          <a:xfrm>
            <a:off x="3928964" y="5661248"/>
            <a:ext cx="153376" cy="307777"/>
          </a:xfrm>
          <a:prstGeom prst="rect">
            <a:avLst/>
          </a:prstGeom>
          <a:noFill/>
          <a:ln w="3175">
            <a:noFill/>
          </a:ln>
        </p:spPr>
        <p:txBody>
          <a:bodyPr wrap="square" rtlCol="0">
            <a:spAutoFit/>
          </a:bodyPr>
          <a:lstStyle/>
          <a:p>
            <a:pPr algn="ctr"/>
            <a:r>
              <a:rPr lang="de-DE" sz="1400" b="1" dirty="0"/>
              <a:t>:</a:t>
            </a:r>
          </a:p>
        </p:txBody>
      </p:sp>
      <p:sp>
        <p:nvSpPr>
          <p:cNvPr id="96" name="Textfeld 95"/>
          <p:cNvSpPr txBox="1"/>
          <p:nvPr/>
        </p:nvSpPr>
        <p:spPr>
          <a:xfrm>
            <a:off x="4802420" y="5661248"/>
            <a:ext cx="153376" cy="307777"/>
          </a:xfrm>
          <a:prstGeom prst="rect">
            <a:avLst/>
          </a:prstGeom>
          <a:noFill/>
          <a:ln w="3175">
            <a:noFill/>
          </a:ln>
        </p:spPr>
        <p:txBody>
          <a:bodyPr wrap="square" rtlCol="0">
            <a:spAutoFit/>
          </a:bodyPr>
          <a:lstStyle/>
          <a:p>
            <a:pPr algn="ctr"/>
            <a:r>
              <a:rPr lang="de-DE" sz="1400" b="1" dirty="0"/>
              <a:t>:</a:t>
            </a:r>
          </a:p>
        </p:txBody>
      </p:sp>
      <p:sp>
        <p:nvSpPr>
          <p:cNvPr id="97" name="Textfeld 96"/>
          <p:cNvSpPr txBox="1"/>
          <p:nvPr/>
        </p:nvSpPr>
        <p:spPr>
          <a:xfrm>
            <a:off x="5666516" y="5661248"/>
            <a:ext cx="153376" cy="307777"/>
          </a:xfrm>
          <a:prstGeom prst="rect">
            <a:avLst/>
          </a:prstGeom>
          <a:noFill/>
          <a:ln w="3175">
            <a:noFill/>
          </a:ln>
        </p:spPr>
        <p:txBody>
          <a:bodyPr wrap="square" rtlCol="0">
            <a:spAutoFit/>
          </a:bodyPr>
          <a:lstStyle/>
          <a:p>
            <a:pPr algn="ctr"/>
            <a:r>
              <a:rPr lang="de-DE" sz="1400" b="1" dirty="0"/>
              <a:t>:</a:t>
            </a:r>
          </a:p>
        </p:txBody>
      </p:sp>
      <p:sp>
        <p:nvSpPr>
          <p:cNvPr id="98" name="Textfeld 97"/>
          <p:cNvSpPr txBox="1"/>
          <p:nvPr/>
        </p:nvSpPr>
        <p:spPr>
          <a:xfrm>
            <a:off x="6521252" y="5664241"/>
            <a:ext cx="153376" cy="307777"/>
          </a:xfrm>
          <a:prstGeom prst="rect">
            <a:avLst/>
          </a:prstGeom>
          <a:noFill/>
          <a:ln w="3175">
            <a:noFill/>
          </a:ln>
        </p:spPr>
        <p:txBody>
          <a:bodyPr wrap="square" rtlCol="0">
            <a:spAutoFit/>
          </a:bodyPr>
          <a:lstStyle/>
          <a:p>
            <a:pPr algn="ctr"/>
            <a:r>
              <a:rPr lang="de-DE" sz="1400" b="1" dirty="0"/>
              <a:t>:</a:t>
            </a:r>
          </a:p>
        </p:txBody>
      </p:sp>
      <p:sp>
        <p:nvSpPr>
          <p:cNvPr id="100"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b="1" dirty="0">
                <a:solidFill>
                  <a:srgbClr val="FF0000"/>
                </a:solidFill>
              </a:rPr>
              <a:t>Notation</a:t>
            </a:r>
          </a:p>
          <a:p>
            <a:r>
              <a:rPr lang="de-DE" altLang="de-DE" sz="1400" dirty="0"/>
              <a:t>Adressarten</a:t>
            </a:r>
          </a:p>
          <a:p>
            <a:r>
              <a:rPr lang="de-DE" altLang="de-DE" sz="1400" dirty="0"/>
              <a:t>Reservierte Adressen</a:t>
            </a:r>
          </a:p>
          <a:p>
            <a:r>
              <a:rPr lang="de-DE" altLang="de-DE" sz="1400" dirty="0"/>
              <a:t>Subnetting</a:t>
            </a:r>
          </a:p>
        </p:txBody>
      </p:sp>
    </p:spTree>
    <p:extLst>
      <p:ext uri="{BB962C8B-B14F-4D97-AF65-F5344CB8AC3E}">
        <p14:creationId xmlns:p14="http://schemas.microsoft.com/office/powerpoint/2010/main" val="56020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arn(inVertical)">
                                      <p:cBhvr>
                                        <p:cTn id="39" dur="500"/>
                                        <p:tgtEl>
                                          <p:spTgt spid="5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arn(inVertical)">
                                      <p:cBhvr>
                                        <p:cTn id="42" dur="500"/>
                                        <p:tgtEl>
                                          <p:spTgt spid="5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barn(inVertical)">
                                      <p:cBhvr>
                                        <p:cTn id="45" dur="500"/>
                                        <p:tgtEl>
                                          <p:spTgt spid="55"/>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barn(inVertical)">
                                      <p:cBhvr>
                                        <p:cTn id="48" dur="500"/>
                                        <p:tgtEl>
                                          <p:spTgt spid="56"/>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barn(inVertical)">
                                      <p:cBhvr>
                                        <p:cTn id="51" dur="500"/>
                                        <p:tgtEl>
                                          <p:spTgt spid="5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barn(inVertical)">
                                      <p:cBhvr>
                                        <p:cTn id="54" dur="500"/>
                                        <p:tgtEl>
                                          <p:spTgt spid="58"/>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barn(inVertical)">
                                      <p:cBhvr>
                                        <p:cTn id="57" dur="500"/>
                                        <p:tgtEl>
                                          <p:spTgt spid="59"/>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barn(inVertical)">
                                      <p:cBhvr>
                                        <p:cTn id="60" dur="500"/>
                                        <p:tgtEl>
                                          <p:spTgt spid="60"/>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barn(inVertical)">
                                      <p:cBhvr>
                                        <p:cTn id="63" dur="500"/>
                                        <p:tgtEl>
                                          <p:spTgt spid="61"/>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barn(inVertical)">
                                      <p:cBhvr>
                                        <p:cTn id="66" dur="500"/>
                                        <p:tgtEl>
                                          <p:spTgt spid="62"/>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animEffect transition="in" filter="barn(inVertical)">
                                      <p:cBhvr>
                                        <p:cTn id="69" dur="500"/>
                                        <p:tgtEl>
                                          <p:spTgt spid="63"/>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barn(inVertical)">
                                      <p:cBhvr>
                                        <p:cTn id="72" dur="500"/>
                                        <p:tgtEl>
                                          <p:spTgt spid="64"/>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barn(inVertical)">
                                      <p:cBhvr>
                                        <p:cTn id="75" dur="500"/>
                                        <p:tgtEl>
                                          <p:spTgt spid="65"/>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66"/>
                                        </p:tgtEl>
                                        <p:attrNameLst>
                                          <p:attrName>style.visibility</p:attrName>
                                        </p:attrNameLst>
                                      </p:cBhvr>
                                      <p:to>
                                        <p:strVal val="visible"/>
                                      </p:to>
                                    </p:set>
                                    <p:animEffect transition="in" filter="barn(inVertical)">
                                      <p:cBhvr>
                                        <p:cTn id="78" dur="500"/>
                                        <p:tgtEl>
                                          <p:spTgt spid="66"/>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barn(inVertical)">
                                      <p:cBhvr>
                                        <p:cTn id="81" dur="500"/>
                                        <p:tgtEl>
                                          <p:spTgt spid="6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3"/>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0"/>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2"/>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3"/>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6"/>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7"/>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8"/>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9"/>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0"/>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8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82"/>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8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8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87"/>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89"/>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90"/>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91"/>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92"/>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93"/>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95"/>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96"/>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97"/>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animBg="1"/>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39825" y="784225"/>
            <a:ext cx="5737225" cy="1143000"/>
          </a:xfrm>
        </p:spPr>
        <p:txBody>
          <a:bodyPr/>
          <a:lstStyle/>
          <a:p>
            <a:r>
              <a:rPr lang="de-DE" altLang="de-DE" dirty="0"/>
              <a:t>Zahlenformate</a:t>
            </a:r>
          </a:p>
        </p:txBody>
      </p:sp>
      <p:sp>
        <p:nvSpPr>
          <p:cNvPr id="6" name="Textfeld 5"/>
          <p:cNvSpPr txBox="1"/>
          <p:nvPr/>
        </p:nvSpPr>
        <p:spPr>
          <a:xfrm>
            <a:off x="1115616" y="1988840"/>
            <a:ext cx="5616624" cy="646331"/>
          </a:xfrm>
          <a:prstGeom prst="rect">
            <a:avLst/>
          </a:prstGeom>
          <a:solidFill>
            <a:srgbClr val="99FF99"/>
          </a:solidFill>
          <a:ln>
            <a:solidFill>
              <a:schemeClr val="accent1"/>
            </a:solidFill>
          </a:ln>
        </p:spPr>
        <p:txBody>
          <a:bodyPr wrap="square" rtlCol="0">
            <a:spAutoFit/>
          </a:bodyPr>
          <a:lstStyle/>
          <a:p>
            <a:r>
              <a:rPr lang="de-DE" dirty="0"/>
              <a:t>Verkürzungsregel 1:</a:t>
            </a:r>
          </a:p>
          <a:p>
            <a:r>
              <a:rPr lang="de-DE" dirty="0"/>
              <a:t>Innerhalb eines </a:t>
            </a:r>
            <a:r>
              <a:rPr lang="de-DE" dirty="0" err="1"/>
              <a:t>Hextets</a:t>
            </a:r>
            <a:r>
              <a:rPr lang="de-DE" dirty="0"/>
              <a:t> führende Nullen weglassen. </a:t>
            </a:r>
          </a:p>
        </p:txBody>
      </p:sp>
      <p:sp>
        <p:nvSpPr>
          <p:cNvPr id="37" name="Textfeld 36"/>
          <p:cNvSpPr txBox="1"/>
          <p:nvPr/>
        </p:nvSpPr>
        <p:spPr>
          <a:xfrm>
            <a:off x="539552" y="3212976"/>
            <a:ext cx="720080" cy="307777"/>
          </a:xfrm>
          <a:prstGeom prst="rect">
            <a:avLst/>
          </a:prstGeom>
          <a:noFill/>
          <a:ln w="3175">
            <a:noFill/>
          </a:ln>
        </p:spPr>
        <p:txBody>
          <a:bodyPr wrap="square" rtlCol="0">
            <a:spAutoFit/>
          </a:bodyPr>
          <a:lstStyle/>
          <a:p>
            <a:pPr algn="ctr"/>
            <a:r>
              <a:rPr lang="de-DE" sz="1400" b="1" dirty="0"/>
              <a:t>2001</a:t>
            </a:r>
          </a:p>
        </p:txBody>
      </p:sp>
      <p:sp>
        <p:nvSpPr>
          <p:cNvPr id="38" name="Textfeld 37"/>
          <p:cNvSpPr txBox="1"/>
          <p:nvPr/>
        </p:nvSpPr>
        <p:spPr>
          <a:xfrm>
            <a:off x="1403648" y="3212976"/>
            <a:ext cx="720080" cy="307777"/>
          </a:xfrm>
          <a:prstGeom prst="rect">
            <a:avLst/>
          </a:prstGeom>
          <a:noFill/>
          <a:ln w="3175">
            <a:noFill/>
          </a:ln>
        </p:spPr>
        <p:txBody>
          <a:bodyPr wrap="square" rtlCol="0">
            <a:spAutoFit/>
          </a:bodyPr>
          <a:lstStyle/>
          <a:p>
            <a:pPr algn="ctr"/>
            <a:r>
              <a:rPr lang="de-DE" sz="1400" b="1" dirty="0"/>
              <a:t>0DB8</a:t>
            </a:r>
          </a:p>
        </p:txBody>
      </p:sp>
      <p:sp>
        <p:nvSpPr>
          <p:cNvPr id="39" name="Textfeld 38"/>
          <p:cNvSpPr txBox="1"/>
          <p:nvPr/>
        </p:nvSpPr>
        <p:spPr>
          <a:xfrm>
            <a:off x="2267744" y="3212976"/>
            <a:ext cx="720080" cy="307777"/>
          </a:xfrm>
          <a:prstGeom prst="rect">
            <a:avLst/>
          </a:prstGeom>
          <a:noFill/>
          <a:ln w="3175">
            <a:noFill/>
          </a:ln>
        </p:spPr>
        <p:txBody>
          <a:bodyPr wrap="square" rtlCol="0">
            <a:spAutoFit/>
          </a:bodyPr>
          <a:lstStyle/>
          <a:p>
            <a:pPr algn="ctr"/>
            <a:r>
              <a:rPr lang="de-DE" sz="1400" b="1" dirty="0"/>
              <a:t>0000</a:t>
            </a:r>
          </a:p>
        </p:txBody>
      </p:sp>
      <p:sp>
        <p:nvSpPr>
          <p:cNvPr id="40" name="Textfeld 39"/>
          <p:cNvSpPr txBox="1"/>
          <p:nvPr/>
        </p:nvSpPr>
        <p:spPr>
          <a:xfrm>
            <a:off x="3131840" y="3212976"/>
            <a:ext cx="720080" cy="307777"/>
          </a:xfrm>
          <a:prstGeom prst="rect">
            <a:avLst/>
          </a:prstGeom>
          <a:noFill/>
          <a:ln w="3175">
            <a:noFill/>
          </a:ln>
        </p:spPr>
        <p:txBody>
          <a:bodyPr wrap="square" rtlCol="0">
            <a:spAutoFit/>
          </a:bodyPr>
          <a:lstStyle/>
          <a:p>
            <a:pPr algn="ctr"/>
            <a:r>
              <a:rPr lang="de-DE" sz="1400" b="1" dirty="0"/>
              <a:t>1011</a:t>
            </a:r>
          </a:p>
        </p:txBody>
      </p:sp>
      <p:sp>
        <p:nvSpPr>
          <p:cNvPr id="41" name="Textfeld 40"/>
          <p:cNvSpPr txBox="1"/>
          <p:nvPr/>
        </p:nvSpPr>
        <p:spPr>
          <a:xfrm>
            <a:off x="3995936" y="3212976"/>
            <a:ext cx="720080" cy="307777"/>
          </a:xfrm>
          <a:prstGeom prst="rect">
            <a:avLst/>
          </a:prstGeom>
          <a:noFill/>
          <a:ln w="3175">
            <a:noFill/>
          </a:ln>
        </p:spPr>
        <p:txBody>
          <a:bodyPr wrap="square" rtlCol="0">
            <a:spAutoFit/>
          </a:bodyPr>
          <a:lstStyle/>
          <a:p>
            <a:pPr algn="ctr"/>
            <a:r>
              <a:rPr lang="de-DE" sz="1400" b="1" dirty="0"/>
              <a:t>0000</a:t>
            </a:r>
          </a:p>
        </p:txBody>
      </p:sp>
      <p:sp>
        <p:nvSpPr>
          <p:cNvPr id="42" name="Textfeld 41"/>
          <p:cNvSpPr txBox="1"/>
          <p:nvPr/>
        </p:nvSpPr>
        <p:spPr>
          <a:xfrm>
            <a:off x="4860032" y="3212976"/>
            <a:ext cx="720080" cy="307777"/>
          </a:xfrm>
          <a:prstGeom prst="rect">
            <a:avLst/>
          </a:prstGeom>
          <a:noFill/>
          <a:ln w="3175">
            <a:noFill/>
          </a:ln>
        </p:spPr>
        <p:txBody>
          <a:bodyPr wrap="square" rtlCol="0">
            <a:spAutoFit/>
          </a:bodyPr>
          <a:lstStyle/>
          <a:p>
            <a:pPr algn="ctr"/>
            <a:r>
              <a:rPr lang="de-DE" sz="1400" b="1" dirty="0"/>
              <a:t>0000</a:t>
            </a:r>
          </a:p>
        </p:txBody>
      </p:sp>
      <p:sp>
        <p:nvSpPr>
          <p:cNvPr id="43" name="Textfeld 42"/>
          <p:cNvSpPr txBox="1"/>
          <p:nvPr/>
        </p:nvSpPr>
        <p:spPr>
          <a:xfrm>
            <a:off x="5724128" y="3212976"/>
            <a:ext cx="720080" cy="307777"/>
          </a:xfrm>
          <a:prstGeom prst="rect">
            <a:avLst/>
          </a:prstGeom>
          <a:noFill/>
          <a:ln w="3175">
            <a:noFill/>
          </a:ln>
        </p:spPr>
        <p:txBody>
          <a:bodyPr wrap="square" rtlCol="0">
            <a:spAutoFit/>
          </a:bodyPr>
          <a:lstStyle/>
          <a:p>
            <a:pPr algn="ctr"/>
            <a:r>
              <a:rPr lang="de-DE" sz="1400" b="1" dirty="0"/>
              <a:t>0000</a:t>
            </a:r>
          </a:p>
        </p:txBody>
      </p:sp>
      <p:sp>
        <p:nvSpPr>
          <p:cNvPr id="44" name="Textfeld 43"/>
          <p:cNvSpPr txBox="1"/>
          <p:nvPr/>
        </p:nvSpPr>
        <p:spPr>
          <a:xfrm>
            <a:off x="6588224" y="3212976"/>
            <a:ext cx="720080" cy="307777"/>
          </a:xfrm>
          <a:prstGeom prst="rect">
            <a:avLst/>
          </a:prstGeom>
          <a:noFill/>
          <a:ln w="3175">
            <a:noFill/>
          </a:ln>
        </p:spPr>
        <p:txBody>
          <a:bodyPr wrap="square" rtlCol="0">
            <a:spAutoFit/>
          </a:bodyPr>
          <a:lstStyle/>
          <a:p>
            <a:pPr algn="ctr"/>
            <a:r>
              <a:rPr lang="de-DE" sz="1400" b="1" dirty="0"/>
              <a:t>0231</a:t>
            </a:r>
          </a:p>
        </p:txBody>
      </p:sp>
      <p:sp>
        <p:nvSpPr>
          <p:cNvPr id="45" name="Textfeld 44"/>
          <p:cNvSpPr txBox="1"/>
          <p:nvPr/>
        </p:nvSpPr>
        <p:spPr>
          <a:xfrm>
            <a:off x="1259632" y="3212976"/>
            <a:ext cx="153376" cy="307777"/>
          </a:xfrm>
          <a:prstGeom prst="rect">
            <a:avLst/>
          </a:prstGeom>
          <a:noFill/>
          <a:ln w="3175">
            <a:noFill/>
          </a:ln>
        </p:spPr>
        <p:txBody>
          <a:bodyPr wrap="square" rtlCol="0">
            <a:spAutoFit/>
          </a:bodyPr>
          <a:lstStyle/>
          <a:p>
            <a:pPr algn="ctr"/>
            <a:r>
              <a:rPr lang="de-DE" sz="1400" b="1" dirty="0"/>
              <a:t>:</a:t>
            </a:r>
          </a:p>
        </p:txBody>
      </p:sp>
      <p:sp>
        <p:nvSpPr>
          <p:cNvPr id="46" name="Textfeld 45"/>
          <p:cNvSpPr txBox="1"/>
          <p:nvPr/>
        </p:nvSpPr>
        <p:spPr>
          <a:xfrm>
            <a:off x="2123728" y="3212976"/>
            <a:ext cx="153376" cy="307777"/>
          </a:xfrm>
          <a:prstGeom prst="rect">
            <a:avLst/>
          </a:prstGeom>
          <a:noFill/>
          <a:ln w="3175">
            <a:noFill/>
          </a:ln>
        </p:spPr>
        <p:txBody>
          <a:bodyPr wrap="square" rtlCol="0">
            <a:spAutoFit/>
          </a:bodyPr>
          <a:lstStyle/>
          <a:p>
            <a:pPr algn="ctr"/>
            <a:r>
              <a:rPr lang="de-DE" sz="1400" b="1" dirty="0"/>
              <a:t>:</a:t>
            </a:r>
          </a:p>
        </p:txBody>
      </p:sp>
      <p:sp>
        <p:nvSpPr>
          <p:cNvPr id="47" name="Textfeld 46"/>
          <p:cNvSpPr txBox="1"/>
          <p:nvPr/>
        </p:nvSpPr>
        <p:spPr>
          <a:xfrm>
            <a:off x="2987824" y="3212976"/>
            <a:ext cx="153376" cy="307777"/>
          </a:xfrm>
          <a:prstGeom prst="rect">
            <a:avLst/>
          </a:prstGeom>
          <a:noFill/>
          <a:ln w="3175">
            <a:noFill/>
          </a:ln>
        </p:spPr>
        <p:txBody>
          <a:bodyPr wrap="square" rtlCol="0">
            <a:spAutoFit/>
          </a:bodyPr>
          <a:lstStyle/>
          <a:p>
            <a:pPr algn="ctr"/>
            <a:r>
              <a:rPr lang="de-DE" sz="1400" b="1" dirty="0"/>
              <a:t>:</a:t>
            </a:r>
          </a:p>
        </p:txBody>
      </p:sp>
      <p:sp>
        <p:nvSpPr>
          <p:cNvPr id="48" name="Textfeld 47"/>
          <p:cNvSpPr txBox="1"/>
          <p:nvPr/>
        </p:nvSpPr>
        <p:spPr>
          <a:xfrm>
            <a:off x="3842560" y="3212976"/>
            <a:ext cx="153376" cy="307777"/>
          </a:xfrm>
          <a:prstGeom prst="rect">
            <a:avLst/>
          </a:prstGeom>
          <a:noFill/>
          <a:ln w="3175">
            <a:noFill/>
          </a:ln>
        </p:spPr>
        <p:txBody>
          <a:bodyPr wrap="square" rtlCol="0">
            <a:spAutoFit/>
          </a:bodyPr>
          <a:lstStyle/>
          <a:p>
            <a:pPr algn="ctr"/>
            <a:r>
              <a:rPr lang="de-DE" sz="1400" b="1" dirty="0"/>
              <a:t>:</a:t>
            </a:r>
          </a:p>
        </p:txBody>
      </p:sp>
      <p:sp>
        <p:nvSpPr>
          <p:cNvPr id="49" name="Textfeld 48"/>
          <p:cNvSpPr txBox="1"/>
          <p:nvPr/>
        </p:nvSpPr>
        <p:spPr>
          <a:xfrm>
            <a:off x="4716016" y="3212976"/>
            <a:ext cx="153376" cy="307777"/>
          </a:xfrm>
          <a:prstGeom prst="rect">
            <a:avLst/>
          </a:prstGeom>
          <a:noFill/>
          <a:ln w="3175">
            <a:noFill/>
          </a:ln>
        </p:spPr>
        <p:txBody>
          <a:bodyPr wrap="square" rtlCol="0">
            <a:spAutoFit/>
          </a:bodyPr>
          <a:lstStyle/>
          <a:p>
            <a:pPr algn="ctr"/>
            <a:r>
              <a:rPr lang="de-DE" sz="1400" b="1" dirty="0"/>
              <a:t>:</a:t>
            </a:r>
          </a:p>
        </p:txBody>
      </p:sp>
      <p:sp>
        <p:nvSpPr>
          <p:cNvPr id="50" name="Textfeld 49"/>
          <p:cNvSpPr txBox="1"/>
          <p:nvPr/>
        </p:nvSpPr>
        <p:spPr>
          <a:xfrm>
            <a:off x="5580112" y="3212976"/>
            <a:ext cx="153376" cy="307777"/>
          </a:xfrm>
          <a:prstGeom prst="rect">
            <a:avLst/>
          </a:prstGeom>
          <a:noFill/>
          <a:ln w="3175">
            <a:noFill/>
          </a:ln>
        </p:spPr>
        <p:txBody>
          <a:bodyPr wrap="square" rtlCol="0">
            <a:spAutoFit/>
          </a:bodyPr>
          <a:lstStyle/>
          <a:p>
            <a:pPr algn="ctr"/>
            <a:r>
              <a:rPr lang="de-DE" sz="1400" b="1" dirty="0"/>
              <a:t>:</a:t>
            </a:r>
          </a:p>
        </p:txBody>
      </p:sp>
      <p:sp>
        <p:nvSpPr>
          <p:cNvPr id="51" name="Textfeld 50"/>
          <p:cNvSpPr txBox="1"/>
          <p:nvPr/>
        </p:nvSpPr>
        <p:spPr>
          <a:xfrm>
            <a:off x="6434848" y="3215969"/>
            <a:ext cx="153376" cy="307777"/>
          </a:xfrm>
          <a:prstGeom prst="rect">
            <a:avLst/>
          </a:prstGeom>
          <a:noFill/>
          <a:ln w="3175">
            <a:noFill/>
          </a:ln>
        </p:spPr>
        <p:txBody>
          <a:bodyPr wrap="square" rtlCol="0">
            <a:spAutoFit/>
          </a:bodyPr>
          <a:lstStyle/>
          <a:p>
            <a:pPr algn="ctr"/>
            <a:r>
              <a:rPr lang="de-DE" sz="1400" b="1" dirty="0"/>
              <a:t>:</a:t>
            </a:r>
          </a:p>
        </p:txBody>
      </p:sp>
      <p:sp>
        <p:nvSpPr>
          <p:cNvPr id="53" name="Textfeld 52"/>
          <p:cNvSpPr txBox="1"/>
          <p:nvPr/>
        </p:nvSpPr>
        <p:spPr>
          <a:xfrm>
            <a:off x="539552" y="3645024"/>
            <a:ext cx="720080" cy="307777"/>
          </a:xfrm>
          <a:prstGeom prst="rect">
            <a:avLst/>
          </a:prstGeom>
          <a:noFill/>
          <a:ln w="3175">
            <a:noFill/>
          </a:ln>
        </p:spPr>
        <p:txBody>
          <a:bodyPr wrap="square" rtlCol="0">
            <a:spAutoFit/>
          </a:bodyPr>
          <a:lstStyle/>
          <a:p>
            <a:pPr algn="ctr"/>
            <a:r>
              <a:rPr lang="de-DE" sz="1400" b="1" dirty="0"/>
              <a:t>2001</a:t>
            </a:r>
          </a:p>
        </p:txBody>
      </p:sp>
      <p:sp>
        <p:nvSpPr>
          <p:cNvPr id="54" name="Textfeld 53"/>
          <p:cNvSpPr txBox="1"/>
          <p:nvPr/>
        </p:nvSpPr>
        <p:spPr>
          <a:xfrm>
            <a:off x="1403648" y="3645024"/>
            <a:ext cx="720080" cy="307777"/>
          </a:xfrm>
          <a:prstGeom prst="rect">
            <a:avLst/>
          </a:prstGeom>
          <a:noFill/>
          <a:ln w="3175">
            <a:noFill/>
          </a:ln>
        </p:spPr>
        <p:txBody>
          <a:bodyPr wrap="square" rtlCol="0">
            <a:spAutoFit/>
          </a:bodyPr>
          <a:lstStyle/>
          <a:p>
            <a:pPr algn="ctr"/>
            <a:r>
              <a:rPr lang="de-DE" sz="1400" b="1" dirty="0"/>
              <a:t>DB8</a:t>
            </a:r>
          </a:p>
        </p:txBody>
      </p:sp>
      <p:sp>
        <p:nvSpPr>
          <p:cNvPr id="55" name="Textfeld 54"/>
          <p:cNvSpPr txBox="1"/>
          <p:nvPr/>
        </p:nvSpPr>
        <p:spPr>
          <a:xfrm>
            <a:off x="2267744" y="3645024"/>
            <a:ext cx="720080" cy="307777"/>
          </a:xfrm>
          <a:prstGeom prst="rect">
            <a:avLst/>
          </a:prstGeom>
          <a:noFill/>
          <a:ln w="3175">
            <a:noFill/>
          </a:ln>
        </p:spPr>
        <p:txBody>
          <a:bodyPr wrap="square" rtlCol="0">
            <a:spAutoFit/>
          </a:bodyPr>
          <a:lstStyle/>
          <a:p>
            <a:pPr algn="ctr"/>
            <a:r>
              <a:rPr lang="de-DE" sz="1400" b="1" dirty="0"/>
              <a:t>0</a:t>
            </a:r>
          </a:p>
        </p:txBody>
      </p:sp>
      <p:sp>
        <p:nvSpPr>
          <p:cNvPr id="56" name="Textfeld 55"/>
          <p:cNvSpPr txBox="1"/>
          <p:nvPr/>
        </p:nvSpPr>
        <p:spPr>
          <a:xfrm>
            <a:off x="3131840" y="3645024"/>
            <a:ext cx="720080" cy="307777"/>
          </a:xfrm>
          <a:prstGeom prst="rect">
            <a:avLst/>
          </a:prstGeom>
          <a:noFill/>
          <a:ln w="3175">
            <a:noFill/>
          </a:ln>
        </p:spPr>
        <p:txBody>
          <a:bodyPr wrap="square" rtlCol="0">
            <a:spAutoFit/>
          </a:bodyPr>
          <a:lstStyle/>
          <a:p>
            <a:pPr algn="ctr"/>
            <a:r>
              <a:rPr lang="de-DE" sz="1400" b="1" dirty="0"/>
              <a:t>1011</a:t>
            </a:r>
          </a:p>
        </p:txBody>
      </p:sp>
      <p:sp>
        <p:nvSpPr>
          <p:cNvPr id="57" name="Textfeld 56"/>
          <p:cNvSpPr txBox="1"/>
          <p:nvPr/>
        </p:nvSpPr>
        <p:spPr>
          <a:xfrm>
            <a:off x="3995936" y="3645024"/>
            <a:ext cx="720080" cy="307777"/>
          </a:xfrm>
          <a:prstGeom prst="rect">
            <a:avLst/>
          </a:prstGeom>
          <a:noFill/>
          <a:ln w="3175">
            <a:noFill/>
          </a:ln>
        </p:spPr>
        <p:txBody>
          <a:bodyPr wrap="square" rtlCol="0">
            <a:spAutoFit/>
          </a:bodyPr>
          <a:lstStyle/>
          <a:p>
            <a:pPr algn="ctr"/>
            <a:r>
              <a:rPr lang="de-DE" sz="1400" b="1" dirty="0"/>
              <a:t>0</a:t>
            </a:r>
          </a:p>
        </p:txBody>
      </p:sp>
      <p:sp>
        <p:nvSpPr>
          <p:cNvPr id="58" name="Textfeld 57"/>
          <p:cNvSpPr txBox="1"/>
          <p:nvPr/>
        </p:nvSpPr>
        <p:spPr>
          <a:xfrm>
            <a:off x="4860032" y="3645024"/>
            <a:ext cx="720080" cy="307777"/>
          </a:xfrm>
          <a:prstGeom prst="rect">
            <a:avLst/>
          </a:prstGeom>
          <a:noFill/>
          <a:ln w="3175">
            <a:noFill/>
          </a:ln>
        </p:spPr>
        <p:txBody>
          <a:bodyPr wrap="square" rtlCol="0">
            <a:spAutoFit/>
          </a:bodyPr>
          <a:lstStyle/>
          <a:p>
            <a:pPr algn="ctr"/>
            <a:r>
              <a:rPr lang="de-DE" sz="1400" b="1" dirty="0"/>
              <a:t>0</a:t>
            </a:r>
          </a:p>
        </p:txBody>
      </p:sp>
      <p:sp>
        <p:nvSpPr>
          <p:cNvPr id="59" name="Textfeld 58"/>
          <p:cNvSpPr txBox="1"/>
          <p:nvPr/>
        </p:nvSpPr>
        <p:spPr>
          <a:xfrm>
            <a:off x="5724128" y="3645024"/>
            <a:ext cx="720080" cy="307777"/>
          </a:xfrm>
          <a:prstGeom prst="rect">
            <a:avLst/>
          </a:prstGeom>
          <a:noFill/>
          <a:ln w="3175">
            <a:noFill/>
          </a:ln>
        </p:spPr>
        <p:txBody>
          <a:bodyPr wrap="square" rtlCol="0">
            <a:spAutoFit/>
          </a:bodyPr>
          <a:lstStyle/>
          <a:p>
            <a:pPr algn="ctr"/>
            <a:r>
              <a:rPr lang="de-DE" sz="1400" b="1" dirty="0"/>
              <a:t>0</a:t>
            </a:r>
          </a:p>
        </p:txBody>
      </p:sp>
      <p:sp>
        <p:nvSpPr>
          <p:cNvPr id="60" name="Textfeld 59"/>
          <p:cNvSpPr txBox="1"/>
          <p:nvPr/>
        </p:nvSpPr>
        <p:spPr>
          <a:xfrm>
            <a:off x="6588224" y="3645024"/>
            <a:ext cx="720080" cy="307777"/>
          </a:xfrm>
          <a:prstGeom prst="rect">
            <a:avLst/>
          </a:prstGeom>
          <a:noFill/>
          <a:ln w="3175">
            <a:noFill/>
          </a:ln>
        </p:spPr>
        <p:txBody>
          <a:bodyPr wrap="square" rtlCol="0">
            <a:spAutoFit/>
          </a:bodyPr>
          <a:lstStyle/>
          <a:p>
            <a:pPr algn="ctr"/>
            <a:r>
              <a:rPr lang="de-DE" sz="1400" b="1" dirty="0"/>
              <a:t>231</a:t>
            </a:r>
          </a:p>
        </p:txBody>
      </p:sp>
      <p:sp>
        <p:nvSpPr>
          <p:cNvPr id="61" name="Textfeld 60"/>
          <p:cNvSpPr txBox="1"/>
          <p:nvPr/>
        </p:nvSpPr>
        <p:spPr>
          <a:xfrm>
            <a:off x="1259632" y="3645024"/>
            <a:ext cx="153376" cy="307777"/>
          </a:xfrm>
          <a:prstGeom prst="rect">
            <a:avLst/>
          </a:prstGeom>
          <a:noFill/>
          <a:ln w="3175">
            <a:noFill/>
          </a:ln>
        </p:spPr>
        <p:txBody>
          <a:bodyPr wrap="square" rtlCol="0">
            <a:spAutoFit/>
          </a:bodyPr>
          <a:lstStyle/>
          <a:p>
            <a:pPr algn="ctr"/>
            <a:r>
              <a:rPr lang="de-DE" sz="1400" b="1" dirty="0"/>
              <a:t>:</a:t>
            </a:r>
          </a:p>
        </p:txBody>
      </p:sp>
      <p:sp>
        <p:nvSpPr>
          <p:cNvPr id="62" name="Textfeld 61"/>
          <p:cNvSpPr txBox="1"/>
          <p:nvPr/>
        </p:nvSpPr>
        <p:spPr>
          <a:xfrm>
            <a:off x="2123728" y="3645024"/>
            <a:ext cx="153376" cy="307777"/>
          </a:xfrm>
          <a:prstGeom prst="rect">
            <a:avLst/>
          </a:prstGeom>
          <a:noFill/>
          <a:ln w="3175">
            <a:noFill/>
          </a:ln>
        </p:spPr>
        <p:txBody>
          <a:bodyPr wrap="square" rtlCol="0">
            <a:spAutoFit/>
          </a:bodyPr>
          <a:lstStyle/>
          <a:p>
            <a:pPr algn="ctr"/>
            <a:r>
              <a:rPr lang="de-DE" sz="1400" b="1" dirty="0"/>
              <a:t>:</a:t>
            </a:r>
          </a:p>
        </p:txBody>
      </p:sp>
      <p:sp>
        <p:nvSpPr>
          <p:cNvPr id="63" name="Textfeld 62"/>
          <p:cNvSpPr txBox="1"/>
          <p:nvPr/>
        </p:nvSpPr>
        <p:spPr>
          <a:xfrm>
            <a:off x="2987824" y="3645024"/>
            <a:ext cx="153376" cy="307777"/>
          </a:xfrm>
          <a:prstGeom prst="rect">
            <a:avLst/>
          </a:prstGeom>
          <a:noFill/>
          <a:ln w="3175">
            <a:noFill/>
          </a:ln>
        </p:spPr>
        <p:txBody>
          <a:bodyPr wrap="square" rtlCol="0">
            <a:spAutoFit/>
          </a:bodyPr>
          <a:lstStyle/>
          <a:p>
            <a:pPr algn="ctr"/>
            <a:r>
              <a:rPr lang="de-DE" sz="1400" b="1" dirty="0"/>
              <a:t>:</a:t>
            </a:r>
          </a:p>
        </p:txBody>
      </p:sp>
      <p:sp>
        <p:nvSpPr>
          <p:cNvPr id="64" name="Textfeld 63"/>
          <p:cNvSpPr txBox="1"/>
          <p:nvPr/>
        </p:nvSpPr>
        <p:spPr>
          <a:xfrm>
            <a:off x="3842560" y="3645024"/>
            <a:ext cx="153376" cy="307777"/>
          </a:xfrm>
          <a:prstGeom prst="rect">
            <a:avLst/>
          </a:prstGeom>
          <a:noFill/>
          <a:ln w="3175">
            <a:noFill/>
          </a:ln>
        </p:spPr>
        <p:txBody>
          <a:bodyPr wrap="square" rtlCol="0">
            <a:spAutoFit/>
          </a:bodyPr>
          <a:lstStyle/>
          <a:p>
            <a:pPr algn="ctr"/>
            <a:r>
              <a:rPr lang="de-DE" sz="1400" b="1" dirty="0"/>
              <a:t>:</a:t>
            </a:r>
          </a:p>
        </p:txBody>
      </p:sp>
      <p:sp>
        <p:nvSpPr>
          <p:cNvPr id="65" name="Textfeld 64"/>
          <p:cNvSpPr txBox="1"/>
          <p:nvPr/>
        </p:nvSpPr>
        <p:spPr>
          <a:xfrm>
            <a:off x="4716016" y="3645024"/>
            <a:ext cx="153376" cy="307777"/>
          </a:xfrm>
          <a:prstGeom prst="rect">
            <a:avLst/>
          </a:prstGeom>
          <a:noFill/>
          <a:ln w="3175">
            <a:noFill/>
          </a:ln>
        </p:spPr>
        <p:txBody>
          <a:bodyPr wrap="square" rtlCol="0">
            <a:spAutoFit/>
          </a:bodyPr>
          <a:lstStyle/>
          <a:p>
            <a:pPr algn="ctr"/>
            <a:r>
              <a:rPr lang="de-DE" sz="1400" b="1" dirty="0"/>
              <a:t>:</a:t>
            </a:r>
          </a:p>
        </p:txBody>
      </p:sp>
      <p:sp>
        <p:nvSpPr>
          <p:cNvPr id="66" name="Textfeld 65"/>
          <p:cNvSpPr txBox="1"/>
          <p:nvPr/>
        </p:nvSpPr>
        <p:spPr>
          <a:xfrm>
            <a:off x="5580112" y="3645024"/>
            <a:ext cx="153376" cy="307777"/>
          </a:xfrm>
          <a:prstGeom prst="rect">
            <a:avLst/>
          </a:prstGeom>
          <a:noFill/>
          <a:ln w="3175">
            <a:noFill/>
          </a:ln>
        </p:spPr>
        <p:txBody>
          <a:bodyPr wrap="square" rtlCol="0">
            <a:spAutoFit/>
          </a:bodyPr>
          <a:lstStyle/>
          <a:p>
            <a:pPr algn="ctr"/>
            <a:r>
              <a:rPr lang="de-DE" sz="1400" b="1" dirty="0"/>
              <a:t>:</a:t>
            </a:r>
          </a:p>
        </p:txBody>
      </p:sp>
      <p:sp>
        <p:nvSpPr>
          <p:cNvPr id="67" name="Textfeld 66"/>
          <p:cNvSpPr txBox="1"/>
          <p:nvPr/>
        </p:nvSpPr>
        <p:spPr>
          <a:xfrm>
            <a:off x="6434848" y="3648017"/>
            <a:ext cx="153376" cy="307777"/>
          </a:xfrm>
          <a:prstGeom prst="rect">
            <a:avLst/>
          </a:prstGeom>
          <a:noFill/>
          <a:ln w="3175">
            <a:noFill/>
          </a:ln>
        </p:spPr>
        <p:txBody>
          <a:bodyPr wrap="square" rtlCol="0">
            <a:spAutoFit/>
          </a:bodyPr>
          <a:lstStyle/>
          <a:p>
            <a:pPr algn="ctr"/>
            <a:r>
              <a:rPr lang="de-DE" sz="1400" b="1" dirty="0"/>
              <a:t>:</a:t>
            </a:r>
          </a:p>
        </p:txBody>
      </p:sp>
      <p:sp>
        <p:nvSpPr>
          <p:cNvPr id="68" name="Textfeld 67"/>
          <p:cNvSpPr txBox="1"/>
          <p:nvPr/>
        </p:nvSpPr>
        <p:spPr>
          <a:xfrm>
            <a:off x="611560" y="5013176"/>
            <a:ext cx="720080" cy="307777"/>
          </a:xfrm>
          <a:prstGeom prst="rect">
            <a:avLst/>
          </a:prstGeom>
          <a:noFill/>
          <a:ln w="3175">
            <a:noFill/>
          </a:ln>
        </p:spPr>
        <p:txBody>
          <a:bodyPr wrap="square" rtlCol="0">
            <a:spAutoFit/>
          </a:bodyPr>
          <a:lstStyle/>
          <a:p>
            <a:pPr algn="ctr"/>
            <a:r>
              <a:rPr lang="de-DE" sz="1400" b="1" dirty="0"/>
              <a:t>FE80</a:t>
            </a:r>
          </a:p>
        </p:txBody>
      </p:sp>
      <p:sp>
        <p:nvSpPr>
          <p:cNvPr id="69" name="Textfeld 68"/>
          <p:cNvSpPr txBox="1"/>
          <p:nvPr/>
        </p:nvSpPr>
        <p:spPr>
          <a:xfrm>
            <a:off x="1475656" y="5013176"/>
            <a:ext cx="720080" cy="307777"/>
          </a:xfrm>
          <a:prstGeom prst="rect">
            <a:avLst/>
          </a:prstGeom>
          <a:noFill/>
          <a:ln w="3175">
            <a:noFill/>
          </a:ln>
        </p:spPr>
        <p:txBody>
          <a:bodyPr wrap="square" rtlCol="0">
            <a:spAutoFit/>
          </a:bodyPr>
          <a:lstStyle/>
          <a:p>
            <a:pPr algn="ctr"/>
            <a:r>
              <a:rPr lang="de-DE" sz="1400" b="1" dirty="0"/>
              <a:t>0</a:t>
            </a:r>
          </a:p>
        </p:txBody>
      </p:sp>
      <p:sp>
        <p:nvSpPr>
          <p:cNvPr id="70" name="Textfeld 69"/>
          <p:cNvSpPr txBox="1"/>
          <p:nvPr/>
        </p:nvSpPr>
        <p:spPr>
          <a:xfrm>
            <a:off x="2339752" y="5013176"/>
            <a:ext cx="720080" cy="307777"/>
          </a:xfrm>
          <a:prstGeom prst="rect">
            <a:avLst/>
          </a:prstGeom>
          <a:noFill/>
          <a:ln w="3175">
            <a:noFill/>
          </a:ln>
        </p:spPr>
        <p:txBody>
          <a:bodyPr wrap="square" rtlCol="0">
            <a:spAutoFit/>
          </a:bodyPr>
          <a:lstStyle/>
          <a:p>
            <a:pPr algn="ctr"/>
            <a:r>
              <a:rPr lang="de-DE" sz="1400" b="1" dirty="0"/>
              <a:t>0</a:t>
            </a:r>
          </a:p>
        </p:txBody>
      </p:sp>
      <p:sp>
        <p:nvSpPr>
          <p:cNvPr id="71" name="Textfeld 70"/>
          <p:cNvSpPr txBox="1"/>
          <p:nvPr/>
        </p:nvSpPr>
        <p:spPr>
          <a:xfrm>
            <a:off x="3203848" y="5013176"/>
            <a:ext cx="720080" cy="307777"/>
          </a:xfrm>
          <a:prstGeom prst="rect">
            <a:avLst/>
          </a:prstGeom>
          <a:noFill/>
          <a:ln w="3175">
            <a:noFill/>
          </a:ln>
        </p:spPr>
        <p:txBody>
          <a:bodyPr wrap="square" rtlCol="0">
            <a:spAutoFit/>
          </a:bodyPr>
          <a:lstStyle/>
          <a:p>
            <a:pPr algn="ctr"/>
            <a:r>
              <a:rPr lang="de-DE" sz="1400" b="1" dirty="0"/>
              <a:t>0</a:t>
            </a:r>
          </a:p>
        </p:txBody>
      </p:sp>
      <p:sp>
        <p:nvSpPr>
          <p:cNvPr id="72" name="Textfeld 71"/>
          <p:cNvSpPr txBox="1"/>
          <p:nvPr/>
        </p:nvSpPr>
        <p:spPr>
          <a:xfrm>
            <a:off x="4067944" y="5013176"/>
            <a:ext cx="720080" cy="307777"/>
          </a:xfrm>
          <a:prstGeom prst="rect">
            <a:avLst/>
          </a:prstGeom>
          <a:noFill/>
          <a:ln w="3175">
            <a:noFill/>
          </a:ln>
        </p:spPr>
        <p:txBody>
          <a:bodyPr wrap="square" rtlCol="0">
            <a:spAutoFit/>
          </a:bodyPr>
          <a:lstStyle/>
          <a:p>
            <a:pPr algn="ctr"/>
            <a:r>
              <a:rPr lang="de-DE" sz="1400" b="1" dirty="0"/>
              <a:t>123</a:t>
            </a:r>
          </a:p>
        </p:txBody>
      </p:sp>
      <p:sp>
        <p:nvSpPr>
          <p:cNvPr id="73" name="Textfeld 72"/>
          <p:cNvSpPr txBox="1"/>
          <p:nvPr/>
        </p:nvSpPr>
        <p:spPr>
          <a:xfrm>
            <a:off x="4932040" y="5013176"/>
            <a:ext cx="720080" cy="307777"/>
          </a:xfrm>
          <a:prstGeom prst="rect">
            <a:avLst/>
          </a:prstGeom>
          <a:noFill/>
          <a:ln w="3175">
            <a:noFill/>
          </a:ln>
        </p:spPr>
        <p:txBody>
          <a:bodyPr wrap="square" rtlCol="0">
            <a:spAutoFit/>
          </a:bodyPr>
          <a:lstStyle/>
          <a:p>
            <a:pPr algn="ctr"/>
            <a:r>
              <a:rPr lang="de-DE" sz="1400" b="1" dirty="0"/>
              <a:t>4567</a:t>
            </a:r>
          </a:p>
        </p:txBody>
      </p:sp>
      <p:sp>
        <p:nvSpPr>
          <p:cNvPr id="74" name="Textfeld 73"/>
          <p:cNvSpPr txBox="1"/>
          <p:nvPr/>
        </p:nvSpPr>
        <p:spPr>
          <a:xfrm>
            <a:off x="5796136" y="5013176"/>
            <a:ext cx="720080" cy="307777"/>
          </a:xfrm>
          <a:prstGeom prst="rect">
            <a:avLst/>
          </a:prstGeom>
          <a:noFill/>
          <a:ln w="3175">
            <a:noFill/>
          </a:ln>
        </p:spPr>
        <p:txBody>
          <a:bodyPr wrap="square" rtlCol="0">
            <a:spAutoFit/>
          </a:bodyPr>
          <a:lstStyle/>
          <a:p>
            <a:pPr algn="ctr"/>
            <a:r>
              <a:rPr lang="de-DE" sz="1400" b="1" dirty="0"/>
              <a:t>1000</a:t>
            </a:r>
          </a:p>
        </p:txBody>
      </p:sp>
      <p:sp>
        <p:nvSpPr>
          <p:cNvPr id="75" name="Textfeld 74"/>
          <p:cNvSpPr txBox="1"/>
          <p:nvPr/>
        </p:nvSpPr>
        <p:spPr>
          <a:xfrm>
            <a:off x="6660232" y="5013176"/>
            <a:ext cx="720080" cy="307777"/>
          </a:xfrm>
          <a:prstGeom prst="rect">
            <a:avLst/>
          </a:prstGeom>
          <a:noFill/>
          <a:ln w="3175">
            <a:noFill/>
          </a:ln>
        </p:spPr>
        <p:txBody>
          <a:bodyPr wrap="square" rtlCol="0">
            <a:spAutoFit/>
          </a:bodyPr>
          <a:lstStyle/>
          <a:p>
            <a:pPr algn="ctr"/>
            <a:r>
              <a:rPr lang="de-DE" sz="1400" b="1" dirty="0"/>
              <a:t>A000</a:t>
            </a:r>
          </a:p>
        </p:txBody>
      </p:sp>
      <p:sp>
        <p:nvSpPr>
          <p:cNvPr id="76" name="Textfeld 75"/>
          <p:cNvSpPr txBox="1"/>
          <p:nvPr/>
        </p:nvSpPr>
        <p:spPr>
          <a:xfrm>
            <a:off x="1331640" y="5013176"/>
            <a:ext cx="153376" cy="307777"/>
          </a:xfrm>
          <a:prstGeom prst="rect">
            <a:avLst/>
          </a:prstGeom>
          <a:noFill/>
          <a:ln w="3175">
            <a:noFill/>
          </a:ln>
        </p:spPr>
        <p:txBody>
          <a:bodyPr wrap="square" rtlCol="0">
            <a:spAutoFit/>
          </a:bodyPr>
          <a:lstStyle/>
          <a:p>
            <a:pPr algn="ctr"/>
            <a:r>
              <a:rPr lang="de-DE" sz="1400" b="1" dirty="0"/>
              <a:t>:</a:t>
            </a:r>
          </a:p>
        </p:txBody>
      </p:sp>
      <p:sp>
        <p:nvSpPr>
          <p:cNvPr id="77" name="Textfeld 76"/>
          <p:cNvSpPr txBox="1"/>
          <p:nvPr/>
        </p:nvSpPr>
        <p:spPr>
          <a:xfrm>
            <a:off x="2195736" y="5013176"/>
            <a:ext cx="153376" cy="307777"/>
          </a:xfrm>
          <a:prstGeom prst="rect">
            <a:avLst/>
          </a:prstGeom>
          <a:noFill/>
          <a:ln w="3175">
            <a:noFill/>
          </a:ln>
        </p:spPr>
        <p:txBody>
          <a:bodyPr wrap="square" rtlCol="0">
            <a:spAutoFit/>
          </a:bodyPr>
          <a:lstStyle/>
          <a:p>
            <a:pPr algn="ctr"/>
            <a:r>
              <a:rPr lang="de-DE" sz="1400" b="1" dirty="0"/>
              <a:t>:</a:t>
            </a:r>
          </a:p>
        </p:txBody>
      </p:sp>
      <p:sp>
        <p:nvSpPr>
          <p:cNvPr id="78" name="Textfeld 77"/>
          <p:cNvSpPr txBox="1"/>
          <p:nvPr/>
        </p:nvSpPr>
        <p:spPr>
          <a:xfrm>
            <a:off x="3059832" y="5013176"/>
            <a:ext cx="153376" cy="307777"/>
          </a:xfrm>
          <a:prstGeom prst="rect">
            <a:avLst/>
          </a:prstGeom>
          <a:noFill/>
          <a:ln w="3175">
            <a:noFill/>
          </a:ln>
        </p:spPr>
        <p:txBody>
          <a:bodyPr wrap="square" rtlCol="0">
            <a:spAutoFit/>
          </a:bodyPr>
          <a:lstStyle/>
          <a:p>
            <a:pPr algn="ctr"/>
            <a:r>
              <a:rPr lang="de-DE" sz="1400" b="1" dirty="0"/>
              <a:t>:</a:t>
            </a:r>
          </a:p>
        </p:txBody>
      </p:sp>
      <p:sp>
        <p:nvSpPr>
          <p:cNvPr id="79" name="Textfeld 78"/>
          <p:cNvSpPr txBox="1"/>
          <p:nvPr/>
        </p:nvSpPr>
        <p:spPr>
          <a:xfrm>
            <a:off x="3914568" y="5013176"/>
            <a:ext cx="153376" cy="307777"/>
          </a:xfrm>
          <a:prstGeom prst="rect">
            <a:avLst/>
          </a:prstGeom>
          <a:noFill/>
          <a:ln w="3175">
            <a:noFill/>
          </a:ln>
        </p:spPr>
        <p:txBody>
          <a:bodyPr wrap="square" rtlCol="0">
            <a:spAutoFit/>
          </a:bodyPr>
          <a:lstStyle/>
          <a:p>
            <a:pPr algn="ctr"/>
            <a:r>
              <a:rPr lang="de-DE" sz="1400" b="1" dirty="0"/>
              <a:t>:</a:t>
            </a:r>
          </a:p>
        </p:txBody>
      </p:sp>
      <p:sp>
        <p:nvSpPr>
          <p:cNvPr id="80" name="Textfeld 79"/>
          <p:cNvSpPr txBox="1"/>
          <p:nvPr/>
        </p:nvSpPr>
        <p:spPr>
          <a:xfrm>
            <a:off x="4788024" y="5013176"/>
            <a:ext cx="153376" cy="307777"/>
          </a:xfrm>
          <a:prstGeom prst="rect">
            <a:avLst/>
          </a:prstGeom>
          <a:noFill/>
          <a:ln w="3175">
            <a:noFill/>
          </a:ln>
        </p:spPr>
        <p:txBody>
          <a:bodyPr wrap="square" rtlCol="0">
            <a:spAutoFit/>
          </a:bodyPr>
          <a:lstStyle/>
          <a:p>
            <a:pPr algn="ctr"/>
            <a:r>
              <a:rPr lang="de-DE" sz="1400" b="1" dirty="0"/>
              <a:t>:</a:t>
            </a:r>
          </a:p>
        </p:txBody>
      </p:sp>
      <p:sp>
        <p:nvSpPr>
          <p:cNvPr id="81" name="Textfeld 80"/>
          <p:cNvSpPr txBox="1"/>
          <p:nvPr/>
        </p:nvSpPr>
        <p:spPr>
          <a:xfrm>
            <a:off x="5652120" y="5013176"/>
            <a:ext cx="153376" cy="307777"/>
          </a:xfrm>
          <a:prstGeom prst="rect">
            <a:avLst/>
          </a:prstGeom>
          <a:noFill/>
          <a:ln w="3175">
            <a:noFill/>
          </a:ln>
        </p:spPr>
        <p:txBody>
          <a:bodyPr wrap="square" rtlCol="0">
            <a:spAutoFit/>
          </a:bodyPr>
          <a:lstStyle/>
          <a:p>
            <a:pPr algn="ctr"/>
            <a:r>
              <a:rPr lang="de-DE" sz="1400" b="1" dirty="0"/>
              <a:t>:</a:t>
            </a:r>
          </a:p>
        </p:txBody>
      </p:sp>
      <p:sp>
        <p:nvSpPr>
          <p:cNvPr id="82" name="Textfeld 81"/>
          <p:cNvSpPr txBox="1"/>
          <p:nvPr/>
        </p:nvSpPr>
        <p:spPr>
          <a:xfrm>
            <a:off x="6506856" y="5016169"/>
            <a:ext cx="153376" cy="307777"/>
          </a:xfrm>
          <a:prstGeom prst="rect">
            <a:avLst/>
          </a:prstGeom>
          <a:noFill/>
          <a:ln w="3175">
            <a:noFill/>
          </a:ln>
        </p:spPr>
        <p:txBody>
          <a:bodyPr wrap="square" rtlCol="0">
            <a:spAutoFit/>
          </a:bodyPr>
          <a:lstStyle/>
          <a:p>
            <a:pPr algn="ctr"/>
            <a:r>
              <a:rPr lang="de-DE" sz="1400" b="1" dirty="0"/>
              <a:t>:</a:t>
            </a:r>
          </a:p>
        </p:txBody>
      </p:sp>
      <p:sp>
        <p:nvSpPr>
          <p:cNvPr id="83" name="Textfeld 82"/>
          <p:cNvSpPr txBox="1"/>
          <p:nvPr/>
        </p:nvSpPr>
        <p:spPr>
          <a:xfrm>
            <a:off x="1691680" y="4149080"/>
            <a:ext cx="4261536" cy="369332"/>
          </a:xfrm>
          <a:prstGeom prst="rect">
            <a:avLst/>
          </a:prstGeom>
          <a:solidFill>
            <a:srgbClr val="FFFF00"/>
          </a:solidFill>
        </p:spPr>
        <p:txBody>
          <a:bodyPr wrap="square" rtlCol="0">
            <a:spAutoFit/>
          </a:bodyPr>
          <a:lstStyle/>
          <a:p>
            <a:r>
              <a:rPr lang="de-DE" dirty="0"/>
              <a:t>Verkürzt nach Regel 1:</a:t>
            </a:r>
          </a:p>
        </p:txBody>
      </p:sp>
      <p:sp>
        <p:nvSpPr>
          <p:cNvPr id="84" name="Textfeld 83"/>
          <p:cNvSpPr txBox="1"/>
          <p:nvPr/>
        </p:nvSpPr>
        <p:spPr>
          <a:xfrm>
            <a:off x="625956" y="5661248"/>
            <a:ext cx="720080" cy="307777"/>
          </a:xfrm>
          <a:prstGeom prst="rect">
            <a:avLst/>
          </a:prstGeom>
          <a:noFill/>
          <a:ln w="3175">
            <a:noFill/>
          </a:ln>
        </p:spPr>
        <p:txBody>
          <a:bodyPr wrap="square" rtlCol="0">
            <a:spAutoFit/>
          </a:bodyPr>
          <a:lstStyle/>
          <a:p>
            <a:pPr algn="ctr"/>
            <a:r>
              <a:rPr lang="de-DE" sz="1400" b="1" dirty="0"/>
              <a:t>FF02</a:t>
            </a:r>
          </a:p>
        </p:txBody>
      </p:sp>
      <p:sp>
        <p:nvSpPr>
          <p:cNvPr id="85" name="Textfeld 84"/>
          <p:cNvSpPr txBox="1"/>
          <p:nvPr/>
        </p:nvSpPr>
        <p:spPr>
          <a:xfrm>
            <a:off x="1490052" y="5661248"/>
            <a:ext cx="720080" cy="307777"/>
          </a:xfrm>
          <a:prstGeom prst="rect">
            <a:avLst/>
          </a:prstGeom>
          <a:noFill/>
          <a:ln w="3175">
            <a:noFill/>
          </a:ln>
        </p:spPr>
        <p:txBody>
          <a:bodyPr wrap="square" rtlCol="0">
            <a:spAutoFit/>
          </a:bodyPr>
          <a:lstStyle/>
          <a:p>
            <a:pPr algn="ctr"/>
            <a:r>
              <a:rPr lang="de-DE" sz="1400" b="1" dirty="0"/>
              <a:t>0</a:t>
            </a:r>
          </a:p>
        </p:txBody>
      </p:sp>
      <p:sp>
        <p:nvSpPr>
          <p:cNvPr id="86" name="Textfeld 85"/>
          <p:cNvSpPr txBox="1"/>
          <p:nvPr/>
        </p:nvSpPr>
        <p:spPr>
          <a:xfrm>
            <a:off x="2354148" y="5661248"/>
            <a:ext cx="720080" cy="307777"/>
          </a:xfrm>
          <a:prstGeom prst="rect">
            <a:avLst/>
          </a:prstGeom>
          <a:noFill/>
          <a:ln w="3175">
            <a:noFill/>
          </a:ln>
        </p:spPr>
        <p:txBody>
          <a:bodyPr wrap="square" rtlCol="0">
            <a:spAutoFit/>
          </a:bodyPr>
          <a:lstStyle/>
          <a:p>
            <a:pPr algn="ctr"/>
            <a:r>
              <a:rPr lang="de-DE" sz="1400" b="1" dirty="0"/>
              <a:t>0</a:t>
            </a:r>
          </a:p>
        </p:txBody>
      </p:sp>
      <p:sp>
        <p:nvSpPr>
          <p:cNvPr id="87" name="Textfeld 86"/>
          <p:cNvSpPr txBox="1"/>
          <p:nvPr/>
        </p:nvSpPr>
        <p:spPr>
          <a:xfrm>
            <a:off x="3218244" y="5661248"/>
            <a:ext cx="720080" cy="307777"/>
          </a:xfrm>
          <a:prstGeom prst="rect">
            <a:avLst/>
          </a:prstGeom>
          <a:noFill/>
          <a:ln w="3175">
            <a:noFill/>
          </a:ln>
        </p:spPr>
        <p:txBody>
          <a:bodyPr wrap="square" rtlCol="0">
            <a:spAutoFit/>
          </a:bodyPr>
          <a:lstStyle/>
          <a:p>
            <a:pPr algn="ctr"/>
            <a:r>
              <a:rPr lang="de-DE" sz="1400" b="1" dirty="0"/>
              <a:t>0</a:t>
            </a:r>
          </a:p>
        </p:txBody>
      </p:sp>
      <p:sp>
        <p:nvSpPr>
          <p:cNvPr id="88" name="Textfeld 87"/>
          <p:cNvSpPr txBox="1"/>
          <p:nvPr/>
        </p:nvSpPr>
        <p:spPr>
          <a:xfrm>
            <a:off x="4082340" y="5661248"/>
            <a:ext cx="720080" cy="307777"/>
          </a:xfrm>
          <a:prstGeom prst="rect">
            <a:avLst/>
          </a:prstGeom>
          <a:noFill/>
          <a:ln w="3175">
            <a:noFill/>
          </a:ln>
        </p:spPr>
        <p:txBody>
          <a:bodyPr wrap="square" rtlCol="0">
            <a:spAutoFit/>
          </a:bodyPr>
          <a:lstStyle/>
          <a:p>
            <a:pPr algn="ctr"/>
            <a:r>
              <a:rPr lang="de-DE" sz="1400" b="1" dirty="0"/>
              <a:t>0</a:t>
            </a:r>
          </a:p>
        </p:txBody>
      </p:sp>
      <p:sp>
        <p:nvSpPr>
          <p:cNvPr id="89" name="Textfeld 88"/>
          <p:cNvSpPr txBox="1"/>
          <p:nvPr/>
        </p:nvSpPr>
        <p:spPr>
          <a:xfrm>
            <a:off x="4946436" y="5661248"/>
            <a:ext cx="720080" cy="307777"/>
          </a:xfrm>
          <a:prstGeom prst="rect">
            <a:avLst/>
          </a:prstGeom>
          <a:noFill/>
          <a:ln w="3175">
            <a:noFill/>
          </a:ln>
        </p:spPr>
        <p:txBody>
          <a:bodyPr wrap="square" rtlCol="0">
            <a:spAutoFit/>
          </a:bodyPr>
          <a:lstStyle/>
          <a:p>
            <a:pPr algn="ctr"/>
            <a:r>
              <a:rPr lang="de-DE" sz="1400" b="1" dirty="0"/>
              <a:t>1</a:t>
            </a:r>
          </a:p>
        </p:txBody>
      </p:sp>
      <p:sp>
        <p:nvSpPr>
          <p:cNvPr id="90" name="Textfeld 89"/>
          <p:cNvSpPr txBox="1"/>
          <p:nvPr/>
        </p:nvSpPr>
        <p:spPr>
          <a:xfrm>
            <a:off x="5810532" y="5661248"/>
            <a:ext cx="720080" cy="307777"/>
          </a:xfrm>
          <a:prstGeom prst="rect">
            <a:avLst/>
          </a:prstGeom>
          <a:noFill/>
          <a:ln w="3175">
            <a:noFill/>
          </a:ln>
        </p:spPr>
        <p:txBody>
          <a:bodyPr wrap="square" rtlCol="0">
            <a:spAutoFit/>
          </a:bodyPr>
          <a:lstStyle/>
          <a:p>
            <a:pPr algn="ctr"/>
            <a:r>
              <a:rPr lang="de-DE" sz="1400" b="1" dirty="0"/>
              <a:t>E000</a:t>
            </a:r>
          </a:p>
        </p:txBody>
      </p:sp>
      <p:sp>
        <p:nvSpPr>
          <p:cNvPr id="91" name="Textfeld 90"/>
          <p:cNvSpPr txBox="1"/>
          <p:nvPr/>
        </p:nvSpPr>
        <p:spPr>
          <a:xfrm>
            <a:off x="6674628" y="5661248"/>
            <a:ext cx="720080" cy="307777"/>
          </a:xfrm>
          <a:prstGeom prst="rect">
            <a:avLst/>
          </a:prstGeom>
          <a:noFill/>
          <a:ln w="3175">
            <a:noFill/>
          </a:ln>
        </p:spPr>
        <p:txBody>
          <a:bodyPr wrap="square" rtlCol="0">
            <a:spAutoFit/>
          </a:bodyPr>
          <a:lstStyle/>
          <a:p>
            <a:pPr algn="ctr"/>
            <a:r>
              <a:rPr lang="de-DE" sz="1400" b="1" dirty="0"/>
              <a:t>500</a:t>
            </a:r>
          </a:p>
        </p:txBody>
      </p:sp>
      <p:sp>
        <p:nvSpPr>
          <p:cNvPr id="92" name="Textfeld 91"/>
          <p:cNvSpPr txBox="1"/>
          <p:nvPr/>
        </p:nvSpPr>
        <p:spPr>
          <a:xfrm>
            <a:off x="1346036" y="5661248"/>
            <a:ext cx="153376" cy="307777"/>
          </a:xfrm>
          <a:prstGeom prst="rect">
            <a:avLst/>
          </a:prstGeom>
          <a:noFill/>
          <a:ln w="3175">
            <a:noFill/>
          </a:ln>
        </p:spPr>
        <p:txBody>
          <a:bodyPr wrap="square" rtlCol="0">
            <a:spAutoFit/>
          </a:bodyPr>
          <a:lstStyle/>
          <a:p>
            <a:pPr algn="ctr"/>
            <a:r>
              <a:rPr lang="de-DE" sz="1400" b="1" dirty="0"/>
              <a:t>:</a:t>
            </a:r>
          </a:p>
        </p:txBody>
      </p:sp>
      <p:sp>
        <p:nvSpPr>
          <p:cNvPr id="93" name="Textfeld 92"/>
          <p:cNvSpPr txBox="1"/>
          <p:nvPr/>
        </p:nvSpPr>
        <p:spPr>
          <a:xfrm>
            <a:off x="2210132" y="5661248"/>
            <a:ext cx="153376" cy="307777"/>
          </a:xfrm>
          <a:prstGeom prst="rect">
            <a:avLst/>
          </a:prstGeom>
          <a:noFill/>
          <a:ln w="3175">
            <a:noFill/>
          </a:ln>
        </p:spPr>
        <p:txBody>
          <a:bodyPr wrap="square" rtlCol="0">
            <a:spAutoFit/>
          </a:bodyPr>
          <a:lstStyle/>
          <a:p>
            <a:pPr algn="ctr"/>
            <a:r>
              <a:rPr lang="de-DE" sz="1400" b="1" dirty="0"/>
              <a:t>:</a:t>
            </a:r>
          </a:p>
        </p:txBody>
      </p:sp>
      <p:sp>
        <p:nvSpPr>
          <p:cNvPr id="94" name="Textfeld 93"/>
          <p:cNvSpPr txBox="1"/>
          <p:nvPr/>
        </p:nvSpPr>
        <p:spPr>
          <a:xfrm>
            <a:off x="3074228" y="5661248"/>
            <a:ext cx="153376" cy="307777"/>
          </a:xfrm>
          <a:prstGeom prst="rect">
            <a:avLst/>
          </a:prstGeom>
          <a:noFill/>
          <a:ln w="3175">
            <a:noFill/>
          </a:ln>
        </p:spPr>
        <p:txBody>
          <a:bodyPr wrap="square" rtlCol="0">
            <a:spAutoFit/>
          </a:bodyPr>
          <a:lstStyle/>
          <a:p>
            <a:pPr algn="ctr"/>
            <a:r>
              <a:rPr lang="de-DE" sz="1400" b="1" dirty="0"/>
              <a:t>:</a:t>
            </a:r>
          </a:p>
        </p:txBody>
      </p:sp>
      <p:sp>
        <p:nvSpPr>
          <p:cNvPr id="95" name="Textfeld 94"/>
          <p:cNvSpPr txBox="1"/>
          <p:nvPr/>
        </p:nvSpPr>
        <p:spPr>
          <a:xfrm>
            <a:off x="3928964" y="5661248"/>
            <a:ext cx="153376" cy="307777"/>
          </a:xfrm>
          <a:prstGeom prst="rect">
            <a:avLst/>
          </a:prstGeom>
          <a:noFill/>
          <a:ln w="3175">
            <a:noFill/>
          </a:ln>
        </p:spPr>
        <p:txBody>
          <a:bodyPr wrap="square" rtlCol="0">
            <a:spAutoFit/>
          </a:bodyPr>
          <a:lstStyle/>
          <a:p>
            <a:pPr algn="ctr"/>
            <a:r>
              <a:rPr lang="de-DE" sz="1400" b="1" dirty="0"/>
              <a:t>:</a:t>
            </a:r>
          </a:p>
        </p:txBody>
      </p:sp>
      <p:sp>
        <p:nvSpPr>
          <p:cNvPr id="96" name="Textfeld 95"/>
          <p:cNvSpPr txBox="1"/>
          <p:nvPr/>
        </p:nvSpPr>
        <p:spPr>
          <a:xfrm>
            <a:off x="4802420" y="5661248"/>
            <a:ext cx="153376" cy="307777"/>
          </a:xfrm>
          <a:prstGeom prst="rect">
            <a:avLst/>
          </a:prstGeom>
          <a:noFill/>
          <a:ln w="3175">
            <a:noFill/>
          </a:ln>
        </p:spPr>
        <p:txBody>
          <a:bodyPr wrap="square" rtlCol="0">
            <a:spAutoFit/>
          </a:bodyPr>
          <a:lstStyle/>
          <a:p>
            <a:pPr algn="ctr"/>
            <a:r>
              <a:rPr lang="de-DE" sz="1400" b="1" dirty="0"/>
              <a:t>:</a:t>
            </a:r>
          </a:p>
        </p:txBody>
      </p:sp>
      <p:sp>
        <p:nvSpPr>
          <p:cNvPr id="97" name="Textfeld 96"/>
          <p:cNvSpPr txBox="1"/>
          <p:nvPr/>
        </p:nvSpPr>
        <p:spPr>
          <a:xfrm>
            <a:off x="5666516" y="5661248"/>
            <a:ext cx="153376" cy="307777"/>
          </a:xfrm>
          <a:prstGeom prst="rect">
            <a:avLst/>
          </a:prstGeom>
          <a:noFill/>
          <a:ln w="3175">
            <a:noFill/>
          </a:ln>
        </p:spPr>
        <p:txBody>
          <a:bodyPr wrap="square" rtlCol="0">
            <a:spAutoFit/>
          </a:bodyPr>
          <a:lstStyle/>
          <a:p>
            <a:pPr algn="ctr"/>
            <a:r>
              <a:rPr lang="de-DE" sz="1400" b="1" dirty="0"/>
              <a:t>:</a:t>
            </a:r>
          </a:p>
        </p:txBody>
      </p:sp>
      <p:sp>
        <p:nvSpPr>
          <p:cNvPr id="98" name="Textfeld 97"/>
          <p:cNvSpPr txBox="1"/>
          <p:nvPr/>
        </p:nvSpPr>
        <p:spPr>
          <a:xfrm>
            <a:off x="6521252" y="5664241"/>
            <a:ext cx="153376" cy="307777"/>
          </a:xfrm>
          <a:prstGeom prst="rect">
            <a:avLst/>
          </a:prstGeom>
          <a:noFill/>
          <a:ln w="3175">
            <a:noFill/>
          </a:ln>
        </p:spPr>
        <p:txBody>
          <a:bodyPr wrap="square" rtlCol="0">
            <a:spAutoFit/>
          </a:bodyPr>
          <a:lstStyle/>
          <a:p>
            <a:pPr algn="ctr"/>
            <a:r>
              <a:rPr lang="de-DE" sz="1400" b="1" dirty="0"/>
              <a:t>:</a:t>
            </a:r>
          </a:p>
        </p:txBody>
      </p:sp>
      <p:sp>
        <p:nvSpPr>
          <p:cNvPr id="100"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b="1" dirty="0">
                <a:solidFill>
                  <a:srgbClr val="FF0000"/>
                </a:solidFill>
              </a:rPr>
              <a:t>Notation</a:t>
            </a:r>
          </a:p>
          <a:p>
            <a:r>
              <a:rPr lang="de-DE" altLang="de-DE" sz="1400" dirty="0"/>
              <a:t>Adressarten</a:t>
            </a:r>
          </a:p>
          <a:p>
            <a:r>
              <a:rPr lang="de-DE" altLang="de-DE" sz="1400" dirty="0"/>
              <a:t>Reservierte Adressen</a:t>
            </a:r>
          </a:p>
          <a:p>
            <a:r>
              <a:rPr lang="de-DE" altLang="de-DE" sz="1400" dirty="0"/>
              <a:t>Subnetting</a:t>
            </a:r>
          </a:p>
        </p:txBody>
      </p:sp>
    </p:spTree>
    <p:extLst>
      <p:ext uri="{BB962C8B-B14F-4D97-AF65-F5344CB8AC3E}">
        <p14:creationId xmlns:p14="http://schemas.microsoft.com/office/powerpoint/2010/main" val="1535706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39825" y="784225"/>
            <a:ext cx="5737225" cy="1143000"/>
          </a:xfrm>
        </p:spPr>
        <p:txBody>
          <a:bodyPr/>
          <a:lstStyle/>
          <a:p>
            <a:r>
              <a:rPr lang="de-DE" altLang="de-DE" dirty="0"/>
              <a:t>Zahlenformate</a:t>
            </a:r>
          </a:p>
        </p:txBody>
      </p:sp>
      <p:sp>
        <p:nvSpPr>
          <p:cNvPr id="6" name="Textfeld 5"/>
          <p:cNvSpPr txBox="1"/>
          <p:nvPr/>
        </p:nvSpPr>
        <p:spPr>
          <a:xfrm>
            <a:off x="1115616" y="1988840"/>
            <a:ext cx="5616624" cy="923330"/>
          </a:xfrm>
          <a:prstGeom prst="rect">
            <a:avLst/>
          </a:prstGeom>
          <a:solidFill>
            <a:srgbClr val="99FF99"/>
          </a:solidFill>
          <a:ln>
            <a:solidFill>
              <a:schemeClr val="accent1"/>
            </a:solidFill>
          </a:ln>
        </p:spPr>
        <p:txBody>
          <a:bodyPr wrap="square" rtlCol="0">
            <a:spAutoFit/>
          </a:bodyPr>
          <a:lstStyle/>
          <a:p>
            <a:r>
              <a:rPr lang="de-DE" dirty="0"/>
              <a:t>Verkürzungsregel 2:</a:t>
            </a:r>
          </a:p>
          <a:p>
            <a:r>
              <a:rPr lang="de-DE" dirty="0"/>
              <a:t>Innerhalb einer Adresse aufeinanderfolgende Nullen durch zwei Doppelpunkte ersetzen. </a:t>
            </a:r>
          </a:p>
        </p:txBody>
      </p:sp>
      <p:sp>
        <p:nvSpPr>
          <p:cNvPr id="37" name="Textfeld 36"/>
          <p:cNvSpPr txBox="1"/>
          <p:nvPr/>
        </p:nvSpPr>
        <p:spPr>
          <a:xfrm>
            <a:off x="539552" y="3212976"/>
            <a:ext cx="720080" cy="307777"/>
          </a:xfrm>
          <a:prstGeom prst="rect">
            <a:avLst/>
          </a:prstGeom>
          <a:noFill/>
          <a:ln w="3175">
            <a:noFill/>
          </a:ln>
        </p:spPr>
        <p:txBody>
          <a:bodyPr wrap="square" rtlCol="0">
            <a:spAutoFit/>
          </a:bodyPr>
          <a:lstStyle/>
          <a:p>
            <a:pPr algn="ctr"/>
            <a:r>
              <a:rPr lang="de-DE" sz="1400" b="1" dirty="0"/>
              <a:t>2001</a:t>
            </a:r>
          </a:p>
        </p:txBody>
      </p:sp>
      <p:sp>
        <p:nvSpPr>
          <p:cNvPr id="38" name="Textfeld 37"/>
          <p:cNvSpPr txBox="1"/>
          <p:nvPr/>
        </p:nvSpPr>
        <p:spPr>
          <a:xfrm>
            <a:off x="1403648" y="3212976"/>
            <a:ext cx="720080" cy="307777"/>
          </a:xfrm>
          <a:prstGeom prst="rect">
            <a:avLst/>
          </a:prstGeom>
          <a:noFill/>
          <a:ln w="3175">
            <a:noFill/>
          </a:ln>
        </p:spPr>
        <p:txBody>
          <a:bodyPr wrap="square" rtlCol="0">
            <a:spAutoFit/>
          </a:bodyPr>
          <a:lstStyle/>
          <a:p>
            <a:pPr algn="ctr"/>
            <a:r>
              <a:rPr lang="de-DE" sz="1400" b="1" dirty="0"/>
              <a:t>0DB8</a:t>
            </a:r>
          </a:p>
        </p:txBody>
      </p:sp>
      <p:sp>
        <p:nvSpPr>
          <p:cNvPr id="39" name="Textfeld 38"/>
          <p:cNvSpPr txBox="1"/>
          <p:nvPr/>
        </p:nvSpPr>
        <p:spPr>
          <a:xfrm>
            <a:off x="2267744" y="3212976"/>
            <a:ext cx="720080" cy="307777"/>
          </a:xfrm>
          <a:prstGeom prst="rect">
            <a:avLst/>
          </a:prstGeom>
          <a:noFill/>
          <a:ln w="3175">
            <a:noFill/>
          </a:ln>
        </p:spPr>
        <p:txBody>
          <a:bodyPr wrap="square" rtlCol="0">
            <a:spAutoFit/>
          </a:bodyPr>
          <a:lstStyle/>
          <a:p>
            <a:pPr algn="ctr"/>
            <a:r>
              <a:rPr lang="de-DE" sz="1400" b="1" dirty="0"/>
              <a:t>0000</a:t>
            </a:r>
          </a:p>
        </p:txBody>
      </p:sp>
      <p:sp>
        <p:nvSpPr>
          <p:cNvPr id="40" name="Textfeld 39"/>
          <p:cNvSpPr txBox="1"/>
          <p:nvPr/>
        </p:nvSpPr>
        <p:spPr>
          <a:xfrm>
            <a:off x="3131840" y="3212976"/>
            <a:ext cx="720080" cy="307777"/>
          </a:xfrm>
          <a:prstGeom prst="rect">
            <a:avLst/>
          </a:prstGeom>
          <a:noFill/>
          <a:ln w="3175">
            <a:noFill/>
          </a:ln>
        </p:spPr>
        <p:txBody>
          <a:bodyPr wrap="square" rtlCol="0">
            <a:spAutoFit/>
          </a:bodyPr>
          <a:lstStyle/>
          <a:p>
            <a:pPr algn="ctr"/>
            <a:r>
              <a:rPr lang="de-DE" sz="1400" b="1" dirty="0"/>
              <a:t>1011</a:t>
            </a:r>
          </a:p>
        </p:txBody>
      </p:sp>
      <p:sp>
        <p:nvSpPr>
          <p:cNvPr id="41" name="Textfeld 40"/>
          <p:cNvSpPr txBox="1"/>
          <p:nvPr/>
        </p:nvSpPr>
        <p:spPr>
          <a:xfrm>
            <a:off x="3995936" y="3212976"/>
            <a:ext cx="720080" cy="307777"/>
          </a:xfrm>
          <a:prstGeom prst="rect">
            <a:avLst/>
          </a:prstGeom>
          <a:noFill/>
          <a:ln w="3175">
            <a:noFill/>
          </a:ln>
        </p:spPr>
        <p:txBody>
          <a:bodyPr wrap="square" rtlCol="0">
            <a:spAutoFit/>
          </a:bodyPr>
          <a:lstStyle/>
          <a:p>
            <a:pPr algn="ctr"/>
            <a:r>
              <a:rPr lang="de-DE" sz="1400" b="1" dirty="0"/>
              <a:t>0000</a:t>
            </a:r>
          </a:p>
        </p:txBody>
      </p:sp>
      <p:sp>
        <p:nvSpPr>
          <p:cNvPr id="42" name="Textfeld 41"/>
          <p:cNvSpPr txBox="1"/>
          <p:nvPr/>
        </p:nvSpPr>
        <p:spPr>
          <a:xfrm>
            <a:off x="4860032" y="3212976"/>
            <a:ext cx="720080" cy="307777"/>
          </a:xfrm>
          <a:prstGeom prst="rect">
            <a:avLst/>
          </a:prstGeom>
          <a:noFill/>
          <a:ln w="3175">
            <a:noFill/>
          </a:ln>
        </p:spPr>
        <p:txBody>
          <a:bodyPr wrap="square" rtlCol="0">
            <a:spAutoFit/>
          </a:bodyPr>
          <a:lstStyle/>
          <a:p>
            <a:pPr algn="ctr"/>
            <a:r>
              <a:rPr lang="de-DE" sz="1400" b="1" dirty="0"/>
              <a:t>0000</a:t>
            </a:r>
          </a:p>
        </p:txBody>
      </p:sp>
      <p:sp>
        <p:nvSpPr>
          <p:cNvPr id="43" name="Textfeld 42"/>
          <p:cNvSpPr txBox="1"/>
          <p:nvPr/>
        </p:nvSpPr>
        <p:spPr>
          <a:xfrm>
            <a:off x="5724128" y="3212976"/>
            <a:ext cx="720080" cy="307777"/>
          </a:xfrm>
          <a:prstGeom prst="rect">
            <a:avLst/>
          </a:prstGeom>
          <a:noFill/>
          <a:ln w="3175">
            <a:noFill/>
          </a:ln>
        </p:spPr>
        <p:txBody>
          <a:bodyPr wrap="square" rtlCol="0">
            <a:spAutoFit/>
          </a:bodyPr>
          <a:lstStyle/>
          <a:p>
            <a:pPr algn="ctr"/>
            <a:r>
              <a:rPr lang="de-DE" sz="1400" b="1" dirty="0"/>
              <a:t>0000</a:t>
            </a:r>
          </a:p>
        </p:txBody>
      </p:sp>
      <p:sp>
        <p:nvSpPr>
          <p:cNvPr id="44" name="Textfeld 43"/>
          <p:cNvSpPr txBox="1"/>
          <p:nvPr/>
        </p:nvSpPr>
        <p:spPr>
          <a:xfrm>
            <a:off x="6588224" y="3212976"/>
            <a:ext cx="720080" cy="307777"/>
          </a:xfrm>
          <a:prstGeom prst="rect">
            <a:avLst/>
          </a:prstGeom>
          <a:noFill/>
          <a:ln w="3175">
            <a:noFill/>
          </a:ln>
        </p:spPr>
        <p:txBody>
          <a:bodyPr wrap="square" rtlCol="0">
            <a:spAutoFit/>
          </a:bodyPr>
          <a:lstStyle/>
          <a:p>
            <a:pPr algn="ctr"/>
            <a:r>
              <a:rPr lang="de-DE" sz="1400" b="1" dirty="0"/>
              <a:t>0231</a:t>
            </a:r>
          </a:p>
        </p:txBody>
      </p:sp>
      <p:sp>
        <p:nvSpPr>
          <p:cNvPr id="45" name="Textfeld 44"/>
          <p:cNvSpPr txBox="1"/>
          <p:nvPr/>
        </p:nvSpPr>
        <p:spPr>
          <a:xfrm>
            <a:off x="1259632" y="3212976"/>
            <a:ext cx="153376" cy="307777"/>
          </a:xfrm>
          <a:prstGeom prst="rect">
            <a:avLst/>
          </a:prstGeom>
          <a:noFill/>
          <a:ln w="3175">
            <a:noFill/>
          </a:ln>
        </p:spPr>
        <p:txBody>
          <a:bodyPr wrap="square" rtlCol="0">
            <a:spAutoFit/>
          </a:bodyPr>
          <a:lstStyle/>
          <a:p>
            <a:pPr algn="ctr"/>
            <a:r>
              <a:rPr lang="de-DE" sz="1400" b="1" dirty="0"/>
              <a:t>:</a:t>
            </a:r>
          </a:p>
        </p:txBody>
      </p:sp>
      <p:sp>
        <p:nvSpPr>
          <p:cNvPr id="46" name="Textfeld 45"/>
          <p:cNvSpPr txBox="1"/>
          <p:nvPr/>
        </p:nvSpPr>
        <p:spPr>
          <a:xfrm>
            <a:off x="2123728" y="3212976"/>
            <a:ext cx="153376" cy="307777"/>
          </a:xfrm>
          <a:prstGeom prst="rect">
            <a:avLst/>
          </a:prstGeom>
          <a:noFill/>
          <a:ln w="3175">
            <a:noFill/>
          </a:ln>
        </p:spPr>
        <p:txBody>
          <a:bodyPr wrap="square" rtlCol="0">
            <a:spAutoFit/>
          </a:bodyPr>
          <a:lstStyle/>
          <a:p>
            <a:pPr algn="ctr"/>
            <a:r>
              <a:rPr lang="de-DE" sz="1400" b="1" dirty="0"/>
              <a:t>:</a:t>
            </a:r>
          </a:p>
        </p:txBody>
      </p:sp>
      <p:sp>
        <p:nvSpPr>
          <p:cNvPr id="47" name="Textfeld 46"/>
          <p:cNvSpPr txBox="1"/>
          <p:nvPr/>
        </p:nvSpPr>
        <p:spPr>
          <a:xfrm>
            <a:off x="2987824" y="3212976"/>
            <a:ext cx="153376" cy="307777"/>
          </a:xfrm>
          <a:prstGeom prst="rect">
            <a:avLst/>
          </a:prstGeom>
          <a:noFill/>
          <a:ln w="3175">
            <a:noFill/>
          </a:ln>
        </p:spPr>
        <p:txBody>
          <a:bodyPr wrap="square" rtlCol="0">
            <a:spAutoFit/>
          </a:bodyPr>
          <a:lstStyle/>
          <a:p>
            <a:pPr algn="ctr"/>
            <a:r>
              <a:rPr lang="de-DE" sz="1400" b="1" dirty="0"/>
              <a:t>:</a:t>
            </a:r>
          </a:p>
        </p:txBody>
      </p:sp>
      <p:sp>
        <p:nvSpPr>
          <p:cNvPr id="48" name="Textfeld 47"/>
          <p:cNvSpPr txBox="1"/>
          <p:nvPr/>
        </p:nvSpPr>
        <p:spPr>
          <a:xfrm>
            <a:off x="3842560" y="3212976"/>
            <a:ext cx="153376" cy="307777"/>
          </a:xfrm>
          <a:prstGeom prst="rect">
            <a:avLst/>
          </a:prstGeom>
          <a:noFill/>
          <a:ln w="3175">
            <a:noFill/>
          </a:ln>
        </p:spPr>
        <p:txBody>
          <a:bodyPr wrap="square" rtlCol="0">
            <a:spAutoFit/>
          </a:bodyPr>
          <a:lstStyle/>
          <a:p>
            <a:pPr algn="ctr"/>
            <a:r>
              <a:rPr lang="de-DE" sz="1400" b="1" dirty="0"/>
              <a:t>:</a:t>
            </a:r>
          </a:p>
        </p:txBody>
      </p:sp>
      <p:sp>
        <p:nvSpPr>
          <p:cNvPr id="49" name="Textfeld 48"/>
          <p:cNvSpPr txBox="1"/>
          <p:nvPr/>
        </p:nvSpPr>
        <p:spPr>
          <a:xfrm>
            <a:off x="4716016" y="3212976"/>
            <a:ext cx="153376" cy="307777"/>
          </a:xfrm>
          <a:prstGeom prst="rect">
            <a:avLst/>
          </a:prstGeom>
          <a:noFill/>
          <a:ln w="3175">
            <a:noFill/>
          </a:ln>
        </p:spPr>
        <p:txBody>
          <a:bodyPr wrap="square" rtlCol="0">
            <a:spAutoFit/>
          </a:bodyPr>
          <a:lstStyle/>
          <a:p>
            <a:pPr algn="ctr"/>
            <a:r>
              <a:rPr lang="de-DE" sz="1400" b="1" dirty="0"/>
              <a:t>:</a:t>
            </a:r>
          </a:p>
        </p:txBody>
      </p:sp>
      <p:sp>
        <p:nvSpPr>
          <p:cNvPr id="50" name="Textfeld 49"/>
          <p:cNvSpPr txBox="1"/>
          <p:nvPr/>
        </p:nvSpPr>
        <p:spPr>
          <a:xfrm>
            <a:off x="5580112" y="3212976"/>
            <a:ext cx="153376" cy="307777"/>
          </a:xfrm>
          <a:prstGeom prst="rect">
            <a:avLst/>
          </a:prstGeom>
          <a:noFill/>
          <a:ln w="3175">
            <a:noFill/>
          </a:ln>
        </p:spPr>
        <p:txBody>
          <a:bodyPr wrap="square" rtlCol="0">
            <a:spAutoFit/>
          </a:bodyPr>
          <a:lstStyle/>
          <a:p>
            <a:pPr algn="ctr"/>
            <a:r>
              <a:rPr lang="de-DE" sz="1400" b="1" dirty="0"/>
              <a:t>:</a:t>
            </a:r>
          </a:p>
        </p:txBody>
      </p:sp>
      <p:sp>
        <p:nvSpPr>
          <p:cNvPr id="51" name="Textfeld 50"/>
          <p:cNvSpPr txBox="1"/>
          <p:nvPr/>
        </p:nvSpPr>
        <p:spPr>
          <a:xfrm>
            <a:off x="6434848" y="3215969"/>
            <a:ext cx="153376" cy="307777"/>
          </a:xfrm>
          <a:prstGeom prst="rect">
            <a:avLst/>
          </a:prstGeom>
          <a:noFill/>
          <a:ln w="3175">
            <a:noFill/>
          </a:ln>
        </p:spPr>
        <p:txBody>
          <a:bodyPr wrap="square" rtlCol="0">
            <a:spAutoFit/>
          </a:bodyPr>
          <a:lstStyle/>
          <a:p>
            <a:pPr algn="ctr"/>
            <a:r>
              <a:rPr lang="de-DE" sz="1400" b="1" dirty="0"/>
              <a:t>:</a:t>
            </a:r>
          </a:p>
        </p:txBody>
      </p:sp>
      <p:sp>
        <p:nvSpPr>
          <p:cNvPr id="53" name="Textfeld 52"/>
          <p:cNvSpPr txBox="1"/>
          <p:nvPr/>
        </p:nvSpPr>
        <p:spPr>
          <a:xfrm>
            <a:off x="1691680" y="3645024"/>
            <a:ext cx="720080" cy="307777"/>
          </a:xfrm>
          <a:prstGeom prst="rect">
            <a:avLst/>
          </a:prstGeom>
          <a:noFill/>
          <a:ln w="3175">
            <a:noFill/>
          </a:ln>
        </p:spPr>
        <p:txBody>
          <a:bodyPr wrap="square" rtlCol="0">
            <a:spAutoFit/>
          </a:bodyPr>
          <a:lstStyle/>
          <a:p>
            <a:pPr algn="ctr"/>
            <a:r>
              <a:rPr lang="de-DE" sz="1400" b="1" dirty="0"/>
              <a:t>2001</a:t>
            </a:r>
          </a:p>
        </p:txBody>
      </p:sp>
      <p:sp>
        <p:nvSpPr>
          <p:cNvPr id="54" name="Textfeld 53"/>
          <p:cNvSpPr txBox="1"/>
          <p:nvPr/>
        </p:nvSpPr>
        <p:spPr>
          <a:xfrm>
            <a:off x="2555776" y="3645024"/>
            <a:ext cx="720080" cy="307777"/>
          </a:xfrm>
          <a:prstGeom prst="rect">
            <a:avLst/>
          </a:prstGeom>
          <a:noFill/>
          <a:ln w="3175">
            <a:noFill/>
          </a:ln>
        </p:spPr>
        <p:txBody>
          <a:bodyPr wrap="square" rtlCol="0">
            <a:spAutoFit/>
          </a:bodyPr>
          <a:lstStyle/>
          <a:p>
            <a:pPr algn="ctr"/>
            <a:r>
              <a:rPr lang="de-DE" sz="1400" b="1" dirty="0"/>
              <a:t>DB8</a:t>
            </a:r>
          </a:p>
        </p:txBody>
      </p:sp>
      <p:sp>
        <p:nvSpPr>
          <p:cNvPr id="55" name="Textfeld 54"/>
          <p:cNvSpPr txBox="1"/>
          <p:nvPr/>
        </p:nvSpPr>
        <p:spPr>
          <a:xfrm>
            <a:off x="3419872" y="3645024"/>
            <a:ext cx="720080" cy="307777"/>
          </a:xfrm>
          <a:prstGeom prst="rect">
            <a:avLst/>
          </a:prstGeom>
          <a:noFill/>
          <a:ln w="3175">
            <a:noFill/>
          </a:ln>
        </p:spPr>
        <p:txBody>
          <a:bodyPr wrap="square" rtlCol="0">
            <a:spAutoFit/>
          </a:bodyPr>
          <a:lstStyle/>
          <a:p>
            <a:pPr algn="ctr"/>
            <a:r>
              <a:rPr lang="de-DE" sz="1400" b="1" dirty="0"/>
              <a:t>0</a:t>
            </a:r>
          </a:p>
        </p:txBody>
      </p:sp>
      <p:sp>
        <p:nvSpPr>
          <p:cNvPr id="56" name="Textfeld 55"/>
          <p:cNvSpPr txBox="1"/>
          <p:nvPr/>
        </p:nvSpPr>
        <p:spPr>
          <a:xfrm>
            <a:off x="4283968" y="3645024"/>
            <a:ext cx="720080" cy="307777"/>
          </a:xfrm>
          <a:prstGeom prst="rect">
            <a:avLst/>
          </a:prstGeom>
          <a:noFill/>
          <a:ln w="3175">
            <a:noFill/>
          </a:ln>
        </p:spPr>
        <p:txBody>
          <a:bodyPr wrap="square" rtlCol="0">
            <a:spAutoFit/>
          </a:bodyPr>
          <a:lstStyle/>
          <a:p>
            <a:pPr algn="ctr"/>
            <a:r>
              <a:rPr lang="de-DE" sz="1400" b="1" dirty="0"/>
              <a:t>1011</a:t>
            </a:r>
          </a:p>
        </p:txBody>
      </p:sp>
      <p:sp>
        <p:nvSpPr>
          <p:cNvPr id="60" name="Textfeld 59"/>
          <p:cNvSpPr txBox="1"/>
          <p:nvPr/>
        </p:nvSpPr>
        <p:spPr>
          <a:xfrm>
            <a:off x="5229432" y="3645024"/>
            <a:ext cx="720080" cy="307777"/>
          </a:xfrm>
          <a:prstGeom prst="rect">
            <a:avLst/>
          </a:prstGeom>
          <a:noFill/>
          <a:ln w="3175">
            <a:noFill/>
          </a:ln>
        </p:spPr>
        <p:txBody>
          <a:bodyPr wrap="square" rtlCol="0">
            <a:spAutoFit/>
          </a:bodyPr>
          <a:lstStyle/>
          <a:p>
            <a:pPr algn="ctr"/>
            <a:r>
              <a:rPr lang="de-DE" sz="1400" b="1" dirty="0"/>
              <a:t>231</a:t>
            </a:r>
          </a:p>
        </p:txBody>
      </p:sp>
      <p:sp>
        <p:nvSpPr>
          <p:cNvPr id="61" name="Textfeld 60"/>
          <p:cNvSpPr txBox="1"/>
          <p:nvPr/>
        </p:nvSpPr>
        <p:spPr>
          <a:xfrm>
            <a:off x="2411760" y="3645024"/>
            <a:ext cx="153376" cy="307777"/>
          </a:xfrm>
          <a:prstGeom prst="rect">
            <a:avLst/>
          </a:prstGeom>
          <a:noFill/>
          <a:ln w="3175">
            <a:noFill/>
          </a:ln>
        </p:spPr>
        <p:txBody>
          <a:bodyPr wrap="square" rtlCol="0">
            <a:spAutoFit/>
          </a:bodyPr>
          <a:lstStyle/>
          <a:p>
            <a:pPr algn="ctr"/>
            <a:r>
              <a:rPr lang="de-DE" sz="1400" b="1" dirty="0"/>
              <a:t>:</a:t>
            </a:r>
          </a:p>
        </p:txBody>
      </p:sp>
      <p:sp>
        <p:nvSpPr>
          <p:cNvPr id="62" name="Textfeld 61"/>
          <p:cNvSpPr txBox="1"/>
          <p:nvPr/>
        </p:nvSpPr>
        <p:spPr>
          <a:xfrm>
            <a:off x="3275856" y="3645024"/>
            <a:ext cx="153376" cy="307777"/>
          </a:xfrm>
          <a:prstGeom prst="rect">
            <a:avLst/>
          </a:prstGeom>
          <a:noFill/>
          <a:ln w="3175">
            <a:noFill/>
          </a:ln>
        </p:spPr>
        <p:txBody>
          <a:bodyPr wrap="square" rtlCol="0">
            <a:spAutoFit/>
          </a:bodyPr>
          <a:lstStyle/>
          <a:p>
            <a:pPr algn="ctr"/>
            <a:r>
              <a:rPr lang="de-DE" sz="1400" b="1" dirty="0"/>
              <a:t>:</a:t>
            </a:r>
          </a:p>
        </p:txBody>
      </p:sp>
      <p:sp>
        <p:nvSpPr>
          <p:cNvPr id="63" name="Textfeld 62"/>
          <p:cNvSpPr txBox="1"/>
          <p:nvPr/>
        </p:nvSpPr>
        <p:spPr>
          <a:xfrm>
            <a:off x="4139952" y="3645024"/>
            <a:ext cx="153376" cy="307777"/>
          </a:xfrm>
          <a:prstGeom prst="rect">
            <a:avLst/>
          </a:prstGeom>
          <a:noFill/>
          <a:ln w="3175">
            <a:noFill/>
          </a:ln>
        </p:spPr>
        <p:txBody>
          <a:bodyPr wrap="square" rtlCol="0">
            <a:spAutoFit/>
          </a:bodyPr>
          <a:lstStyle/>
          <a:p>
            <a:pPr algn="ctr"/>
            <a:r>
              <a:rPr lang="de-DE" sz="1400" b="1" dirty="0"/>
              <a:t>:</a:t>
            </a:r>
          </a:p>
        </p:txBody>
      </p:sp>
      <p:sp>
        <p:nvSpPr>
          <p:cNvPr id="64" name="Textfeld 63"/>
          <p:cNvSpPr txBox="1"/>
          <p:nvPr/>
        </p:nvSpPr>
        <p:spPr>
          <a:xfrm>
            <a:off x="5066696" y="3645024"/>
            <a:ext cx="153376" cy="307777"/>
          </a:xfrm>
          <a:prstGeom prst="rect">
            <a:avLst/>
          </a:prstGeom>
          <a:noFill/>
          <a:ln w="3175">
            <a:noFill/>
          </a:ln>
        </p:spPr>
        <p:txBody>
          <a:bodyPr wrap="square" rtlCol="0">
            <a:spAutoFit/>
          </a:bodyPr>
          <a:lstStyle/>
          <a:p>
            <a:pPr algn="ctr"/>
            <a:r>
              <a:rPr lang="de-DE" sz="1400" b="1" dirty="0"/>
              <a:t>:</a:t>
            </a:r>
          </a:p>
        </p:txBody>
      </p:sp>
      <p:sp>
        <p:nvSpPr>
          <p:cNvPr id="67" name="Textfeld 66"/>
          <p:cNvSpPr txBox="1"/>
          <p:nvPr/>
        </p:nvSpPr>
        <p:spPr>
          <a:xfrm>
            <a:off x="5138704" y="3645024"/>
            <a:ext cx="153376" cy="307777"/>
          </a:xfrm>
          <a:prstGeom prst="rect">
            <a:avLst/>
          </a:prstGeom>
          <a:noFill/>
          <a:ln w="3175">
            <a:noFill/>
          </a:ln>
        </p:spPr>
        <p:txBody>
          <a:bodyPr wrap="square" rtlCol="0">
            <a:spAutoFit/>
          </a:bodyPr>
          <a:lstStyle/>
          <a:p>
            <a:pPr algn="ctr"/>
            <a:r>
              <a:rPr lang="de-DE" sz="1400" b="1" dirty="0"/>
              <a:t>:</a:t>
            </a:r>
          </a:p>
        </p:txBody>
      </p:sp>
      <p:sp>
        <p:nvSpPr>
          <p:cNvPr id="68" name="Textfeld 67"/>
          <p:cNvSpPr txBox="1"/>
          <p:nvPr/>
        </p:nvSpPr>
        <p:spPr>
          <a:xfrm>
            <a:off x="611560" y="5013176"/>
            <a:ext cx="720080" cy="307777"/>
          </a:xfrm>
          <a:prstGeom prst="rect">
            <a:avLst/>
          </a:prstGeom>
          <a:noFill/>
          <a:ln w="3175">
            <a:noFill/>
          </a:ln>
        </p:spPr>
        <p:txBody>
          <a:bodyPr wrap="square" rtlCol="0">
            <a:spAutoFit/>
          </a:bodyPr>
          <a:lstStyle/>
          <a:p>
            <a:pPr algn="ctr"/>
            <a:r>
              <a:rPr lang="de-DE" sz="1400" b="1" dirty="0"/>
              <a:t>FE80</a:t>
            </a:r>
          </a:p>
        </p:txBody>
      </p:sp>
      <p:sp>
        <p:nvSpPr>
          <p:cNvPr id="69" name="Textfeld 68"/>
          <p:cNvSpPr txBox="1"/>
          <p:nvPr/>
        </p:nvSpPr>
        <p:spPr>
          <a:xfrm>
            <a:off x="1475656" y="5013176"/>
            <a:ext cx="720080" cy="307777"/>
          </a:xfrm>
          <a:prstGeom prst="rect">
            <a:avLst/>
          </a:prstGeom>
          <a:noFill/>
          <a:ln w="3175">
            <a:noFill/>
          </a:ln>
        </p:spPr>
        <p:txBody>
          <a:bodyPr wrap="square" rtlCol="0">
            <a:spAutoFit/>
          </a:bodyPr>
          <a:lstStyle/>
          <a:p>
            <a:pPr algn="ctr"/>
            <a:r>
              <a:rPr lang="de-DE" sz="1400" b="1" dirty="0"/>
              <a:t>0000</a:t>
            </a:r>
          </a:p>
        </p:txBody>
      </p:sp>
      <p:sp>
        <p:nvSpPr>
          <p:cNvPr id="70" name="Textfeld 69"/>
          <p:cNvSpPr txBox="1"/>
          <p:nvPr/>
        </p:nvSpPr>
        <p:spPr>
          <a:xfrm>
            <a:off x="2339752" y="5013176"/>
            <a:ext cx="720080" cy="307777"/>
          </a:xfrm>
          <a:prstGeom prst="rect">
            <a:avLst/>
          </a:prstGeom>
          <a:noFill/>
          <a:ln w="3175">
            <a:noFill/>
          </a:ln>
        </p:spPr>
        <p:txBody>
          <a:bodyPr wrap="square" rtlCol="0">
            <a:spAutoFit/>
          </a:bodyPr>
          <a:lstStyle/>
          <a:p>
            <a:pPr algn="ctr"/>
            <a:r>
              <a:rPr lang="de-DE" sz="1400" b="1" dirty="0"/>
              <a:t>0000</a:t>
            </a:r>
          </a:p>
        </p:txBody>
      </p:sp>
      <p:sp>
        <p:nvSpPr>
          <p:cNvPr id="71" name="Textfeld 70"/>
          <p:cNvSpPr txBox="1"/>
          <p:nvPr/>
        </p:nvSpPr>
        <p:spPr>
          <a:xfrm>
            <a:off x="3203848" y="5013176"/>
            <a:ext cx="720080" cy="307777"/>
          </a:xfrm>
          <a:prstGeom prst="rect">
            <a:avLst/>
          </a:prstGeom>
          <a:noFill/>
          <a:ln w="3175">
            <a:noFill/>
          </a:ln>
        </p:spPr>
        <p:txBody>
          <a:bodyPr wrap="square" rtlCol="0">
            <a:spAutoFit/>
          </a:bodyPr>
          <a:lstStyle/>
          <a:p>
            <a:pPr algn="ctr"/>
            <a:r>
              <a:rPr lang="de-DE" sz="1400" b="1" dirty="0"/>
              <a:t>0000</a:t>
            </a:r>
          </a:p>
        </p:txBody>
      </p:sp>
      <p:sp>
        <p:nvSpPr>
          <p:cNvPr id="72" name="Textfeld 71"/>
          <p:cNvSpPr txBox="1"/>
          <p:nvPr/>
        </p:nvSpPr>
        <p:spPr>
          <a:xfrm>
            <a:off x="4067944" y="5013176"/>
            <a:ext cx="720080" cy="307777"/>
          </a:xfrm>
          <a:prstGeom prst="rect">
            <a:avLst/>
          </a:prstGeom>
          <a:noFill/>
          <a:ln w="3175">
            <a:noFill/>
          </a:ln>
        </p:spPr>
        <p:txBody>
          <a:bodyPr wrap="square" rtlCol="0">
            <a:spAutoFit/>
          </a:bodyPr>
          <a:lstStyle/>
          <a:p>
            <a:pPr algn="ctr"/>
            <a:r>
              <a:rPr lang="de-DE" sz="1400" b="1" dirty="0"/>
              <a:t>0123</a:t>
            </a:r>
          </a:p>
        </p:txBody>
      </p:sp>
      <p:sp>
        <p:nvSpPr>
          <p:cNvPr id="73" name="Textfeld 72"/>
          <p:cNvSpPr txBox="1"/>
          <p:nvPr/>
        </p:nvSpPr>
        <p:spPr>
          <a:xfrm>
            <a:off x="4932040" y="5013176"/>
            <a:ext cx="720080" cy="307777"/>
          </a:xfrm>
          <a:prstGeom prst="rect">
            <a:avLst/>
          </a:prstGeom>
          <a:noFill/>
          <a:ln w="3175">
            <a:noFill/>
          </a:ln>
        </p:spPr>
        <p:txBody>
          <a:bodyPr wrap="square" rtlCol="0">
            <a:spAutoFit/>
          </a:bodyPr>
          <a:lstStyle/>
          <a:p>
            <a:pPr algn="ctr"/>
            <a:r>
              <a:rPr lang="de-DE" sz="1400" b="1" dirty="0"/>
              <a:t>4567</a:t>
            </a:r>
          </a:p>
        </p:txBody>
      </p:sp>
      <p:sp>
        <p:nvSpPr>
          <p:cNvPr id="74" name="Textfeld 73"/>
          <p:cNvSpPr txBox="1"/>
          <p:nvPr/>
        </p:nvSpPr>
        <p:spPr>
          <a:xfrm>
            <a:off x="5796136" y="5013176"/>
            <a:ext cx="720080" cy="307777"/>
          </a:xfrm>
          <a:prstGeom prst="rect">
            <a:avLst/>
          </a:prstGeom>
          <a:noFill/>
          <a:ln w="3175">
            <a:noFill/>
          </a:ln>
        </p:spPr>
        <p:txBody>
          <a:bodyPr wrap="square" rtlCol="0">
            <a:spAutoFit/>
          </a:bodyPr>
          <a:lstStyle/>
          <a:p>
            <a:pPr algn="ctr"/>
            <a:r>
              <a:rPr lang="de-DE" sz="1400" b="1" dirty="0"/>
              <a:t>1000</a:t>
            </a:r>
          </a:p>
        </p:txBody>
      </p:sp>
      <p:sp>
        <p:nvSpPr>
          <p:cNvPr id="75" name="Textfeld 74"/>
          <p:cNvSpPr txBox="1"/>
          <p:nvPr/>
        </p:nvSpPr>
        <p:spPr>
          <a:xfrm>
            <a:off x="6660232" y="5013176"/>
            <a:ext cx="720080" cy="307777"/>
          </a:xfrm>
          <a:prstGeom prst="rect">
            <a:avLst/>
          </a:prstGeom>
          <a:noFill/>
          <a:ln w="3175">
            <a:noFill/>
          </a:ln>
        </p:spPr>
        <p:txBody>
          <a:bodyPr wrap="square" rtlCol="0">
            <a:spAutoFit/>
          </a:bodyPr>
          <a:lstStyle/>
          <a:p>
            <a:pPr algn="ctr"/>
            <a:r>
              <a:rPr lang="de-DE" sz="1400" b="1" dirty="0"/>
              <a:t>A000</a:t>
            </a:r>
          </a:p>
        </p:txBody>
      </p:sp>
      <p:sp>
        <p:nvSpPr>
          <p:cNvPr id="76" name="Textfeld 75"/>
          <p:cNvSpPr txBox="1"/>
          <p:nvPr/>
        </p:nvSpPr>
        <p:spPr>
          <a:xfrm>
            <a:off x="1331640" y="5013176"/>
            <a:ext cx="153376" cy="307777"/>
          </a:xfrm>
          <a:prstGeom prst="rect">
            <a:avLst/>
          </a:prstGeom>
          <a:noFill/>
          <a:ln w="3175">
            <a:noFill/>
          </a:ln>
        </p:spPr>
        <p:txBody>
          <a:bodyPr wrap="square" rtlCol="0">
            <a:spAutoFit/>
          </a:bodyPr>
          <a:lstStyle/>
          <a:p>
            <a:pPr algn="ctr"/>
            <a:r>
              <a:rPr lang="de-DE" sz="1400" b="1" dirty="0"/>
              <a:t>:</a:t>
            </a:r>
          </a:p>
        </p:txBody>
      </p:sp>
      <p:sp>
        <p:nvSpPr>
          <p:cNvPr id="77" name="Textfeld 76"/>
          <p:cNvSpPr txBox="1"/>
          <p:nvPr/>
        </p:nvSpPr>
        <p:spPr>
          <a:xfrm>
            <a:off x="2195736" y="5013176"/>
            <a:ext cx="153376" cy="307777"/>
          </a:xfrm>
          <a:prstGeom prst="rect">
            <a:avLst/>
          </a:prstGeom>
          <a:noFill/>
          <a:ln w="3175">
            <a:noFill/>
          </a:ln>
        </p:spPr>
        <p:txBody>
          <a:bodyPr wrap="square" rtlCol="0">
            <a:spAutoFit/>
          </a:bodyPr>
          <a:lstStyle/>
          <a:p>
            <a:pPr algn="ctr"/>
            <a:r>
              <a:rPr lang="de-DE" sz="1400" b="1" dirty="0"/>
              <a:t>:</a:t>
            </a:r>
          </a:p>
        </p:txBody>
      </p:sp>
      <p:sp>
        <p:nvSpPr>
          <p:cNvPr id="78" name="Textfeld 77"/>
          <p:cNvSpPr txBox="1"/>
          <p:nvPr/>
        </p:nvSpPr>
        <p:spPr>
          <a:xfrm>
            <a:off x="3059832" y="5013176"/>
            <a:ext cx="153376" cy="307777"/>
          </a:xfrm>
          <a:prstGeom prst="rect">
            <a:avLst/>
          </a:prstGeom>
          <a:noFill/>
          <a:ln w="3175">
            <a:noFill/>
          </a:ln>
        </p:spPr>
        <p:txBody>
          <a:bodyPr wrap="square" rtlCol="0">
            <a:spAutoFit/>
          </a:bodyPr>
          <a:lstStyle/>
          <a:p>
            <a:pPr algn="ctr"/>
            <a:r>
              <a:rPr lang="de-DE" sz="1400" b="1" dirty="0"/>
              <a:t>:</a:t>
            </a:r>
          </a:p>
        </p:txBody>
      </p:sp>
      <p:sp>
        <p:nvSpPr>
          <p:cNvPr id="79" name="Textfeld 78"/>
          <p:cNvSpPr txBox="1"/>
          <p:nvPr/>
        </p:nvSpPr>
        <p:spPr>
          <a:xfrm>
            <a:off x="3914568" y="5013176"/>
            <a:ext cx="153376" cy="307777"/>
          </a:xfrm>
          <a:prstGeom prst="rect">
            <a:avLst/>
          </a:prstGeom>
          <a:noFill/>
          <a:ln w="3175">
            <a:noFill/>
          </a:ln>
        </p:spPr>
        <p:txBody>
          <a:bodyPr wrap="square" rtlCol="0">
            <a:spAutoFit/>
          </a:bodyPr>
          <a:lstStyle/>
          <a:p>
            <a:pPr algn="ctr"/>
            <a:r>
              <a:rPr lang="de-DE" sz="1400" b="1" dirty="0"/>
              <a:t>:</a:t>
            </a:r>
          </a:p>
        </p:txBody>
      </p:sp>
      <p:sp>
        <p:nvSpPr>
          <p:cNvPr id="80" name="Textfeld 79"/>
          <p:cNvSpPr txBox="1"/>
          <p:nvPr/>
        </p:nvSpPr>
        <p:spPr>
          <a:xfrm>
            <a:off x="4788024" y="5013176"/>
            <a:ext cx="153376" cy="307777"/>
          </a:xfrm>
          <a:prstGeom prst="rect">
            <a:avLst/>
          </a:prstGeom>
          <a:noFill/>
          <a:ln w="3175">
            <a:noFill/>
          </a:ln>
        </p:spPr>
        <p:txBody>
          <a:bodyPr wrap="square" rtlCol="0">
            <a:spAutoFit/>
          </a:bodyPr>
          <a:lstStyle/>
          <a:p>
            <a:pPr algn="ctr"/>
            <a:r>
              <a:rPr lang="de-DE" sz="1400" b="1" dirty="0"/>
              <a:t>:</a:t>
            </a:r>
          </a:p>
        </p:txBody>
      </p:sp>
      <p:sp>
        <p:nvSpPr>
          <p:cNvPr id="81" name="Textfeld 80"/>
          <p:cNvSpPr txBox="1"/>
          <p:nvPr/>
        </p:nvSpPr>
        <p:spPr>
          <a:xfrm>
            <a:off x="5652120" y="5013176"/>
            <a:ext cx="153376" cy="307777"/>
          </a:xfrm>
          <a:prstGeom prst="rect">
            <a:avLst/>
          </a:prstGeom>
          <a:noFill/>
          <a:ln w="3175">
            <a:noFill/>
          </a:ln>
        </p:spPr>
        <p:txBody>
          <a:bodyPr wrap="square" rtlCol="0">
            <a:spAutoFit/>
          </a:bodyPr>
          <a:lstStyle/>
          <a:p>
            <a:pPr algn="ctr"/>
            <a:r>
              <a:rPr lang="de-DE" sz="1400" b="1" dirty="0"/>
              <a:t>:</a:t>
            </a:r>
          </a:p>
        </p:txBody>
      </p:sp>
      <p:sp>
        <p:nvSpPr>
          <p:cNvPr id="82" name="Textfeld 81"/>
          <p:cNvSpPr txBox="1"/>
          <p:nvPr/>
        </p:nvSpPr>
        <p:spPr>
          <a:xfrm>
            <a:off x="6506856" y="5016169"/>
            <a:ext cx="153376" cy="307777"/>
          </a:xfrm>
          <a:prstGeom prst="rect">
            <a:avLst/>
          </a:prstGeom>
          <a:noFill/>
          <a:ln w="3175">
            <a:noFill/>
          </a:ln>
        </p:spPr>
        <p:txBody>
          <a:bodyPr wrap="square" rtlCol="0">
            <a:spAutoFit/>
          </a:bodyPr>
          <a:lstStyle/>
          <a:p>
            <a:pPr algn="ctr"/>
            <a:r>
              <a:rPr lang="de-DE" sz="1400" b="1" dirty="0"/>
              <a:t>:</a:t>
            </a:r>
          </a:p>
        </p:txBody>
      </p:sp>
      <p:sp>
        <p:nvSpPr>
          <p:cNvPr id="83" name="Textfeld 82"/>
          <p:cNvSpPr txBox="1"/>
          <p:nvPr/>
        </p:nvSpPr>
        <p:spPr>
          <a:xfrm>
            <a:off x="1678616" y="4149080"/>
            <a:ext cx="4261536" cy="369332"/>
          </a:xfrm>
          <a:prstGeom prst="rect">
            <a:avLst/>
          </a:prstGeom>
          <a:solidFill>
            <a:srgbClr val="FFFF00"/>
          </a:solidFill>
        </p:spPr>
        <p:txBody>
          <a:bodyPr wrap="square" rtlCol="0">
            <a:spAutoFit/>
          </a:bodyPr>
          <a:lstStyle/>
          <a:p>
            <a:r>
              <a:rPr lang="de-DE" dirty="0"/>
              <a:t>Aktivität - Verkürze folgende Adressen:</a:t>
            </a:r>
          </a:p>
        </p:txBody>
      </p:sp>
      <p:sp>
        <p:nvSpPr>
          <p:cNvPr id="84" name="Textfeld 83"/>
          <p:cNvSpPr txBox="1"/>
          <p:nvPr/>
        </p:nvSpPr>
        <p:spPr>
          <a:xfrm>
            <a:off x="625956" y="5445224"/>
            <a:ext cx="720080" cy="307777"/>
          </a:xfrm>
          <a:prstGeom prst="rect">
            <a:avLst/>
          </a:prstGeom>
          <a:noFill/>
          <a:ln w="3175">
            <a:noFill/>
          </a:ln>
        </p:spPr>
        <p:txBody>
          <a:bodyPr wrap="square" rtlCol="0">
            <a:spAutoFit/>
          </a:bodyPr>
          <a:lstStyle/>
          <a:p>
            <a:pPr algn="ctr"/>
            <a:r>
              <a:rPr lang="de-DE" sz="1400" b="1" dirty="0"/>
              <a:t>FF02</a:t>
            </a:r>
          </a:p>
        </p:txBody>
      </p:sp>
      <p:sp>
        <p:nvSpPr>
          <p:cNvPr id="85" name="Textfeld 84"/>
          <p:cNvSpPr txBox="1"/>
          <p:nvPr/>
        </p:nvSpPr>
        <p:spPr>
          <a:xfrm>
            <a:off x="1490052" y="5445224"/>
            <a:ext cx="720080" cy="307777"/>
          </a:xfrm>
          <a:prstGeom prst="rect">
            <a:avLst/>
          </a:prstGeom>
          <a:noFill/>
          <a:ln w="3175">
            <a:noFill/>
          </a:ln>
        </p:spPr>
        <p:txBody>
          <a:bodyPr wrap="square" rtlCol="0">
            <a:spAutoFit/>
          </a:bodyPr>
          <a:lstStyle/>
          <a:p>
            <a:pPr algn="ctr"/>
            <a:r>
              <a:rPr lang="de-DE" sz="1400" b="1" dirty="0"/>
              <a:t>0000</a:t>
            </a:r>
          </a:p>
        </p:txBody>
      </p:sp>
      <p:sp>
        <p:nvSpPr>
          <p:cNvPr id="86" name="Textfeld 85"/>
          <p:cNvSpPr txBox="1"/>
          <p:nvPr/>
        </p:nvSpPr>
        <p:spPr>
          <a:xfrm>
            <a:off x="2354148" y="5445224"/>
            <a:ext cx="720080" cy="307777"/>
          </a:xfrm>
          <a:prstGeom prst="rect">
            <a:avLst/>
          </a:prstGeom>
          <a:noFill/>
          <a:ln w="3175">
            <a:noFill/>
          </a:ln>
        </p:spPr>
        <p:txBody>
          <a:bodyPr wrap="square" rtlCol="0">
            <a:spAutoFit/>
          </a:bodyPr>
          <a:lstStyle/>
          <a:p>
            <a:pPr algn="ctr"/>
            <a:r>
              <a:rPr lang="de-DE" sz="1400" b="1" dirty="0"/>
              <a:t>0000</a:t>
            </a:r>
          </a:p>
        </p:txBody>
      </p:sp>
      <p:sp>
        <p:nvSpPr>
          <p:cNvPr id="87" name="Textfeld 86"/>
          <p:cNvSpPr txBox="1"/>
          <p:nvPr/>
        </p:nvSpPr>
        <p:spPr>
          <a:xfrm>
            <a:off x="3218244" y="5445224"/>
            <a:ext cx="720080" cy="307777"/>
          </a:xfrm>
          <a:prstGeom prst="rect">
            <a:avLst/>
          </a:prstGeom>
          <a:noFill/>
          <a:ln w="3175">
            <a:noFill/>
          </a:ln>
        </p:spPr>
        <p:txBody>
          <a:bodyPr wrap="square" rtlCol="0">
            <a:spAutoFit/>
          </a:bodyPr>
          <a:lstStyle/>
          <a:p>
            <a:pPr algn="ctr"/>
            <a:r>
              <a:rPr lang="de-DE" sz="1400" b="1" dirty="0"/>
              <a:t>0000</a:t>
            </a:r>
          </a:p>
        </p:txBody>
      </p:sp>
      <p:sp>
        <p:nvSpPr>
          <p:cNvPr id="88" name="Textfeld 87"/>
          <p:cNvSpPr txBox="1"/>
          <p:nvPr/>
        </p:nvSpPr>
        <p:spPr>
          <a:xfrm>
            <a:off x="4082340" y="5445224"/>
            <a:ext cx="720080" cy="307777"/>
          </a:xfrm>
          <a:prstGeom prst="rect">
            <a:avLst/>
          </a:prstGeom>
          <a:noFill/>
          <a:ln w="3175">
            <a:noFill/>
          </a:ln>
        </p:spPr>
        <p:txBody>
          <a:bodyPr wrap="square" rtlCol="0">
            <a:spAutoFit/>
          </a:bodyPr>
          <a:lstStyle/>
          <a:p>
            <a:pPr algn="ctr"/>
            <a:r>
              <a:rPr lang="de-DE" sz="1400" b="1" dirty="0"/>
              <a:t>0000</a:t>
            </a:r>
          </a:p>
        </p:txBody>
      </p:sp>
      <p:sp>
        <p:nvSpPr>
          <p:cNvPr id="89" name="Textfeld 88"/>
          <p:cNvSpPr txBox="1"/>
          <p:nvPr/>
        </p:nvSpPr>
        <p:spPr>
          <a:xfrm>
            <a:off x="4946436" y="5445224"/>
            <a:ext cx="720080" cy="307777"/>
          </a:xfrm>
          <a:prstGeom prst="rect">
            <a:avLst/>
          </a:prstGeom>
          <a:noFill/>
          <a:ln w="3175">
            <a:noFill/>
          </a:ln>
        </p:spPr>
        <p:txBody>
          <a:bodyPr wrap="square" rtlCol="0">
            <a:spAutoFit/>
          </a:bodyPr>
          <a:lstStyle/>
          <a:p>
            <a:pPr algn="ctr"/>
            <a:r>
              <a:rPr lang="de-DE" sz="1400" b="1" dirty="0"/>
              <a:t>0001</a:t>
            </a:r>
          </a:p>
        </p:txBody>
      </p:sp>
      <p:sp>
        <p:nvSpPr>
          <p:cNvPr id="90" name="Textfeld 89"/>
          <p:cNvSpPr txBox="1"/>
          <p:nvPr/>
        </p:nvSpPr>
        <p:spPr>
          <a:xfrm>
            <a:off x="5810532" y="5445224"/>
            <a:ext cx="720080" cy="307777"/>
          </a:xfrm>
          <a:prstGeom prst="rect">
            <a:avLst/>
          </a:prstGeom>
          <a:noFill/>
          <a:ln w="3175">
            <a:noFill/>
          </a:ln>
        </p:spPr>
        <p:txBody>
          <a:bodyPr wrap="square" rtlCol="0">
            <a:spAutoFit/>
          </a:bodyPr>
          <a:lstStyle/>
          <a:p>
            <a:pPr algn="ctr"/>
            <a:r>
              <a:rPr lang="de-DE" sz="1400" b="1" dirty="0"/>
              <a:t>0000</a:t>
            </a:r>
          </a:p>
        </p:txBody>
      </p:sp>
      <p:sp>
        <p:nvSpPr>
          <p:cNvPr id="91" name="Textfeld 90"/>
          <p:cNvSpPr txBox="1"/>
          <p:nvPr/>
        </p:nvSpPr>
        <p:spPr>
          <a:xfrm>
            <a:off x="6674628" y="5445224"/>
            <a:ext cx="720080" cy="307777"/>
          </a:xfrm>
          <a:prstGeom prst="rect">
            <a:avLst/>
          </a:prstGeom>
          <a:noFill/>
          <a:ln w="3175">
            <a:noFill/>
          </a:ln>
        </p:spPr>
        <p:txBody>
          <a:bodyPr wrap="square" rtlCol="0">
            <a:spAutoFit/>
          </a:bodyPr>
          <a:lstStyle/>
          <a:p>
            <a:pPr algn="ctr"/>
            <a:r>
              <a:rPr lang="de-DE" sz="1400" b="1" dirty="0"/>
              <a:t>0500</a:t>
            </a:r>
          </a:p>
        </p:txBody>
      </p:sp>
      <p:sp>
        <p:nvSpPr>
          <p:cNvPr id="92" name="Textfeld 91"/>
          <p:cNvSpPr txBox="1"/>
          <p:nvPr/>
        </p:nvSpPr>
        <p:spPr>
          <a:xfrm>
            <a:off x="1346036" y="5445224"/>
            <a:ext cx="153376" cy="307777"/>
          </a:xfrm>
          <a:prstGeom prst="rect">
            <a:avLst/>
          </a:prstGeom>
          <a:noFill/>
          <a:ln w="3175">
            <a:noFill/>
          </a:ln>
        </p:spPr>
        <p:txBody>
          <a:bodyPr wrap="square" rtlCol="0">
            <a:spAutoFit/>
          </a:bodyPr>
          <a:lstStyle/>
          <a:p>
            <a:pPr algn="ctr"/>
            <a:r>
              <a:rPr lang="de-DE" sz="1400" b="1" dirty="0"/>
              <a:t>:</a:t>
            </a:r>
          </a:p>
        </p:txBody>
      </p:sp>
      <p:sp>
        <p:nvSpPr>
          <p:cNvPr id="93" name="Textfeld 92"/>
          <p:cNvSpPr txBox="1"/>
          <p:nvPr/>
        </p:nvSpPr>
        <p:spPr>
          <a:xfrm>
            <a:off x="2210132" y="5445224"/>
            <a:ext cx="153376" cy="307777"/>
          </a:xfrm>
          <a:prstGeom prst="rect">
            <a:avLst/>
          </a:prstGeom>
          <a:noFill/>
          <a:ln w="3175">
            <a:noFill/>
          </a:ln>
        </p:spPr>
        <p:txBody>
          <a:bodyPr wrap="square" rtlCol="0">
            <a:spAutoFit/>
          </a:bodyPr>
          <a:lstStyle/>
          <a:p>
            <a:pPr algn="ctr"/>
            <a:r>
              <a:rPr lang="de-DE" sz="1400" b="1" dirty="0"/>
              <a:t>:</a:t>
            </a:r>
          </a:p>
        </p:txBody>
      </p:sp>
      <p:sp>
        <p:nvSpPr>
          <p:cNvPr id="94" name="Textfeld 93"/>
          <p:cNvSpPr txBox="1"/>
          <p:nvPr/>
        </p:nvSpPr>
        <p:spPr>
          <a:xfrm>
            <a:off x="3074228" y="5445224"/>
            <a:ext cx="153376" cy="307777"/>
          </a:xfrm>
          <a:prstGeom prst="rect">
            <a:avLst/>
          </a:prstGeom>
          <a:noFill/>
          <a:ln w="3175">
            <a:noFill/>
          </a:ln>
        </p:spPr>
        <p:txBody>
          <a:bodyPr wrap="square" rtlCol="0">
            <a:spAutoFit/>
          </a:bodyPr>
          <a:lstStyle/>
          <a:p>
            <a:pPr algn="ctr"/>
            <a:r>
              <a:rPr lang="de-DE" sz="1400" b="1" dirty="0"/>
              <a:t>:</a:t>
            </a:r>
          </a:p>
        </p:txBody>
      </p:sp>
      <p:sp>
        <p:nvSpPr>
          <p:cNvPr id="95" name="Textfeld 94"/>
          <p:cNvSpPr txBox="1"/>
          <p:nvPr/>
        </p:nvSpPr>
        <p:spPr>
          <a:xfrm>
            <a:off x="3928964" y="5445224"/>
            <a:ext cx="153376" cy="307777"/>
          </a:xfrm>
          <a:prstGeom prst="rect">
            <a:avLst/>
          </a:prstGeom>
          <a:noFill/>
          <a:ln w="3175">
            <a:noFill/>
          </a:ln>
        </p:spPr>
        <p:txBody>
          <a:bodyPr wrap="square" rtlCol="0">
            <a:spAutoFit/>
          </a:bodyPr>
          <a:lstStyle/>
          <a:p>
            <a:pPr algn="ctr"/>
            <a:r>
              <a:rPr lang="de-DE" sz="1400" b="1" dirty="0"/>
              <a:t>:</a:t>
            </a:r>
          </a:p>
        </p:txBody>
      </p:sp>
      <p:sp>
        <p:nvSpPr>
          <p:cNvPr id="96" name="Textfeld 95"/>
          <p:cNvSpPr txBox="1"/>
          <p:nvPr/>
        </p:nvSpPr>
        <p:spPr>
          <a:xfrm>
            <a:off x="4802420" y="5445224"/>
            <a:ext cx="153376" cy="307777"/>
          </a:xfrm>
          <a:prstGeom prst="rect">
            <a:avLst/>
          </a:prstGeom>
          <a:noFill/>
          <a:ln w="3175">
            <a:noFill/>
          </a:ln>
        </p:spPr>
        <p:txBody>
          <a:bodyPr wrap="square" rtlCol="0">
            <a:spAutoFit/>
          </a:bodyPr>
          <a:lstStyle/>
          <a:p>
            <a:pPr algn="ctr"/>
            <a:r>
              <a:rPr lang="de-DE" sz="1400" b="1" dirty="0"/>
              <a:t>:</a:t>
            </a:r>
          </a:p>
        </p:txBody>
      </p:sp>
      <p:sp>
        <p:nvSpPr>
          <p:cNvPr id="97" name="Textfeld 96"/>
          <p:cNvSpPr txBox="1"/>
          <p:nvPr/>
        </p:nvSpPr>
        <p:spPr>
          <a:xfrm>
            <a:off x="5666516" y="5445224"/>
            <a:ext cx="153376" cy="307777"/>
          </a:xfrm>
          <a:prstGeom prst="rect">
            <a:avLst/>
          </a:prstGeom>
          <a:noFill/>
          <a:ln w="3175">
            <a:noFill/>
          </a:ln>
        </p:spPr>
        <p:txBody>
          <a:bodyPr wrap="square" rtlCol="0">
            <a:spAutoFit/>
          </a:bodyPr>
          <a:lstStyle/>
          <a:p>
            <a:pPr algn="ctr"/>
            <a:r>
              <a:rPr lang="de-DE" sz="1400" b="1" dirty="0"/>
              <a:t>:</a:t>
            </a:r>
          </a:p>
        </p:txBody>
      </p:sp>
      <p:sp>
        <p:nvSpPr>
          <p:cNvPr id="98" name="Textfeld 97"/>
          <p:cNvSpPr txBox="1"/>
          <p:nvPr/>
        </p:nvSpPr>
        <p:spPr>
          <a:xfrm>
            <a:off x="6521252" y="5448217"/>
            <a:ext cx="153376" cy="307777"/>
          </a:xfrm>
          <a:prstGeom prst="rect">
            <a:avLst/>
          </a:prstGeom>
          <a:noFill/>
          <a:ln w="3175">
            <a:noFill/>
          </a:ln>
        </p:spPr>
        <p:txBody>
          <a:bodyPr wrap="square" rtlCol="0">
            <a:spAutoFit/>
          </a:bodyPr>
          <a:lstStyle/>
          <a:p>
            <a:pPr algn="ctr"/>
            <a:r>
              <a:rPr lang="de-DE" sz="1400" b="1" dirty="0"/>
              <a:t>:</a:t>
            </a:r>
          </a:p>
        </p:txBody>
      </p:sp>
      <p:sp>
        <p:nvSpPr>
          <p:cNvPr id="99" name="Textfeld 98"/>
          <p:cNvSpPr txBox="1"/>
          <p:nvPr/>
        </p:nvSpPr>
        <p:spPr>
          <a:xfrm>
            <a:off x="611560" y="5877272"/>
            <a:ext cx="720080" cy="307777"/>
          </a:xfrm>
          <a:prstGeom prst="rect">
            <a:avLst/>
          </a:prstGeom>
          <a:noFill/>
          <a:ln w="3175">
            <a:noFill/>
          </a:ln>
        </p:spPr>
        <p:txBody>
          <a:bodyPr wrap="square" rtlCol="0">
            <a:spAutoFit/>
          </a:bodyPr>
          <a:lstStyle/>
          <a:p>
            <a:pPr algn="ctr"/>
            <a:r>
              <a:rPr lang="de-DE" sz="1400" b="1" dirty="0"/>
              <a:t>0000</a:t>
            </a:r>
          </a:p>
        </p:txBody>
      </p:sp>
      <p:sp>
        <p:nvSpPr>
          <p:cNvPr id="100" name="Textfeld 99"/>
          <p:cNvSpPr txBox="1"/>
          <p:nvPr/>
        </p:nvSpPr>
        <p:spPr>
          <a:xfrm>
            <a:off x="1475656" y="5877272"/>
            <a:ext cx="720080" cy="307777"/>
          </a:xfrm>
          <a:prstGeom prst="rect">
            <a:avLst/>
          </a:prstGeom>
          <a:noFill/>
          <a:ln w="3175">
            <a:noFill/>
          </a:ln>
        </p:spPr>
        <p:txBody>
          <a:bodyPr wrap="square" rtlCol="0">
            <a:spAutoFit/>
          </a:bodyPr>
          <a:lstStyle/>
          <a:p>
            <a:pPr algn="ctr"/>
            <a:r>
              <a:rPr lang="de-DE" sz="1400" b="1" dirty="0"/>
              <a:t>0000</a:t>
            </a:r>
          </a:p>
        </p:txBody>
      </p:sp>
      <p:sp>
        <p:nvSpPr>
          <p:cNvPr id="101" name="Textfeld 100"/>
          <p:cNvSpPr txBox="1"/>
          <p:nvPr/>
        </p:nvSpPr>
        <p:spPr>
          <a:xfrm>
            <a:off x="2339752" y="5877272"/>
            <a:ext cx="720080" cy="307777"/>
          </a:xfrm>
          <a:prstGeom prst="rect">
            <a:avLst/>
          </a:prstGeom>
          <a:noFill/>
          <a:ln w="3175">
            <a:noFill/>
          </a:ln>
        </p:spPr>
        <p:txBody>
          <a:bodyPr wrap="square" rtlCol="0">
            <a:spAutoFit/>
          </a:bodyPr>
          <a:lstStyle/>
          <a:p>
            <a:pPr algn="ctr"/>
            <a:r>
              <a:rPr lang="de-DE" sz="1400" b="1" dirty="0"/>
              <a:t>0000</a:t>
            </a:r>
          </a:p>
        </p:txBody>
      </p:sp>
      <p:sp>
        <p:nvSpPr>
          <p:cNvPr id="102" name="Textfeld 101"/>
          <p:cNvSpPr txBox="1"/>
          <p:nvPr/>
        </p:nvSpPr>
        <p:spPr>
          <a:xfrm>
            <a:off x="3203848" y="5877272"/>
            <a:ext cx="720080" cy="307777"/>
          </a:xfrm>
          <a:prstGeom prst="rect">
            <a:avLst/>
          </a:prstGeom>
          <a:noFill/>
          <a:ln w="3175">
            <a:noFill/>
          </a:ln>
        </p:spPr>
        <p:txBody>
          <a:bodyPr wrap="square" rtlCol="0">
            <a:spAutoFit/>
          </a:bodyPr>
          <a:lstStyle/>
          <a:p>
            <a:pPr algn="ctr"/>
            <a:r>
              <a:rPr lang="de-DE" sz="1400" b="1" dirty="0"/>
              <a:t>0000</a:t>
            </a:r>
          </a:p>
        </p:txBody>
      </p:sp>
      <p:sp>
        <p:nvSpPr>
          <p:cNvPr id="103" name="Textfeld 102"/>
          <p:cNvSpPr txBox="1"/>
          <p:nvPr/>
        </p:nvSpPr>
        <p:spPr>
          <a:xfrm>
            <a:off x="4067944" y="5877272"/>
            <a:ext cx="720080" cy="307777"/>
          </a:xfrm>
          <a:prstGeom prst="rect">
            <a:avLst/>
          </a:prstGeom>
          <a:noFill/>
          <a:ln w="3175">
            <a:noFill/>
          </a:ln>
        </p:spPr>
        <p:txBody>
          <a:bodyPr wrap="square" rtlCol="0">
            <a:spAutoFit/>
          </a:bodyPr>
          <a:lstStyle/>
          <a:p>
            <a:pPr algn="ctr"/>
            <a:r>
              <a:rPr lang="de-DE" sz="1400" b="1" dirty="0"/>
              <a:t>0000</a:t>
            </a:r>
          </a:p>
        </p:txBody>
      </p:sp>
      <p:sp>
        <p:nvSpPr>
          <p:cNvPr id="104" name="Textfeld 103"/>
          <p:cNvSpPr txBox="1"/>
          <p:nvPr/>
        </p:nvSpPr>
        <p:spPr>
          <a:xfrm>
            <a:off x="4932040" y="5877272"/>
            <a:ext cx="720080" cy="307777"/>
          </a:xfrm>
          <a:prstGeom prst="rect">
            <a:avLst/>
          </a:prstGeom>
          <a:noFill/>
          <a:ln w="3175">
            <a:noFill/>
          </a:ln>
        </p:spPr>
        <p:txBody>
          <a:bodyPr wrap="square" rtlCol="0">
            <a:spAutoFit/>
          </a:bodyPr>
          <a:lstStyle/>
          <a:p>
            <a:pPr algn="ctr"/>
            <a:r>
              <a:rPr lang="de-DE" sz="1400" b="1" dirty="0"/>
              <a:t>0000</a:t>
            </a:r>
          </a:p>
        </p:txBody>
      </p:sp>
      <p:sp>
        <p:nvSpPr>
          <p:cNvPr id="105" name="Textfeld 104"/>
          <p:cNvSpPr txBox="1"/>
          <p:nvPr/>
        </p:nvSpPr>
        <p:spPr>
          <a:xfrm>
            <a:off x="5796136" y="5877272"/>
            <a:ext cx="720080" cy="307777"/>
          </a:xfrm>
          <a:prstGeom prst="rect">
            <a:avLst/>
          </a:prstGeom>
          <a:noFill/>
          <a:ln w="3175">
            <a:noFill/>
          </a:ln>
        </p:spPr>
        <p:txBody>
          <a:bodyPr wrap="square" rtlCol="0">
            <a:spAutoFit/>
          </a:bodyPr>
          <a:lstStyle/>
          <a:p>
            <a:pPr algn="ctr"/>
            <a:r>
              <a:rPr lang="de-DE" sz="1400" b="1" dirty="0"/>
              <a:t>0000</a:t>
            </a:r>
          </a:p>
        </p:txBody>
      </p:sp>
      <p:sp>
        <p:nvSpPr>
          <p:cNvPr id="106" name="Textfeld 105"/>
          <p:cNvSpPr txBox="1"/>
          <p:nvPr/>
        </p:nvSpPr>
        <p:spPr>
          <a:xfrm>
            <a:off x="6660232" y="5877272"/>
            <a:ext cx="720080" cy="307777"/>
          </a:xfrm>
          <a:prstGeom prst="rect">
            <a:avLst/>
          </a:prstGeom>
          <a:noFill/>
          <a:ln w="3175">
            <a:noFill/>
          </a:ln>
        </p:spPr>
        <p:txBody>
          <a:bodyPr wrap="square" rtlCol="0">
            <a:spAutoFit/>
          </a:bodyPr>
          <a:lstStyle/>
          <a:p>
            <a:pPr algn="ctr"/>
            <a:r>
              <a:rPr lang="de-DE" sz="1400" b="1" dirty="0"/>
              <a:t>0001</a:t>
            </a:r>
          </a:p>
        </p:txBody>
      </p:sp>
      <p:sp>
        <p:nvSpPr>
          <p:cNvPr id="107" name="Textfeld 106"/>
          <p:cNvSpPr txBox="1"/>
          <p:nvPr/>
        </p:nvSpPr>
        <p:spPr>
          <a:xfrm>
            <a:off x="1331640" y="5877272"/>
            <a:ext cx="153376" cy="307777"/>
          </a:xfrm>
          <a:prstGeom prst="rect">
            <a:avLst/>
          </a:prstGeom>
          <a:noFill/>
          <a:ln w="3175">
            <a:noFill/>
          </a:ln>
        </p:spPr>
        <p:txBody>
          <a:bodyPr wrap="square" rtlCol="0">
            <a:spAutoFit/>
          </a:bodyPr>
          <a:lstStyle/>
          <a:p>
            <a:pPr algn="ctr"/>
            <a:r>
              <a:rPr lang="de-DE" sz="1400" b="1" dirty="0"/>
              <a:t>:</a:t>
            </a:r>
          </a:p>
        </p:txBody>
      </p:sp>
      <p:sp>
        <p:nvSpPr>
          <p:cNvPr id="108" name="Textfeld 107"/>
          <p:cNvSpPr txBox="1"/>
          <p:nvPr/>
        </p:nvSpPr>
        <p:spPr>
          <a:xfrm>
            <a:off x="2195736" y="5877272"/>
            <a:ext cx="153376" cy="307777"/>
          </a:xfrm>
          <a:prstGeom prst="rect">
            <a:avLst/>
          </a:prstGeom>
          <a:noFill/>
          <a:ln w="3175">
            <a:noFill/>
          </a:ln>
        </p:spPr>
        <p:txBody>
          <a:bodyPr wrap="square" rtlCol="0">
            <a:spAutoFit/>
          </a:bodyPr>
          <a:lstStyle/>
          <a:p>
            <a:pPr algn="ctr"/>
            <a:r>
              <a:rPr lang="de-DE" sz="1400" b="1" dirty="0"/>
              <a:t>:</a:t>
            </a:r>
          </a:p>
        </p:txBody>
      </p:sp>
      <p:sp>
        <p:nvSpPr>
          <p:cNvPr id="109" name="Textfeld 108"/>
          <p:cNvSpPr txBox="1"/>
          <p:nvPr/>
        </p:nvSpPr>
        <p:spPr>
          <a:xfrm>
            <a:off x="3059832" y="5877272"/>
            <a:ext cx="153376" cy="307777"/>
          </a:xfrm>
          <a:prstGeom prst="rect">
            <a:avLst/>
          </a:prstGeom>
          <a:noFill/>
          <a:ln w="3175">
            <a:noFill/>
          </a:ln>
        </p:spPr>
        <p:txBody>
          <a:bodyPr wrap="square" rtlCol="0">
            <a:spAutoFit/>
          </a:bodyPr>
          <a:lstStyle/>
          <a:p>
            <a:pPr algn="ctr"/>
            <a:r>
              <a:rPr lang="de-DE" sz="1400" b="1" dirty="0"/>
              <a:t>:</a:t>
            </a:r>
          </a:p>
        </p:txBody>
      </p:sp>
      <p:sp>
        <p:nvSpPr>
          <p:cNvPr id="110" name="Textfeld 109"/>
          <p:cNvSpPr txBox="1"/>
          <p:nvPr/>
        </p:nvSpPr>
        <p:spPr>
          <a:xfrm>
            <a:off x="3914568" y="5877272"/>
            <a:ext cx="153376" cy="307777"/>
          </a:xfrm>
          <a:prstGeom prst="rect">
            <a:avLst/>
          </a:prstGeom>
          <a:noFill/>
          <a:ln w="3175">
            <a:noFill/>
          </a:ln>
        </p:spPr>
        <p:txBody>
          <a:bodyPr wrap="square" rtlCol="0">
            <a:spAutoFit/>
          </a:bodyPr>
          <a:lstStyle/>
          <a:p>
            <a:pPr algn="ctr"/>
            <a:r>
              <a:rPr lang="de-DE" sz="1400" b="1" dirty="0"/>
              <a:t>:</a:t>
            </a:r>
          </a:p>
        </p:txBody>
      </p:sp>
      <p:sp>
        <p:nvSpPr>
          <p:cNvPr id="111" name="Textfeld 110"/>
          <p:cNvSpPr txBox="1"/>
          <p:nvPr/>
        </p:nvSpPr>
        <p:spPr>
          <a:xfrm>
            <a:off x="4788024" y="5877272"/>
            <a:ext cx="153376" cy="307777"/>
          </a:xfrm>
          <a:prstGeom prst="rect">
            <a:avLst/>
          </a:prstGeom>
          <a:noFill/>
          <a:ln w="3175">
            <a:noFill/>
          </a:ln>
        </p:spPr>
        <p:txBody>
          <a:bodyPr wrap="square" rtlCol="0">
            <a:spAutoFit/>
          </a:bodyPr>
          <a:lstStyle/>
          <a:p>
            <a:pPr algn="ctr"/>
            <a:r>
              <a:rPr lang="de-DE" sz="1400" b="1" dirty="0"/>
              <a:t>:</a:t>
            </a:r>
          </a:p>
        </p:txBody>
      </p:sp>
      <p:sp>
        <p:nvSpPr>
          <p:cNvPr id="112" name="Textfeld 111"/>
          <p:cNvSpPr txBox="1"/>
          <p:nvPr/>
        </p:nvSpPr>
        <p:spPr>
          <a:xfrm>
            <a:off x="5652120" y="5877272"/>
            <a:ext cx="153376" cy="307777"/>
          </a:xfrm>
          <a:prstGeom prst="rect">
            <a:avLst/>
          </a:prstGeom>
          <a:noFill/>
          <a:ln w="3175">
            <a:noFill/>
          </a:ln>
        </p:spPr>
        <p:txBody>
          <a:bodyPr wrap="square" rtlCol="0">
            <a:spAutoFit/>
          </a:bodyPr>
          <a:lstStyle/>
          <a:p>
            <a:pPr algn="ctr"/>
            <a:r>
              <a:rPr lang="de-DE" sz="1400" b="1" dirty="0"/>
              <a:t>:</a:t>
            </a:r>
          </a:p>
        </p:txBody>
      </p:sp>
      <p:sp>
        <p:nvSpPr>
          <p:cNvPr id="113" name="Textfeld 112"/>
          <p:cNvSpPr txBox="1"/>
          <p:nvPr/>
        </p:nvSpPr>
        <p:spPr>
          <a:xfrm>
            <a:off x="6506856" y="5880265"/>
            <a:ext cx="153376" cy="307777"/>
          </a:xfrm>
          <a:prstGeom prst="rect">
            <a:avLst/>
          </a:prstGeom>
          <a:noFill/>
          <a:ln w="3175">
            <a:noFill/>
          </a:ln>
        </p:spPr>
        <p:txBody>
          <a:bodyPr wrap="square" rtlCol="0">
            <a:spAutoFit/>
          </a:bodyPr>
          <a:lstStyle/>
          <a:p>
            <a:pPr algn="ctr"/>
            <a:r>
              <a:rPr lang="de-DE" sz="1400" b="1" dirty="0"/>
              <a:t>:</a:t>
            </a:r>
          </a:p>
        </p:txBody>
      </p:sp>
      <p:sp>
        <p:nvSpPr>
          <p:cNvPr id="114"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b="1" dirty="0">
                <a:solidFill>
                  <a:srgbClr val="FF0000"/>
                </a:solidFill>
              </a:rPr>
              <a:t>Notation</a:t>
            </a:r>
          </a:p>
          <a:p>
            <a:r>
              <a:rPr lang="de-DE" altLang="de-DE" sz="1400" dirty="0"/>
              <a:t>Adressarten</a:t>
            </a:r>
          </a:p>
          <a:p>
            <a:r>
              <a:rPr lang="de-DE" altLang="de-DE" sz="1400" dirty="0"/>
              <a:t>Reservierte Adressen</a:t>
            </a:r>
          </a:p>
          <a:p>
            <a:r>
              <a:rPr lang="de-DE" altLang="de-DE" sz="1400" dirty="0"/>
              <a:t>Subnetting</a:t>
            </a:r>
          </a:p>
        </p:txBody>
      </p:sp>
    </p:spTree>
    <p:extLst>
      <p:ext uri="{BB962C8B-B14F-4D97-AF65-F5344CB8AC3E}">
        <p14:creationId xmlns:p14="http://schemas.microsoft.com/office/powerpoint/2010/main" val="304168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arn(inVertical)">
                                      <p:cBhvr>
                                        <p:cTn id="39" dur="500"/>
                                        <p:tgtEl>
                                          <p:spTgt spid="5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arn(inVertical)">
                                      <p:cBhvr>
                                        <p:cTn id="42" dur="500"/>
                                        <p:tgtEl>
                                          <p:spTgt spid="5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barn(inVertical)">
                                      <p:cBhvr>
                                        <p:cTn id="45" dur="500"/>
                                        <p:tgtEl>
                                          <p:spTgt spid="55"/>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barn(inVertical)">
                                      <p:cBhvr>
                                        <p:cTn id="48" dur="500"/>
                                        <p:tgtEl>
                                          <p:spTgt spid="56"/>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barn(inVertical)">
                                      <p:cBhvr>
                                        <p:cTn id="51" dur="500"/>
                                        <p:tgtEl>
                                          <p:spTgt spid="60"/>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barn(inVertical)">
                                      <p:cBhvr>
                                        <p:cTn id="54" dur="500"/>
                                        <p:tgtEl>
                                          <p:spTgt spid="61"/>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barn(inVertical)">
                                      <p:cBhvr>
                                        <p:cTn id="57" dur="500"/>
                                        <p:tgtEl>
                                          <p:spTgt spid="62"/>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barn(inVertical)">
                                      <p:cBhvr>
                                        <p:cTn id="60" dur="500"/>
                                        <p:tgtEl>
                                          <p:spTgt spid="63"/>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barn(inVertical)">
                                      <p:cBhvr>
                                        <p:cTn id="63" dur="500"/>
                                        <p:tgtEl>
                                          <p:spTgt spid="64"/>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barn(inVertical)">
                                      <p:cBhvr>
                                        <p:cTn id="66" dur="500"/>
                                        <p:tgtEl>
                                          <p:spTgt spid="6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0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0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0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1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1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3" grpId="0"/>
      <p:bldP spid="54" grpId="0"/>
      <p:bldP spid="55" grpId="0"/>
      <p:bldP spid="56" grpId="0"/>
      <p:bldP spid="60" grpId="0"/>
      <p:bldP spid="61" grpId="0"/>
      <p:bldP spid="62" grpId="0"/>
      <p:bldP spid="63" grpId="0"/>
      <p:bldP spid="64"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animBg="1"/>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39825" y="784225"/>
            <a:ext cx="5737225" cy="1143000"/>
          </a:xfrm>
        </p:spPr>
        <p:txBody>
          <a:bodyPr/>
          <a:lstStyle/>
          <a:p>
            <a:r>
              <a:rPr lang="de-DE" altLang="de-DE" dirty="0"/>
              <a:t>Zahlenformate</a:t>
            </a:r>
          </a:p>
        </p:txBody>
      </p:sp>
      <p:sp>
        <p:nvSpPr>
          <p:cNvPr id="6" name="Textfeld 5"/>
          <p:cNvSpPr txBox="1"/>
          <p:nvPr/>
        </p:nvSpPr>
        <p:spPr>
          <a:xfrm>
            <a:off x="1115616" y="1988840"/>
            <a:ext cx="5616624" cy="923330"/>
          </a:xfrm>
          <a:prstGeom prst="rect">
            <a:avLst/>
          </a:prstGeom>
          <a:solidFill>
            <a:srgbClr val="99FF99"/>
          </a:solidFill>
          <a:ln>
            <a:solidFill>
              <a:schemeClr val="accent1"/>
            </a:solidFill>
          </a:ln>
        </p:spPr>
        <p:txBody>
          <a:bodyPr wrap="square" rtlCol="0">
            <a:spAutoFit/>
          </a:bodyPr>
          <a:lstStyle/>
          <a:p>
            <a:r>
              <a:rPr lang="de-DE" dirty="0"/>
              <a:t>Verkürzungsregel 2:</a:t>
            </a:r>
          </a:p>
          <a:p>
            <a:r>
              <a:rPr lang="de-DE" dirty="0"/>
              <a:t>Innerhalb einer Adresse aufeinanderfolgende Nullen durch zwei Doppelpunkte ersetzen. </a:t>
            </a:r>
          </a:p>
        </p:txBody>
      </p:sp>
      <p:sp>
        <p:nvSpPr>
          <p:cNvPr id="37" name="Textfeld 36"/>
          <p:cNvSpPr txBox="1"/>
          <p:nvPr/>
        </p:nvSpPr>
        <p:spPr>
          <a:xfrm>
            <a:off x="539552" y="3212976"/>
            <a:ext cx="720080" cy="307777"/>
          </a:xfrm>
          <a:prstGeom prst="rect">
            <a:avLst/>
          </a:prstGeom>
          <a:noFill/>
          <a:ln w="3175">
            <a:noFill/>
          </a:ln>
        </p:spPr>
        <p:txBody>
          <a:bodyPr wrap="square" rtlCol="0">
            <a:spAutoFit/>
          </a:bodyPr>
          <a:lstStyle/>
          <a:p>
            <a:pPr algn="ctr"/>
            <a:r>
              <a:rPr lang="de-DE" sz="1400" b="1" dirty="0"/>
              <a:t>2001</a:t>
            </a:r>
          </a:p>
        </p:txBody>
      </p:sp>
      <p:sp>
        <p:nvSpPr>
          <p:cNvPr id="38" name="Textfeld 37"/>
          <p:cNvSpPr txBox="1"/>
          <p:nvPr/>
        </p:nvSpPr>
        <p:spPr>
          <a:xfrm>
            <a:off x="1403648" y="3212976"/>
            <a:ext cx="720080" cy="307777"/>
          </a:xfrm>
          <a:prstGeom prst="rect">
            <a:avLst/>
          </a:prstGeom>
          <a:noFill/>
          <a:ln w="3175">
            <a:noFill/>
          </a:ln>
        </p:spPr>
        <p:txBody>
          <a:bodyPr wrap="square" rtlCol="0">
            <a:spAutoFit/>
          </a:bodyPr>
          <a:lstStyle/>
          <a:p>
            <a:pPr algn="ctr"/>
            <a:r>
              <a:rPr lang="de-DE" sz="1400" b="1" dirty="0"/>
              <a:t>0DB8</a:t>
            </a:r>
          </a:p>
        </p:txBody>
      </p:sp>
      <p:sp>
        <p:nvSpPr>
          <p:cNvPr id="39" name="Textfeld 38"/>
          <p:cNvSpPr txBox="1"/>
          <p:nvPr/>
        </p:nvSpPr>
        <p:spPr>
          <a:xfrm>
            <a:off x="2267744" y="3212976"/>
            <a:ext cx="720080" cy="307777"/>
          </a:xfrm>
          <a:prstGeom prst="rect">
            <a:avLst/>
          </a:prstGeom>
          <a:noFill/>
          <a:ln w="3175">
            <a:noFill/>
          </a:ln>
        </p:spPr>
        <p:txBody>
          <a:bodyPr wrap="square" rtlCol="0">
            <a:spAutoFit/>
          </a:bodyPr>
          <a:lstStyle/>
          <a:p>
            <a:pPr algn="ctr"/>
            <a:r>
              <a:rPr lang="de-DE" sz="1400" b="1" dirty="0"/>
              <a:t>0000</a:t>
            </a:r>
          </a:p>
        </p:txBody>
      </p:sp>
      <p:sp>
        <p:nvSpPr>
          <p:cNvPr id="40" name="Textfeld 39"/>
          <p:cNvSpPr txBox="1"/>
          <p:nvPr/>
        </p:nvSpPr>
        <p:spPr>
          <a:xfrm>
            <a:off x="3131840" y="3212976"/>
            <a:ext cx="720080" cy="307777"/>
          </a:xfrm>
          <a:prstGeom prst="rect">
            <a:avLst/>
          </a:prstGeom>
          <a:noFill/>
          <a:ln w="3175">
            <a:noFill/>
          </a:ln>
        </p:spPr>
        <p:txBody>
          <a:bodyPr wrap="square" rtlCol="0">
            <a:spAutoFit/>
          </a:bodyPr>
          <a:lstStyle/>
          <a:p>
            <a:pPr algn="ctr"/>
            <a:r>
              <a:rPr lang="de-DE" sz="1400" b="1" dirty="0"/>
              <a:t>1011</a:t>
            </a:r>
          </a:p>
        </p:txBody>
      </p:sp>
      <p:sp>
        <p:nvSpPr>
          <p:cNvPr id="41" name="Textfeld 40"/>
          <p:cNvSpPr txBox="1"/>
          <p:nvPr/>
        </p:nvSpPr>
        <p:spPr>
          <a:xfrm>
            <a:off x="3995936" y="3212976"/>
            <a:ext cx="720080" cy="307777"/>
          </a:xfrm>
          <a:prstGeom prst="rect">
            <a:avLst/>
          </a:prstGeom>
          <a:noFill/>
          <a:ln w="3175">
            <a:noFill/>
          </a:ln>
        </p:spPr>
        <p:txBody>
          <a:bodyPr wrap="square" rtlCol="0">
            <a:spAutoFit/>
          </a:bodyPr>
          <a:lstStyle/>
          <a:p>
            <a:pPr algn="ctr"/>
            <a:r>
              <a:rPr lang="de-DE" sz="1400" b="1" dirty="0"/>
              <a:t>0000</a:t>
            </a:r>
          </a:p>
        </p:txBody>
      </p:sp>
      <p:sp>
        <p:nvSpPr>
          <p:cNvPr id="42" name="Textfeld 41"/>
          <p:cNvSpPr txBox="1"/>
          <p:nvPr/>
        </p:nvSpPr>
        <p:spPr>
          <a:xfrm>
            <a:off x="4860032" y="3212976"/>
            <a:ext cx="720080" cy="307777"/>
          </a:xfrm>
          <a:prstGeom prst="rect">
            <a:avLst/>
          </a:prstGeom>
          <a:noFill/>
          <a:ln w="3175">
            <a:noFill/>
          </a:ln>
        </p:spPr>
        <p:txBody>
          <a:bodyPr wrap="square" rtlCol="0">
            <a:spAutoFit/>
          </a:bodyPr>
          <a:lstStyle/>
          <a:p>
            <a:pPr algn="ctr"/>
            <a:r>
              <a:rPr lang="de-DE" sz="1400" b="1" dirty="0"/>
              <a:t>0000</a:t>
            </a:r>
          </a:p>
        </p:txBody>
      </p:sp>
      <p:sp>
        <p:nvSpPr>
          <p:cNvPr id="43" name="Textfeld 42"/>
          <p:cNvSpPr txBox="1"/>
          <p:nvPr/>
        </p:nvSpPr>
        <p:spPr>
          <a:xfrm>
            <a:off x="5724128" y="3212976"/>
            <a:ext cx="720080" cy="307777"/>
          </a:xfrm>
          <a:prstGeom prst="rect">
            <a:avLst/>
          </a:prstGeom>
          <a:noFill/>
          <a:ln w="3175">
            <a:noFill/>
          </a:ln>
        </p:spPr>
        <p:txBody>
          <a:bodyPr wrap="square" rtlCol="0">
            <a:spAutoFit/>
          </a:bodyPr>
          <a:lstStyle/>
          <a:p>
            <a:pPr algn="ctr"/>
            <a:r>
              <a:rPr lang="de-DE" sz="1400" b="1" dirty="0"/>
              <a:t>0000</a:t>
            </a:r>
          </a:p>
        </p:txBody>
      </p:sp>
      <p:sp>
        <p:nvSpPr>
          <p:cNvPr id="44" name="Textfeld 43"/>
          <p:cNvSpPr txBox="1"/>
          <p:nvPr/>
        </p:nvSpPr>
        <p:spPr>
          <a:xfrm>
            <a:off x="6588224" y="3212976"/>
            <a:ext cx="720080" cy="307777"/>
          </a:xfrm>
          <a:prstGeom prst="rect">
            <a:avLst/>
          </a:prstGeom>
          <a:noFill/>
          <a:ln w="3175">
            <a:noFill/>
          </a:ln>
        </p:spPr>
        <p:txBody>
          <a:bodyPr wrap="square" rtlCol="0">
            <a:spAutoFit/>
          </a:bodyPr>
          <a:lstStyle/>
          <a:p>
            <a:pPr algn="ctr"/>
            <a:r>
              <a:rPr lang="de-DE" sz="1400" b="1" dirty="0"/>
              <a:t>0231</a:t>
            </a:r>
          </a:p>
        </p:txBody>
      </p:sp>
      <p:sp>
        <p:nvSpPr>
          <p:cNvPr id="45" name="Textfeld 44"/>
          <p:cNvSpPr txBox="1"/>
          <p:nvPr/>
        </p:nvSpPr>
        <p:spPr>
          <a:xfrm>
            <a:off x="1259632" y="3212976"/>
            <a:ext cx="153376" cy="307777"/>
          </a:xfrm>
          <a:prstGeom prst="rect">
            <a:avLst/>
          </a:prstGeom>
          <a:noFill/>
          <a:ln w="3175">
            <a:noFill/>
          </a:ln>
        </p:spPr>
        <p:txBody>
          <a:bodyPr wrap="square" rtlCol="0">
            <a:spAutoFit/>
          </a:bodyPr>
          <a:lstStyle/>
          <a:p>
            <a:pPr algn="ctr"/>
            <a:r>
              <a:rPr lang="de-DE" sz="1400" b="1" dirty="0"/>
              <a:t>:</a:t>
            </a:r>
          </a:p>
        </p:txBody>
      </p:sp>
      <p:sp>
        <p:nvSpPr>
          <p:cNvPr id="46" name="Textfeld 45"/>
          <p:cNvSpPr txBox="1"/>
          <p:nvPr/>
        </p:nvSpPr>
        <p:spPr>
          <a:xfrm>
            <a:off x="2123728" y="3212976"/>
            <a:ext cx="153376" cy="307777"/>
          </a:xfrm>
          <a:prstGeom prst="rect">
            <a:avLst/>
          </a:prstGeom>
          <a:noFill/>
          <a:ln w="3175">
            <a:noFill/>
          </a:ln>
        </p:spPr>
        <p:txBody>
          <a:bodyPr wrap="square" rtlCol="0">
            <a:spAutoFit/>
          </a:bodyPr>
          <a:lstStyle/>
          <a:p>
            <a:pPr algn="ctr"/>
            <a:r>
              <a:rPr lang="de-DE" sz="1400" b="1" dirty="0"/>
              <a:t>:</a:t>
            </a:r>
          </a:p>
        </p:txBody>
      </p:sp>
      <p:sp>
        <p:nvSpPr>
          <p:cNvPr id="47" name="Textfeld 46"/>
          <p:cNvSpPr txBox="1"/>
          <p:nvPr/>
        </p:nvSpPr>
        <p:spPr>
          <a:xfrm>
            <a:off x="2987824" y="3212976"/>
            <a:ext cx="153376" cy="307777"/>
          </a:xfrm>
          <a:prstGeom prst="rect">
            <a:avLst/>
          </a:prstGeom>
          <a:noFill/>
          <a:ln w="3175">
            <a:noFill/>
          </a:ln>
        </p:spPr>
        <p:txBody>
          <a:bodyPr wrap="square" rtlCol="0">
            <a:spAutoFit/>
          </a:bodyPr>
          <a:lstStyle/>
          <a:p>
            <a:pPr algn="ctr"/>
            <a:r>
              <a:rPr lang="de-DE" sz="1400" b="1" dirty="0"/>
              <a:t>:</a:t>
            </a:r>
          </a:p>
        </p:txBody>
      </p:sp>
      <p:sp>
        <p:nvSpPr>
          <p:cNvPr id="48" name="Textfeld 47"/>
          <p:cNvSpPr txBox="1"/>
          <p:nvPr/>
        </p:nvSpPr>
        <p:spPr>
          <a:xfrm>
            <a:off x="3842560" y="3212976"/>
            <a:ext cx="153376" cy="307777"/>
          </a:xfrm>
          <a:prstGeom prst="rect">
            <a:avLst/>
          </a:prstGeom>
          <a:noFill/>
          <a:ln w="3175">
            <a:noFill/>
          </a:ln>
        </p:spPr>
        <p:txBody>
          <a:bodyPr wrap="square" rtlCol="0">
            <a:spAutoFit/>
          </a:bodyPr>
          <a:lstStyle/>
          <a:p>
            <a:pPr algn="ctr"/>
            <a:r>
              <a:rPr lang="de-DE" sz="1400" b="1" dirty="0"/>
              <a:t>:</a:t>
            </a:r>
          </a:p>
        </p:txBody>
      </p:sp>
      <p:sp>
        <p:nvSpPr>
          <p:cNvPr id="49" name="Textfeld 48"/>
          <p:cNvSpPr txBox="1"/>
          <p:nvPr/>
        </p:nvSpPr>
        <p:spPr>
          <a:xfrm>
            <a:off x="4716016" y="3212976"/>
            <a:ext cx="153376" cy="307777"/>
          </a:xfrm>
          <a:prstGeom prst="rect">
            <a:avLst/>
          </a:prstGeom>
          <a:noFill/>
          <a:ln w="3175">
            <a:noFill/>
          </a:ln>
        </p:spPr>
        <p:txBody>
          <a:bodyPr wrap="square" rtlCol="0">
            <a:spAutoFit/>
          </a:bodyPr>
          <a:lstStyle/>
          <a:p>
            <a:pPr algn="ctr"/>
            <a:r>
              <a:rPr lang="de-DE" sz="1400" b="1" dirty="0"/>
              <a:t>:</a:t>
            </a:r>
          </a:p>
        </p:txBody>
      </p:sp>
      <p:sp>
        <p:nvSpPr>
          <p:cNvPr id="50" name="Textfeld 49"/>
          <p:cNvSpPr txBox="1"/>
          <p:nvPr/>
        </p:nvSpPr>
        <p:spPr>
          <a:xfrm>
            <a:off x="5580112" y="3212976"/>
            <a:ext cx="153376" cy="307777"/>
          </a:xfrm>
          <a:prstGeom prst="rect">
            <a:avLst/>
          </a:prstGeom>
          <a:noFill/>
          <a:ln w="3175">
            <a:noFill/>
          </a:ln>
        </p:spPr>
        <p:txBody>
          <a:bodyPr wrap="square" rtlCol="0">
            <a:spAutoFit/>
          </a:bodyPr>
          <a:lstStyle/>
          <a:p>
            <a:pPr algn="ctr"/>
            <a:r>
              <a:rPr lang="de-DE" sz="1400" b="1" dirty="0"/>
              <a:t>:</a:t>
            </a:r>
          </a:p>
        </p:txBody>
      </p:sp>
      <p:sp>
        <p:nvSpPr>
          <p:cNvPr id="51" name="Textfeld 50"/>
          <p:cNvSpPr txBox="1"/>
          <p:nvPr/>
        </p:nvSpPr>
        <p:spPr>
          <a:xfrm>
            <a:off x="6434848" y="3215969"/>
            <a:ext cx="153376" cy="307777"/>
          </a:xfrm>
          <a:prstGeom prst="rect">
            <a:avLst/>
          </a:prstGeom>
          <a:noFill/>
          <a:ln w="3175">
            <a:noFill/>
          </a:ln>
        </p:spPr>
        <p:txBody>
          <a:bodyPr wrap="square" rtlCol="0">
            <a:spAutoFit/>
          </a:bodyPr>
          <a:lstStyle/>
          <a:p>
            <a:pPr algn="ctr"/>
            <a:r>
              <a:rPr lang="de-DE" sz="1400" b="1" dirty="0"/>
              <a:t>:</a:t>
            </a:r>
          </a:p>
        </p:txBody>
      </p:sp>
      <p:sp>
        <p:nvSpPr>
          <p:cNvPr id="53" name="Textfeld 52"/>
          <p:cNvSpPr txBox="1"/>
          <p:nvPr/>
        </p:nvSpPr>
        <p:spPr>
          <a:xfrm>
            <a:off x="1691680" y="3645024"/>
            <a:ext cx="720080" cy="307777"/>
          </a:xfrm>
          <a:prstGeom prst="rect">
            <a:avLst/>
          </a:prstGeom>
          <a:noFill/>
          <a:ln w="3175">
            <a:noFill/>
          </a:ln>
        </p:spPr>
        <p:txBody>
          <a:bodyPr wrap="square" rtlCol="0">
            <a:spAutoFit/>
          </a:bodyPr>
          <a:lstStyle/>
          <a:p>
            <a:pPr algn="ctr"/>
            <a:r>
              <a:rPr lang="de-DE" sz="1400" b="1" dirty="0"/>
              <a:t>2001</a:t>
            </a:r>
          </a:p>
        </p:txBody>
      </p:sp>
      <p:sp>
        <p:nvSpPr>
          <p:cNvPr id="54" name="Textfeld 53"/>
          <p:cNvSpPr txBox="1"/>
          <p:nvPr/>
        </p:nvSpPr>
        <p:spPr>
          <a:xfrm>
            <a:off x="2555776" y="3645024"/>
            <a:ext cx="720080" cy="307777"/>
          </a:xfrm>
          <a:prstGeom prst="rect">
            <a:avLst/>
          </a:prstGeom>
          <a:noFill/>
          <a:ln w="3175">
            <a:noFill/>
          </a:ln>
        </p:spPr>
        <p:txBody>
          <a:bodyPr wrap="square" rtlCol="0">
            <a:spAutoFit/>
          </a:bodyPr>
          <a:lstStyle/>
          <a:p>
            <a:pPr algn="ctr"/>
            <a:r>
              <a:rPr lang="de-DE" sz="1400" b="1" dirty="0"/>
              <a:t>DB8</a:t>
            </a:r>
          </a:p>
        </p:txBody>
      </p:sp>
      <p:sp>
        <p:nvSpPr>
          <p:cNvPr id="55" name="Textfeld 54"/>
          <p:cNvSpPr txBox="1"/>
          <p:nvPr/>
        </p:nvSpPr>
        <p:spPr>
          <a:xfrm>
            <a:off x="3419872" y="3645024"/>
            <a:ext cx="720080" cy="307777"/>
          </a:xfrm>
          <a:prstGeom prst="rect">
            <a:avLst/>
          </a:prstGeom>
          <a:noFill/>
          <a:ln w="3175">
            <a:noFill/>
          </a:ln>
        </p:spPr>
        <p:txBody>
          <a:bodyPr wrap="square" rtlCol="0">
            <a:spAutoFit/>
          </a:bodyPr>
          <a:lstStyle/>
          <a:p>
            <a:pPr algn="ctr"/>
            <a:r>
              <a:rPr lang="de-DE" sz="1400" b="1" dirty="0"/>
              <a:t>0</a:t>
            </a:r>
          </a:p>
        </p:txBody>
      </p:sp>
      <p:sp>
        <p:nvSpPr>
          <p:cNvPr id="56" name="Textfeld 55"/>
          <p:cNvSpPr txBox="1"/>
          <p:nvPr/>
        </p:nvSpPr>
        <p:spPr>
          <a:xfrm>
            <a:off x="4283968" y="3645024"/>
            <a:ext cx="720080" cy="307777"/>
          </a:xfrm>
          <a:prstGeom prst="rect">
            <a:avLst/>
          </a:prstGeom>
          <a:noFill/>
          <a:ln w="3175">
            <a:noFill/>
          </a:ln>
        </p:spPr>
        <p:txBody>
          <a:bodyPr wrap="square" rtlCol="0">
            <a:spAutoFit/>
          </a:bodyPr>
          <a:lstStyle/>
          <a:p>
            <a:pPr algn="ctr"/>
            <a:r>
              <a:rPr lang="de-DE" sz="1400" b="1" dirty="0"/>
              <a:t>1011</a:t>
            </a:r>
          </a:p>
        </p:txBody>
      </p:sp>
      <p:sp>
        <p:nvSpPr>
          <p:cNvPr id="60" name="Textfeld 59"/>
          <p:cNvSpPr txBox="1"/>
          <p:nvPr/>
        </p:nvSpPr>
        <p:spPr>
          <a:xfrm>
            <a:off x="5229432" y="3645024"/>
            <a:ext cx="720080" cy="307777"/>
          </a:xfrm>
          <a:prstGeom prst="rect">
            <a:avLst/>
          </a:prstGeom>
          <a:noFill/>
          <a:ln w="3175">
            <a:noFill/>
          </a:ln>
        </p:spPr>
        <p:txBody>
          <a:bodyPr wrap="square" rtlCol="0">
            <a:spAutoFit/>
          </a:bodyPr>
          <a:lstStyle/>
          <a:p>
            <a:pPr algn="ctr"/>
            <a:r>
              <a:rPr lang="de-DE" sz="1400" b="1" dirty="0"/>
              <a:t>231</a:t>
            </a:r>
          </a:p>
        </p:txBody>
      </p:sp>
      <p:sp>
        <p:nvSpPr>
          <p:cNvPr id="61" name="Textfeld 60"/>
          <p:cNvSpPr txBox="1"/>
          <p:nvPr/>
        </p:nvSpPr>
        <p:spPr>
          <a:xfrm>
            <a:off x="2411760" y="3645024"/>
            <a:ext cx="153376" cy="307777"/>
          </a:xfrm>
          <a:prstGeom prst="rect">
            <a:avLst/>
          </a:prstGeom>
          <a:noFill/>
          <a:ln w="3175">
            <a:noFill/>
          </a:ln>
        </p:spPr>
        <p:txBody>
          <a:bodyPr wrap="square" rtlCol="0">
            <a:spAutoFit/>
          </a:bodyPr>
          <a:lstStyle/>
          <a:p>
            <a:pPr algn="ctr"/>
            <a:r>
              <a:rPr lang="de-DE" sz="1400" b="1" dirty="0"/>
              <a:t>:</a:t>
            </a:r>
          </a:p>
        </p:txBody>
      </p:sp>
      <p:sp>
        <p:nvSpPr>
          <p:cNvPr id="62" name="Textfeld 61"/>
          <p:cNvSpPr txBox="1"/>
          <p:nvPr/>
        </p:nvSpPr>
        <p:spPr>
          <a:xfrm>
            <a:off x="3275856" y="3645024"/>
            <a:ext cx="153376" cy="307777"/>
          </a:xfrm>
          <a:prstGeom prst="rect">
            <a:avLst/>
          </a:prstGeom>
          <a:noFill/>
          <a:ln w="3175">
            <a:noFill/>
          </a:ln>
        </p:spPr>
        <p:txBody>
          <a:bodyPr wrap="square" rtlCol="0">
            <a:spAutoFit/>
          </a:bodyPr>
          <a:lstStyle/>
          <a:p>
            <a:pPr algn="ctr"/>
            <a:r>
              <a:rPr lang="de-DE" sz="1400" b="1" dirty="0"/>
              <a:t>:</a:t>
            </a:r>
          </a:p>
        </p:txBody>
      </p:sp>
      <p:sp>
        <p:nvSpPr>
          <p:cNvPr id="63" name="Textfeld 62"/>
          <p:cNvSpPr txBox="1"/>
          <p:nvPr/>
        </p:nvSpPr>
        <p:spPr>
          <a:xfrm>
            <a:off x="4139952" y="3645024"/>
            <a:ext cx="153376" cy="307777"/>
          </a:xfrm>
          <a:prstGeom prst="rect">
            <a:avLst/>
          </a:prstGeom>
          <a:noFill/>
          <a:ln w="3175">
            <a:noFill/>
          </a:ln>
        </p:spPr>
        <p:txBody>
          <a:bodyPr wrap="square" rtlCol="0">
            <a:spAutoFit/>
          </a:bodyPr>
          <a:lstStyle/>
          <a:p>
            <a:pPr algn="ctr"/>
            <a:r>
              <a:rPr lang="de-DE" sz="1400" b="1" dirty="0"/>
              <a:t>:</a:t>
            </a:r>
          </a:p>
        </p:txBody>
      </p:sp>
      <p:sp>
        <p:nvSpPr>
          <p:cNvPr id="64" name="Textfeld 63"/>
          <p:cNvSpPr txBox="1"/>
          <p:nvPr/>
        </p:nvSpPr>
        <p:spPr>
          <a:xfrm>
            <a:off x="4994688" y="3645024"/>
            <a:ext cx="153376" cy="307777"/>
          </a:xfrm>
          <a:prstGeom prst="rect">
            <a:avLst/>
          </a:prstGeom>
          <a:noFill/>
          <a:ln w="3175">
            <a:noFill/>
          </a:ln>
        </p:spPr>
        <p:txBody>
          <a:bodyPr wrap="square" rtlCol="0">
            <a:spAutoFit/>
          </a:bodyPr>
          <a:lstStyle/>
          <a:p>
            <a:pPr algn="ctr"/>
            <a:r>
              <a:rPr lang="de-DE" sz="1400" b="1" dirty="0"/>
              <a:t>:</a:t>
            </a:r>
          </a:p>
        </p:txBody>
      </p:sp>
      <p:sp>
        <p:nvSpPr>
          <p:cNvPr id="67" name="Textfeld 66"/>
          <p:cNvSpPr txBox="1"/>
          <p:nvPr/>
        </p:nvSpPr>
        <p:spPr>
          <a:xfrm>
            <a:off x="5077680" y="3645023"/>
            <a:ext cx="153376" cy="307777"/>
          </a:xfrm>
          <a:prstGeom prst="rect">
            <a:avLst/>
          </a:prstGeom>
          <a:noFill/>
          <a:ln w="3175">
            <a:noFill/>
          </a:ln>
        </p:spPr>
        <p:txBody>
          <a:bodyPr wrap="square" rtlCol="0">
            <a:spAutoFit/>
          </a:bodyPr>
          <a:lstStyle/>
          <a:p>
            <a:pPr algn="ctr"/>
            <a:r>
              <a:rPr lang="de-DE" sz="1400" b="1" dirty="0"/>
              <a:t>:</a:t>
            </a:r>
          </a:p>
        </p:txBody>
      </p:sp>
      <p:sp>
        <p:nvSpPr>
          <p:cNvPr id="68" name="Textfeld 67"/>
          <p:cNvSpPr txBox="1"/>
          <p:nvPr/>
        </p:nvSpPr>
        <p:spPr>
          <a:xfrm>
            <a:off x="2123728" y="5013176"/>
            <a:ext cx="720080" cy="307777"/>
          </a:xfrm>
          <a:prstGeom prst="rect">
            <a:avLst/>
          </a:prstGeom>
          <a:noFill/>
          <a:ln w="3175">
            <a:noFill/>
          </a:ln>
        </p:spPr>
        <p:txBody>
          <a:bodyPr wrap="square" rtlCol="0">
            <a:spAutoFit/>
          </a:bodyPr>
          <a:lstStyle/>
          <a:p>
            <a:pPr algn="ctr"/>
            <a:r>
              <a:rPr lang="de-DE" sz="1400" b="1" dirty="0"/>
              <a:t>FE80</a:t>
            </a:r>
          </a:p>
        </p:txBody>
      </p:sp>
      <p:sp>
        <p:nvSpPr>
          <p:cNvPr id="72" name="Textfeld 71"/>
          <p:cNvSpPr txBox="1"/>
          <p:nvPr/>
        </p:nvSpPr>
        <p:spPr>
          <a:xfrm>
            <a:off x="2915816" y="5013176"/>
            <a:ext cx="576064" cy="307777"/>
          </a:xfrm>
          <a:prstGeom prst="rect">
            <a:avLst/>
          </a:prstGeom>
          <a:noFill/>
          <a:ln w="3175">
            <a:noFill/>
          </a:ln>
        </p:spPr>
        <p:txBody>
          <a:bodyPr wrap="square" rtlCol="0">
            <a:spAutoFit/>
          </a:bodyPr>
          <a:lstStyle/>
          <a:p>
            <a:pPr algn="ctr"/>
            <a:r>
              <a:rPr lang="de-DE" sz="1400" b="1" dirty="0"/>
              <a:t>123</a:t>
            </a:r>
          </a:p>
        </p:txBody>
      </p:sp>
      <p:sp>
        <p:nvSpPr>
          <p:cNvPr id="73" name="Textfeld 72"/>
          <p:cNvSpPr txBox="1"/>
          <p:nvPr/>
        </p:nvSpPr>
        <p:spPr>
          <a:xfrm>
            <a:off x="3419872" y="5013176"/>
            <a:ext cx="720080" cy="307777"/>
          </a:xfrm>
          <a:prstGeom prst="rect">
            <a:avLst/>
          </a:prstGeom>
          <a:noFill/>
          <a:ln w="3175">
            <a:noFill/>
          </a:ln>
        </p:spPr>
        <p:txBody>
          <a:bodyPr wrap="square" rtlCol="0">
            <a:spAutoFit/>
          </a:bodyPr>
          <a:lstStyle/>
          <a:p>
            <a:pPr algn="ctr"/>
            <a:r>
              <a:rPr lang="de-DE" sz="1400" b="1" dirty="0"/>
              <a:t>4567</a:t>
            </a:r>
          </a:p>
        </p:txBody>
      </p:sp>
      <p:sp>
        <p:nvSpPr>
          <p:cNvPr id="74" name="Textfeld 73"/>
          <p:cNvSpPr txBox="1"/>
          <p:nvPr/>
        </p:nvSpPr>
        <p:spPr>
          <a:xfrm>
            <a:off x="4067944" y="5013176"/>
            <a:ext cx="720080" cy="307777"/>
          </a:xfrm>
          <a:prstGeom prst="rect">
            <a:avLst/>
          </a:prstGeom>
          <a:noFill/>
          <a:ln w="3175">
            <a:noFill/>
          </a:ln>
        </p:spPr>
        <p:txBody>
          <a:bodyPr wrap="square" rtlCol="0">
            <a:spAutoFit/>
          </a:bodyPr>
          <a:lstStyle/>
          <a:p>
            <a:pPr algn="ctr"/>
            <a:r>
              <a:rPr lang="de-DE" sz="1400" b="1" dirty="0"/>
              <a:t>1000</a:t>
            </a:r>
          </a:p>
        </p:txBody>
      </p:sp>
      <p:sp>
        <p:nvSpPr>
          <p:cNvPr id="75" name="Textfeld 74"/>
          <p:cNvSpPr txBox="1"/>
          <p:nvPr/>
        </p:nvSpPr>
        <p:spPr>
          <a:xfrm>
            <a:off x="4644008" y="5013176"/>
            <a:ext cx="720080" cy="307777"/>
          </a:xfrm>
          <a:prstGeom prst="rect">
            <a:avLst/>
          </a:prstGeom>
          <a:noFill/>
          <a:ln w="3175">
            <a:noFill/>
          </a:ln>
        </p:spPr>
        <p:txBody>
          <a:bodyPr wrap="square" rtlCol="0">
            <a:spAutoFit/>
          </a:bodyPr>
          <a:lstStyle/>
          <a:p>
            <a:pPr algn="ctr"/>
            <a:r>
              <a:rPr lang="de-DE" sz="1400" b="1" dirty="0"/>
              <a:t>A000</a:t>
            </a:r>
          </a:p>
        </p:txBody>
      </p:sp>
      <p:sp>
        <p:nvSpPr>
          <p:cNvPr id="76" name="Textfeld 75"/>
          <p:cNvSpPr txBox="1"/>
          <p:nvPr/>
        </p:nvSpPr>
        <p:spPr>
          <a:xfrm>
            <a:off x="2690432" y="5013176"/>
            <a:ext cx="153376" cy="307777"/>
          </a:xfrm>
          <a:prstGeom prst="rect">
            <a:avLst/>
          </a:prstGeom>
          <a:noFill/>
          <a:ln w="3175">
            <a:noFill/>
          </a:ln>
        </p:spPr>
        <p:txBody>
          <a:bodyPr wrap="square" rtlCol="0">
            <a:spAutoFit/>
          </a:bodyPr>
          <a:lstStyle/>
          <a:p>
            <a:pPr algn="ctr"/>
            <a:r>
              <a:rPr lang="de-DE" sz="1400" b="1" dirty="0"/>
              <a:t>:</a:t>
            </a:r>
          </a:p>
        </p:txBody>
      </p:sp>
      <p:sp>
        <p:nvSpPr>
          <p:cNvPr id="79" name="Textfeld 78"/>
          <p:cNvSpPr txBox="1"/>
          <p:nvPr/>
        </p:nvSpPr>
        <p:spPr>
          <a:xfrm>
            <a:off x="2834448" y="5013176"/>
            <a:ext cx="153376" cy="307777"/>
          </a:xfrm>
          <a:prstGeom prst="rect">
            <a:avLst/>
          </a:prstGeom>
          <a:noFill/>
          <a:ln w="3175">
            <a:noFill/>
          </a:ln>
        </p:spPr>
        <p:txBody>
          <a:bodyPr wrap="square" rtlCol="0">
            <a:spAutoFit/>
          </a:bodyPr>
          <a:lstStyle/>
          <a:p>
            <a:pPr algn="ctr"/>
            <a:r>
              <a:rPr lang="de-DE" sz="1400" b="1" dirty="0"/>
              <a:t>:</a:t>
            </a:r>
          </a:p>
        </p:txBody>
      </p:sp>
      <p:sp>
        <p:nvSpPr>
          <p:cNvPr id="80" name="Textfeld 79"/>
          <p:cNvSpPr txBox="1"/>
          <p:nvPr/>
        </p:nvSpPr>
        <p:spPr>
          <a:xfrm>
            <a:off x="3347864" y="5013176"/>
            <a:ext cx="153376" cy="307777"/>
          </a:xfrm>
          <a:prstGeom prst="rect">
            <a:avLst/>
          </a:prstGeom>
          <a:noFill/>
          <a:ln w="3175">
            <a:noFill/>
          </a:ln>
        </p:spPr>
        <p:txBody>
          <a:bodyPr wrap="square" rtlCol="0">
            <a:spAutoFit/>
          </a:bodyPr>
          <a:lstStyle/>
          <a:p>
            <a:pPr algn="ctr"/>
            <a:r>
              <a:rPr lang="de-DE" sz="1400" b="1" dirty="0"/>
              <a:t>:</a:t>
            </a:r>
          </a:p>
        </p:txBody>
      </p:sp>
      <p:sp>
        <p:nvSpPr>
          <p:cNvPr id="81" name="Textfeld 80"/>
          <p:cNvSpPr txBox="1"/>
          <p:nvPr/>
        </p:nvSpPr>
        <p:spPr>
          <a:xfrm>
            <a:off x="3995936" y="5013176"/>
            <a:ext cx="153376" cy="307777"/>
          </a:xfrm>
          <a:prstGeom prst="rect">
            <a:avLst/>
          </a:prstGeom>
          <a:noFill/>
          <a:ln w="3175">
            <a:noFill/>
          </a:ln>
        </p:spPr>
        <p:txBody>
          <a:bodyPr wrap="square" rtlCol="0">
            <a:spAutoFit/>
          </a:bodyPr>
          <a:lstStyle/>
          <a:p>
            <a:pPr algn="ctr"/>
            <a:r>
              <a:rPr lang="de-DE" sz="1400" b="1" dirty="0"/>
              <a:t>:</a:t>
            </a:r>
          </a:p>
        </p:txBody>
      </p:sp>
      <p:sp>
        <p:nvSpPr>
          <p:cNvPr id="82" name="Textfeld 81"/>
          <p:cNvSpPr txBox="1"/>
          <p:nvPr/>
        </p:nvSpPr>
        <p:spPr>
          <a:xfrm>
            <a:off x="4644008" y="5016169"/>
            <a:ext cx="153376" cy="307777"/>
          </a:xfrm>
          <a:prstGeom prst="rect">
            <a:avLst/>
          </a:prstGeom>
          <a:noFill/>
          <a:ln w="3175">
            <a:noFill/>
          </a:ln>
        </p:spPr>
        <p:txBody>
          <a:bodyPr wrap="square" rtlCol="0">
            <a:spAutoFit/>
          </a:bodyPr>
          <a:lstStyle/>
          <a:p>
            <a:pPr algn="ctr"/>
            <a:r>
              <a:rPr lang="de-DE" sz="1400" b="1" dirty="0"/>
              <a:t>:</a:t>
            </a:r>
          </a:p>
        </p:txBody>
      </p:sp>
      <p:sp>
        <p:nvSpPr>
          <p:cNvPr id="83" name="Textfeld 82"/>
          <p:cNvSpPr txBox="1"/>
          <p:nvPr/>
        </p:nvSpPr>
        <p:spPr>
          <a:xfrm>
            <a:off x="1678616" y="4149080"/>
            <a:ext cx="4261536" cy="369332"/>
          </a:xfrm>
          <a:prstGeom prst="rect">
            <a:avLst/>
          </a:prstGeom>
          <a:solidFill>
            <a:srgbClr val="FFFF00"/>
          </a:solidFill>
        </p:spPr>
        <p:txBody>
          <a:bodyPr wrap="square" rtlCol="0">
            <a:spAutoFit/>
          </a:bodyPr>
          <a:lstStyle/>
          <a:p>
            <a:r>
              <a:rPr lang="de-DE" dirty="0"/>
              <a:t>Verkürzt nach Regel 1 und 2:</a:t>
            </a:r>
          </a:p>
        </p:txBody>
      </p:sp>
      <p:sp>
        <p:nvSpPr>
          <p:cNvPr id="84" name="Textfeld 83"/>
          <p:cNvSpPr txBox="1"/>
          <p:nvPr/>
        </p:nvSpPr>
        <p:spPr>
          <a:xfrm>
            <a:off x="2858204" y="5445224"/>
            <a:ext cx="720080" cy="307777"/>
          </a:xfrm>
          <a:prstGeom prst="rect">
            <a:avLst/>
          </a:prstGeom>
          <a:noFill/>
          <a:ln w="3175">
            <a:noFill/>
          </a:ln>
        </p:spPr>
        <p:txBody>
          <a:bodyPr wrap="square" rtlCol="0">
            <a:spAutoFit/>
          </a:bodyPr>
          <a:lstStyle/>
          <a:p>
            <a:pPr algn="ctr"/>
            <a:r>
              <a:rPr lang="de-DE" sz="1400" b="1" dirty="0"/>
              <a:t>FF02</a:t>
            </a:r>
          </a:p>
        </p:txBody>
      </p:sp>
      <p:sp>
        <p:nvSpPr>
          <p:cNvPr id="89" name="Textfeld 88"/>
          <p:cNvSpPr txBox="1"/>
          <p:nvPr/>
        </p:nvSpPr>
        <p:spPr>
          <a:xfrm>
            <a:off x="3650292" y="5445224"/>
            <a:ext cx="345644" cy="307777"/>
          </a:xfrm>
          <a:prstGeom prst="rect">
            <a:avLst/>
          </a:prstGeom>
          <a:noFill/>
          <a:ln w="3175">
            <a:noFill/>
          </a:ln>
        </p:spPr>
        <p:txBody>
          <a:bodyPr wrap="square" rtlCol="0">
            <a:spAutoFit/>
          </a:bodyPr>
          <a:lstStyle/>
          <a:p>
            <a:pPr algn="ctr"/>
            <a:r>
              <a:rPr lang="de-DE" sz="1400" b="1" dirty="0"/>
              <a:t>1</a:t>
            </a:r>
          </a:p>
        </p:txBody>
      </p:sp>
      <p:sp>
        <p:nvSpPr>
          <p:cNvPr id="90" name="Textfeld 89"/>
          <p:cNvSpPr txBox="1"/>
          <p:nvPr/>
        </p:nvSpPr>
        <p:spPr>
          <a:xfrm>
            <a:off x="3938324" y="5445224"/>
            <a:ext cx="360040" cy="307777"/>
          </a:xfrm>
          <a:prstGeom prst="rect">
            <a:avLst/>
          </a:prstGeom>
          <a:noFill/>
          <a:ln w="3175">
            <a:noFill/>
          </a:ln>
        </p:spPr>
        <p:txBody>
          <a:bodyPr wrap="square" rtlCol="0">
            <a:spAutoFit/>
          </a:bodyPr>
          <a:lstStyle/>
          <a:p>
            <a:pPr algn="ctr"/>
            <a:r>
              <a:rPr lang="de-DE" sz="1400" b="1" dirty="0"/>
              <a:t>0</a:t>
            </a:r>
          </a:p>
        </p:txBody>
      </p:sp>
      <p:sp>
        <p:nvSpPr>
          <p:cNvPr id="91" name="Textfeld 90"/>
          <p:cNvSpPr txBox="1"/>
          <p:nvPr/>
        </p:nvSpPr>
        <p:spPr>
          <a:xfrm>
            <a:off x="4226356" y="5445224"/>
            <a:ext cx="561668" cy="307777"/>
          </a:xfrm>
          <a:prstGeom prst="rect">
            <a:avLst/>
          </a:prstGeom>
          <a:noFill/>
          <a:ln w="3175">
            <a:noFill/>
          </a:ln>
        </p:spPr>
        <p:txBody>
          <a:bodyPr wrap="square" rtlCol="0">
            <a:spAutoFit/>
          </a:bodyPr>
          <a:lstStyle/>
          <a:p>
            <a:pPr algn="ctr"/>
            <a:r>
              <a:rPr lang="de-DE" sz="1400" b="1" dirty="0"/>
              <a:t>500</a:t>
            </a:r>
          </a:p>
        </p:txBody>
      </p:sp>
      <p:sp>
        <p:nvSpPr>
          <p:cNvPr id="92" name="Textfeld 91"/>
          <p:cNvSpPr txBox="1"/>
          <p:nvPr/>
        </p:nvSpPr>
        <p:spPr>
          <a:xfrm>
            <a:off x="3448664" y="5445224"/>
            <a:ext cx="153376" cy="307777"/>
          </a:xfrm>
          <a:prstGeom prst="rect">
            <a:avLst/>
          </a:prstGeom>
          <a:noFill/>
          <a:ln w="3175">
            <a:noFill/>
          </a:ln>
        </p:spPr>
        <p:txBody>
          <a:bodyPr wrap="square" rtlCol="0">
            <a:spAutoFit/>
          </a:bodyPr>
          <a:lstStyle/>
          <a:p>
            <a:pPr algn="ctr"/>
            <a:r>
              <a:rPr lang="de-DE" sz="1400" b="1" dirty="0"/>
              <a:t>:</a:t>
            </a:r>
          </a:p>
        </p:txBody>
      </p:sp>
      <p:sp>
        <p:nvSpPr>
          <p:cNvPr id="96" name="Textfeld 95"/>
          <p:cNvSpPr txBox="1"/>
          <p:nvPr/>
        </p:nvSpPr>
        <p:spPr>
          <a:xfrm>
            <a:off x="3568924" y="5445223"/>
            <a:ext cx="153376" cy="307777"/>
          </a:xfrm>
          <a:prstGeom prst="rect">
            <a:avLst/>
          </a:prstGeom>
          <a:noFill/>
          <a:ln w="3175">
            <a:noFill/>
          </a:ln>
        </p:spPr>
        <p:txBody>
          <a:bodyPr wrap="square" rtlCol="0">
            <a:spAutoFit/>
          </a:bodyPr>
          <a:lstStyle/>
          <a:p>
            <a:pPr algn="ctr"/>
            <a:r>
              <a:rPr lang="de-DE" sz="1400" b="1" dirty="0"/>
              <a:t>:</a:t>
            </a:r>
          </a:p>
        </p:txBody>
      </p:sp>
      <p:sp>
        <p:nvSpPr>
          <p:cNvPr id="97" name="Textfeld 96"/>
          <p:cNvSpPr txBox="1"/>
          <p:nvPr/>
        </p:nvSpPr>
        <p:spPr>
          <a:xfrm>
            <a:off x="3866316" y="5445224"/>
            <a:ext cx="153376" cy="307777"/>
          </a:xfrm>
          <a:prstGeom prst="rect">
            <a:avLst/>
          </a:prstGeom>
          <a:noFill/>
          <a:ln w="3175">
            <a:noFill/>
          </a:ln>
        </p:spPr>
        <p:txBody>
          <a:bodyPr wrap="square" rtlCol="0">
            <a:spAutoFit/>
          </a:bodyPr>
          <a:lstStyle/>
          <a:p>
            <a:pPr algn="ctr"/>
            <a:r>
              <a:rPr lang="de-DE" sz="1400" b="1" dirty="0"/>
              <a:t>:</a:t>
            </a:r>
          </a:p>
        </p:txBody>
      </p:sp>
      <p:sp>
        <p:nvSpPr>
          <p:cNvPr id="98" name="Textfeld 97"/>
          <p:cNvSpPr txBox="1"/>
          <p:nvPr/>
        </p:nvSpPr>
        <p:spPr>
          <a:xfrm>
            <a:off x="4154348" y="5448217"/>
            <a:ext cx="153376" cy="307777"/>
          </a:xfrm>
          <a:prstGeom prst="rect">
            <a:avLst/>
          </a:prstGeom>
          <a:noFill/>
          <a:ln w="3175">
            <a:noFill/>
          </a:ln>
        </p:spPr>
        <p:txBody>
          <a:bodyPr wrap="square" rtlCol="0">
            <a:spAutoFit/>
          </a:bodyPr>
          <a:lstStyle/>
          <a:p>
            <a:pPr algn="ctr"/>
            <a:r>
              <a:rPr lang="de-DE" sz="1400" b="1" dirty="0"/>
              <a:t>:</a:t>
            </a:r>
          </a:p>
        </p:txBody>
      </p:sp>
      <p:sp>
        <p:nvSpPr>
          <p:cNvPr id="106" name="Textfeld 105"/>
          <p:cNvSpPr txBox="1"/>
          <p:nvPr/>
        </p:nvSpPr>
        <p:spPr>
          <a:xfrm>
            <a:off x="3707904" y="5877272"/>
            <a:ext cx="360040" cy="307777"/>
          </a:xfrm>
          <a:prstGeom prst="rect">
            <a:avLst/>
          </a:prstGeom>
          <a:noFill/>
          <a:ln w="3175">
            <a:noFill/>
          </a:ln>
        </p:spPr>
        <p:txBody>
          <a:bodyPr wrap="square" rtlCol="0">
            <a:spAutoFit/>
          </a:bodyPr>
          <a:lstStyle/>
          <a:p>
            <a:pPr algn="ctr"/>
            <a:r>
              <a:rPr lang="de-DE" sz="1400" b="1" dirty="0"/>
              <a:t>1</a:t>
            </a:r>
          </a:p>
        </p:txBody>
      </p:sp>
      <p:sp>
        <p:nvSpPr>
          <p:cNvPr id="112" name="Textfeld 111"/>
          <p:cNvSpPr txBox="1"/>
          <p:nvPr/>
        </p:nvSpPr>
        <p:spPr>
          <a:xfrm>
            <a:off x="3491880" y="5877272"/>
            <a:ext cx="153376" cy="307777"/>
          </a:xfrm>
          <a:prstGeom prst="rect">
            <a:avLst/>
          </a:prstGeom>
          <a:noFill/>
          <a:ln w="3175">
            <a:noFill/>
          </a:ln>
        </p:spPr>
        <p:txBody>
          <a:bodyPr wrap="square" rtlCol="0">
            <a:spAutoFit/>
          </a:bodyPr>
          <a:lstStyle/>
          <a:p>
            <a:pPr algn="ctr"/>
            <a:r>
              <a:rPr lang="de-DE" sz="1400" b="1" dirty="0"/>
              <a:t>:</a:t>
            </a:r>
          </a:p>
        </p:txBody>
      </p:sp>
      <p:sp>
        <p:nvSpPr>
          <p:cNvPr id="113" name="Textfeld 112"/>
          <p:cNvSpPr txBox="1"/>
          <p:nvPr/>
        </p:nvSpPr>
        <p:spPr>
          <a:xfrm>
            <a:off x="3635896" y="5880265"/>
            <a:ext cx="153376" cy="307777"/>
          </a:xfrm>
          <a:prstGeom prst="rect">
            <a:avLst/>
          </a:prstGeom>
          <a:noFill/>
          <a:ln w="3175">
            <a:noFill/>
          </a:ln>
        </p:spPr>
        <p:txBody>
          <a:bodyPr wrap="square" rtlCol="0">
            <a:spAutoFit/>
          </a:bodyPr>
          <a:lstStyle/>
          <a:p>
            <a:pPr algn="ctr"/>
            <a:r>
              <a:rPr lang="de-DE" sz="1400" b="1" dirty="0"/>
              <a:t>:</a:t>
            </a:r>
          </a:p>
        </p:txBody>
      </p:sp>
      <p:sp>
        <p:nvSpPr>
          <p:cNvPr id="52" name="Rectangle 4"/>
          <p:cNvSpPr>
            <a:spLocks noChangeArrowheads="1"/>
          </p:cNvSpPr>
          <p:nvPr/>
        </p:nvSpPr>
        <p:spPr bwMode="auto">
          <a:xfrm>
            <a:off x="6948488" y="115888"/>
            <a:ext cx="201612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31800" indent="-323850" defTabSz="719138">
              <a:lnSpc>
                <a:spcPct val="95000"/>
              </a:lnSpc>
              <a:spcAft>
                <a:spcPts val="1288"/>
              </a:spcAft>
              <a:buClr>
                <a:srgbClr val="000000"/>
              </a:buClr>
              <a:buSzPct val="82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900">
                <a:solidFill>
                  <a:srgbClr val="4C5784"/>
                </a:solidFill>
                <a:latin typeface="Times New Roman" panose="02020603050405020304" pitchFamily="18" charset="0"/>
              </a:defRPr>
            </a:lvl1pPr>
            <a:lvl2pPr marL="863600" indent="-287338" defTabSz="719138">
              <a:lnSpc>
                <a:spcPct val="95000"/>
              </a:lnSpc>
              <a:spcAft>
                <a:spcPts val="1025"/>
              </a:spcAft>
              <a:buClr>
                <a:srgbClr val="000000"/>
              </a:buClr>
              <a:buSzPct val="94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500">
                <a:solidFill>
                  <a:srgbClr val="4C5784"/>
                </a:solidFill>
                <a:latin typeface="Times New Roman" panose="02020603050405020304" pitchFamily="18" charset="0"/>
              </a:defRPr>
            </a:lvl2pPr>
            <a:lvl3pPr marL="1295400" indent="-215900" defTabSz="719138">
              <a:lnSpc>
                <a:spcPct val="95000"/>
              </a:lnSpc>
              <a:spcAft>
                <a:spcPts val="775"/>
              </a:spcAft>
              <a:buClr>
                <a:srgbClr val="000000"/>
              </a:buClr>
              <a:buSzPct val="77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4C5784"/>
                </a:solidFill>
                <a:latin typeface="Times New Roman" panose="02020603050405020304" pitchFamily="18" charset="0"/>
              </a:defRPr>
            </a:lvl3pPr>
            <a:lvl4pPr marL="1727200" indent="-215900" defTabSz="719138">
              <a:lnSpc>
                <a:spcPct val="95000"/>
              </a:lnSpc>
              <a:spcAft>
                <a:spcPts val="513"/>
              </a:spcAft>
              <a:buClr>
                <a:srgbClr val="4C5784"/>
              </a:buClr>
              <a:buSzPct val="67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4pPr>
            <a:lvl5pPr marL="2159000" indent="-215900" defTabSz="719138">
              <a:lnSpc>
                <a:spcPct val="95000"/>
              </a:lnSpc>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5pPr>
            <a:lvl6pPr marL="26162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6pPr>
            <a:lvl7pPr marL="30734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7pPr>
            <a:lvl8pPr marL="35306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8pPr>
            <a:lvl9pPr marL="3987800" indent="-215900" defTabSz="719138" fontAlgn="base">
              <a:lnSpc>
                <a:spcPct val="95000"/>
              </a:lnSpc>
              <a:spcBef>
                <a:spcPct val="0"/>
              </a:spcBef>
              <a:spcAft>
                <a:spcPts val="250"/>
              </a:spcAft>
              <a:buClr>
                <a:srgbClr val="4C5784"/>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4C5784"/>
                </a:solidFill>
                <a:latin typeface="Times New Roman" panose="02020603050405020304" pitchFamily="18" charset="0"/>
              </a:defRPr>
            </a:lvl9pPr>
          </a:lstStyle>
          <a:p>
            <a:r>
              <a:rPr lang="de-DE" altLang="de-DE" sz="1400" dirty="0"/>
              <a:t>Aufbau</a:t>
            </a:r>
          </a:p>
          <a:p>
            <a:r>
              <a:rPr lang="de-DE" altLang="de-DE" sz="1400" b="1" dirty="0">
                <a:solidFill>
                  <a:srgbClr val="FF0000"/>
                </a:solidFill>
              </a:rPr>
              <a:t>Notation</a:t>
            </a:r>
          </a:p>
          <a:p>
            <a:r>
              <a:rPr lang="de-DE" altLang="de-DE" sz="1400" dirty="0"/>
              <a:t>Adressarten</a:t>
            </a:r>
          </a:p>
          <a:p>
            <a:r>
              <a:rPr lang="de-DE" altLang="de-DE" sz="1400" dirty="0"/>
              <a:t>Reservierte Adressen</a:t>
            </a:r>
          </a:p>
          <a:p>
            <a:r>
              <a:rPr lang="de-DE" altLang="de-DE" sz="1400" dirty="0"/>
              <a:t>Subnetting</a:t>
            </a:r>
          </a:p>
        </p:txBody>
      </p:sp>
    </p:spTree>
    <p:extLst>
      <p:ext uri="{BB962C8B-B14F-4D97-AF65-F5344CB8AC3E}">
        <p14:creationId xmlns:p14="http://schemas.microsoft.com/office/powerpoint/2010/main" val="131232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Aufbau des Headers</a:t>
            </a:r>
          </a:p>
        </p:txBody>
      </p:sp>
      <p:sp>
        <p:nvSpPr>
          <p:cNvPr id="3" name="Datumsplatzhalter 2"/>
          <p:cNvSpPr>
            <a:spLocks noGrp="1"/>
          </p:cNvSpPr>
          <p:nvPr>
            <p:ph type="dt" sz="half" idx="10"/>
          </p:nvPr>
        </p:nvSpPr>
        <p:spPr/>
        <p:txBody>
          <a:bodyPr/>
          <a:lstStyle/>
          <a:p>
            <a:fld id="{854B2EE7-67A2-442B-9B2C-DB0812CE2223}" type="datetime1">
              <a:rPr lang="de-DE" smtClean="0"/>
              <a:t>15.06.2017</a:t>
            </a:fld>
            <a:endParaRPr lang="de-DE" dirty="0"/>
          </a:p>
        </p:txBody>
      </p:sp>
      <p:sp>
        <p:nvSpPr>
          <p:cNvPr id="4" name="Foliennummernplatzhalter 3"/>
          <p:cNvSpPr>
            <a:spLocks noGrp="1"/>
          </p:cNvSpPr>
          <p:nvPr>
            <p:ph type="sldNum" sz="quarter" idx="12"/>
          </p:nvPr>
        </p:nvSpPr>
        <p:spPr/>
        <p:txBody>
          <a:bodyPr>
            <a:normAutofit fontScale="25000" lnSpcReduction="20000"/>
          </a:bodyPr>
          <a:lstStyle/>
          <a:p>
            <a:fld id="{3AC4EE35-3425-4F07-8CAB-EFA9A4B7552D}" type="slidenum">
              <a:rPr lang="de-DE" smtClean="0"/>
              <a:t>9</a:t>
            </a:fld>
            <a:endParaRPr lang="de-DE" dirty="0"/>
          </a:p>
        </p:txBody>
      </p:sp>
      <p:sp>
        <p:nvSpPr>
          <p:cNvPr id="5" name="Inhaltsplatzhalter 4"/>
          <p:cNvSpPr>
            <a:spLocks noGrp="1"/>
          </p:cNvSpPr>
          <p:nvPr>
            <p:ph sz="quarter" idx="1"/>
          </p:nvPr>
        </p:nvSpPr>
        <p:spPr/>
        <p:txBody>
          <a:bodyPr/>
          <a:lstStyle/>
          <a:p>
            <a:endParaRPr lang="de-DE" dirty="0"/>
          </a:p>
        </p:txBody>
      </p:sp>
      <p:pic>
        <p:nvPicPr>
          <p:cNvPr id="2050" name="Picture 2" descr="http://www.fh-wedel.de/~si/seminare/ws08/Ausarbeitung/08.ipv6/images/IPv6_vs_IPv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8064896" cy="4648703"/>
          </a:xfrm>
          <a:prstGeom prst="rect">
            <a:avLst/>
          </a:prstGeom>
          <a:noFill/>
          <a:extLst>
            <a:ext uri="{909E8E84-426E-40DD-AFC4-6F175D3DCCD1}">
              <a14:hiddenFill xmlns:a14="http://schemas.microsoft.com/office/drawing/2010/main">
                <a:solidFill>
                  <a:srgbClr val="FFFFFF"/>
                </a:solidFill>
              </a14:hiddenFill>
            </a:ext>
          </a:extLst>
        </p:spPr>
      </p:pic>
      <p:sp>
        <p:nvSpPr>
          <p:cNvPr id="12" name="Multiplizieren 11"/>
          <p:cNvSpPr/>
          <p:nvPr/>
        </p:nvSpPr>
        <p:spPr>
          <a:xfrm>
            <a:off x="3131840" y="2165279"/>
            <a:ext cx="648072" cy="4320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mit Pfeil 13"/>
          <p:cNvCxnSpPr/>
          <p:nvPr/>
        </p:nvCxnSpPr>
        <p:spPr>
          <a:xfrm flipH="1">
            <a:off x="1763688" y="2492896"/>
            <a:ext cx="2376264" cy="22322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2195736" y="4725144"/>
            <a:ext cx="2520280"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9" name="Gerade Verbindung mit Pfeil 18"/>
          <p:cNvCxnSpPr/>
          <p:nvPr/>
        </p:nvCxnSpPr>
        <p:spPr>
          <a:xfrm flipH="1">
            <a:off x="5580112" y="2492896"/>
            <a:ext cx="144016" cy="22322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Multiplizieren 19"/>
          <p:cNvSpPr/>
          <p:nvPr/>
        </p:nvSpPr>
        <p:spPr>
          <a:xfrm>
            <a:off x="2699792" y="2509700"/>
            <a:ext cx="2016224" cy="36004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Multiplizieren 21"/>
          <p:cNvSpPr/>
          <p:nvPr/>
        </p:nvSpPr>
        <p:spPr>
          <a:xfrm>
            <a:off x="4572000" y="2503403"/>
            <a:ext cx="648072" cy="4320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Multiplizieren 22"/>
          <p:cNvSpPr/>
          <p:nvPr/>
        </p:nvSpPr>
        <p:spPr>
          <a:xfrm>
            <a:off x="4868416" y="2532431"/>
            <a:ext cx="2016224" cy="36004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 Verbindung mit Pfeil 23"/>
          <p:cNvCxnSpPr/>
          <p:nvPr/>
        </p:nvCxnSpPr>
        <p:spPr>
          <a:xfrm>
            <a:off x="3707904" y="3140968"/>
            <a:ext cx="4536504" cy="15841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p:nvPr/>
        </p:nvCxnSpPr>
        <p:spPr>
          <a:xfrm>
            <a:off x="4355976" y="3140968"/>
            <a:ext cx="2880320" cy="15841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Multiplizieren 28"/>
          <p:cNvSpPr/>
          <p:nvPr/>
        </p:nvSpPr>
        <p:spPr>
          <a:xfrm>
            <a:off x="4644008" y="2864851"/>
            <a:ext cx="2016224" cy="36004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939701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0" presetClass="emph" presetSubtype="0" fill="hold" grpId="1" nodeType="clickEffect">
                                  <p:stCondLst>
                                    <p:cond delay="0"/>
                                  </p:stCondLst>
                                  <p:childTnLst>
                                    <p:animClr clrSpc="hsl" dir="cw">
                                      <p:cBhvr override="childStyle">
                                        <p:cTn id="10" dur="500" fill="hold"/>
                                        <p:tgtEl>
                                          <p:spTgt spid="12"/>
                                        </p:tgtEl>
                                        <p:attrNameLst>
                                          <p:attrName>style.color</p:attrName>
                                        </p:attrNameLst>
                                      </p:cBhvr>
                                      <p:by>
                                        <p:hsl h="0" s="12549" l="25098"/>
                                      </p:by>
                                    </p:animClr>
                                    <p:animClr clrSpc="hsl" dir="cw">
                                      <p:cBhvr>
                                        <p:cTn id="11" dur="500" fill="hold"/>
                                        <p:tgtEl>
                                          <p:spTgt spid="12"/>
                                        </p:tgtEl>
                                        <p:attrNameLst>
                                          <p:attrName>fillcolor</p:attrName>
                                        </p:attrNameLst>
                                      </p:cBhvr>
                                      <p:by>
                                        <p:hsl h="0" s="12549" l="25098"/>
                                      </p:by>
                                    </p:animClr>
                                    <p:animClr clrSpc="hsl" dir="cw">
                                      <p:cBhvr>
                                        <p:cTn id="12" dur="500" fill="hold"/>
                                        <p:tgtEl>
                                          <p:spTgt spid="12"/>
                                        </p:tgtEl>
                                        <p:attrNameLst>
                                          <p:attrName>stroke.color</p:attrName>
                                        </p:attrNameLst>
                                      </p:cBhvr>
                                      <p:by>
                                        <p:hsl h="0" s="12549" l="25098"/>
                                      </p:by>
                                    </p:animClr>
                                    <p:set>
                                      <p:cBhvr>
                                        <p:cTn id="13" dur="500" fill="hold"/>
                                        <p:tgtEl>
                                          <p:spTgt spid="12"/>
                                        </p:tgtEl>
                                        <p:attrNameLst>
                                          <p:attrName>fill.type</p:attrName>
                                        </p:attrNameLst>
                                      </p:cBhvr>
                                      <p:to>
                                        <p:strVal val="solid"/>
                                      </p:to>
                                    </p:set>
                                  </p:childTnLst>
                                </p:cTn>
                              </p:par>
                              <p:par>
                                <p:cTn id="14" presetID="1"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0" presetClass="emph" presetSubtype="0" fill="hold" nodeType="clickEffect">
                                  <p:stCondLst>
                                    <p:cond delay="0"/>
                                  </p:stCondLst>
                                  <p:childTnLst>
                                    <p:animClr clrSpc="hsl" dir="cw">
                                      <p:cBhvr override="childStyle">
                                        <p:cTn id="19" dur="500" fill="hold"/>
                                        <p:tgtEl>
                                          <p:spTgt spid="14"/>
                                        </p:tgtEl>
                                        <p:attrNameLst>
                                          <p:attrName>style.color</p:attrName>
                                        </p:attrNameLst>
                                      </p:cBhvr>
                                      <p:by>
                                        <p:hsl h="0" s="12549" l="25098"/>
                                      </p:by>
                                    </p:animClr>
                                    <p:animClr clrSpc="hsl" dir="cw">
                                      <p:cBhvr>
                                        <p:cTn id="20" dur="500" fill="hold"/>
                                        <p:tgtEl>
                                          <p:spTgt spid="14"/>
                                        </p:tgtEl>
                                        <p:attrNameLst>
                                          <p:attrName>fillcolor</p:attrName>
                                        </p:attrNameLst>
                                      </p:cBhvr>
                                      <p:by>
                                        <p:hsl h="0" s="12549" l="25098"/>
                                      </p:by>
                                    </p:animClr>
                                    <p:animClr clrSpc="hsl" dir="cw">
                                      <p:cBhvr>
                                        <p:cTn id="21" dur="500" fill="hold"/>
                                        <p:tgtEl>
                                          <p:spTgt spid="14"/>
                                        </p:tgtEl>
                                        <p:attrNameLst>
                                          <p:attrName>stroke.color</p:attrName>
                                        </p:attrNameLst>
                                      </p:cBhvr>
                                      <p:by>
                                        <p:hsl h="0" s="12549" l="25098"/>
                                      </p:by>
                                    </p:animClr>
                                    <p:set>
                                      <p:cBhvr>
                                        <p:cTn id="22" dur="500" fill="hold"/>
                                        <p:tgtEl>
                                          <p:spTgt spid="14"/>
                                        </p:tgtEl>
                                        <p:attrNameLst>
                                          <p:attrName>fill.type</p:attrName>
                                        </p:attrNameLst>
                                      </p:cBhvr>
                                      <p:to>
                                        <p:strVal val="solid"/>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0" presetClass="emph" presetSubtype="0" fill="hold" grpId="1" nodeType="clickEffect">
                                  <p:stCondLst>
                                    <p:cond delay="0"/>
                                  </p:stCondLst>
                                  <p:childTnLst>
                                    <p:animClr clrSpc="hsl" dir="cw">
                                      <p:cBhvr override="childStyle">
                                        <p:cTn id="28" dur="500" fill="hold"/>
                                        <p:tgtEl>
                                          <p:spTgt spid="17"/>
                                        </p:tgtEl>
                                        <p:attrNameLst>
                                          <p:attrName>style.color</p:attrName>
                                        </p:attrNameLst>
                                      </p:cBhvr>
                                      <p:by>
                                        <p:hsl h="0" s="12549" l="25098"/>
                                      </p:by>
                                    </p:animClr>
                                    <p:animClr clrSpc="hsl" dir="cw">
                                      <p:cBhvr>
                                        <p:cTn id="29" dur="500" fill="hold"/>
                                        <p:tgtEl>
                                          <p:spTgt spid="17"/>
                                        </p:tgtEl>
                                        <p:attrNameLst>
                                          <p:attrName>fillcolor</p:attrName>
                                        </p:attrNameLst>
                                      </p:cBhvr>
                                      <p:by>
                                        <p:hsl h="0" s="12549" l="25098"/>
                                      </p:by>
                                    </p:animClr>
                                    <p:animClr clrSpc="hsl" dir="cw">
                                      <p:cBhvr>
                                        <p:cTn id="30" dur="500" fill="hold"/>
                                        <p:tgtEl>
                                          <p:spTgt spid="17"/>
                                        </p:tgtEl>
                                        <p:attrNameLst>
                                          <p:attrName>stroke.color</p:attrName>
                                        </p:attrNameLst>
                                      </p:cBhvr>
                                      <p:by>
                                        <p:hsl h="0" s="12549" l="25098"/>
                                      </p:by>
                                    </p:animClr>
                                    <p:set>
                                      <p:cBhvr>
                                        <p:cTn id="31" dur="500" fill="hold"/>
                                        <p:tgtEl>
                                          <p:spTgt spid="17"/>
                                        </p:tgtEl>
                                        <p:attrNameLst>
                                          <p:attrName>fill.type</p:attrName>
                                        </p:attrNameLst>
                                      </p:cBhvr>
                                      <p:to>
                                        <p:strVal val="solid"/>
                                      </p:to>
                                    </p:set>
                                  </p:childTnLst>
                                </p:cTn>
                              </p:par>
                              <p:par>
                                <p:cTn id="32" presetID="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0" presetClass="emph" presetSubtype="0" fill="hold" nodeType="clickEffect">
                                  <p:stCondLst>
                                    <p:cond delay="0"/>
                                  </p:stCondLst>
                                  <p:childTnLst>
                                    <p:animClr clrSpc="hsl" dir="cw">
                                      <p:cBhvr override="childStyle">
                                        <p:cTn id="37" dur="500" fill="hold"/>
                                        <p:tgtEl>
                                          <p:spTgt spid="19"/>
                                        </p:tgtEl>
                                        <p:attrNameLst>
                                          <p:attrName>style.color</p:attrName>
                                        </p:attrNameLst>
                                      </p:cBhvr>
                                      <p:by>
                                        <p:hsl h="0" s="12549" l="25098"/>
                                      </p:by>
                                    </p:animClr>
                                    <p:animClr clrSpc="hsl" dir="cw">
                                      <p:cBhvr>
                                        <p:cTn id="38" dur="500" fill="hold"/>
                                        <p:tgtEl>
                                          <p:spTgt spid="19"/>
                                        </p:tgtEl>
                                        <p:attrNameLst>
                                          <p:attrName>fillcolor</p:attrName>
                                        </p:attrNameLst>
                                      </p:cBhvr>
                                      <p:by>
                                        <p:hsl h="0" s="12549" l="25098"/>
                                      </p:by>
                                    </p:animClr>
                                    <p:animClr clrSpc="hsl" dir="cw">
                                      <p:cBhvr>
                                        <p:cTn id="39" dur="500" fill="hold"/>
                                        <p:tgtEl>
                                          <p:spTgt spid="19"/>
                                        </p:tgtEl>
                                        <p:attrNameLst>
                                          <p:attrName>stroke.color</p:attrName>
                                        </p:attrNameLst>
                                      </p:cBhvr>
                                      <p:by>
                                        <p:hsl h="0" s="12549" l="25098"/>
                                      </p:by>
                                    </p:animClr>
                                    <p:set>
                                      <p:cBhvr>
                                        <p:cTn id="40" dur="500" fill="hold"/>
                                        <p:tgtEl>
                                          <p:spTgt spid="19"/>
                                        </p:tgtEl>
                                        <p:attrNameLst>
                                          <p:attrName>fill.type</p:attrName>
                                        </p:attrNameLst>
                                      </p:cBhvr>
                                      <p:to>
                                        <p:strVal val="solid"/>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0" presetClass="emph" presetSubtype="0" fill="hold" grpId="1" nodeType="clickEffect">
                                  <p:stCondLst>
                                    <p:cond delay="0"/>
                                  </p:stCondLst>
                                  <p:childTnLst>
                                    <p:animClr clrSpc="hsl" dir="cw">
                                      <p:cBhvr override="childStyle">
                                        <p:cTn id="46" dur="500" fill="hold"/>
                                        <p:tgtEl>
                                          <p:spTgt spid="20"/>
                                        </p:tgtEl>
                                        <p:attrNameLst>
                                          <p:attrName>style.color</p:attrName>
                                        </p:attrNameLst>
                                      </p:cBhvr>
                                      <p:by>
                                        <p:hsl h="0" s="12549" l="25098"/>
                                      </p:by>
                                    </p:animClr>
                                    <p:animClr clrSpc="hsl" dir="cw">
                                      <p:cBhvr>
                                        <p:cTn id="47" dur="500" fill="hold"/>
                                        <p:tgtEl>
                                          <p:spTgt spid="20"/>
                                        </p:tgtEl>
                                        <p:attrNameLst>
                                          <p:attrName>fillcolor</p:attrName>
                                        </p:attrNameLst>
                                      </p:cBhvr>
                                      <p:by>
                                        <p:hsl h="0" s="12549" l="25098"/>
                                      </p:by>
                                    </p:animClr>
                                    <p:animClr clrSpc="hsl" dir="cw">
                                      <p:cBhvr>
                                        <p:cTn id="48" dur="500" fill="hold"/>
                                        <p:tgtEl>
                                          <p:spTgt spid="20"/>
                                        </p:tgtEl>
                                        <p:attrNameLst>
                                          <p:attrName>stroke.color</p:attrName>
                                        </p:attrNameLst>
                                      </p:cBhvr>
                                      <p:by>
                                        <p:hsl h="0" s="12549" l="25098"/>
                                      </p:by>
                                    </p:animClr>
                                    <p:set>
                                      <p:cBhvr>
                                        <p:cTn id="49" dur="500" fill="hold"/>
                                        <p:tgtEl>
                                          <p:spTgt spid="20"/>
                                        </p:tgtEl>
                                        <p:attrNameLst>
                                          <p:attrName>fill.type</p:attrName>
                                        </p:attrNameLst>
                                      </p:cBhvr>
                                      <p:to>
                                        <p:strVal val="solid"/>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0" presetClass="emph" presetSubtype="0" fill="hold" grpId="1" nodeType="clickEffect">
                                  <p:stCondLst>
                                    <p:cond delay="0"/>
                                  </p:stCondLst>
                                  <p:childTnLst>
                                    <p:animClr clrSpc="hsl" dir="cw">
                                      <p:cBhvr override="childStyle">
                                        <p:cTn id="55" dur="500" fill="hold"/>
                                        <p:tgtEl>
                                          <p:spTgt spid="22"/>
                                        </p:tgtEl>
                                        <p:attrNameLst>
                                          <p:attrName>style.color</p:attrName>
                                        </p:attrNameLst>
                                      </p:cBhvr>
                                      <p:by>
                                        <p:hsl h="0" s="12549" l="25098"/>
                                      </p:by>
                                    </p:animClr>
                                    <p:animClr clrSpc="hsl" dir="cw">
                                      <p:cBhvr>
                                        <p:cTn id="56" dur="500" fill="hold"/>
                                        <p:tgtEl>
                                          <p:spTgt spid="22"/>
                                        </p:tgtEl>
                                        <p:attrNameLst>
                                          <p:attrName>fillcolor</p:attrName>
                                        </p:attrNameLst>
                                      </p:cBhvr>
                                      <p:by>
                                        <p:hsl h="0" s="12549" l="25098"/>
                                      </p:by>
                                    </p:animClr>
                                    <p:animClr clrSpc="hsl" dir="cw">
                                      <p:cBhvr>
                                        <p:cTn id="57" dur="500" fill="hold"/>
                                        <p:tgtEl>
                                          <p:spTgt spid="22"/>
                                        </p:tgtEl>
                                        <p:attrNameLst>
                                          <p:attrName>stroke.color</p:attrName>
                                        </p:attrNameLst>
                                      </p:cBhvr>
                                      <p:by>
                                        <p:hsl h="0" s="12549" l="25098"/>
                                      </p:by>
                                    </p:animClr>
                                    <p:set>
                                      <p:cBhvr>
                                        <p:cTn id="58" dur="500" fill="hold"/>
                                        <p:tgtEl>
                                          <p:spTgt spid="22"/>
                                        </p:tgtEl>
                                        <p:attrNameLst>
                                          <p:attrName>fill.type</p:attrName>
                                        </p:attrNameLst>
                                      </p:cBhvr>
                                      <p:to>
                                        <p:strVal val="solid"/>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0" presetClass="emph" presetSubtype="0" fill="hold" grpId="1" nodeType="clickEffect">
                                  <p:stCondLst>
                                    <p:cond delay="0"/>
                                  </p:stCondLst>
                                  <p:childTnLst>
                                    <p:animClr clrSpc="hsl" dir="cw">
                                      <p:cBhvr override="childStyle">
                                        <p:cTn id="64" dur="500" fill="hold"/>
                                        <p:tgtEl>
                                          <p:spTgt spid="23"/>
                                        </p:tgtEl>
                                        <p:attrNameLst>
                                          <p:attrName>style.color</p:attrName>
                                        </p:attrNameLst>
                                      </p:cBhvr>
                                      <p:by>
                                        <p:hsl h="0" s="12549" l="25098"/>
                                      </p:by>
                                    </p:animClr>
                                    <p:animClr clrSpc="hsl" dir="cw">
                                      <p:cBhvr>
                                        <p:cTn id="65" dur="500" fill="hold"/>
                                        <p:tgtEl>
                                          <p:spTgt spid="23"/>
                                        </p:tgtEl>
                                        <p:attrNameLst>
                                          <p:attrName>fillcolor</p:attrName>
                                        </p:attrNameLst>
                                      </p:cBhvr>
                                      <p:by>
                                        <p:hsl h="0" s="12549" l="25098"/>
                                      </p:by>
                                    </p:animClr>
                                    <p:animClr clrSpc="hsl" dir="cw">
                                      <p:cBhvr>
                                        <p:cTn id="66" dur="500" fill="hold"/>
                                        <p:tgtEl>
                                          <p:spTgt spid="23"/>
                                        </p:tgtEl>
                                        <p:attrNameLst>
                                          <p:attrName>stroke.color</p:attrName>
                                        </p:attrNameLst>
                                      </p:cBhvr>
                                      <p:by>
                                        <p:hsl h="0" s="12549" l="25098"/>
                                      </p:by>
                                    </p:animClr>
                                    <p:set>
                                      <p:cBhvr>
                                        <p:cTn id="67" dur="500" fill="hold"/>
                                        <p:tgtEl>
                                          <p:spTgt spid="23"/>
                                        </p:tgtEl>
                                        <p:attrNameLst>
                                          <p:attrName>fill.type</p:attrName>
                                        </p:attrNameLst>
                                      </p:cBhvr>
                                      <p:to>
                                        <p:strVal val="solid"/>
                                      </p:to>
                                    </p:set>
                                  </p:childTnLst>
                                </p:cTn>
                              </p:par>
                              <p:par>
                                <p:cTn id="68" presetID="1" presetClass="entr" presetSubtype="0"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30" presetClass="emph" presetSubtype="0" fill="hold" nodeType="clickEffect">
                                  <p:stCondLst>
                                    <p:cond delay="0"/>
                                  </p:stCondLst>
                                  <p:childTnLst>
                                    <p:animClr clrSpc="hsl" dir="cw">
                                      <p:cBhvr override="childStyle">
                                        <p:cTn id="73" dur="500" fill="hold"/>
                                        <p:tgtEl>
                                          <p:spTgt spid="24"/>
                                        </p:tgtEl>
                                        <p:attrNameLst>
                                          <p:attrName>style.color</p:attrName>
                                        </p:attrNameLst>
                                      </p:cBhvr>
                                      <p:by>
                                        <p:hsl h="0" s="12549" l="25098"/>
                                      </p:by>
                                    </p:animClr>
                                    <p:animClr clrSpc="hsl" dir="cw">
                                      <p:cBhvr>
                                        <p:cTn id="74" dur="500" fill="hold"/>
                                        <p:tgtEl>
                                          <p:spTgt spid="24"/>
                                        </p:tgtEl>
                                        <p:attrNameLst>
                                          <p:attrName>fillcolor</p:attrName>
                                        </p:attrNameLst>
                                      </p:cBhvr>
                                      <p:by>
                                        <p:hsl h="0" s="12549" l="25098"/>
                                      </p:by>
                                    </p:animClr>
                                    <p:animClr clrSpc="hsl" dir="cw">
                                      <p:cBhvr>
                                        <p:cTn id="75" dur="500" fill="hold"/>
                                        <p:tgtEl>
                                          <p:spTgt spid="24"/>
                                        </p:tgtEl>
                                        <p:attrNameLst>
                                          <p:attrName>stroke.color</p:attrName>
                                        </p:attrNameLst>
                                      </p:cBhvr>
                                      <p:by>
                                        <p:hsl h="0" s="12549" l="25098"/>
                                      </p:by>
                                    </p:animClr>
                                    <p:set>
                                      <p:cBhvr>
                                        <p:cTn id="76" dur="500" fill="hold"/>
                                        <p:tgtEl>
                                          <p:spTgt spid="24"/>
                                        </p:tgtEl>
                                        <p:attrNameLst>
                                          <p:attrName>fill.type</p:attrName>
                                        </p:attrNameLst>
                                      </p:cBhvr>
                                      <p:to>
                                        <p:strVal val="solid"/>
                                      </p:to>
                                    </p:set>
                                  </p:childTnLst>
                                </p:cTn>
                              </p:par>
                              <p:par>
                                <p:cTn id="77" presetID="1" presetClass="entr" presetSubtype="0"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0" presetClass="emph" presetSubtype="0" fill="hold" nodeType="clickEffect">
                                  <p:stCondLst>
                                    <p:cond delay="0"/>
                                  </p:stCondLst>
                                  <p:childTnLst>
                                    <p:animClr clrSpc="hsl" dir="cw">
                                      <p:cBhvr override="childStyle">
                                        <p:cTn id="82" dur="500" fill="hold"/>
                                        <p:tgtEl>
                                          <p:spTgt spid="26"/>
                                        </p:tgtEl>
                                        <p:attrNameLst>
                                          <p:attrName>style.color</p:attrName>
                                        </p:attrNameLst>
                                      </p:cBhvr>
                                      <p:by>
                                        <p:hsl h="0" s="12549" l="25098"/>
                                      </p:by>
                                    </p:animClr>
                                    <p:animClr clrSpc="hsl" dir="cw">
                                      <p:cBhvr>
                                        <p:cTn id="83" dur="500" fill="hold"/>
                                        <p:tgtEl>
                                          <p:spTgt spid="26"/>
                                        </p:tgtEl>
                                        <p:attrNameLst>
                                          <p:attrName>fillcolor</p:attrName>
                                        </p:attrNameLst>
                                      </p:cBhvr>
                                      <p:by>
                                        <p:hsl h="0" s="12549" l="25098"/>
                                      </p:by>
                                    </p:animClr>
                                    <p:animClr clrSpc="hsl" dir="cw">
                                      <p:cBhvr>
                                        <p:cTn id="84" dur="500" fill="hold"/>
                                        <p:tgtEl>
                                          <p:spTgt spid="26"/>
                                        </p:tgtEl>
                                        <p:attrNameLst>
                                          <p:attrName>stroke.color</p:attrName>
                                        </p:attrNameLst>
                                      </p:cBhvr>
                                      <p:by>
                                        <p:hsl h="0" s="12549" l="25098"/>
                                      </p:by>
                                    </p:animClr>
                                    <p:set>
                                      <p:cBhvr>
                                        <p:cTn id="85" dur="500" fill="hold"/>
                                        <p:tgtEl>
                                          <p:spTgt spid="26"/>
                                        </p:tgtEl>
                                        <p:attrNameLst>
                                          <p:attrName>fill.type</p:attrName>
                                        </p:attrNameLst>
                                      </p:cBhvr>
                                      <p:to>
                                        <p:strVal val="solid"/>
                                      </p:to>
                                    </p:set>
                                  </p:childTnLst>
                                </p:cTn>
                              </p:par>
                              <p:par>
                                <p:cTn id="86" presetID="1"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7" grpId="0" animBg="1"/>
      <p:bldP spid="17" grpId="1" animBg="1"/>
      <p:bldP spid="20" grpId="0" animBg="1"/>
      <p:bldP spid="20" grpId="1" animBg="1"/>
      <p:bldP spid="22" grpId="0" animBg="1"/>
      <p:bldP spid="22" grpId="1" animBg="1"/>
      <p:bldP spid="23" grpId="0" animBg="1"/>
      <p:bldP spid="23" grpId="1" animBg="1"/>
      <p:bldP spid="29" grpId="0" animBg="1"/>
    </p:bldLst>
  </p:timing>
</p:sld>
</file>

<file path=ppt/theme/theme1.xml><?xml version="1.0" encoding="utf-8"?>
<a:theme xmlns:a="http://schemas.openxmlformats.org/drawingml/2006/main" name="Netzwerke">
  <a:themeElements>
    <a:clrScheme name="Netzwerk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etzwerk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etzwerk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etzwerk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etzwerk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etzwerk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etzwerk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etzwerk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etzwerk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1807</Words>
  <Application>Microsoft Office PowerPoint</Application>
  <PresentationFormat>Bildschirmpräsentation (4:3)</PresentationFormat>
  <Paragraphs>752</Paragraphs>
  <Slides>25</Slides>
  <Notes>22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25</vt:i4>
      </vt:variant>
    </vt:vector>
  </HeadingPairs>
  <TitlesOfParts>
    <vt:vector size="30" baseType="lpstr">
      <vt:lpstr>Arial</vt:lpstr>
      <vt:lpstr>StarSymbol</vt:lpstr>
      <vt:lpstr>Times New Roman</vt:lpstr>
      <vt:lpstr>Wingdings</vt:lpstr>
      <vt:lpstr>Netzwerke</vt:lpstr>
      <vt:lpstr>Vernetzte IT-Systeme</vt:lpstr>
      <vt:lpstr>Inhalt</vt:lpstr>
      <vt:lpstr>Zahlenformate</vt:lpstr>
      <vt:lpstr>Zahlenformate</vt:lpstr>
      <vt:lpstr>Zahlenformate</vt:lpstr>
      <vt:lpstr>Zahlenformate</vt:lpstr>
      <vt:lpstr>Zahlenformate</vt:lpstr>
      <vt:lpstr>Zahlenformate</vt:lpstr>
      <vt:lpstr>Aufbau des Headers</vt:lpstr>
      <vt:lpstr>Unterschiede zu IPv4</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Sicherheit – Privacy Extension</vt:lpstr>
      <vt:lpstr>PowerPoint-Präsentation</vt:lpstr>
      <vt:lpstr>PowerPoint-Präsentation</vt:lpstr>
      <vt:lpstr>6to4 Tunnel</vt:lpstr>
      <vt:lpstr>PowerPoint-Präsentation</vt:lpstr>
      <vt:lpstr>Zahlenspiele</vt:lpstr>
      <vt:lpstr>Zahlenspiele</vt:lpstr>
    </vt:vector>
  </TitlesOfParts>
  <Company>H7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Vernetzte IT-Systeme</dc:title>
  <dc:creator>Handelsschule City Nord</dc:creator>
  <cp:lastModifiedBy>Volker Braun</cp:lastModifiedBy>
  <cp:revision>115</cp:revision>
  <cp:lastPrinted>2015-03-24T14:54:24Z</cp:lastPrinted>
  <dcterms:created xsi:type="dcterms:W3CDTF">2008-03-05T14:33:58Z</dcterms:created>
  <dcterms:modified xsi:type="dcterms:W3CDTF">2017-06-15T12:01:10Z</dcterms:modified>
</cp:coreProperties>
</file>