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68" r:id="rId4"/>
    <p:sldId id="272" r:id="rId5"/>
    <p:sldId id="273" r:id="rId6"/>
    <p:sldId id="259" r:id="rId7"/>
    <p:sldId id="262" r:id="rId8"/>
    <p:sldId id="258" r:id="rId9"/>
    <p:sldId id="265" r:id="rId10"/>
    <p:sldId id="263" r:id="rId11"/>
    <p:sldId id="266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0" autoAdjust="0"/>
  </p:normalViewPr>
  <p:slideViewPr>
    <p:cSldViewPr>
      <p:cViewPr varScale="1">
        <p:scale>
          <a:sx n="69" d="100"/>
          <a:sy n="69" d="100"/>
        </p:scale>
        <p:origin x="11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7EA2D-27B9-4D69-B575-0C96C2B76BDC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31821-219C-44FA-B57D-58D272DCB9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6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bocards.com/pool/de/cardset/9861516/online-karteikarten-vernetzte-systeme-1-it10a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Einführen</a:t>
            </a:r>
          </a:p>
          <a:p>
            <a:r>
              <a:rPr lang="de-DE" dirty="0"/>
              <a:t>Blockweise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1821-219C-44FA-B57D-58D272DCB96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34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 und Nacht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hlinkClick r:id="rId3"/>
              </a:rPr>
              <a:t>http://www.cobocards.com/pool/de/cardset/9861516/online-karteikarten-vernetzte-systeme-1-it10a/</a:t>
            </a:r>
            <a:r>
              <a:rPr lang="de-DE" dirty="0"/>
              <a:t> </a:t>
            </a:r>
          </a:p>
          <a:p>
            <a:r>
              <a:rPr lang="de-DE" dirty="0"/>
              <a:t>eile einfliegen 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1821-219C-44FA-B57D-58D272DCB96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19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Finde nichts dazu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1821-219C-44FA-B57D-58D272DCB96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04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Einfliegen lassen</a:t>
            </a:r>
          </a:p>
          <a:p>
            <a:r>
              <a:rPr lang="de-DE" dirty="0"/>
              <a:t>VKF muss</a:t>
            </a:r>
            <a:r>
              <a:rPr lang="de-DE" baseline="0" dirty="0"/>
              <a:t> auch berechnet werden. Auch auf die </a:t>
            </a:r>
            <a:r>
              <a:rPr lang="de-DE" baseline="0" dirty="0" err="1"/>
              <a:t>Präsi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1821-219C-44FA-B57D-58D272DCB96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60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Einfliegen lassen</a:t>
            </a:r>
          </a:p>
          <a:p>
            <a:r>
              <a:rPr lang="de-DE" dirty="0"/>
              <a:t>VKF muss</a:t>
            </a:r>
            <a:r>
              <a:rPr lang="de-DE" baseline="0" dirty="0"/>
              <a:t> auch berechnet werden. Auch auf die </a:t>
            </a:r>
            <a:r>
              <a:rPr lang="de-DE" baseline="0" dirty="0" err="1"/>
              <a:t>Präsi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1821-219C-44FA-B57D-58D272DCB96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60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Einfliegen lassen</a:t>
            </a:r>
          </a:p>
          <a:p>
            <a:r>
              <a:rPr lang="de-DE" dirty="0" err="1"/>
              <a:t>Ethernetframe</a:t>
            </a:r>
            <a:r>
              <a:rPr lang="de-DE" dirty="0"/>
              <a:t> 512 (=64 Byte)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1821-219C-44FA-B57D-58D272DCB96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603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Einfliegen lassen</a:t>
            </a:r>
          </a:p>
          <a:p>
            <a:r>
              <a:rPr lang="de-DE" dirty="0" err="1"/>
              <a:t>Ethernetframe</a:t>
            </a:r>
            <a:r>
              <a:rPr lang="de-DE" dirty="0"/>
              <a:t> 512 (=64 Byte)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31821-219C-44FA-B57D-58D272DCB96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6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C42-9568-4905-A04C-6A88AB9715A2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8A0699-EAC4-4983-857D-2B8E641462A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C42-9568-4905-A04C-6A88AB9715A2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0699-EAC4-4983-857D-2B8E641462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C42-9568-4905-A04C-6A88AB9715A2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0699-EAC4-4983-857D-2B8E641462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C42-9568-4905-A04C-6A88AB9715A2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0699-EAC4-4983-857D-2B8E641462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C42-9568-4905-A04C-6A88AB9715A2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0699-EAC4-4983-857D-2B8E641462A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C42-9568-4905-A04C-6A88AB9715A2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0699-EAC4-4983-857D-2B8E641462A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C42-9568-4905-A04C-6A88AB9715A2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0699-EAC4-4983-857D-2B8E641462A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C42-9568-4905-A04C-6A88AB9715A2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0699-EAC4-4983-857D-2B8E641462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C42-9568-4905-A04C-6A88AB9715A2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0699-EAC4-4983-857D-2B8E641462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C42-9568-4905-A04C-6A88AB9715A2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0699-EAC4-4983-857D-2B8E641462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7C42-9568-4905-A04C-6A88AB9715A2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0699-EAC4-4983-857D-2B8E641462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6E37C42-9568-4905-A04C-6A88AB9715A2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8A0699-EAC4-4983-857D-2B8E641462A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searchnetworking.techtarget.com/definition/CSMA-CA" TargetMode="External"/><Relationship Id="rId3" Type="http://schemas.openxmlformats.org/officeDocument/2006/relationships/hyperlink" Target="http://www.elektronik-kompendium.de/sites/net/1406181.htm" TargetMode="External"/><Relationship Id="rId7" Type="http://schemas.openxmlformats.org/officeDocument/2006/relationships/hyperlink" Target="http://www.elektronik-kompendium.de/sites/net/1712071.htm" TargetMode="External"/><Relationship Id="rId2" Type="http://schemas.openxmlformats.org/officeDocument/2006/relationships/hyperlink" Target="http://www.itwissen.info/definition/lexikon/carrier-sense-multiple-access-CSMA-CSMA-Verfahre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rrier_sense_multiple_access_with_collision_avoidance" TargetMode="External"/><Relationship Id="rId5" Type="http://schemas.openxmlformats.org/officeDocument/2006/relationships/hyperlink" Target="http://netzwerkassistent.de/front_content.php?idcat=14" TargetMode="External"/><Relationship Id="rId4" Type="http://schemas.openxmlformats.org/officeDocument/2006/relationships/hyperlink" Target="https://de.wikipedia.org/wiki/Carrier_Sense_Multiple_Access/Collision_Detec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CSMA/CD &amp; CSMA/CA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Präsentiert von Emre, Marvin, Christoph und Bastian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3568" y="24414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Zugangsverfahren</a:t>
            </a:r>
          </a:p>
        </p:txBody>
      </p:sp>
    </p:spTree>
    <p:extLst>
      <p:ext uri="{BB962C8B-B14F-4D97-AF65-F5344CB8AC3E}">
        <p14:creationId xmlns:p14="http://schemas.microsoft.com/office/powerpoint/2010/main" val="315691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908720"/>
          </a:xfrm>
        </p:spPr>
        <p:txBody>
          <a:bodyPr/>
          <a:lstStyle/>
          <a:p>
            <a:r>
              <a:rPr lang="de-DE" dirty="0"/>
              <a:t>Beispielrechnung</a:t>
            </a:r>
            <a:br>
              <a:rPr lang="de-DE" dirty="0"/>
            </a:br>
            <a:r>
              <a:rPr lang="de-DE" dirty="0"/>
              <a:t>Maximale Länge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4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de-DE" sz="48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t-BR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de-DE" sz="4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48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de-DE" sz="4800" i="1">
                          <a:latin typeface="Cambria Math"/>
                          <a:ea typeface="Cambria Math"/>
                        </a:rPr>
                        <m:t> ∙</m:t>
                      </m:r>
                      <m:sSub>
                        <m:sSubPr>
                          <m:ctrlPr>
                            <a:rPr lang="pt-BR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4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𝐹𝑟𝑎𝑚𝑒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e-DE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𝐹𝑟𝑎𝑚𝑒</m:t>
                        </m:r>
                      </m:sub>
                    </m:sSub>
                  </m:oMath>
                </a14:m>
                <a:r>
                  <a:rPr lang="de-DE" sz="3200" dirty="0"/>
                  <a:t> = Sendedauer</a:t>
                </a:r>
              </a:p>
              <a:p>
                <a:pPr marL="0" indent="0" algn="ctr">
                  <a:buNone/>
                </a:pPr>
                <a:endParaRPr lang="de-DE" sz="3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e-DE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𝐹𝑟𝑎𝑚𝑒</m:t>
                        </m:r>
                      </m:sub>
                    </m:sSub>
                  </m:oMath>
                </a14:m>
                <a:r>
                  <a:rPr lang="de-DE" sz="3200" dirty="0"/>
                  <a:t> =</a:t>
                </a:r>
                <a14:m>
                  <m:oMath xmlns:m="http://schemas.openxmlformats.org/officeDocument/2006/math">
                    <m:r>
                      <a:rPr lang="de-DE" sz="3200" i="1" dirty="0" smtClean="0">
                        <a:latin typeface="Cambria Math"/>
                      </a:rPr>
                      <m:t>5</m:t>
                    </m:r>
                    <m:r>
                      <a:rPr lang="de-DE" sz="3200" b="0" i="1" dirty="0" smtClean="0">
                        <a:latin typeface="Cambria Math"/>
                      </a:rPr>
                      <m:t>12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e-DE" sz="3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𝐵𝑖𝑡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3200" dirty="0"/>
                  <a:t> (Bei 10 MBit/s dauert ein 	Bit 100 </a:t>
                </a:r>
                <a:r>
                  <a:rPr lang="de-DE" sz="3200" dirty="0" err="1"/>
                  <a:t>ns</a:t>
                </a:r>
                <a:r>
                  <a:rPr lang="de-DE" sz="3200" dirty="0"/>
                  <a:t>)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3"/>
                <a:stretch>
                  <a:fillRect r="-19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75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908720"/>
          </a:xfrm>
        </p:spPr>
        <p:txBody>
          <a:bodyPr/>
          <a:lstStyle/>
          <a:p>
            <a:r>
              <a:rPr lang="de-DE" dirty="0"/>
              <a:t>Beispielrechnung</a:t>
            </a:r>
            <a:br>
              <a:rPr lang="de-DE" dirty="0"/>
            </a:br>
            <a:r>
              <a:rPr lang="de-DE" dirty="0"/>
              <a:t>Maximale Länge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4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de-DE" sz="48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t-BR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de-DE" sz="4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48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de-DE" sz="4800" i="1">
                          <a:latin typeface="Cambria Math"/>
                          <a:ea typeface="Cambria Math"/>
                        </a:rPr>
                        <m:t> ∙</m:t>
                      </m:r>
                      <m:sSub>
                        <m:sSubPr>
                          <m:ctrlPr>
                            <a:rPr lang="pt-BR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4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𝐹𝑟𝑎𝑚𝑒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de-DE" sz="32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∙10</m:t>
                          </m:r>
                        </m:e>
                        <m:sup>
                          <m:r>
                            <a:rPr lang="de-DE" sz="32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8</m:t>
                          </m:r>
                        </m:sup>
                      </m:sSup>
                      <m:f>
                        <m:fPr>
                          <m:ctrlPr>
                            <a:rPr lang="de-DE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2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de-DE" sz="32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de-DE" sz="3200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∙0,7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 ∙</m:t>
                      </m:r>
                      <m:r>
                        <a:rPr lang="de-DE" sz="32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512 ∙100</m:t>
                      </m:r>
                      <m:r>
                        <a:rPr lang="de-DE" sz="32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𝑛𝑠</m:t>
                      </m:r>
                      <m:r>
                        <a:rPr lang="de-DE" sz="32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 =10752 </m:t>
                      </m:r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de-DE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u="sng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10752 </m:t>
                      </m:r>
                      <m:r>
                        <a:rPr lang="de-DE" i="1" u="sng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i="1" u="sng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÷4 =2688 </m:t>
                      </m:r>
                      <m:r>
                        <a:rPr lang="de-DE" i="1" u="sng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de-DE" i="1" u="sng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de-DE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de-DE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de-DE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de-DE" dirty="0"/>
                  <a:t>Die maximale Länge bei 10BASE5 beträgt 2500 m. </a:t>
                </a:r>
                <a:br>
                  <a:rPr lang="de-DE" dirty="0"/>
                </a:br>
                <a:r>
                  <a:rPr lang="de-DE" dirty="0">
                    <a:sym typeface="Wingdings" pitchFamily="2" charset="2"/>
                  </a:rPr>
                  <a:t> </a:t>
                </a:r>
                <a:r>
                  <a:rPr lang="de-DE" dirty="0"/>
                  <a:t>Die Kollisionserkennung ist gewährleistet.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04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600200"/>
          </a:xfrm>
        </p:spPr>
        <p:txBody>
          <a:bodyPr/>
          <a:lstStyle/>
          <a:p>
            <a:br>
              <a:rPr lang="de-DE" dirty="0">
                <a:latin typeface="Palatino Linotype" pitchFamily="18" charset="0"/>
              </a:rPr>
            </a:br>
            <a:br>
              <a:rPr lang="de-DE" dirty="0">
                <a:latin typeface="Palatino Linotype" pitchFamily="18" charset="0"/>
              </a:rPr>
            </a:br>
            <a:br>
              <a:rPr lang="de-DE" dirty="0">
                <a:latin typeface="Palatino Linotype" pitchFamily="18" charset="0"/>
              </a:rPr>
            </a:br>
            <a:r>
              <a:rPr lang="de-DE" dirty="0">
                <a:latin typeface="Palatino Linotype" pitchFamily="18" charset="0"/>
              </a:rPr>
              <a:t>Darstellung des Problems (WLAN)</a:t>
            </a:r>
            <a:br>
              <a:rPr lang="de-DE" dirty="0">
                <a:latin typeface="Palatino Linotype" pitchFamily="18" charset="0"/>
              </a:rPr>
            </a:b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12976"/>
            <a:ext cx="5933652" cy="29870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555776" y="2348880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</a:rPr>
              <a:t>Hidden Station Problem</a:t>
            </a:r>
          </a:p>
        </p:txBody>
      </p:sp>
    </p:spTree>
    <p:extLst>
      <p:ext uri="{BB962C8B-B14F-4D97-AF65-F5344CB8AC3E}">
        <p14:creationId xmlns:p14="http://schemas.microsoft.com/office/powerpoint/2010/main" val="314376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600200"/>
          </a:xfrm>
        </p:spPr>
        <p:txBody>
          <a:bodyPr/>
          <a:lstStyle/>
          <a:p>
            <a:br>
              <a:rPr lang="de-DE" dirty="0">
                <a:latin typeface="Palatino Linotype" pitchFamily="18" charset="0"/>
              </a:rPr>
            </a:br>
            <a:br>
              <a:rPr lang="de-DE" dirty="0">
                <a:latin typeface="Palatino Linotype" pitchFamily="18" charset="0"/>
              </a:rPr>
            </a:br>
            <a:br>
              <a:rPr lang="de-DE" dirty="0">
                <a:latin typeface="Palatino Linotype" pitchFamily="18" charset="0"/>
              </a:rPr>
            </a:br>
            <a:r>
              <a:rPr lang="de-DE" dirty="0">
                <a:latin typeface="Palatino Linotype" pitchFamily="18" charset="0"/>
              </a:rPr>
              <a:t>Darstellung des Problems (WLAN)</a:t>
            </a:r>
            <a:br>
              <a:rPr lang="de-DE" dirty="0">
                <a:latin typeface="Palatino Linotype" pitchFamily="18" charset="0"/>
              </a:rPr>
            </a:b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555776" y="2348880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</a:rPr>
              <a:t>Exposed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itchFamily="18" charset="0"/>
              </a:rPr>
              <a:t> Station Problem</a:t>
            </a:r>
          </a:p>
        </p:txBody>
      </p:sp>
      <p:pic>
        <p:nvPicPr>
          <p:cNvPr id="7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356992"/>
            <a:ext cx="5981600" cy="26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4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600200"/>
          </a:xfrm>
        </p:spPr>
        <p:txBody>
          <a:bodyPr/>
          <a:lstStyle/>
          <a:p>
            <a:r>
              <a:rPr lang="de-DE" dirty="0">
                <a:latin typeface="Palatino Linotype" pitchFamily="18" charset="0"/>
              </a:rPr>
              <a:t>Die Lösung: CSMA/CA</a:t>
            </a:r>
            <a:br>
              <a:rPr lang="de-DE" dirty="0">
                <a:latin typeface="Palatino Linotype" pitchFamily="18" charset="0"/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          </a:t>
            </a:r>
            <a:r>
              <a:rPr lang="de-DE" i="1" dirty="0">
                <a:latin typeface="+mn-lt"/>
              </a:rPr>
              <a:t>„Carrier Sense Multiple Access/</a:t>
            </a:r>
            <a:r>
              <a:rPr lang="de-DE" i="1" dirty="0" err="1">
                <a:latin typeface="+mn-lt"/>
              </a:rPr>
              <a:t>Collision</a:t>
            </a:r>
            <a:r>
              <a:rPr lang="de-DE" i="1" dirty="0">
                <a:latin typeface="+mn-lt"/>
              </a:rPr>
              <a:t> </a:t>
            </a:r>
            <a:r>
              <a:rPr lang="de-DE" i="1" dirty="0" err="1">
                <a:latin typeface="+mn-lt"/>
              </a:rPr>
              <a:t>Avoidance</a:t>
            </a:r>
            <a:r>
              <a:rPr lang="de-DE" i="1" dirty="0">
                <a:latin typeface="+mn-lt"/>
              </a:rPr>
              <a:t>“            Mehrfachzugriff mit Trägerprüfung und </a:t>
            </a:r>
            <a:r>
              <a:rPr lang="de-DE" i="1" dirty="0" err="1">
                <a:latin typeface="+mn-lt"/>
              </a:rPr>
              <a:t>Kollisonsvermeidung</a:t>
            </a:r>
            <a:endParaRPr lang="de-DE" i="1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Begrifflichkeiten:</a:t>
            </a:r>
          </a:p>
          <a:p>
            <a:endParaRPr lang="de-DE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>
                <a:latin typeface="+mn-lt"/>
              </a:rPr>
              <a:t>DIFS/PIFS/SIFS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err="1">
                <a:latin typeface="+mn-lt"/>
              </a:rPr>
              <a:t>Contention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Window</a:t>
            </a:r>
            <a:endParaRPr lang="de-DE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de-DE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>
                <a:latin typeface="+mn-lt"/>
              </a:rPr>
              <a:t>Network </a:t>
            </a:r>
            <a:r>
              <a:rPr lang="de-DE" dirty="0" err="1">
                <a:latin typeface="+mn-lt"/>
              </a:rPr>
              <a:t>Allocation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Vector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273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und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8920"/>
          </a:xfrm>
        </p:spPr>
        <p:txBody>
          <a:bodyPr>
            <a:normAutofit fontScale="5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DE" sz="2900" dirty="0">
                <a:latin typeface="+mn-lt"/>
              </a:rPr>
              <a:t>Abhorchen des Mediums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sz="2900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sz="2900" dirty="0">
                <a:latin typeface="+mn-lt"/>
              </a:rPr>
              <a:t>Nach Ablauf eines DIFS wird </a:t>
            </a:r>
            <a:r>
              <a:rPr lang="de-DE" sz="2900" dirty="0" err="1">
                <a:latin typeface="+mn-lt"/>
              </a:rPr>
              <a:t>Backoff</a:t>
            </a:r>
            <a:r>
              <a:rPr lang="de-DE" sz="2900" dirty="0">
                <a:latin typeface="+mn-lt"/>
              </a:rPr>
              <a:t>-Zeit  aus dem </a:t>
            </a:r>
            <a:r>
              <a:rPr lang="de-DE" sz="2900" dirty="0" err="1">
                <a:latin typeface="+mn-lt"/>
              </a:rPr>
              <a:t>Contention</a:t>
            </a:r>
            <a:r>
              <a:rPr lang="de-DE" sz="2900" dirty="0">
                <a:latin typeface="+mn-lt"/>
              </a:rPr>
              <a:t> </a:t>
            </a:r>
            <a:r>
              <a:rPr lang="de-DE" sz="2900" dirty="0" err="1">
                <a:latin typeface="+mn-lt"/>
              </a:rPr>
              <a:t>Window</a:t>
            </a:r>
            <a:r>
              <a:rPr lang="de-DE" sz="2900" dirty="0">
                <a:latin typeface="+mn-lt"/>
              </a:rPr>
              <a:t> ausgewürfelt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sz="2900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sz="2900" dirty="0">
                <a:latin typeface="+mn-lt"/>
              </a:rPr>
              <a:t>Wenn frei </a:t>
            </a:r>
            <a:r>
              <a:rPr lang="de-DE" sz="2900" dirty="0">
                <a:latin typeface="+mn-lt"/>
                <a:sym typeface="Wingdings" pitchFamily="2" charset="2"/>
              </a:rPr>
              <a:t> senden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sz="2900" dirty="0">
              <a:latin typeface="+mn-lt"/>
              <a:sym typeface="Wingdings" pitchFamily="2" charset="2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sz="2900" dirty="0">
                <a:latin typeface="+mn-lt"/>
                <a:sym typeface="Wingdings" pitchFamily="2" charset="2"/>
              </a:rPr>
              <a:t>Wenn belegt wird </a:t>
            </a:r>
            <a:r>
              <a:rPr lang="de-DE" sz="2900" dirty="0" err="1">
                <a:latin typeface="+mn-lt"/>
                <a:sym typeface="Wingdings" pitchFamily="2" charset="2"/>
              </a:rPr>
              <a:t>Backoff</a:t>
            </a:r>
            <a:r>
              <a:rPr lang="de-DE" sz="2900" dirty="0">
                <a:latin typeface="+mn-lt"/>
                <a:sym typeface="Wingdings" pitchFamily="2" charset="2"/>
              </a:rPr>
              <a:t> bis Ablauf des Network </a:t>
            </a:r>
            <a:r>
              <a:rPr lang="de-DE" sz="2900" dirty="0" err="1">
                <a:latin typeface="+mn-lt"/>
                <a:sym typeface="Wingdings" pitchFamily="2" charset="2"/>
              </a:rPr>
              <a:t>Allocation</a:t>
            </a:r>
            <a:r>
              <a:rPr lang="de-DE" sz="2900" dirty="0">
                <a:latin typeface="+mn-lt"/>
                <a:sym typeface="Wingdings" pitchFamily="2" charset="2"/>
              </a:rPr>
              <a:t> </a:t>
            </a:r>
            <a:r>
              <a:rPr lang="de-DE" sz="2900" dirty="0" err="1">
                <a:latin typeface="+mn-lt"/>
                <a:sym typeface="Wingdings" pitchFamily="2" charset="2"/>
              </a:rPr>
              <a:t>Vectors</a:t>
            </a:r>
            <a:r>
              <a:rPr lang="de-DE" sz="2900" dirty="0">
                <a:latin typeface="+mn-lt"/>
                <a:sym typeface="Wingdings" pitchFamily="2" charset="2"/>
              </a:rPr>
              <a:t> gestoppt, dann neues DIFS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sz="2900" dirty="0">
              <a:latin typeface="+mn-lt"/>
              <a:sym typeface="Wingdings" pitchFamily="2" charset="2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sz="2900" dirty="0">
                <a:latin typeface="+mn-lt"/>
              </a:rPr>
              <a:t>Empfänger sendet SIFS mit ACK zurück</a:t>
            </a:r>
          </a:p>
          <a:p>
            <a:endParaRPr lang="de-DE" i="1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301208"/>
            <a:ext cx="7833704" cy="1101179"/>
          </a:xfrm>
          <a:prstGeom prst="rect">
            <a:avLst/>
          </a:prstGeom>
        </p:spPr>
      </p:pic>
      <p:sp>
        <p:nvSpPr>
          <p:cNvPr id="6" name="Geschweifte Klammer rechts 5"/>
          <p:cNvSpPr/>
          <p:nvPr/>
        </p:nvSpPr>
        <p:spPr>
          <a:xfrm rot="16200000">
            <a:off x="2738505" y="4542086"/>
            <a:ext cx="584512" cy="1015230"/>
          </a:xfrm>
          <a:prstGeom prst="rightBrace">
            <a:avLst>
              <a:gd name="adj1" fmla="val 8333"/>
              <a:gd name="adj2" fmla="val 500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 rot="16200000">
            <a:off x="1936752" y="4728397"/>
            <a:ext cx="557346" cy="615442"/>
          </a:xfrm>
          <a:prstGeom prst="rightBrace">
            <a:avLst>
              <a:gd name="adj1" fmla="val 8333"/>
              <a:gd name="adj2" fmla="val 500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4278647" y="4071751"/>
            <a:ext cx="543763" cy="1915150"/>
          </a:xfrm>
          <a:prstGeom prst="rightBrace">
            <a:avLst>
              <a:gd name="adj1" fmla="val 8333"/>
              <a:gd name="adj2" fmla="val 500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 rot="16200000">
            <a:off x="6064314" y="4201234"/>
            <a:ext cx="543763" cy="1656184"/>
          </a:xfrm>
          <a:prstGeom prst="rightBrace">
            <a:avLst>
              <a:gd name="adj1" fmla="val 8333"/>
              <a:gd name="adj2" fmla="val 500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Empfängereingriff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>
                <a:latin typeface="+mn-lt"/>
              </a:rPr>
              <a:t>Sendevorgang wird nicht aufgenommen, solange Sendung läuft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>
                <a:latin typeface="+mn-lt"/>
              </a:rPr>
              <a:t>Sendevorgang wird abgebrochen, sobald Sender durch Empfang eines anderen Senders Kollision feststellt</a:t>
            </a:r>
          </a:p>
          <a:p>
            <a:pPr marL="0" indent="0">
              <a:buNone/>
            </a:pPr>
            <a:r>
              <a:rPr lang="de-DE" dirty="0">
                <a:latin typeface="+mn-lt"/>
                <a:sym typeface="Wingdings" pitchFamily="2" charset="2"/>
              </a:rPr>
              <a:t>	</a:t>
            </a:r>
            <a:r>
              <a:rPr lang="de-DE" dirty="0">
                <a:latin typeface="+mn-lt"/>
              </a:rPr>
              <a:t> Verzögerung nächster Aussendung um zufällig        	      bestimmte Pause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>
                <a:latin typeface="+mn-lt"/>
              </a:rPr>
              <a:t>Empfänger, der Kollision feststellt, sendet selbst Signal </a:t>
            </a:r>
          </a:p>
          <a:p>
            <a:pPr marL="0" indent="0">
              <a:buNone/>
            </a:pPr>
            <a:r>
              <a:rPr lang="de-DE" dirty="0">
                <a:latin typeface="+mn-lt"/>
                <a:sym typeface="Wingdings" pitchFamily="2" charset="2"/>
              </a:rPr>
              <a:t>	 Erkennung bei kollidierenden Sendern </a:t>
            </a:r>
          </a:p>
          <a:p>
            <a:pPr marL="0" indent="0">
              <a:buNone/>
            </a:pPr>
            <a:r>
              <a:rPr lang="de-DE" dirty="0">
                <a:latin typeface="+mn-lt"/>
                <a:sym typeface="Wingdings" pitchFamily="2" charset="2"/>
              </a:rPr>
              <a:t>	 Pausenroutine</a:t>
            </a:r>
            <a:endParaRPr lang="de-DE" dirty="0">
              <a:latin typeface="+mn-lt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30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RTS/CTS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DE" sz="1600" dirty="0">
                <a:latin typeface="+mn-lt"/>
              </a:rPr>
              <a:t>Die WLAN-Station verlangt einen freien Kanal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sz="1600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de-DE" sz="1600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sz="1600" dirty="0">
                <a:latin typeface="+mn-lt"/>
              </a:rPr>
              <a:t>Die WLAN-Station identifiziert einen freien Kanal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sz="1600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de-DE" sz="1600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sz="1600" dirty="0">
                <a:latin typeface="+mn-lt"/>
              </a:rPr>
              <a:t>Die WLAN-Station sendet ein RTS auf diesen Kanal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sz="1600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de-DE" sz="1600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sz="1600" dirty="0">
                <a:latin typeface="+mn-lt"/>
              </a:rPr>
              <a:t>Der Access Point (AP) sendet ein CTS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sz="1600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de-DE" sz="1600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sz="1600" dirty="0">
                <a:latin typeface="+mn-lt"/>
              </a:rPr>
              <a:t>Die WLAN-Station sendet die Daten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sz="1600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de-DE" sz="1600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sz="1600" dirty="0">
                <a:latin typeface="+mn-lt"/>
              </a:rPr>
              <a:t>Der Access Point (AP) sendet ein </a:t>
            </a:r>
            <a:r>
              <a:rPr lang="de-DE" sz="1600" dirty="0" err="1">
                <a:latin typeface="+mn-lt"/>
              </a:rPr>
              <a:t>Acknowledgement</a:t>
            </a:r>
            <a:r>
              <a:rPr lang="de-DE" sz="1600" dirty="0">
                <a:latin typeface="+mn-lt"/>
              </a:rPr>
              <a:t> (ACK) zur Empfangsbestätigung</a:t>
            </a:r>
          </a:p>
          <a:p>
            <a:endParaRPr lang="de-DE" dirty="0"/>
          </a:p>
        </p:txBody>
      </p:sp>
      <p:sp>
        <p:nvSpPr>
          <p:cNvPr id="4" name="Eingekerbter Pfeil nach rechts 3"/>
          <p:cNvSpPr/>
          <p:nvPr/>
        </p:nvSpPr>
        <p:spPr>
          <a:xfrm rot="5400000">
            <a:off x="2383272" y="2078850"/>
            <a:ext cx="504056" cy="2520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ingekerbter Pfeil nach rechts 4"/>
          <p:cNvSpPr/>
          <p:nvPr/>
        </p:nvSpPr>
        <p:spPr>
          <a:xfrm rot="5400000">
            <a:off x="2390658" y="2906942"/>
            <a:ext cx="504056" cy="2520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ingekerbter Pfeil nach rechts 5"/>
          <p:cNvSpPr/>
          <p:nvPr/>
        </p:nvSpPr>
        <p:spPr>
          <a:xfrm rot="5400000">
            <a:off x="2391744" y="3699030"/>
            <a:ext cx="504056" cy="2520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ingekerbter Pfeil nach rechts 6"/>
          <p:cNvSpPr/>
          <p:nvPr/>
        </p:nvSpPr>
        <p:spPr>
          <a:xfrm rot="5400000">
            <a:off x="2383272" y="4563126"/>
            <a:ext cx="504056" cy="2520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ingekerbter Pfeil nach rechts 7"/>
          <p:cNvSpPr/>
          <p:nvPr/>
        </p:nvSpPr>
        <p:spPr>
          <a:xfrm rot="5400000">
            <a:off x="2390658" y="5355214"/>
            <a:ext cx="504056" cy="2520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7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            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               </a:t>
            </a:r>
            <a:r>
              <a:rPr lang="de-DE" sz="2800" dirty="0">
                <a:latin typeface="+mn-lt"/>
              </a:rPr>
              <a:t>Vielen Dank für Eure Aufmerksamkeit!</a:t>
            </a:r>
          </a:p>
          <a:p>
            <a:pPr marL="0" indent="0">
              <a:buNone/>
            </a:pPr>
            <a:r>
              <a:rPr lang="de-DE" sz="2800" dirty="0">
                <a:latin typeface="+mn-lt"/>
              </a:rPr>
              <a:t>			Gibt es Fragen?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86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hlinkClick r:id="rId2"/>
              </a:rPr>
              <a:t>http://www.itwissen.info/definition/lexikon/carrier-sense-multiple-access-CSMA-CSMA-Verfahren.html</a:t>
            </a:r>
            <a:endParaRPr lang="de-DE" dirty="0"/>
          </a:p>
          <a:p>
            <a:r>
              <a:rPr lang="de-DE" dirty="0">
                <a:hlinkClick r:id="rId3"/>
              </a:rPr>
              <a:t>http://www.elektronik-kompendium.de/sites/net/1406181.htm</a:t>
            </a:r>
            <a:endParaRPr lang="de-DE" dirty="0"/>
          </a:p>
          <a:p>
            <a:r>
              <a:rPr lang="de-DE" dirty="0">
                <a:hlinkClick r:id="rId4"/>
              </a:rPr>
              <a:t>https://de.wikipedia.org/wiki/Carrier_Sense_Multiple_Access/Collision_Detection</a:t>
            </a:r>
            <a:endParaRPr lang="de-DE" dirty="0"/>
          </a:p>
          <a:p>
            <a:r>
              <a:rPr lang="de-DE" dirty="0">
                <a:hlinkClick r:id="rId5"/>
              </a:rPr>
              <a:t>http://netzwerkassistent.de/front_content.php?idcat=14</a:t>
            </a:r>
            <a:endParaRPr lang="de-DE" dirty="0"/>
          </a:p>
          <a:p>
            <a:r>
              <a:rPr lang="de-DE" dirty="0">
                <a:hlinkClick r:id="rId6"/>
              </a:rPr>
              <a:t>https://en.wikipedia.org/wiki/Carrier_sense_multiple_access_with_collision_avoidance</a:t>
            </a:r>
            <a:r>
              <a:rPr lang="de-DE" dirty="0"/>
              <a:t> </a:t>
            </a:r>
          </a:p>
          <a:p>
            <a:r>
              <a:rPr lang="de-DE" dirty="0">
                <a:hlinkClick r:id="rId7"/>
              </a:rPr>
              <a:t>http://www.elektronik-kompendium.de/sites/net/1712071.htm</a:t>
            </a:r>
            <a:endParaRPr lang="de-DE" dirty="0"/>
          </a:p>
          <a:p>
            <a:r>
              <a:rPr lang="de-DE" dirty="0">
                <a:hlinkClick r:id="rId8"/>
              </a:rPr>
              <a:t>http://searchnetworking.techtarget.com/definition/CSMA-CA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94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Palatino Linotype" pitchFamily="18" charset="0"/>
              </a:rPr>
              <a:t>Einführung</a:t>
            </a:r>
          </a:p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Palatino Linotype" pitchFamily="18" charset="0"/>
              </a:rPr>
              <a:t>Darstellung des Problems (LAN)</a:t>
            </a:r>
          </a:p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Palatino Linotype" pitchFamily="18" charset="0"/>
              </a:rPr>
              <a:t>Die Lösung: CSMA/CD</a:t>
            </a:r>
          </a:p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Palatino Linotype" pitchFamily="18" charset="0"/>
              </a:rPr>
              <a:t>Vorstellung und Funktion</a:t>
            </a:r>
          </a:p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Palatino Linotype" pitchFamily="18" charset="0"/>
              </a:rPr>
              <a:t>Vor- und Nachteile</a:t>
            </a:r>
          </a:p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Palatino Linotype" pitchFamily="18" charset="0"/>
              </a:rPr>
              <a:t>Topologie</a:t>
            </a:r>
          </a:p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Palatino Linotype" pitchFamily="18" charset="0"/>
              </a:rPr>
              <a:t>Beispielrechnung</a:t>
            </a:r>
            <a:br>
              <a:rPr lang="de-DE" sz="2000" dirty="0">
                <a:latin typeface="Palatino Linotype" pitchFamily="18" charset="0"/>
              </a:rPr>
            </a:br>
            <a:r>
              <a:rPr lang="de-DE" sz="2000" dirty="0">
                <a:latin typeface="Palatino Linotype" pitchFamily="18" charset="0"/>
              </a:rPr>
              <a:t>Maximale Länge </a:t>
            </a:r>
          </a:p>
          <a:p>
            <a:pPr>
              <a:buFont typeface="Courier New" pitchFamily="49" charset="0"/>
              <a:buChar char="o"/>
            </a:pPr>
            <a:endParaRPr lang="de-DE" sz="2000" dirty="0">
              <a:latin typeface="Palatino Linotype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Palatino Linotype" pitchFamily="18" charset="0"/>
              </a:rPr>
              <a:t>Darstellung des Problems (WLAN)</a:t>
            </a:r>
          </a:p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Palatino Linotype" pitchFamily="18" charset="0"/>
              </a:rPr>
              <a:t>Die Lösung: CSMA/CA</a:t>
            </a:r>
          </a:p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Palatino Linotype" pitchFamily="18" charset="0"/>
              </a:rPr>
              <a:t>Vorstellung und Funktion</a:t>
            </a:r>
          </a:p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Palatino Linotype" pitchFamily="18" charset="0"/>
              </a:rPr>
              <a:t>Empfängereingriff</a:t>
            </a:r>
          </a:p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Palatino Linotype" pitchFamily="18" charset="0"/>
              </a:rPr>
              <a:t>RTS/CTS</a:t>
            </a:r>
          </a:p>
          <a:p>
            <a:pPr marL="0" indent="0">
              <a:buNone/>
            </a:pPr>
            <a:endParaRPr lang="de-DE" sz="2000" dirty="0">
              <a:latin typeface="Palatino Linotype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77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+mn-lt"/>
              </a:rPr>
              <a:t>Bei gleichzeitigem Sprechen wird der Inhalt unverständlich</a:t>
            </a:r>
          </a:p>
          <a:p>
            <a:pPr>
              <a:buFont typeface="Courier New" pitchFamily="49" charset="0"/>
              <a:buChar char="o"/>
            </a:pPr>
            <a:endParaRPr lang="de-DE" sz="20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de-DE" sz="2000" u="sng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de-DE" sz="2000" u="sng" dirty="0">
              <a:latin typeface="+mn-lt"/>
            </a:endParaRP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      </a:t>
            </a:r>
            <a:r>
              <a:rPr lang="de-DE" sz="2000" u="sng" dirty="0">
                <a:latin typeface="+mn-lt"/>
              </a:rPr>
              <a:t>Auf Netzwerke bezogen</a:t>
            </a:r>
            <a:r>
              <a:rPr lang="de-DE" sz="2000" dirty="0">
                <a:latin typeface="+mn-lt"/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de-DE" sz="2000" dirty="0">
                <a:latin typeface="+mn-lt"/>
              </a:rPr>
              <a:t>Bei gleichzeitigem Senden überlagern sich Signale im Übertragungsmedium.</a:t>
            </a:r>
          </a:p>
          <a:p>
            <a:pPr lvl="1">
              <a:buFont typeface="Century Gothic" pitchFamily="34" charset="0"/>
              <a:buChar char="→"/>
            </a:pPr>
            <a:r>
              <a:rPr lang="de-DE" sz="2000" dirty="0">
                <a:latin typeface="+mn-lt"/>
              </a:rPr>
              <a:t>Es treten u.a. Spannungsänderungen auf</a:t>
            </a:r>
          </a:p>
          <a:p>
            <a:pPr lvl="2">
              <a:buFont typeface="Century Gothic" pitchFamily="34" charset="0"/>
              <a:buChar char="→"/>
            </a:pPr>
            <a:r>
              <a:rPr lang="de-DE" sz="2000" dirty="0">
                <a:latin typeface="+mn-lt"/>
              </a:rPr>
              <a:t>Der Empfänger kann die Nachricht nicht mehr entziffern</a:t>
            </a:r>
          </a:p>
        </p:txBody>
      </p:sp>
    </p:spTree>
    <p:extLst>
      <p:ext uri="{BB962C8B-B14F-4D97-AF65-F5344CB8AC3E}">
        <p14:creationId xmlns:p14="http://schemas.microsoft.com/office/powerpoint/2010/main" val="11535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600200"/>
          </a:xfrm>
        </p:spPr>
        <p:txBody>
          <a:bodyPr/>
          <a:lstStyle/>
          <a:p>
            <a:r>
              <a:rPr lang="de-DE" dirty="0">
                <a:latin typeface="Palatino Linotype" pitchFamily="18" charset="0"/>
              </a:rPr>
              <a:t>Die Lösung: CSMA/CD</a:t>
            </a:r>
            <a:br>
              <a:rPr lang="de-DE" dirty="0">
                <a:latin typeface="Palatino Linotype" pitchFamily="18" charset="0"/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>
                <a:latin typeface="+mn-lt"/>
              </a:rPr>
              <a:t>        „Carrier Sense Multiple Access/</a:t>
            </a:r>
            <a:r>
              <a:rPr lang="de-DE" i="1" dirty="0" err="1">
                <a:latin typeface="+mn-lt"/>
              </a:rPr>
              <a:t>Collision</a:t>
            </a:r>
            <a:r>
              <a:rPr lang="de-DE" i="1" dirty="0">
                <a:latin typeface="+mn-lt"/>
              </a:rPr>
              <a:t> </a:t>
            </a:r>
            <a:r>
              <a:rPr lang="de-DE" i="1" dirty="0" err="1">
                <a:latin typeface="+mn-lt"/>
              </a:rPr>
              <a:t>Detection</a:t>
            </a:r>
            <a:r>
              <a:rPr lang="de-DE" i="1" dirty="0">
                <a:latin typeface="+mn-lt"/>
              </a:rPr>
              <a:t>“</a:t>
            </a:r>
          </a:p>
          <a:p>
            <a:pPr marL="0" indent="0">
              <a:buNone/>
            </a:pPr>
            <a:r>
              <a:rPr lang="de-DE" i="1" dirty="0">
                <a:latin typeface="+mn-lt"/>
              </a:rPr>
              <a:t>  Mehrfachzugriff mit Trägerprüfung und </a:t>
            </a:r>
            <a:r>
              <a:rPr lang="de-DE" i="1" dirty="0" err="1">
                <a:latin typeface="+mn-lt"/>
              </a:rPr>
              <a:t>Kollisonserkennung</a:t>
            </a:r>
            <a:endParaRPr lang="de-DE" i="1" dirty="0">
              <a:latin typeface="+mn-lt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Begrifflichkeiten:</a:t>
            </a:r>
          </a:p>
          <a:p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Abhören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JAM-Signal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err="1"/>
              <a:t>Backoff</a:t>
            </a:r>
            <a:r>
              <a:rPr lang="de-DE" dirty="0"/>
              <a:t>-Zeit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0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und Funktion</a:t>
            </a:r>
          </a:p>
        </p:txBody>
      </p:sp>
      <p:pic>
        <p:nvPicPr>
          <p:cNvPr id="1028" name="Picture 4" descr="https://upload.wikimedia.org/wikipedia/commons/thumb/3/3f/Flowchart_CSMA-CD_media_access.svg/300px-Flowchart_CSMA-CD_media_ac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17836"/>
            <a:ext cx="3888432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8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Vor-und Nachteile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90167"/>
              </p:ext>
            </p:extLst>
          </p:nvPr>
        </p:nvGraphicFramePr>
        <p:xfrm>
          <a:off x="683568" y="2060848"/>
          <a:ext cx="7920880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780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724">
                <a:tc>
                  <a:txBody>
                    <a:bodyPr/>
                    <a:lstStyle/>
                    <a:p>
                      <a:r>
                        <a:rPr lang="de-DE" dirty="0"/>
                        <a:t>Kollisionserkennung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geringe Ausnutzung der Bandbreite, ca. 40%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keine zentrale Steuerung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Zugriffszeit nicht berechenbar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9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  <a:p>
            <a:endParaRPr lang="de-DE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>
                <a:latin typeface="+mn-lt"/>
              </a:rPr>
              <a:t>Dezentraler Steuerung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 Kollisionen </a:t>
            </a:r>
            <a:endParaRPr lang="de-DE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de-DE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>
                <a:latin typeface="+mn-lt"/>
              </a:rPr>
              <a:t>Bus-Topologie 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>
              <a:latin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de-DE">
                <a:latin typeface="+mn-lt"/>
              </a:rPr>
              <a:t>Token Ring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88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908720"/>
          </a:xfrm>
        </p:spPr>
        <p:txBody>
          <a:bodyPr/>
          <a:lstStyle/>
          <a:p>
            <a:r>
              <a:rPr lang="de-DE" dirty="0"/>
              <a:t>Beispielrechnung</a:t>
            </a:r>
            <a:br>
              <a:rPr lang="de-DE" dirty="0"/>
            </a:br>
            <a:r>
              <a:rPr lang="de-DE" dirty="0"/>
              <a:t>Maximale Länge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de-DE" sz="4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t-BR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de-DE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48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de-DE" sz="4800" b="0" i="1" smtClean="0">
                          <a:latin typeface="Cambria Math"/>
                          <a:ea typeface="Cambria Math"/>
                        </a:rPr>
                        <m:t> ∙</m:t>
                      </m:r>
                      <m:sSub>
                        <m:sSubPr>
                          <m:ctrlPr>
                            <a:rPr lang="pt-BR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𝐹𝑟𝑎𝑚𝑒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sz="3200" i="1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de-DE" sz="32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de-DE" sz="3200" i="1">
                        <a:latin typeface="Cambria Math"/>
                      </a:rPr>
                      <m:t> </m:t>
                    </m:r>
                  </m:oMath>
                </a14:m>
                <a:r>
                  <a:rPr lang="de-DE" sz="3200" dirty="0"/>
                  <a:t>= 2 mal die maximale Strecke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19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908720"/>
          </a:xfrm>
        </p:spPr>
        <p:txBody>
          <a:bodyPr/>
          <a:lstStyle/>
          <a:p>
            <a:r>
              <a:rPr lang="de-DE" dirty="0"/>
              <a:t>Beispielrechnung</a:t>
            </a:r>
            <a:br>
              <a:rPr lang="de-DE" dirty="0"/>
            </a:br>
            <a:r>
              <a:rPr lang="de-DE" dirty="0"/>
              <a:t>Maximale Länge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de-DE" sz="4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t-BR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de-DE" sz="4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48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de-DE" sz="4800" b="0" i="1" smtClean="0">
                          <a:latin typeface="Cambria Math"/>
                          <a:ea typeface="Cambria Math"/>
                        </a:rPr>
                        <m:t> ∙</m:t>
                      </m:r>
                      <m:sSub>
                        <m:sSubPr>
                          <m:ctrlPr>
                            <a:rPr lang="pt-BR" sz="4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4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𝐹𝑟𝑎𝑚𝑒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sz="32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de-DE" sz="3200" dirty="0"/>
                  <a:t> = Signalgeschwindigkeit</a:t>
                </a:r>
              </a:p>
              <a:p>
                <a:pPr marL="0" indent="0" algn="ctr">
                  <a:buNone/>
                </a:pPr>
                <a:endParaRPr lang="de-DE" sz="3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sz="32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de-DE" sz="32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3200" i="0" dirty="0">
                        <a:latin typeface="Cambria Math"/>
                      </a:rPr>
                      <m:t>Lichtgeschwindigkeit</m:t>
                    </m:r>
                    <m:r>
                      <a:rPr lang="de-DE" sz="3200" i="0">
                        <a:latin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de-DE" sz="3200" i="0">
                        <a:latin typeface="Cambria Math"/>
                      </a:rPr>
                      <m:t>VKF</m:t>
                    </m:r>
                  </m:oMath>
                </a14:m>
                <a:endParaRPr lang="de-DE" sz="3200" dirty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de-DE" sz="3200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sz="32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de-DE" sz="3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</a:rPr>
                          <m:t>3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∙10</m:t>
                        </m:r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8</m:t>
                        </m:r>
                      </m:sup>
                    </m:sSup>
                    <m:f>
                      <m:f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200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de-DE" sz="3200" i="1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de-DE" sz="3200" i="1">
                        <a:latin typeface="Cambria Math"/>
                        <a:ea typeface="Cambria Math"/>
                      </a:rPr>
                      <m:t>∙0,7</m:t>
                    </m:r>
                  </m:oMath>
                </a14:m>
                <a:r>
                  <a:rPr lang="de-DE" sz="3200" dirty="0"/>
                  <a:t> (Koaxialkabel)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356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653</Words>
  <Application>Microsoft Office PowerPoint</Application>
  <PresentationFormat>Bildschirmpräsentation (4:3)</PresentationFormat>
  <Paragraphs>171</Paragraphs>
  <Slides>19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Courier New</vt:lpstr>
      <vt:lpstr>Palatino Linotype</vt:lpstr>
      <vt:lpstr>Wingdings</vt:lpstr>
      <vt:lpstr>Executive</vt:lpstr>
      <vt:lpstr> CSMA/CD &amp; CSMA/CA</vt:lpstr>
      <vt:lpstr>Gliederung</vt:lpstr>
      <vt:lpstr>Das Problem</vt:lpstr>
      <vt:lpstr>Die Lösung: CSMA/CD </vt:lpstr>
      <vt:lpstr>Vorstellung und Funktion</vt:lpstr>
      <vt:lpstr>Vor-und Nachteile</vt:lpstr>
      <vt:lpstr>Topologie</vt:lpstr>
      <vt:lpstr>Beispielrechnung Maximale Länge </vt:lpstr>
      <vt:lpstr>Beispielrechnung Maximale Länge </vt:lpstr>
      <vt:lpstr>Beispielrechnung Maximale Länge </vt:lpstr>
      <vt:lpstr>Beispielrechnung Maximale Länge </vt:lpstr>
      <vt:lpstr>   Darstellung des Problems (WLAN) </vt:lpstr>
      <vt:lpstr>   Darstellung des Problems (WLAN) </vt:lpstr>
      <vt:lpstr>Die Lösung: CSMA/CA </vt:lpstr>
      <vt:lpstr>Vorstellung und Funktion</vt:lpstr>
      <vt:lpstr>Empfängereingriff</vt:lpstr>
      <vt:lpstr>RTS/CTS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Zugangsverfahren CSMA/CD und CSMA/CA</dc:title>
  <dc:creator>BS28-Schüler</dc:creator>
  <cp:lastModifiedBy>Volker Braun</cp:lastModifiedBy>
  <cp:revision>49</cp:revision>
  <dcterms:created xsi:type="dcterms:W3CDTF">2016-12-14T09:57:45Z</dcterms:created>
  <dcterms:modified xsi:type="dcterms:W3CDTF">2017-06-22T12:50:59Z</dcterms:modified>
</cp:coreProperties>
</file>