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4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334" r:id="rId15"/>
    <p:sldId id="336" r:id="rId16"/>
    <p:sldId id="337" r:id="rId17"/>
    <p:sldId id="338" r:id="rId18"/>
    <p:sldId id="339" r:id="rId19"/>
    <p:sldId id="340" r:id="rId20"/>
    <p:sldId id="341" r:id="rId21"/>
    <p:sldId id="386" r:id="rId22"/>
    <p:sldId id="387" r:id="rId23"/>
    <p:sldId id="388" r:id="rId24"/>
    <p:sldId id="389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58" r:id="rId42"/>
    <p:sldId id="359" r:id="rId43"/>
    <p:sldId id="360" r:id="rId44"/>
    <p:sldId id="361" r:id="rId45"/>
    <p:sldId id="362" r:id="rId46"/>
    <p:sldId id="363" r:id="rId47"/>
    <p:sldId id="364" r:id="rId48"/>
    <p:sldId id="365" r:id="rId49"/>
    <p:sldId id="366" r:id="rId50"/>
    <p:sldId id="367" r:id="rId51"/>
    <p:sldId id="368" r:id="rId52"/>
    <p:sldId id="369" r:id="rId53"/>
    <p:sldId id="370" r:id="rId54"/>
    <p:sldId id="371" r:id="rId55"/>
    <p:sldId id="372" r:id="rId56"/>
    <p:sldId id="373" r:id="rId57"/>
    <p:sldId id="374" r:id="rId58"/>
    <p:sldId id="375" r:id="rId59"/>
    <p:sldId id="376" r:id="rId60"/>
    <p:sldId id="377" r:id="rId61"/>
    <p:sldId id="378" r:id="rId62"/>
    <p:sldId id="379" r:id="rId63"/>
    <p:sldId id="380" r:id="rId64"/>
    <p:sldId id="381" r:id="rId65"/>
    <p:sldId id="382" r:id="rId66"/>
    <p:sldId id="383" r:id="rId67"/>
    <p:sldId id="384" r:id="rId68"/>
    <p:sldId id="385" r:id="rId69"/>
    <p:sldId id="280" r:id="rId70"/>
    <p:sldId id="281" r:id="rId71"/>
    <p:sldId id="282" r:id="rId72"/>
    <p:sldId id="283" r:id="rId73"/>
    <p:sldId id="284" r:id="rId74"/>
    <p:sldId id="285" r:id="rId75"/>
    <p:sldId id="286" r:id="rId76"/>
    <p:sldId id="287" r:id="rId77"/>
    <p:sldId id="288" r:id="rId78"/>
    <p:sldId id="289" r:id="rId79"/>
    <p:sldId id="290" r:id="rId80"/>
    <p:sldId id="291" r:id="rId81"/>
    <p:sldId id="292" r:id="rId82"/>
    <p:sldId id="293" r:id="rId83"/>
    <p:sldId id="294" r:id="rId84"/>
    <p:sldId id="295" r:id="rId85"/>
    <p:sldId id="296" r:id="rId86"/>
    <p:sldId id="297" r:id="rId87"/>
    <p:sldId id="298" r:id="rId88"/>
    <p:sldId id="299" r:id="rId89"/>
    <p:sldId id="300" r:id="rId90"/>
    <p:sldId id="301" r:id="rId91"/>
    <p:sldId id="302" r:id="rId92"/>
    <p:sldId id="303" r:id="rId93"/>
    <p:sldId id="304" r:id="rId94"/>
    <p:sldId id="305" r:id="rId95"/>
    <p:sldId id="306" r:id="rId96"/>
    <p:sldId id="307" r:id="rId97"/>
    <p:sldId id="308" r:id="rId98"/>
    <p:sldId id="309" r:id="rId99"/>
    <p:sldId id="390" r:id="rId100"/>
    <p:sldId id="391" r:id="rId101"/>
    <p:sldId id="392" r:id="rId102"/>
    <p:sldId id="393" r:id="rId103"/>
    <p:sldId id="394" r:id="rId104"/>
    <p:sldId id="395" r:id="rId105"/>
    <p:sldId id="396" r:id="rId106"/>
    <p:sldId id="397" r:id="rId107"/>
    <p:sldId id="398" r:id="rId108"/>
    <p:sldId id="399" r:id="rId109"/>
    <p:sldId id="400" r:id="rId110"/>
    <p:sldId id="401" r:id="rId111"/>
    <p:sldId id="402" r:id="rId112"/>
    <p:sldId id="403" r:id="rId113"/>
    <p:sldId id="404" r:id="rId114"/>
    <p:sldId id="405" r:id="rId115"/>
    <p:sldId id="406" r:id="rId116"/>
    <p:sldId id="407" r:id="rId117"/>
    <p:sldId id="408" r:id="rId118"/>
    <p:sldId id="409" r:id="rId119"/>
    <p:sldId id="410" r:id="rId120"/>
    <p:sldId id="411" r:id="rId121"/>
    <p:sldId id="412" r:id="rId122"/>
    <p:sldId id="413" r:id="rId123"/>
    <p:sldId id="414" r:id="rId124"/>
    <p:sldId id="415" r:id="rId125"/>
    <p:sldId id="416" r:id="rId126"/>
    <p:sldId id="417" r:id="rId127"/>
    <p:sldId id="418" r:id="rId128"/>
    <p:sldId id="419" r:id="rId129"/>
    <p:sldId id="420" r:id="rId130"/>
    <p:sldId id="421" r:id="rId131"/>
    <p:sldId id="422" r:id="rId132"/>
    <p:sldId id="423" r:id="rId133"/>
    <p:sldId id="424" r:id="rId134"/>
    <p:sldId id="425" r:id="rId135"/>
    <p:sldId id="426" r:id="rId136"/>
    <p:sldId id="427" r:id="rId137"/>
    <p:sldId id="428" r:id="rId138"/>
    <p:sldId id="429" r:id="rId139"/>
    <p:sldId id="430" r:id="rId140"/>
    <p:sldId id="431" r:id="rId141"/>
    <p:sldId id="432" r:id="rId142"/>
    <p:sldId id="433" r:id="rId143"/>
    <p:sldId id="434" r:id="rId144"/>
    <p:sldId id="435" r:id="rId145"/>
    <p:sldId id="436" r:id="rId146"/>
    <p:sldId id="437" r:id="rId147"/>
    <p:sldId id="438" r:id="rId148"/>
    <p:sldId id="439" r:id="rId149"/>
    <p:sldId id="440" r:id="rId150"/>
    <p:sldId id="441" r:id="rId151"/>
    <p:sldId id="442" r:id="rId152"/>
    <p:sldId id="443" r:id="rId153"/>
    <p:sldId id="444" r:id="rId154"/>
    <p:sldId id="445" r:id="rId155"/>
    <p:sldId id="446" r:id="rId156"/>
    <p:sldId id="447" r:id="rId157"/>
    <p:sldId id="448" r:id="rId158"/>
    <p:sldId id="449" r:id="rId159"/>
    <p:sldId id="450" r:id="rId160"/>
    <p:sldId id="451" r:id="rId161"/>
    <p:sldId id="452" r:id="rId162"/>
    <p:sldId id="453" r:id="rId163"/>
    <p:sldId id="454" r:id="rId164"/>
    <p:sldId id="455" r:id="rId165"/>
    <p:sldId id="456" r:id="rId166"/>
    <p:sldId id="457" r:id="rId167"/>
    <p:sldId id="318" r:id="rId168"/>
    <p:sldId id="319" r:id="rId169"/>
    <p:sldId id="320" r:id="rId170"/>
    <p:sldId id="321" r:id="rId171"/>
    <p:sldId id="322" r:id="rId172"/>
    <p:sldId id="323" r:id="rId173"/>
    <p:sldId id="324" r:id="rId174"/>
    <p:sldId id="325" r:id="rId175"/>
    <p:sldId id="326" r:id="rId176"/>
    <p:sldId id="327" r:id="rId177"/>
    <p:sldId id="328" r:id="rId178"/>
    <p:sldId id="329" r:id="rId179"/>
    <p:sldId id="330" r:id="rId180"/>
    <p:sldId id="331" r:id="rId181"/>
    <p:sldId id="332" r:id="rId182"/>
    <p:sldId id="333" r:id="rId18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viewProps" Target="view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AC6AB-D74C-414C-BBC0-A55A1F1E6E62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E0247-B599-404A-A21A-DECD4D4BDD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41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27488B-3E75-4F16-8C12-CA809FAD0253}" type="slidenum">
              <a:rPr lang="pt-BR" altLang="pt-BR"/>
              <a:pPr/>
              <a:t>15</a:t>
            </a:fld>
            <a:endParaRPr lang="pt-BR" altLang="pt-BR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2841"/>
            <a:ext cx="5029200" cy="4115919"/>
          </a:xfrm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A1F-66F8-47F8-845D-65A593158F1C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41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A1F-66F8-47F8-845D-65A593158F1C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45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A1F-66F8-47F8-845D-65A593158F1C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047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4552E-B260-4B6E-A47F-B1A6520642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716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ítulo, conteúd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24306D1-6890-4A72-AF75-25234326092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34873522"/>
      </p:ext>
    </p:extLst>
  </p:cSld>
  <p:clrMapOvr>
    <a:masterClrMapping/>
  </p:clrMapOvr>
  <p:transition spd="slow"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ítulo e 4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DE2B684-8194-4351-9731-5378A0CB836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82772153"/>
      </p:ext>
    </p:extLst>
  </p:cSld>
  <p:clrMapOvr>
    <a:masterClrMapping/>
  </p:clrMapOvr>
  <p:transition spd="slow"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7399722-6B94-4751-8914-ED5D6644E3F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69700913"/>
      </p:ext>
    </p:extLst>
  </p:cSld>
  <p:clrMapOvr>
    <a:masterClrMapping/>
  </p:clrMapOvr>
  <p:transition spd="slow"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539738F-50CE-4B43-8EE5-3B87B6478A0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12264466"/>
      </p:ext>
    </p:extLst>
  </p:cSld>
  <p:clrMapOvr>
    <a:masterClrMapping/>
  </p:clrMapOvr>
  <p:transition spd="slow"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A1F-66F8-47F8-845D-65A593158F1C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80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A1F-66F8-47F8-845D-65A593158F1C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20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A1F-66F8-47F8-845D-65A593158F1C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36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A1F-66F8-47F8-845D-65A593158F1C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17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A1F-66F8-47F8-845D-65A593158F1C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09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A1F-66F8-47F8-845D-65A593158F1C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56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A1F-66F8-47F8-845D-65A593158F1C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19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A1F-66F8-47F8-845D-65A593158F1C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65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BDA1F-66F8-47F8-845D-65A593158F1C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98004"/>
            <a:ext cx="2068463" cy="781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94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5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7.emf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15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2se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hyperlink" Target="http://www.indo.com/hotels/hiltonbali/gym.jpg" TargetMode="Externa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4.jpeg"/><Relationship Id="rId4" Type="http://schemas.openxmlformats.org/officeDocument/2006/relationships/hyperlink" Target="http://www.asiatravel.com/philippines/other/edsashangrila/gifs/gym.jpg" TargetMode="Externa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65.wmf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66.wmf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3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6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7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8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9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3.png"/><Relationship Id="rId5" Type="http://schemas.openxmlformats.org/officeDocument/2006/relationships/oleObject" Target="../embeddings/oleObject16.bin"/><Relationship Id="rId4" Type="http://schemas.openxmlformats.org/officeDocument/2006/relationships/image" Target="../media/image42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4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5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 </a:t>
            </a:r>
            <a:r>
              <a:rPr lang="pt-BR" b="1" dirty="0" smtClean="0"/>
              <a:t>Conceitos de Orientação a Objetos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11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E3B9DC-073B-4108-943C-645293890402}" type="slidenum">
              <a:rPr lang="pt-BR"/>
              <a:pPr>
                <a:defRPr/>
              </a:pPr>
              <a:t>10</a:t>
            </a:fld>
            <a:endParaRPr lang="pt-BR"/>
          </a:p>
        </p:txBody>
      </p:sp>
      <p:sp>
        <p:nvSpPr>
          <p:cNvPr id="543746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Interpretada</a:t>
            </a:r>
            <a:r>
              <a:rPr lang="en-GB" dirty="0"/>
              <a:t>, </a:t>
            </a:r>
            <a:r>
              <a:rPr lang="en-GB" dirty="0" err="1"/>
              <a:t>Neutra</a:t>
            </a:r>
            <a:r>
              <a:rPr lang="en-GB" dirty="0"/>
              <a:t>, </a:t>
            </a:r>
            <a:r>
              <a:rPr lang="en-GB" dirty="0" err="1"/>
              <a:t>Portável</a:t>
            </a:r>
            <a:r>
              <a:rPr lang="en-GB" dirty="0"/>
              <a:t> (1/3)</a:t>
            </a:r>
            <a:endParaRPr lang="pt-BR" dirty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12838"/>
            <a:ext cx="8229600" cy="3759200"/>
          </a:xfrm>
        </p:spPr>
        <p:txBody>
          <a:bodyPr lIns="90000" tIns="46800" rIns="90000" bIns="46800">
            <a:spAutoFit/>
          </a:bodyPr>
          <a:lstStyle/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400" b="1" i="1" smtClean="0"/>
              <a:t>Bytecodes</a:t>
            </a:r>
            <a:r>
              <a:rPr lang="en-GB" altLang="pt-BR" sz="2400" smtClean="0"/>
              <a:t> executam em qualquer máquina que possua uma JVM, permitindo que o código em Java possa ser escrito </a:t>
            </a:r>
            <a:r>
              <a:rPr lang="en-GB" altLang="pt-BR" sz="2400" i="1" smtClean="0">
                <a:solidFill>
                  <a:schemeClr val="accent2"/>
                </a:solidFill>
              </a:rPr>
              <a:t>independente da plataforma</a:t>
            </a:r>
            <a:r>
              <a:rPr lang="en-GB" altLang="pt-BR" sz="2400" smtClean="0"/>
              <a:t>.</a:t>
            </a:r>
          </a:p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GB" altLang="pt-BR" sz="2400" smtClean="0"/>
          </a:p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GB" altLang="pt-BR" sz="2400" smtClean="0"/>
          </a:p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GB" altLang="pt-BR" sz="2400" smtClean="0"/>
          </a:p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400" smtClean="0"/>
              <a:t>A característica de ser </a:t>
            </a:r>
            <a:r>
              <a:rPr lang="en-GB" altLang="pt-BR" sz="2400" i="1" smtClean="0">
                <a:solidFill>
                  <a:schemeClr val="accent2"/>
                </a:solidFill>
              </a:rPr>
              <a:t>neutra em relação à arquitetura</a:t>
            </a:r>
            <a:r>
              <a:rPr lang="en-GB" altLang="pt-BR" sz="2400" smtClean="0"/>
              <a:t> permite uma grande </a:t>
            </a:r>
            <a:r>
              <a:rPr lang="en-GB" altLang="pt-BR" sz="2400" i="1" smtClean="0">
                <a:solidFill>
                  <a:schemeClr val="accent2"/>
                </a:solidFill>
              </a:rPr>
              <a:t>portabilidade</a:t>
            </a:r>
            <a:r>
              <a:rPr lang="en-GB" altLang="pt-BR" sz="2400" smtClean="0"/>
              <a:t>.</a:t>
            </a:r>
          </a:p>
          <a:p>
            <a:pPr marL="339725" indent="-339725" algn="just" defTabSz="449263" eaLnBrk="1" hangingPunct="1">
              <a:spcBef>
                <a:spcPts val="7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GB" altLang="pt-BR" sz="2400" smtClean="0"/>
          </a:p>
        </p:txBody>
      </p:sp>
    </p:spTree>
    <p:extLst>
      <p:ext uri="{BB962C8B-B14F-4D97-AF65-F5344CB8AC3E}">
        <p14:creationId xmlns:p14="http://schemas.microsoft.com/office/powerpoint/2010/main" val="389208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Métodos</a:t>
            </a:r>
            <a:endParaRPr lang="pt-BR" altLang="pt-BR"/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496300" cy="4968875"/>
          </a:xfrm>
          <a:noFill/>
          <a:ln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400"/>
              <a:t>A melhor forma de se construir programas está na modularização, ou seja, na divisão do sistema em módulos específicos.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400"/>
              <a:t>Em Java os módulos são descritos por métodos e classes, que podem ser: </a:t>
            </a:r>
          </a:p>
          <a:p>
            <a:pPr marL="1427163" lvl="1" indent="-457200">
              <a:lnSpc>
                <a:spcPct val="90000"/>
              </a:lnSpc>
              <a:spcBef>
                <a:spcPct val="55000"/>
              </a:spcBef>
            </a:pPr>
            <a:r>
              <a:rPr lang="en-US" altLang="pt-BR" sz="2000" i="1" u="sng"/>
              <a:t>Pré-empacotados</a:t>
            </a:r>
            <a:r>
              <a:rPr lang="en-US" altLang="pt-BR" sz="2000" i="1"/>
              <a:t>:</a:t>
            </a:r>
            <a:r>
              <a:rPr lang="en-US" altLang="pt-BR" sz="2000"/>
              <a:t> disponíveis na Java API (bibliotecas de classes Java).</a:t>
            </a:r>
          </a:p>
          <a:p>
            <a:pPr marL="1427163" lvl="1" indent="-457200">
              <a:lnSpc>
                <a:spcPct val="90000"/>
              </a:lnSpc>
              <a:spcBef>
                <a:spcPct val="55000"/>
              </a:spcBef>
            </a:pPr>
            <a:r>
              <a:rPr lang="en-US" altLang="pt-BR" sz="2000" i="1" u="sng"/>
              <a:t>Métodos definidos pelo programador</a:t>
            </a:r>
            <a:r>
              <a:rPr lang="en-US" altLang="pt-BR" sz="2000" i="1"/>
              <a:t>.</a:t>
            </a:r>
            <a:r>
              <a:rPr lang="en-US" altLang="pt-BR" sz="2000"/>
              <a:t> Tarefas específicas que podem ser utilizadas muitas vezes por um programa.</a:t>
            </a:r>
            <a:endParaRPr lang="pt-BR" altLang="pt-BR" sz="2000"/>
          </a:p>
          <a:p>
            <a:pPr marL="533400" indent="-533400">
              <a:lnSpc>
                <a:spcPct val="90000"/>
              </a:lnSpc>
              <a:spcBef>
                <a:spcPct val="60000"/>
              </a:spcBef>
            </a:pPr>
            <a:r>
              <a:rPr lang="en-US" altLang="pt-BR" sz="2400"/>
              <a:t>Um método é acionado (invocado) por uma </a:t>
            </a:r>
            <a:r>
              <a:rPr lang="en-US" altLang="pt-BR" sz="2400" i="1"/>
              <a:t>chamada de método</a:t>
            </a:r>
            <a:r>
              <a:rPr lang="en-US" altLang="pt-BR" sz="2400"/>
              <a:t>. Essa pode ser realizada por objetos da classe do método ou por chamadas à classe (métodos estáticos)</a:t>
            </a:r>
            <a:endParaRPr lang="pt-BR" altLang="pt-BR" sz="2400"/>
          </a:p>
        </p:txBody>
      </p:sp>
      <p:sp>
        <p:nvSpPr>
          <p:cNvPr id="366596" name="Rectangle 4"/>
          <p:cNvSpPr>
            <a:spLocks noChangeArrowheads="1"/>
          </p:cNvSpPr>
          <p:nvPr/>
        </p:nvSpPr>
        <p:spPr bwMode="auto">
          <a:xfrm>
            <a:off x="107950" y="765175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Módulos: Pacotes de Classes+Métodos</a:t>
            </a:r>
          </a:p>
        </p:txBody>
      </p:sp>
    </p:spTree>
    <p:extLst>
      <p:ext uri="{BB962C8B-B14F-4D97-AF65-F5344CB8AC3E}">
        <p14:creationId xmlns:p14="http://schemas.microsoft.com/office/powerpoint/2010/main" val="879583399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ChangeArrowheads="1"/>
          </p:cNvSpPr>
          <p:nvPr/>
        </p:nvSpPr>
        <p:spPr bwMode="auto">
          <a:xfrm>
            <a:off x="0" y="765175"/>
            <a:ext cx="9144000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175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995488" indent="-381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2517775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3040063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3497263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3954463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4411663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4868863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solidFill>
                  <a:srgbClr val="008000"/>
                </a:solidFill>
                <a:latin typeface="Courier New" pitchFamily="49" charset="0"/>
              </a:rPr>
              <a:t>// programa exemplo de utilização da estrutura de repetição while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import</a:t>
            </a:r>
            <a:r>
              <a:rPr lang="en-US" altLang="pt-BR" sz="1400" u="none">
                <a:latin typeface="Courier New" pitchFamily="49" charset="0"/>
              </a:rPr>
              <a:t> javax.swing.JOptionPane;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public class</a:t>
            </a:r>
            <a:r>
              <a:rPr lang="en-US" altLang="pt-BR" sz="1400" u="none">
                <a:latin typeface="Courier New" pitchFamily="49" charset="0"/>
              </a:rPr>
              <a:t> SwitchCase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 public static void</a:t>
            </a:r>
            <a:r>
              <a:rPr lang="en-US" altLang="pt-BR" sz="1400" u="none">
                <a:latin typeface="Courier New" pitchFamily="49" charset="0"/>
              </a:rPr>
              <a:t> main(String arg[])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 …</a:t>
            </a:r>
            <a:endParaRPr lang="en-US" altLang="pt-BR" sz="1400" u="none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     case</a:t>
            </a:r>
            <a:r>
              <a:rPr lang="en-US" altLang="pt-BR" sz="1400" u="none">
                <a:latin typeface="Courier New" pitchFamily="49" charset="0"/>
              </a:rPr>
              <a:t> 1: </a:t>
            </a:r>
            <a:r>
              <a:rPr lang="en-US" altLang="pt-BR" sz="1200" u="none">
                <a:latin typeface="Courier New" pitchFamily="49" charset="0"/>
              </a:rPr>
              <a:t>notaProva= Integer.parseInt(JOptionPane.showInputDialog("Nota da Prova: "));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 …</a:t>
            </a:r>
            <a:endParaRPr lang="en-US" altLang="pt-BR" sz="1400" u="none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 JOptionPane.showMessageDialog(null,"Media Final: "+ mediaFinal,"Resultados",JOptionPane.INFORMATION_MESSAGE);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 …</a:t>
            </a:r>
            <a:endParaRPr lang="en-US" altLang="pt-BR" sz="1400" u="none">
              <a:solidFill>
                <a:srgbClr val="008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  System.exit( 0 );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 } </a:t>
            </a:r>
            <a:r>
              <a:rPr lang="en-US" altLang="pt-BR" sz="1400" u="none">
                <a:solidFill>
                  <a:srgbClr val="008000"/>
                </a:solidFill>
                <a:latin typeface="Courier New" pitchFamily="49" charset="0"/>
              </a:rPr>
              <a:t>// fim do main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} </a:t>
            </a:r>
            <a:r>
              <a:rPr lang="en-US" altLang="pt-BR" sz="1400" u="none">
                <a:solidFill>
                  <a:srgbClr val="008000"/>
                </a:solidFill>
                <a:latin typeface="Courier New" pitchFamily="49" charset="0"/>
              </a:rPr>
              <a:t>// fim da classe pública</a:t>
            </a:r>
          </a:p>
        </p:txBody>
      </p:sp>
      <p:sp>
        <p:nvSpPr>
          <p:cNvPr id="367619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Métodos – Exemplos conhecidos</a:t>
            </a:r>
            <a:endParaRPr lang="pt-BR" altLang="pt-BR"/>
          </a:p>
        </p:txBody>
      </p:sp>
      <p:sp>
        <p:nvSpPr>
          <p:cNvPr id="367620" name="AutoShape 4"/>
          <p:cNvSpPr>
            <a:spLocks noChangeArrowheads="1"/>
          </p:cNvSpPr>
          <p:nvPr/>
        </p:nvSpPr>
        <p:spPr bwMode="auto">
          <a:xfrm rot="1064659">
            <a:off x="765175" y="1125538"/>
            <a:ext cx="144463" cy="3167062"/>
          </a:xfrm>
          <a:prstGeom prst="downArrow">
            <a:avLst>
              <a:gd name="adj1" fmla="val 50000"/>
              <a:gd name="adj2" fmla="val 5480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7621" name="Text Box 5"/>
          <p:cNvSpPr txBox="1">
            <a:spLocks noChangeArrowheads="1"/>
          </p:cNvSpPr>
          <p:nvPr/>
        </p:nvSpPr>
        <p:spPr bwMode="auto">
          <a:xfrm>
            <a:off x="179388" y="4292600"/>
            <a:ext cx="3455987" cy="620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b="1" u="none"/>
              <a:t>API Java. </a:t>
            </a:r>
            <a:r>
              <a:rPr lang="pt-BR" altLang="pt-BR" sz="1600" u="none"/>
              <a:t>Importação de classe da API java.</a:t>
            </a:r>
            <a:endParaRPr lang="pt-BR" altLang="pt-BR"/>
          </a:p>
        </p:txBody>
      </p:sp>
      <p:sp>
        <p:nvSpPr>
          <p:cNvPr id="367622" name="AutoShape 6"/>
          <p:cNvSpPr>
            <a:spLocks noChangeArrowheads="1"/>
          </p:cNvSpPr>
          <p:nvPr/>
        </p:nvSpPr>
        <p:spPr bwMode="auto">
          <a:xfrm rot="-3353761">
            <a:off x="4371975" y="1563688"/>
            <a:ext cx="168275" cy="2447925"/>
          </a:xfrm>
          <a:prstGeom prst="downArrow">
            <a:avLst>
              <a:gd name="adj1" fmla="val 50000"/>
              <a:gd name="adj2" fmla="val 3636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7623" name="Text Box 7"/>
          <p:cNvSpPr txBox="1">
            <a:spLocks noChangeArrowheads="1"/>
          </p:cNvSpPr>
          <p:nvPr/>
        </p:nvSpPr>
        <p:spPr bwMode="auto">
          <a:xfrm>
            <a:off x="4140200" y="3479800"/>
            <a:ext cx="3455988" cy="2454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b="1" u="none"/>
              <a:t>Chamadas de Método. 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pt-BR" altLang="pt-BR" sz="1600" u="none"/>
              <a:t>método </a:t>
            </a:r>
            <a:r>
              <a:rPr lang="pt-BR" altLang="pt-BR" sz="1600" i="1" u="none"/>
              <a:t>parseInt</a:t>
            </a:r>
            <a:r>
              <a:rPr lang="pt-BR" altLang="pt-BR" sz="1600" u="none"/>
              <a:t>() da classe </a:t>
            </a:r>
            <a:r>
              <a:rPr lang="pt-BR" altLang="pt-BR" sz="1600" i="1" u="none"/>
              <a:t>Integer </a:t>
            </a:r>
            <a:r>
              <a:rPr lang="pt-BR" altLang="pt-BR" sz="1600" u="none"/>
              <a:t>(pacote java.lang).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pt-BR" sz="1600" u="none"/>
              <a:t>método </a:t>
            </a:r>
            <a:r>
              <a:rPr lang="en-US" altLang="pt-BR" sz="1600" i="1" u="none"/>
              <a:t>exit()</a:t>
            </a:r>
            <a:r>
              <a:rPr lang="en-US" altLang="pt-BR" sz="1600" u="none"/>
              <a:t> da classe System (pacote java.lang)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pt-BR" sz="1600" u="none"/>
              <a:t>Método </a:t>
            </a:r>
            <a:r>
              <a:rPr lang="en-US" altLang="pt-BR" sz="1600" i="1" u="none"/>
              <a:t>showMessageDialog()</a:t>
            </a:r>
            <a:r>
              <a:rPr lang="en-US" altLang="pt-BR" sz="1600" u="none"/>
              <a:t> da classe </a:t>
            </a:r>
            <a:r>
              <a:rPr lang="en-US" altLang="pt-BR" sz="1600" i="1" u="none"/>
              <a:t>JOptionPane</a:t>
            </a:r>
            <a:r>
              <a:rPr lang="en-US" altLang="pt-BR" sz="1600" u="none"/>
              <a:t> (pacote javax.swing)</a:t>
            </a:r>
            <a:endParaRPr lang="pt-BR" altLang="pt-BR" sz="1600" u="none"/>
          </a:p>
        </p:txBody>
      </p:sp>
      <p:sp>
        <p:nvSpPr>
          <p:cNvPr id="367624" name="AutoShape 8"/>
          <p:cNvSpPr>
            <a:spLocks noChangeArrowheads="1"/>
          </p:cNvSpPr>
          <p:nvPr/>
        </p:nvSpPr>
        <p:spPr bwMode="auto">
          <a:xfrm rot="-3353761">
            <a:off x="3263900" y="1928813"/>
            <a:ext cx="168275" cy="2447925"/>
          </a:xfrm>
          <a:prstGeom prst="downArrow">
            <a:avLst>
              <a:gd name="adj1" fmla="val 50000"/>
              <a:gd name="adj2" fmla="val 3636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7625" name="AutoShape 9"/>
          <p:cNvSpPr>
            <a:spLocks noChangeArrowheads="1"/>
          </p:cNvSpPr>
          <p:nvPr/>
        </p:nvSpPr>
        <p:spPr bwMode="auto">
          <a:xfrm rot="-4488697">
            <a:off x="2678907" y="2018506"/>
            <a:ext cx="215900" cy="3240087"/>
          </a:xfrm>
          <a:prstGeom prst="downArrow">
            <a:avLst>
              <a:gd name="adj1" fmla="val 50000"/>
              <a:gd name="adj2" fmla="val 3751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7626" name="Text Box 10"/>
          <p:cNvSpPr txBox="1">
            <a:spLocks noChangeArrowheads="1"/>
          </p:cNvSpPr>
          <p:nvPr/>
        </p:nvSpPr>
        <p:spPr bwMode="auto">
          <a:xfrm>
            <a:off x="323850" y="6021388"/>
            <a:ext cx="8820150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pt-BR" u="none"/>
              <a:t>Métodos são chamados por seu nome, com a relação de </a:t>
            </a:r>
            <a:r>
              <a:rPr lang="en-US" altLang="pt-BR" i="1" u="none"/>
              <a:t>argumento</a:t>
            </a:r>
            <a:r>
              <a:rPr lang="en-US" altLang="pt-BR" u="none"/>
              <a:t>s colocada entre parênteses. Quando os métodos são estáticos, o nome inclui o nome da classe.</a:t>
            </a:r>
            <a:endParaRPr lang="pt-BR" altLang="pt-BR" u="none"/>
          </a:p>
        </p:txBody>
      </p:sp>
    </p:spTree>
    <p:extLst>
      <p:ext uri="{BB962C8B-B14F-4D97-AF65-F5344CB8AC3E}">
        <p14:creationId xmlns:p14="http://schemas.microsoft.com/office/powerpoint/2010/main" val="23934470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Métodos da Classe  Math</a:t>
            </a:r>
            <a:endParaRPr lang="pt-BR" altLang="pt-BR"/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496300" cy="4968875"/>
          </a:xfrm>
          <a:noFill/>
          <a:ln/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55000"/>
              </a:spcBef>
            </a:pPr>
            <a:r>
              <a:rPr lang="en-US" altLang="pt-BR" sz="2400"/>
              <a:t>Os métodos da classe</a:t>
            </a:r>
            <a:r>
              <a:rPr lang="en-US" altLang="pt-BR" sz="2800"/>
              <a:t> </a:t>
            </a:r>
            <a:r>
              <a:rPr lang="en-US" altLang="pt-BR" sz="2800">
                <a:latin typeface="Courier New" pitchFamily="49" charset="0"/>
              </a:rPr>
              <a:t>Math</a:t>
            </a:r>
            <a:r>
              <a:rPr lang="en-US" altLang="pt-BR" sz="2800"/>
              <a:t> </a:t>
            </a:r>
            <a:r>
              <a:rPr lang="en-US" altLang="pt-BR" sz="2400"/>
              <a:t>permitem realizar cálculos comuns necessários em expressões matemáticas.</a:t>
            </a:r>
          </a:p>
          <a:p>
            <a:pPr marL="533400" indent="-533400">
              <a:lnSpc>
                <a:spcPct val="80000"/>
              </a:lnSpc>
              <a:spcBef>
                <a:spcPct val="55000"/>
              </a:spcBef>
            </a:pPr>
            <a:r>
              <a:rPr lang="en-US" altLang="pt-BR" sz="2400"/>
              <a:t>Exemplos de chamadas de métodos da classe </a:t>
            </a:r>
            <a:r>
              <a:rPr lang="en-US" altLang="pt-BR" sz="2800">
                <a:latin typeface="Courier New" pitchFamily="49" charset="0"/>
              </a:rPr>
              <a:t>Math:</a:t>
            </a:r>
            <a:endParaRPr lang="en-US" altLang="pt-BR" sz="2400"/>
          </a:p>
          <a:p>
            <a:pPr marL="1427163" lvl="1" indent="-457200">
              <a:lnSpc>
                <a:spcPct val="80000"/>
              </a:lnSpc>
              <a:spcBef>
                <a:spcPct val="55000"/>
              </a:spcBef>
            </a:pPr>
            <a:r>
              <a:rPr lang="en-US" altLang="pt-BR" sz="1800" b="1" i="1" u="sng"/>
              <a:t>Função raiz quadrada</a:t>
            </a:r>
            <a:r>
              <a:rPr lang="en-US" altLang="pt-BR" sz="1800" b="1" i="1"/>
              <a:t>:</a:t>
            </a:r>
            <a:r>
              <a:rPr lang="en-US" altLang="pt-BR" sz="2000" b="1"/>
              <a:t>  </a:t>
            </a:r>
            <a:r>
              <a:rPr lang="en-US" altLang="pt-BR" sz="2000" b="1">
                <a:latin typeface="Courier New" pitchFamily="49" charset="0"/>
              </a:rPr>
              <a:t>double y = Math.sqrt(10.0);</a:t>
            </a:r>
          </a:p>
          <a:p>
            <a:pPr marL="1427163" lvl="1" indent="-457200">
              <a:lnSpc>
                <a:spcPct val="80000"/>
              </a:lnSpc>
              <a:spcBef>
                <a:spcPct val="55000"/>
              </a:spcBef>
            </a:pPr>
            <a:r>
              <a:rPr lang="en-US" altLang="pt-BR" sz="1800" b="1" i="1" u="sng"/>
              <a:t>Função mínimo</a:t>
            </a:r>
            <a:r>
              <a:rPr lang="en-US" altLang="pt-BR" sz="1800" b="1" i="1"/>
              <a:t>.</a:t>
            </a:r>
            <a:r>
              <a:rPr lang="en-US" altLang="pt-BR" sz="2000" b="1"/>
              <a:t> </a:t>
            </a:r>
            <a:r>
              <a:rPr lang="en-US" altLang="pt-BR" sz="2000" b="1">
                <a:latin typeface="Courier New" pitchFamily="49" charset="0"/>
              </a:rPr>
              <a:t>double z = Math.min(x,10);</a:t>
            </a:r>
            <a:endParaRPr lang="pt-BR" altLang="pt-BR" sz="2000" b="1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60000"/>
              </a:spcBef>
            </a:pPr>
            <a:r>
              <a:rPr lang="en-US" altLang="pt-BR" sz="2400"/>
              <a:t>Os métodos da classe </a:t>
            </a:r>
            <a:r>
              <a:rPr lang="en-US" altLang="pt-BR" sz="2800">
                <a:latin typeface="Courier New" pitchFamily="49" charset="0"/>
              </a:rPr>
              <a:t>Math </a:t>
            </a:r>
            <a:r>
              <a:rPr lang="en-US" altLang="pt-BR" sz="2400"/>
              <a:t>são </a:t>
            </a:r>
            <a:r>
              <a:rPr lang="en-US" altLang="pt-BR" sz="2400" b="1"/>
              <a:t>métodos estáticos</a:t>
            </a:r>
            <a:r>
              <a:rPr lang="en-US" altLang="pt-BR" sz="2400"/>
              <a:t>, ou seja, não necessitam de objetos da classe para sua chamada. Por essa razão você deve precer as chamadas dos métodos com o nome da classe seguido de ponto (como já fizemos nos programas anteriores): </a:t>
            </a:r>
          </a:p>
          <a:p>
            <a:pPr marL="1427163" lvl="1" indent="-457200">
              <a:lnSpc>
                <a:spcPct val="80000"/>
              </a:lnSpc>
              <a:spcBef>
                <a:spcPct val="60000"/>
              </a:spcBef>
            </a:pPr>
            <a:r>
              <a:rPr lang="en-US" altLang="pt-BR" sz="2400" b="1">
                <a:latin typeface="Courier New" pitchFamily="49" charset="0"/>
              </a:rPr>
              <a:t>JOptionPane.showMessageDialog(…)</a:t>
            </a:r>
          </a:p>
          <a:p>
            <a:pPr marL="1427163" lvl="1" indent="-457200">
              <a:lnSpc>
                <a:spcPct val="80000"/>
              </a:lnSpc>
            </a:pPr>
            <a:r>
              <a:rPr lang="en-US" altLang="pt-BR" sz="2400" b="1">
                <a:latin typeface="Courier New" pitchFamily="49" charset="0"/>
              </a:rPr>
              <a:t>System.exit( 0 );</a:t>
            </a:r>
            <a:endParaRPr lang="pt-BR" altLang="pt-BR" sz="2400" b="1">
              <a:latin typeface="Courier New" pitchFamily="49" charset="0"/>
            </a:endParaRPr>
          </a:p>
        </p:txBody>
      </p:sp>
      <p:sp>
        <p:nvSpPr>
          <p:cNvPr id="368644" name="Rectangle 4"/>
          <p:cNvSpPr>
            <a:spLocks noChangeArrowheads="1"/>
          </p:cNvSpPr>
          <p:nvPr/>
        </p:nvSpPr>
        <p:spPr bwMode="auto">
          <a:xfrm>
            <a:off x="107950" y="765175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Expressões Matemáticas</a:t>
            </a:r>
          </a:p>
        </p:txBody>
      </p:sp>
    </p:spTree>
    <p:extLst>
      <p:ext uri="{BB962C8B-B14F-4D97-AF65-F5344CB8AC3E}">
        <p14:creationId xmlns:p14="http://schemas.microsoft.com/office/powerpoint/2010/main" val="1280340422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Métodos da Classe  Math</a:t>
            </a:r>
            <a:endParaRPr lang="pt-BR" altLang="pt-BR"/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496300" cy="1800225"/>
          </a:xfrm>
          <a:noFill/>
          <a:ln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000"/>
              <a:t>Métodos podem ser chamados em declarações de variáveis ou como parâmetros de outros métodos</a:t>
            </a:r>
          </a:p>
          <a:p>
            <a:pPr marL="1427163" lvl="1" indent="-457200">
              <a:lnSpc>
                <a:spcPct val="90000"/>
              </a:lnSpc>
              <a:spcBef>
                <a:spcPct val="55000"/>
              </a:spcBef>
              <a:buFontTx/>
              <a:buNone/>
            </a:pPr>
            <a:r>
              <a:rPr lang="en-US" altLang="pt-BR" sz="1800" b="1">
                <a:latin typeface="Courier New" pitchFamily="49" charset="0"/>
              </a:rPr>
              <a:t>float</a:t>
            </a:r>
            <a:r>
              <a:rPr lang="en-US" altLang="pt-BR" sz="1800">
                <a:latin typeface="Courier New" pitchFamily="49" charset="0"/>
              </a:rPr>
              <a:t> z = sqrt(4.0*x);</a:t>
            </a:r>
          </a:p>
          <a:p>
            <a:pPr marL="1427163" lvl="1" indent="-457200">
              <a:lnSpc>
                <a:spcPct val="90000"/>
              </a:lnSpc>
              <a:spcBef>
                <a:spcPct val="55000"/>
              </a:spcBef>
              <a:buFontTx/>
              <a:buNone/>
            </a:pPr>
            <a:r>
              <a:rPr lang="en-US" altLang="pt-BR" sz="1800">
                <a:latin typeface="Courier New" pitchFamily="49" charset="0"/>
              </a:rPr>
              <a:t>System.out.println(Math.sqrt(x+y*f));</a:t>
            </a:r>
            <a:endParaRPr lang="en-US" altLang="pt-BR" sz="2000"/>
          </a:p>
        </p:txBody>
      </p:sp>
      <p:sp>
        <p:nvSpPr>
          <p:cNvPr id="369668" name="Rectangle 4"/>
          <p:cNvSpPr>
            <a:spLocks noChangeArrowheads="1"/>
          </p:cNvSpPr>
          <p:nvPr/>
        </p:nvSpPr>
        <p:spPr bwMode="auto">
          <a:xfrm>
            <a:off x="107950" y="620713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Chamada de Métodos</a:t>
            </a:r>
          </a:p>
        </p:txBody>
      </p:sp>
      <p:sp>
        <p:nvSpPr>
          <p:cNvPr id="369669" name="Rectangle 5"/>
          <p:cNvSpPr>
            <a:spLocks noChangeArrowheads="1"/>
          </p:cNvSpPr>
          <p:nvPr/>
        </p:nvSpPr>
        <p:spPr bwMode="auto">
          <a:xfrm>
            <a:off x="36513" y="2466975"/>
            <a:ext cx="7056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Constantes</a:t>
            </a:r>
          </a:p>
        </p:txBody>
      </p:sp>
      <p:sp>
        <p:nvSpPr>
          <p:cNvPr id="369670" name="Rectangle 6"/>
          <p:cNvSpPr>
            <a:spLocks noChangeArrowheads="1"/>
          </p:cNvSpPr>
          <p:nvPr/>
        </p:nvSpPr>
        <p:spPr bwMode="auto">
          <a:xfrm>
            <a:off x="144463" y="2924175"/>
            <a:ext cx="8820150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1427163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987550" indent="-381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2509838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3032125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34893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39465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44037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48609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5000"/>
              </a:spcBef>
            </a:pPr>
            <a:r>
              <a:rPr lang="en-US" altLang="pt-BR" sz="2000" u="none"/>
              <a:t>Programas Java podem definir constantes cujo valor inicializado na declaração permanece imutável. Para isso a declaração utilizada é </a:t>
            </a:r>
            <a:r>
              <a:rPr lang="en-US" altLang="pt-BR" sz="2000" b="1" u="none">
                <a:latin typeface="Courier New" pitchFamily="49" charset="0"/>
              </a:rPr>
              <a:t>final</a:t>
            </a:r>
            <a:r>
              <a:rPr lang="en-US" altLang="pt-BR" sz="2000" u="none"/>
              <a:t>. A tentativa de alteração de variável declarada como </a:t>
            </a:r>
            <a:r>
              <a:rPr lang="en-US" altLang="pt-BR" sz="2000" b="1" u="none">
                <a:latin typeface="Courier New" pitchFamily="49" charset="0"/>
              </a:rPr>
              <a:t>final</a:t>
            </a:r>
            <a:r>
              <a:rPr lang="en-US" altLang="pt-BR" sz="2000" u="none">
                <a:latin typeface="Courier New" pitchFamily="49" charset="0"/>
              </a:rPr>
              <a:t> </a:t>
            </a:r>
            <a:r>
              <a:rPr lang="en-US" altLang="pt-BR" sz="2000" u="none"/>
              <a:t>gera erro de sintaxe.</a:t>
            </a:r>
          </a:p>
          <a:p>
            <a:pPr lvl="1">
              <a:lnSpc>
                <a:spcPct val="90000"/>
              </a:lnSpc>
              <a:spcBef>
                <a:spcPct val="55000"/>
              </a:spcBef>
              <a:buFontTx/>
              <a:buNone/>
            </a:pPr>
            <a:r>
              <a:rPr lang="en-US" altLang="pt-BR" sz="1800" b="1" u="none">
                <a:latin typeface="Courier New" pitchFamily="49" charset="0"/>
              </a:rPr>
              <a:t>final float</a:t>
            </a:r>
            <a:r>
              <a:rPr lang="en-US" altLang="pt-BR" sz="1800" u="none">
                <a:latin typeface="Courier New" pitchFamily="49" charset="0"/>
              </a:rPr>
              <a:t> G = 9.81; // aceleração da gravidade;</a:t>
            </a:r>
          </a:p>
          <a:p>
            <a:pPr>
              <a:lnSpc>
                <a:spcPct val="90000"/>
              </a:lnSpc>
              <a:spcBef>
                <a:spcPct val="55000"/>
              </a:spcBef>
            </a:pPr>
            <a:r>
              <a:rPr lang="en-US" altLang="pt-BR" sz="2000" u="none"/>
              <a:t>A classe Math possui duas constantes importantes em programas matemáticos: </a:t>
            </a:r>
          </a:p>
          <a:p>
            <a:pPr lvl="1">
              <a:lnSpc>
                <a:spcPct val="90000"/>
              </a:lnSpc>
              <a:spcBef>
                <a:spcPct val="55000"/>
              </a:spcBef>
              <a:buFontTx/>
              <a:buNone/>
            </a:pPr>
            <a:r>
              <a:rPr lang="en-US" altLang="pt-BR" sz="1600" u="none">
                <a:latin typeface="Courier New" pitchFamily="49" charset="0"/>
              </a:rPr>
              <a:t>Math.E  = 2.7282818284590452354   </a:t>
            </a:r>
            <a:br>
              <a:rPr lang="en-US" altLang="pt-BR" sz="1600" u="none">
                <a:latin typeface="Courier New" pitchFamily="49" charset="0"/>
              </a:rPr>
            </a:br>
            <a:r>
              <a:rPr lang="en-US" altLang="pt-BR" sz="1600" u="none">
                <a:latin typeface="Courier New" pitchFamily="49" charset="0"/>
              </a:rPr>
              <a:t>// valor base de logaritmos naturais</a:t>
            </a:r>
          </a:p>
          <a:p>
            <a:pPr lvl="1">
              <a:lnSpc>
                <a:spcPct val="90000"/>
              </a:lnSpc>
              <a:spcBef>
                <a:spcPct val="55000"/>
              </a:spcBef>
              <a:buFontTx/>
              <a:buNone/>
            </a:pPr>
            <a:r>
              <a:rPr lang="en-US" altLang="pt-BR" sz="1600" u="none">
                <a:latin typeface="Courier New" pitchFamily="49" charset="0"/>
              </a:rPr>
              <a:t>Math.PI = 3.14159265358979323846  </a:t>
            </a:r>
            <a:br>
              <a:rPr lang="en-US" altLang="pt-BR" sz="1600" u="none">
                <a:latin typeface="Courier New" pitchFamily="49" charset="0"/>
              </a:rPr>
            </a:br>
            <a:r>
              <a:rPr lang="en-US" altLang="pt-BR" sz="1600" u="none">
                <a:latin typeface="Courier New" pitchFamily="49" charset="0"/>
              </a:rPr>
              <a:t>// relação entre a circunferência e o diâmetro de círculos</a:t>
            </a:r>
          </a:p>
        </p:txBody>
      </p:sp>
    </p:spTree>
    <p:extLst>
      <p:ext uri="{BB962C8B-B14F-4D97-AF65-F5344CB8AC3E}">
        <p14:creationId xmlns:p14="http://schemas.microsoft.com/office/powerpoint/2010/main" val="239852558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90" name="Picture 2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981075"/>
            <a:ext cx="8713788" cy="50307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37069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 err="1"/>
              <a:t>Métodos</a:t>
            </a:r>
            <a:r>
              <a:rPr lang="en-US" altLang="pt-BR" dirty="0"/>
              <a:t> da </a:t>
            </a:r>
            <a:r>
              <a:rPr lang="en-US" altLang="pt-BR" dirty="0" err="1"/>
              <a:t>Classe</a:t>
            </a:r>
            <a:r>
              <a:rPr lang="en-US" altLang="pt-BR" dirty="0"/>
              <a:t>  Math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379876811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Métodos da Classe  Math – Exemplo</a:t>
            </a:r>
            <a:endParaRPr lang="pt-BR" altLang="pt-BR"/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63713" y="1600200"/>
            <a:ext cx="6696075" cy="4525963"/>
          </a:xfrm>
          <a:noFill/>
          <a:ln/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55000"/>
              </a:spcBef>
            </a:pPr>
            <a:r>
              <a:rPr lang="en-US" altLang="pt-BR" sz="1600"/>
              <a:t>O jogo de Xadrez foi inventado na India (em data de difícil precisão), por Lahur Sessa, que elaborou o jogo para compensar a dor do Príncipe Ladava, que perdera seu filho em batalha por seu reino. Desde então, Ladava abandonara seus compromissos e se restringia a repetir as estratégias da batalha vencida, para entender porque seu filho morrera. </a:t>
            </a:r>
          </a:p>
          <a:p>
            <a:pPr marL="533400" indent="-533400">
              <a:lnSpc>
                <a:spcPct val="80000"/>
              </a:lnSpc>
              <a:spcBef>
                <a:spcPct val="55000"/>
              </a:spcBef>
            </a:pPr>
            <a:r>
              <a:rPr lang="en-US" altLang="pt-BR" sz="1600"/>
              <a:t>O jogo cativou o príncipe Ladava por sua engenhosidade e ensinamentos. Desejoso de recompensá-lo, o príncipe disse que gostaria de recompensar Lahur pelo invento. Seu pedido foi que recebesse o prêmio em grãos de trigo, sendo um grão para a primeira casa do jogo, dois para a segunda, quatro para a terceira e assim sucessivamente, até a sexagésima quarta casa. </a:t>
            </a:r>
          </a:p>
          <a:p>
            <a:pPr marL="533400" indent="-533400">
              <a:lnSpc>
                <a:spcPct val="80000"/>
              </a:lnSpc>
              <a:spcBef>
                <a:spcPct val="55000"/>
              </a:spcBef>
            </a:pPr>
            <a:r>
              <a:rPr lang="en-US" altLang="pt-BR" sz="1600"/>
              <a:t>Faça um programa em Java que calcule o total de grãos de trigo solicitados por Lahur e apresente o resultado nas seguintes unidades: </a:t>
            </a:r>
          </a:p>
          <a:p>
            <a:pPr marL="1427163" lvl="1" indent="-457200">
              <a:lnSpc>
                <a:spcPct val="80000"/>
              </a:lnSpc>
              <a:spcBef>
                <a:spcPct val="55000"/>
              </a:spcBef>
            </a:pPr>
            <a:r>
              <a:rPr lang="en-US" altLang="pt-BR" sz="1400"/>
              <a:t>Total de grãos de trigo  (R: 2</a:t>
            </a:r>
            <a:r>
              <a:rPr lang="en-US" altLang="pt-BR" sz="1400" baseline="30000"/>
              <a:t>64</a:t>
            </a:r>
            <a:r>
              <a:rPr lang="en-US" altLang="pt-BR" sz="1400"/>
              <a:t> – 1 = 18 446 744 073 709 551 615)</a:t>
            </a:r>
          </a:p>
          <a:p>
            <a:pPr marL="1427163" lvl="1" indent="-457200">
              <a:lnSpc>
                <a:spcPct val="80000"/>
              </a:lnSpc>
              <a:spcBef>
                <a:spcPct val="55000"/>
              </a:spcBef>
            </a:pPr>
            <a:r>
              <a:rPr lang="en-US" altLang="pt-BR" sz="1400"/>
              <a:t>Tempo de contagem do número de grãos, dada uma contagem a 5 grãos por segundo (R: mil cento e setenta milhões  de séculos)</a:t>
            </a:r>
          </a:p>
        </p:txBody>
      </p:sp>
      <p:sp>
        <p:nvSpPr>
          <p:cNvPr id="371716" name="Rectangle 4"/>
          <p:cNvSpPr>
            <a:spLocks noChangeArrowheads="1"/>
          </p:cNvSpPr>
          <p:nvPr/>
        </p:nvSpPr>
        <p:spPr bwMode="auto">
          <a:xfrm>
            <a:off x="107950" y="620713"/>
            <a:ext cx="9036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 dirty="0">
                <a:solidFill>
                  <a:srgbClr val="0000FF"/>
                </a:solidFill>
              </a:rPr>
              <a:t>O trigo e o Xadrez</a:t>
            </a:r>
          </a:p>
          <a:p>
            <a:pPr algn="r"/>
            <a:r>
              <a:rPr lang="en-US" altLang="pt-BR" sz="1600" b="1" u="none" dirty="0" err="1">
                <a:solidFill>
                  <a:srgbClr val="0000FF"/>
                </a:solidFill>
              </a:rPr>
              <a:t>Baseado</a:t>
            </a:r>
            <a:r>
              <a:rPr lang="en-US" altLang="pt-BR" sz="1600" b="1" u="none" dirty="0">
                <a:solidFill>
                  <a:srgbClr val="0000FF"/>
                </a:solidFill>
              </a:rPr>
              <a:t> </a:t>
            </a:r>
            <a:r>
              <a:rPr lang="en-US" altLang="pt-BR" sz="1600" b="1" u="none" dirty="0" err="1">
                <a:solidFill>
                  <a:srgbClr val="0000FF"/>
                </a:solidFill>
              </a:rPr>
              <a:t>em</a:t>
            </a:r>
            <a:r>
              <a:rPr lang="en-US" altLang="pt-BR" sz="1600" b="1" u="none" dirty="0">
                <a:solidFill>
                  <a:srgbClr val="0000FF"/>
                </a:solidFill>
              </a:rPr>
              <a:t> “O </a:t>
            </a:r>
            <a:r>
              <a:rPr lang="en-US" altLang="pt-BR" sz="1600" b="1" u="none" dirty="0" err="1">
                <a:solidFill>
                  <a:srgbClr val="0000FF"/>
                </a:solidFill>
              </a:rPr>
              <a:t>Homem</a:t>
            </a:r>
            <a:r>
              <a:rPr lang="en-US" altLang="pt-BR" sz="1600" b="1" u="none" dirty="0">
                <a:solidFill>
                  <a:srgbClr val="0000FF"/>
                </a:solidFill>
              </a:rPr>
              <a:t> que </a:t>
            </a:r>
            <a:r>
              <a:rPr lang="en-US" altLang="pt-BR" sz="1600" b="1" u="none" dirty="0" err="1">
                <a:solidFill>
                  <a:srgbClr val="0000FF"/>
                </a:solidFill>
              </a:rPr>
              <a:t>Calculava</a:t>
            </a:r>
            <a:r>
              <a:rPr lang="en-US" altLang="pt-BR" sz="1600" b="1" u="none" dirty="0">
                <a:solidFill>
                  <a:srgbClr val="0000FF"/>
                </a:solidFill>
              </a:rPr>
              <a:t>”. </a:t>
            </a:r>
            <a:r>
              <a:rPr lang="en-US" altLang="pt-BR" sz="1600" b="1" u="none" dirty="0" err="1">
                <a:solidFill>
                  <a:srgbClr val="0000FF"/>
                </a:solidFill>
              </a:rPr>
              <a:t>Malba</a:t>
            </a:r>
            <a:r>
              <a:rPr lang="en-US" altLang="pt-BR" sz="1600" b="1" u="none" dirty="0">
                <a:solidFill>
                  <a:srgbClr val="0000FF"/>
                </a:solidFill>
              </a:rPr>
              <a:t> </a:t>
            </a:r>
            <a:r>
              <a:rPr lang="en-US" altLang="pt-BR" sz="1600" b="1" u="none" dirty="0" err="1">
                <a:solidFill>
                  <a:srgbClr val="0000FF"/>
                </a:solidFill>
              </a:rPr>
              <a:t>Tahan</a:t>
            </a:r>
            <a:endParaRPr lang="pt-BR" altLang="pt-BR" sz="1600" b="1" u="none" dirty="0">
              <a:solidFill>
                <a:srgbClr val="0000FF"/>
              </a:solidFill>
            </a:endParaRPr>
          </a:p>
        </p:txBody>
      </p:sp>
      <p:pic>
        <p:nvPicPr>
          <p:cNvPr id="371717" name="Picture 5" descr="xadrez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1412875"/>
            <a:ext cx="1524000" cy="1003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861081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ChangeArrowheads="1"/>
          </p:cNvSpPr>
          <p:nvPr/>
        </p:nvSpPr>
        <p:spPr bwMode="auto">
          <a:xfrm>
            <a:off x="107950" y="692150"/>
            <a:ext cx="8748713" cy="569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// Programa que exemplifica o uso do método Math.pow()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pt-BR" altLang="pt-BR" sz="1600" b="1" u="none">
                <a:latin typeface="Courier New" pitchFamily="49" charset="0"/>
              </a:rPr>
              <a:t>import </a:t>
            </a:r>
            <a:r>
              <a:rPr lang="pt-BR" altLang="pt-BR" sz="1600" u="none">
                <a:latin typeface="Courier New" pitchFamily="49" charset="0"/>
              </a:rPr>
              <a:t>javax.swing.JOptionPane;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pt-BR" altLang="pt-BR" sz="1600" b="1" u="none">
                <a:latin typeface="Courier New" pitchFamily="49" charset="0"/>
              </a:rPr>
              <a:t>public class</a:t>
            </a:r>
            <a:r>
              <a:rPr lang="pt-BR" altLang="pt-BR" sz="1600" u="none">
                <a:latin typeface="Courier New" pitchFamily="49" charset="0"/>
              </a:rPr>
              <a:t> XadrezTrigo {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pt-BR" altLang="pt-BR" sz="1600" b="1" u="none">
                <a:latin typeface="Courier New" pitchFamily="49" charset="0"/>
              </a:rPr>
              <a:t>   public static void</a:t>
            </a:r>
            <a:r>
              <a:rPr lang="pt-BR" altLang="pt-BR" sz="1600" u="none">
                <a:latin typeface="Courier New" pitchFamily="49" charset="0"/>
              </a:rPr>
              <a:t> main (String args[]) {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pt-BR" altLang="pt-BR" sz="1400" u="none">
                <a:latin typeface="Courier New" pitchFamily="49" charset="0"/>
              </a:rPr>
              <a:t>      String respostaFinal = "";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pt-BR" altLang="pt-BR" sz="1400" b="1" u="none">
                <a:latin typeface="Courier New" pitchFamily="49" charset="0"/>
              </a:rPr>
              <a:t>      double</a:t>
            </a:r>
            <a:r>
              <a:rPr lang="pt-BR" altLang="pt-BR" sz="1400" u="none">
                <a:latin typeface="Courier New" pitchFamily="49" charset="0"/>
              </a:rPr>
              <a:t> totalGraos = Math.pow(2,64) - 1;     </a:t>
            </a:r>
            <a:r>
              <a:rPr lang="pt-BR" altLang="pt-BR" sz="1000" u="none">
                <a:solidFill>
                  <a:srgbClr val="008000"/>
                </a:solidFill>
                <a:latin typeface="Courier New" pitchFamily="49" charset="0"/>
              </a:rPr>
              <a:t>// total de grãos de trigo no tabuleiro</a:t>
            </a:r>
            <a:endParaRPr lang="pt-BR" altLang="pt-BR" sz="1000" u="none">
              <a:latin typeface="Courier New" pitchFamily="49" charset="0"/>
            </a:endParaRP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pt-BR" altLang="pt-BR" sz="1400" u="none">
                <a:latin typeface="Courier New" pitchFamily="49" charset="0"/>
              </a:rPr>
              <a:t>      respostaFinal = "Total de Grãos: " + Double.toString(totalGraos);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pt-BR" altLang="pt-BR" sz="1600" b="1" u="none">
                <a:latin typeface="Courier New" pitchFamily="49" charset="0"/>
              </a:rPr>
              <a:t>      double</a:t>
            </a:r>
            <a:r>
              <a:rPr lang="pt-BR" altLang="pt-BR" sz="1600" u="none">
                <a:latin typeface="Courier New" pitchFamily="49" charset="0"/>
              </a:rPr>
              <a:t> tempoContagem = totalGraos/5.0; // tempo em segundos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pt-BR" altLang="pt-BR" sz="1600" u="none">
                <a:latin typeface="Courier New" pitchFamily="49" charset="0"/>
              </a:rPr>
              <a:t>      respostaFinal += "\nTempo em segundos " + tempoContagem;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pt-BR" altLang="pt-BR" sz="1600" u="none">
                <a:latin typeface="Courier New" pitchFamily="49" charset="0"/>
              </a:rPr>
              <a:t>      tempoContagem /= 60; 			</a:t>
            </a:r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// cálculo em minutos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pt-BR" altLang="pt-BR" sz="1600" u="none">
                <a:latin typeface="Courier New" pitchFamily="49" charset="0"/>
              </a:rPr>
              <a:t>      respostaFinal += "\nTempo em minutos " + tempoContagem;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pt-BR" altLang="pt-BR" sz="1600" u="none">
                <a:latin typeface="Courier New" pitchFamily="49" charset="0"/>
              </a:rPr>
              <a:t>      tempoContagem /= 60; 			</a:t>
            </a:r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// </a:t>
            </a: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cálculo</a:t>
            </a:r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 em horas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pt-BR" altLang="pt-BR" sz="1600" u="none">
                <a:latin typeface="Courier New" pitchFamily="49" charset="0"/>
              </a:rPr>
              <a:t>      respostaFinal += "\nTempo em horas " + tempoContagem;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pt-BR" altLang="pt-BR" sz="1600" u="none">
                <a:latin typeface="Courier New" pitchFamily="49" charset="0"/>
              </a:rPr>
              <a:t>      tempoContagem /= 24; 			</a:t>
            </a:r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// </a:t>
            </a: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cálculo</a:t>
            </a:r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 em dias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pt-BR" altLang="pt-BR" sz="1600" u="none">
                <a:latin typeface="Courier New" pitchFamily="49" charset="0"/>
              </a:rPr>
              <a:t>      respostaFinal += "\nTempo em dias " + tempoContagem;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pt-BR" altLang="pt-BR" sz="1600" u="none">
                <a:latin typeface="Courier New" pitchFamily="49" charset="0"/>
              </a:rPr>
              <a:t>      tempoContagem /= 365; 			</a:t>
            </a:r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// </a:t>
            </a: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cálculo</a:t>
            </a:r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 em anos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pt-BR" altLang="pt-BR" sz="1600" u="none">
                <a:latin typeface="Courier New" pitchFamily="49" charset="0"/>
              </a:rPr>
              <a:t>      respostaFinal += "\nTempo em anos " + tempoContagem;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pt-BR" altLang="pt-BR" sz="1600" u="none">
                <a:latin typeface="Courier New" pitchFamily="49" charset="0"/>
              </a:rPr>
              <a:t>      tempoContagem /= 100; 			</a:t>
            </a:r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// </a:t>
            </a: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cálculo</a:t>
            </a:r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 em séculos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pt-BR" altLang="pt-BR" sz="1600" u="none">
                <a:latin typeface="Courier New" pitchFamily="49" charset="0"/>
              </a:rPr>
              <a:t>      respostaFinal += "\nTempo em séculos " + tempoContagem;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pt-BR" altLang="pt-BR" sz="1600" u="none">
                <a:latin typeface="Courier New" pitchFamily="49" charset="0"/>
              </a:rPr>
              <a:t>      System.out.println(respostaFinal);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pt-BR" altLang="pt-BR" sz="1600" u="none">
                <a:latin typeface="Courier New" pitchFamily="49" charset="0"/>
              </a:rPr>
              <a:t>      JOptionPane.showMessageDialog(null,respostaFinal);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pt-BR" altLang="pt-BR" sz="1600" u="none">
                <a:latin typeface="Courier New" pitchFamily="49" charset="0"/>
              </a:rPr>
              <a:t>      System.exit( 0 );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pt-BR" altLang="pt-BR" sz="1600" u="none">
                <a:latin typeface="Courier New" pitchFamily="49" charset="0"/>
              </a:rPr>
              <a:t>   } </a:t>
            </a:r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// fim do main()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pt-BR" altLang="pt-BR" sz="1600" u="none">
                <a:latin typeface="Courier New" pitchFamily="49" charset="0"/>
              </a:rPr>
              <a:t>} </a:t>
            </a:r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// fim da classe</a:t>
            </a:r>
          </a:p>
        </p:txBody>
      </p:sp>
      <p:sp>
        <p:nvSpPr>
          <p:cNvPr id="372739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 err="1"/>
              <a:t>Métodos</a:t>
            </a:r>
            <a:r>
              <a:rPr lang="en-US" altLang="pt-BR" dirty="0"/>
              <a:t> da </a:t>
            </a:r>
            <a:r>
              <a:rPr lang="en-US" altLang="pt-BR" dirty="0" err="1"/>
              <a:t>Classe</a:t>
            </a:r>
            <a:r>
              <a:rPr lang="en-US" altLang="pt-BR" dirty="0"/>
              <a:t>  Math – </a:t>
            </a:r>
            <a:r>
              <a:rPr lang="en-US" altLang="pt-BR" dirty="0" err="1"/>
              <a:t>Exemplo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99454732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 err="1"/>
              <a:t>Métodos</a:t>
            </a:r>
            <a:r>
              <a:rPr lang="en-US" altLang="pt-BR" dirty="0"/>
              <a:t> da </a:t>
            </a:r>
            <a:r>
              <a:rPr lang="en-US" altLang="pt-BR" dirty="0" err="1"/>
              <a:t>Classe</a:t>
            </a:r>
            <a:r>
              <a:rPr lang="en-US" altLang="pt-BR" dirty="0"/>
              <a:t>  Math – </a:t>
            </a:r>
            <a:r>
              <a:rPr lang="en-US" altLang="pt-BR" dirty="0" err="1"/>
              <a:t>Exercício</a:t>
            </a:r>
            <a:endParaRPr lang="pt-BR" altLang="pt-BR" dirty="0"/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135063"/>
            <a:ext cx="5410200" cy="4525962"/>
          </a:xfrm>
          <a:noFill/>
          <a:ln/>
        </p:spPr>
        <p:txBody>
          <a:bodyPr/>
          <a:lstStyle/>
          <a:p>
            <a:pPr marL="533400" indent="-533400">
              <a:spcBef>
                <a:spcPct val="55000"/>
              </a:spcBef>
            </a:pPr>
            <a:r>
              <a:rPr lang="en-US" altLang="pt-BR" sz="1800"/>
              <a:t>Em Corupá-SC um produtor de Vitórias Régias supreendeu os botânicos com a produção de uma planta de 2,60m de diâmetro. Essa planta suporta até 40Kg de peso. Faça um programa Java que, a partir do diâmetro da planta informe o perímetro (medida da circunferência da vitória régia) e o peso que ela suportará. </a:t>
            </a:r>
          </a:p>
          <a:p>
            <a:pPr marL="533400" indent="-533400">
              <a:spcBef>
                <a:spcPct val="55000"/>
              </a:spcBef>
            </a:pPr>
            <a:r>
              <a:rPr lang="en-US" altLang="pt-BR" sz="1800"/>
              <a:t>Defina uma constante para analisar a entrada de dados (DIAMETRO MAXIMO = 3m).</a:t>
            </a:r>
          </a:p>
          <a:p>
            <a:pPr marL="533400" indent="-533400">
              <a:spcBef>
                <a:spcPct val="55000"/>
              </a:spcBef>
            </a:pPr>
            <a:r>
              <a:rPr lang="en-US" altLang="pt-BR" sz="1800"/>
              <a:t>Obs: para colocar o peso que a planta suportará, utilize uma regra linear com base na informação de que a planta de 2,6m suporta até 40Kg.</a:t>
            </a:r>
          </a:p>
        </p:txBody>
      </p:sp>
      <p:sp>
        <p:nvSpPr>
          <p:cNvPr id="373764" name="Rectangle 4"/>
          <p:cNvSpPr>
            <a:spLocks noChangeArrowheads="1"/>
          </p:cNvSpPr>
          <p:nvPr/>
        </p:nvSpPr>
        <p:spPr bwMode="auto">
          <a:xfrm>
            <a:off x="107950" y="620713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Exercício</a:t>
            </a:r>
          </a:p>
        </p:txBody>
      </p:sp>
      <p:pic>
        <p:nvPicPr>
          <p:cNvPr id="373765" name="Picture 5" descr="vitoriaRegi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95963" y="836613"/>
            <a:ext cx="3097212" cy="20399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900287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Métodos</a:t>
            </a:r>
            <a:endParaRPr lang="pt-BR" altLang="pt-BR"/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1944688"/>
          </a:xfrm>
          <a:noFill/>
          <a:ln/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55000"/>
              </a:spcBef>
            </a:pPr>
            <a:r>
              <a:rPr lang="en-US" altLang="pt-BR" sz="2000"/>
              <a:t>Além dos métodos da API Java, o programador pode desenvolver os métodos para suas próprias classes. </a:t>
            </a:r>
          </a:p>
          <a:p>
            <a:pPr marL="533400" indent="-533400">
              <a:lnSpc>
                <a:spcPct val="80000"/>
              </a:lnSpc>
              <a:spcBef>
                <a:spcPct val="55000"/>
              </a:spcBef>
            </a:pPr>
            <a:r>
              <a:rPr lang="en-US" altLang="pt-BR" sz="2000"/>
              <a:t>Por exemplo: suponha uma classe </a:t>
            </a:r>
            <a:r>
              <a:rPr lang="en-US" altLang="pt-BR" sz="2000" i="1"/>
              <a:t>ApresentaQuadrados</a:t>
            </a:r>
            <a:r>
              <a:rPr lang="en-US" altLang="pt-BR" sz="2000"/>
              <a:t> que tem por objetivo apresentar o quadrado da série de números pares entre o número zero e um número digitado pelo usuário.</a:t>
            </a:r>
          </a:p>
          <a:p>
            <a:pPr marL="533400" indent="-533400">
              <a:lnSpc>
                <a:spcPct val="80000"/>
              </a:lnSpc>
              <a:spcBef>
                <a:spcPct val="55000"/>
              </a:spcBef>
            </a:pPr>
            <a:r>
              <a:rPr lang="en-US" altLang="pt-BR" sz="2000"/>
              <a:t>Pode-se criar a classe em Java por: </a:t>
            </a:r>
          </a:p>
        </p:txBody>
      </p:sp>
      <p:sp>
        <p:nvSpPr>
          <p:cNvPr id="374788" name="Rectangle 4"/>
          <p:cNvSpPr>
            <a:spLocks noChangeArrowheads="1"/>
          </p:cNvSpPr>
          <p:nvPr/>
        </p:nvSpPr>
        <p:spPr bwMode="auto">
          <a:xfrm>
            <a:off x="107950" y="765175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Criando Seus Próprios Métodos</a:t>
            </a:r>
          </a:p>
        </p:txBody>
      </p:sp>
      <p:sp>
        <p:nvSpPr>
          <p:cNvPr id="374789" name="Rectangle 5"/>
          <p:cNvSpPr>
            <a:spLocks noChangeArrowheads="1"/>
          </p:cNvSpPr>
          <p:nvPr/>
        </p:nvSpPr>
        <p:spPr bwMode="auto">
          <a:xfrm>
            <a:off x="1547813" y="3141663"/>
            <a:ext cx="7272337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pt-BR" sz="1400" b="1" u="none">
                <a:latin typeface="Courier New" pitchFamily="49" charset="0"/>
              </a:rPr>
              <a:t>class public</a:t>
            </a:r>
            <a:r>
              <a:rPr lang="en-US" altLang="pt-BR" sz="1400" u="none">
                <a:latin typeface="Courier New" pitchFamily="49" charset="0"/>
              </a:rPr>
              <a:t> ApresentaQuadrados {</a:t>
            </a:r>
          </a:p>
          <a:p>
            <a:r>
              <a:rPr lang="en-US" altLang="pt-BR" sz="1400" u="none">
                <a:latin typeface="Courier New" pitchFamily="49" charset="0"/>
              </a:rPr>
              <a:t>   </a:t>
            </a:r>
            <a:r>
              <a:rPr lang="en-US" altLang="pt-BR" sz="1400" b="1" u="none">
                <a:latin typeface="Courier New" pitchFamily="49" charset="0"/>
              </a:rPr>
              <a:t>public static void</a:t>
            </a:r>
            <a:r>
              <a:rPr lang="en-US" altLang="pt-BR" sz="1400" u="none">
                <a:latin typeface="Courier New" pitchFamily="49" charset="0"/>
              </a:rPr>
              <a:t> main (String args[]) {</a:t>
            </a:r>
          </a:p>
          <a:p>
            <a:r>
              <a:rPr lang="en-US" altLang="pt-BR" sz="1400" b="1" u="none">
                <a:latin typeface="Courier New" pitchFamily="49" charset="0"/>
              </a:rPr>
              <a:t>     int</a:t>
            </a:r>
            <a:r>
              <a:rPr lang="en-US" altLang="pt-BR" sz="1400" u="none">
                <a:latin typeface="Courier New" pitchFamily="49" charset="0"/>
              </a:rPr>
              <a:t> numeroEntrada;</a:t>
            </a:r>
          </a:p>
          <a:p>
            <a:r>
              <a:rPr lang="en-US" altLang="pt-BR" sz="1400" u="none">
                <a:latin typeface="Courier New" pitchFamily="49" charset="0"/>
              </a:rPr>
              <a:t>     String respostaFinal = “”;</a:t>
            </a:r>
          </a:p>
          <a:p>
            <a:r>
              <a:rPr lang="en-US" altLang="pt-BR" sz="1400" u="none">
                <a:solidFill>
                  <a:srgbClr val="008000"/>
                </a:solidFill>
                <a:latin typeface="Courier New" pitchFamily="49" charset="0"/>
              </a:rPr>
              <a:t>     // ler número digitado pelo usuário</a:t>
            </a:r>
          </a:p>
          <a:p>
            <a:r>
              <a:rPr lang="en-US" altLang="pt-BR" sz="1400" u="none">
                <a:solidFill>
                  <a:srgbClr val="008000"/>
                </a:solidFill>
                <a:latin typeface="Courier New" pitchFamily="49" charset="0"/>
              </a:rPr>
              <a:t>     // realizar laço de zero até o número digitado</a:t>
            </a:r>
          </a:p>
          <a:p>
            <a:r>
              <a:rPr lang="en-US" altLang="pt-BR" sz="1400" u="none">
                <a:solidFill>
                  <a:srgbClr val="008000"/>
                </a:solidFill>
                <a:latin typeface="Courier New" pitchFamily="49" charset="0"/>
              </a:rPr>
              <a:t>        // se o número na seqüência do laço for par, </a:t>
            </a:r>
          </a:p>
          <a:p>
            <a:r>
              <a:rPr lang="en-US" altLang="pt-BR" sz="1400" u="none">
                <a:solidFill>
                  <a:srgbClr val="008000"/>
                </a:solidFill>
                <a:latin typeface="Courier New" pitchFamily="49" charset="0"/>
              </a:rPr>
              <a:t>           // chamar o método de calcular o valor ao quadrado </a:t>
            </a:r>
          </a:p>
          <a:p>
            <a:r>
              <a:rPr lang="en-US" altLang="pt-BR" sz="1400" u="none">
                <a:solidFill>
                  <a:srgbClr val="008000"/>
                </a:solidFill>
                <a:latin typeface="Courier New" pitchFamily="49" charset="0"/>
              </a:rPr>
              <a:t>           // guardar o valor resultante no String de resposta</a:t>
            </a:r>
          </a:p>
          <a:p>
            <a:r>
              <a:rPr lang="en-US" altLang="pt-BR" sz="1400" u="none">
                <a:solidFill>
                  <a:srgbClr val="008000"/>
                </a:solidFill>
                <a:latin typeface="Courier New" pitchFamily="49" charset="0"/>
              </a:rPr>
              <a:t>        // se não for, continue no laço</a:t>
            </a:r>
          </a:p>
          <a:p>
            <a:r>
              <a:rPr lang="en-US" altLang="pt-BR" sz="1400" u="none">
                <a:solidFill>
                  <a:srgbClr val="008000"/>
                </a:solidFill>
                <a:latin typeface="Courier New" pitchFamily="49" charset="0"/>
              </a:rPr>
              <a:t>     // apresentar a resposta final</a:t>
            </a:r>
          </a:p>
          <a:p>
            <a:r>
              <a:rPr lang="en-US" altLang="pt-BR" sz="1400" u="none">
                <a:latin typeface="Courier New" pitchFamily="49" charset="0"/>
              </a:rPr>
              <a:t>   }</a:t>
            </a:r>
          </a:p>
          <a:p>
            <a:r>
              <a:rPr lang="en-US" altLang="pt-BR" sz="1400" b="1" u="none">
                <a:latin typeface="Courier New" pitchFamily="49" charset="0"/>
              </a:rPr>
              <a:t>   static double</a:t>
            </a:r>
            <a:r>
              <a:rPr lang="en-US" altLang="pt-BR" sz="1400" u="none">
                <a:latin typeface="Courier New" pitchFamily="49" charset="0"/>
              </a:rPr>
              <a:t> calculaQuadrado (int x) {</a:t>
            </a:r>
          </a:p>
          <a:p>
            <a:r>
              <a:rPr lang="en-US" altLang="pt-BR" sz="1400" u="none">
                <a:latin typeface="Courier New" pitchFamily="49" charset="0"/>
              </a:rPr>
              <a:t>      return Math.pow(x,2);</a:t>
            </a:r>
          </a:p>
          <a:p>
            <a:r>
              <a:rPr lang="en-US" altLang="pt-BR" sz="1400" u="none">
                <a:latin typeface="Courier New" pitchFamily="49" charset="0"/>
              </a:rPr>
              <a:t>   } </a:t>
            </a:r>
            <a:r>
              <a:rPr lang="en-US" altLang="pt-BR" sz="1000" u="none">
                <a:solidFill>
                  <a:srgbClr val="008000"/>
                </a:solidFill>
                <a:latin typeface="Courier New" pitchFamily="49" charset="0"/>
              </a:rPr>
              <a:t>// fim do método calculaQuadrados da classe ApresentaQuadrados</a:t>
            </a:r>
            <a:endParaRPr lang="en-US" altLang="pt-BR" sz="1200" u="none">
              <a:latin typeface="Courier New" pitchFamily="49" charset="0"/>
            </a:endParaRPr>
          </a:p>
          <a:p>
            <a:r>
              <a:rPr lang="en-US" altLang="pt-BR" sz="1400" u="none">
                <a:latin typeface="Courier New" pitchFamily="49" charset="0"/>
              </a:rPr>
              <a:t>}</a:t>
            </a:r>
            <a:r>
              <a:rPr lang="en-US" altLang="pt-BR" sz="1000" u="none">
                <a:solidFill>
                  <a:srgbClr val="008000"/>
                </a:solidFill>
                <a:latin typeface="Courier New" pitchFamily="49" charset="0"/>
              </a:rPr>
              <a:t> // fim da classe ApresentaQuadrados</a:t>
            </a:r>
            <a:endParaRPr lang="pt-BR" altLang="pt-BR" sz="1000" u="none">
              <a:solidFill>
                <a:srgbClr val="008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357112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ChangeArrowheads="1"/>
          </p:cNvSpPr>
          <p:nvPr/>
        </p:nvSpPr>
        <p:spPr bwMode="auto">
          <a:xfrm>
            <a:off x="107950" y="744538"/>
            <a:ext cx="8675688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400" u="none">
                <a:latin typeface="Courier New" pitchFamily="49" charset="0"/>
              </a:rPr>
              <a:t> </a:t>
            </a: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// Programa que exemplifica a criação de métodos de Função</a:t>
            </a:r>
          </a:p>
          <a:p>
            <a:r>
              <a:rPr lang="pt-BR" altLang="pt-BR" sz="1400" b="1" u="none">
                <a:latin typeface="Courier New" pitchFamily="49" charset="0"/>
              </a:rPr>
              <a:t>import</a:t>
            </a:r>
            <a:r>
              <a:rPr lang="pt-BR" altLang="pt-BR" sz="1400" u="none">
                <a:latin typeface="Courier New" pitchFamily="49" charset="0"/>
              </a:rPr>
              <a:t> javax.swing.JOptionPane;</a:t>
            </a:r>
          </a:p>
          <a:p>
            <a:r>
              <a:rPr lang="pt-BR" altLang="pt-BR" sz="1400" b="1" u="none">
                <a:latin typeface="Courier New" pitchFamily="49" charset="0"/>
              </a:rPr>
              <a:t>public class</a:t>
            </a:r>
            <a:r>
              <a:rPr lang="pt-BR" altLang="pt-BR" sz="1400" u="none">
                <a:latin typeface="Courier New" pitchFamily="49" charset="0"/>
              </a:rPr>
              <a:t> ApresentaQuadrados {</a:t>
            </a:r>
          </a:p>
          <a:p>
            <a:r>
              <a:rPr lang="pt-BR" altLang="pt-BR" sz="1400" u="none">
                <a:latin typeface="Courier New" pitchFamily="49" charset="0"/>
              </a:rPr>
              <a:t>   </a:t>
            </a:r>
            <a:r>
              <a:rPr lang="pt-BR" altLang="pt-BR" sz="1400" b="1" u="none">
                <a:latin typeface="Courier New" pitchFamily="49" charset="0"/>
              </a:rPr>
              <a:t>public static void</a:t>
            </a:r>
            <a:r>
              <a:rPr lang="pt-BR" altLang="pt-BR" sz="1400" u="none">
                <a:latin typeface="Courier New" pitchFamily="49" charset="0"/>
              </a:rPr>
              <a:t> main (String args[]) {</a:t>
            </a:r>
          </a:p>
          <a:p>
            <a:r>
              <a:rPr lang="pt-BR" altLang="pt-BR" sz="1400" u="none">
                <a:latin typeface="Courier New" pitchFamily="49" charset="0"/>
              </a:rPr>
              <a:t>      String numeroInformado, serieFinal = "", quadradoSerie = "";</a:t>
            </a:r>
          </a:p>
          <a:p>
            <a:r>
              <a:rPr lang="pt-BR" altLang="pt-BR" sz="1400" u="none">
                <a:latin typeface="Courier New" pitchFamily="49" charset="0"/>
              </a:rPr>
              <a:t>      </a:t>
            </a:r>
            <a:r>
              <a:rPr lang="pt-BR" altLang="pt-BR" sz="1400" b="1" u="none">
                <a:latin typeface="Courier New" pitchFamily="49" charset="0"/>
              </a:rPr>
              <a:t>int</a:t>
            </a:r>
            <a:r>
              <a:rPr lang="pt-BR" altLang="pt-BR" sz="1400" u="none">
                <a:latin typeface="Courier New" pitchFamily="49" charset="0"/>
              </a:rPr>
              <a:t> numero;</a:t>
            </a:r>
          </a:p>
          <a:p>
            <a:r>
              <a:rPr lang="pt-BR" altLang="pt-BR" sz="1400" u="none">
                <a:latin typeface="Courier New" pitchFamily="49" charset="0"/>
              </a:rPr>
              <a:t>      </a:t>
            </a:r>
            <a:r>
              <a:rPr lang="pt-BR" altLang="pt-BR" sz="1400" b="1" u="none">
                <a:latin typeface="Courier New" pitchFamily="49" charset="0"/>
              </a:rPr>
              <a:t>int</a:t>
            </a:r>
            <a:r>
              <a:rPr lang="pt-BR" altLang="pt-BR" sz="1400" u="none">
                <a:latin typeface="Courier New" pitchFamily="49" charset="0"/>
              </a:rPr>
              <a:t> numeroAtual = 0;</a:t>
            </a:r>
          </a:p>
          <a:p>
            <a:r>
              <a:rPr lang="pt-BR" altLang="pt-BR" sz="1400" u="none">
                <a:latin typeface="Courier New" pitchFamily="49" charset="0"/>
              </a:rPr>
              <a:t>      numeroInformado = JOptionPane.showInputDialog("Entre com um inteiro:");</a:t>
            </a:r>
          </a:p>
          <a:p>
            <a:r>
              <a:rPr lang="pt-BR" altLang="pt-BR" sz="1400" u="none">
                <a:latin typeface="Courier New" pitchFamily="49" charset="0"/>
              </a:rPr>
              <a:t>      numero = Integer.parseInt(numeroInformado);</a:t>
            </a:r>
          </a:p>
          <a:p>
            <a:r>
              <a:rPr lang="pt-BR" altLang="pt-BR" sz="1400" b="1" u="none">
                <a:latin typeface="Courier New" pitchFamily="49" charset="0"/>
              </a:rPr>
              <a:t>      do</a:t>
            </a:r>
            <a:r>
              <a:rPr lang="pt-BR" altLang="pt-BR" sz="1400" u="none">
                <a:latin typeface="Courier New" pitchFamily="49" charset="0"/>
              </a:rPr>
              <a:t> {</a:t>
            </a:r>
          </a:p>
          <a:p>
            <a:r>
              <a:rPr lang="pt-BR" altLang="pt-BR" sz="1400" b="1" u="none">
                <a:latin typeface="Courier New" pitchFamily="49" charset="0"/>
              </a:rPr>
              <a:t>        if</a:t>
            </a:r>
            <a:r>
              <a:rPr lang="pt-BR" altLang="pt-BR" sz="1400" u="none">
                <a:latin typeface="Courier New" pitchFamily="49" charset="0"/>
              </a:rPr>
              <a:t> ((numeroAtual % 2)!=0)  </a:t>
            </a: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// resto da divisão por dois não é zero</a:t>
            </a:r>
          </a:p>
          <a:p>
            <a:r>
              <a:rPr lang="pt-BR" altLang="pt-BR" sz="1400" u="none">
                <a:latin typeface="Courier New" pitchFamily="49" charset="0"/>
              </a:rPr>
              <a:t>           continue;</a:t>
            </a:r>
          </a:p>
          <a:p>
            <a:r>
              <a:rPr lang="pt-BR" altLang="pt-BR" sz="1400" u="none">
                <a:latin typeface="Courier New" pitchFamily="49" charset="0"/>
              </a:rPr>
              <a:t>        serieFinal    += Integer.toString(numeroAtual) + "      ";</a:t>
            </a:r>
          </a:p>
          <a:p>
            <a:r>
              <a:rPr lang="pt-BR" altLang="pt-BR" sz="1400" u="none">
                <a:latin typeface="Courier New" pitchFamily="49" charset="0"/>
              </a:rPr>
              <a:t>        quadradoSerie += Double.toString(calculaQuadrado(numeroAtual)) + " ";</a:t>
            </a:r>
          </a:p>
          <a:p>
            <a:r>
              <a:rPr lang="pt-BR" altLang="pt-BR" sz="1400" u="none">
                <a:latin typeface="Courier New" pitchFamily="49" charset="0"/>
              </a:rPr>
              <a:t>      } </a:t>
            </a:r>
            <a:r>
              <a:rPr lang="pt-BR" altLang="pt-BR" sz="1400" b="1" u="none">
                <a:latin typeface="Courier New" pitchFamily="49" charset="0"/>
              </a:rPr>
              <a:t>while </a:t>
            </a:r>
            <a:r>
              <a:rPr lang="pt-BR" altLang="pt-BR" sz="1400" u="none">
                <a:latin typeface="Courier New" pitchFamily="49" charset="0"/>
              </a:rPr>
              <a:t>(++numeroAtual &lt; numero);</a:t>
            </a:r>
          </a:p>
          <a:p>
            <a:r>
              <a:rPr lang="pt-BR" altLang="pt-BR" sz="1400" u="none">
                <a:latin typeface="Courier New" pitchFamily="49" charset="0"/>
              </a:rPr>
              <a:t>      </a:t>
            </a: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// exibe números pares e seus quadrados</a:t>
            </a:r>
          </a:p>
          <a:p>
            <a:r>
              <a:rPr lang="pt-BR" altLang="pt-BR" sz="1400" u="none">
                <a:latin typeface="Courier New" pitchFamily="49" charset="0"/>
              </a:rPr>
              <a:t>      JOptionPane.showMessageDialog(null,serieFinal+"\n"+quadradoSerie);</a:t>
            </a:r>
          </a:p>
          <a:p>
            <a:r>
              <a:rPr lang="pt-BR" altLang="pt-BR" sz="1400" u="none">
                <a:latin typeface="Courier New" pitchFamily="49" charset="0"/>
              </a:rPr>
              <a:t>   } </a:t>
            </a: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// fim do main()</a:t>
            </a:r>
          </a:p>
          <a:p>
            <a:r>
              <a:rPr lang="pt-BR" altLang="pt-BR" sz="1400" b="1" u="none">
                <a:latin typeface="Courier New" pitchFamily="49" charset="0"/>
              </a:rPr>
              <a:t>   static double</a:t>
            </a:r>
            <a:r>
              <a:rPr lang="pt-BR" altLang="pt-BR" sz="1400" u="none">
                <a:latin typeface="Courier New" pitchFamily="49" charset="0"/>
              </a:rPr>
              <a:t> calculaQuadrado( double x) {</a:t>
            </a:r>
          </a:p>
          <a:p>
            <a:r>
              <a:rPr lang="pt-BR" altLang="pt-BR" sz="1400" b="1" u="none">
                <a:latin typeface="Courier New" pitchFamily="49" charset="0"/>
              </a:rPr>
              <a:t>    return</a:t>
            </a:r>
            <a:r>
              <a:rPr lang="pt-BR" altLang="pt-BR" sz="1400" u="none">
                <a:latin typeface="Courier New" pitchFamily="49" charset="0"/>
              </a:rPr>
              <a:t> Math.pow(x,2);</a:t>
            </a:r>
          </a:p>
          <a:p>
            <a:r>
              <a:rPr lang="pt-BR" altLang="pt-BR" sz="1400" u="none">
                <a:latin typeface="Courier New" pitchFamily="49" charset="0"/>
              </a:rPr>
              <a:t>   }</a:t>
            </a:r>
          </a:p>
          <a:p>
            <a:r>
              <a:rPr lang="pt-BR" altLang="pt-BR" sz="1400" u="none">
                <a:latin typeface="Courier New" pitchFamily="49" charset="0"/>
              </a:rPr>
              <a:t>} </a:t>
            </a: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// fim da classe</a:t>
            </a:r>
          </a:p>
        </p:txBody>
      </p:sp>
      <p:sp>
        <p:nvSpPr>
          <p:cNvPr id="37581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Métodos</a:t>
            </a:r>
            <a:endParaRPr lang="pt-BR" altLang="pt-BR"/>
          </a:p>
        </p:txBody>
      </p:sp>
      <p:sp>
        <p:nvSpPr>
          <p:cNvPr id="375812" name="Rectangle 4"/>
          <p:cNvSpPr>
            <a:spLocks noChangeArrowheads="1"/>
          </p:cNvSpPr>
          <p:nvPr/>
        </p:nvSpPr>
        <p:spPr bwMode="auto">
          <a:xfrm>
            <a:off x="323850" y="5589588"/>
            <a:ext cx="865822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5000"/>
              </a:spcBef>
            </a:pPr>
            <a:r>
              <a:rPr lang="en-US" altLang="pt-BR" sz="1600" u="none"/>
              <a:t>O método </a:t>
            </a:r>
            <a:r>
              <a:rPr lang="en-US" altLang="pt-BR" sz="1600" i="1" u="none"/>
              <a:t>calculaQuadrado()</a:t>
            </a:r>
            <a:r>
              <a:rPr lang="en-US" altLang="pt-BR" sz="1600" u="none"/>
              <a:t> da classe </a:t>
            </a:r>
            <a:r>
              <a:rPr lang="en-US" altLang="pt-BR" sz="1600" i="1" u="none"/>
              <a:t>ApresentaQuadrados</a:t>
            </a:r>
            <a:r>
              <a:rPr lang="en-US" altLang="pt-BR" sz="1600" u="none"/>
              <a:t> é chamado pelo método main() da mesma classe. Para cada número na série de pares chama-se o método da classe para o cálculo de seu quadrado (somente pelo nome, dado que o método é da própria classe). O resultado é retornado à função main() e guardado no string de saída do sistema.</a:t>
            </a:r>
          </a:p>
        </p:txBody>
      </p:sp>
    </p:spTree>
    <p:extLst>
      <p:ext uri="{BB962C8B-B14F-4D97-AF65-F5344CB8AC3E}">
        <p14:creationId xmlns:p14="http://schemas.microsoft.com/office/powerpoint/2010/main" val="4281845311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1E0AE9-05D3-4C25-BA45-9B4AFF3F0039}" type="slidenum">
              <a:rPr lang="pt-BR"/>
              <a:pPr>
                <a:defRPr/>
              </a:pPr>
              <a:t>11</a:t>
            </a:fld>
            <a:endParaRPr lang="pt-BR"/>
          </a:p>
        </p:txBody>
      </p:sp>
      <p:sp>
        <p:nvSpPr>
          <p:cNvPr id="544770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Interpretada</a:t>
            </a:r>
            <a:r>
              <a:rPr lang="en-GB" dirty="0"/>
              <a:t>, </a:t>
            </a:r>
            <a:r>
              <a:rPr lang="en-GB" dirty="0" err="1"/>
              <a:t>Neutra</a:t>
            </a:r>
            <a:r>
              <a:rPr lang="en-GB" dirty="0"/>
              <a:t>, </a:t>
            </a:r>
            <a:r>
              <a:rPr lang="en-GB" dirty="0" err="1"/>
              <a:t>Portável</a:t>
            </a:r>
            <a:r>
              <a:rPr lang="en-GB" dirty="0"/>
              <a:t> (2/3)</a:t>
            </a:r>
            <a:endParaRPr lang="pt-BR" dirty="0"/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985963"/>
            <a:ext cx="8423275" cy="197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86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4486275"/>
            <a:ext cx="4967288" cy="200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368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496300" cy="4968875"/>
          </a:xfrm>
          <a:noFill/>
          <a:ln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400"/>
              <a:t>Estruturas de dados, na forma de um grupo de posições contíguas na memória, com valores de mesmo nome e mesmo tipo. Arrays são, portanto, a forma pela qual se armazenam vetores de tipos.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400"/>
              <a:t>Os arrays são estruturas estáticas, isto é, uma vez criados mantém seu tamanho inicial. Para estruturas dinâmicas a Linguagem Java possui classes especiais (classes </a:t>
            </a:r>
            <a:r>
              <a:rPr lang="en-US" altLang="pt-BR" sz="2400">
                <a:latin typeface="Courier New" pitchFamily="49" charset="0"/>
              </a:rPr>
              <a:t>Vector</a:t>
            </a:r>
            <a:r>
              <a:rPr lang="en-US" altLang="pt-BR" sz="2400"/>
              <a:t> e </a:t>
            </a:r>
            <a:r>
              <a:rPr lang="en-US" altLang="pt-BR" sz="2400">
                <a:latin typeface="Courier New" pitchFamily="49" charset="0"/>
              </a:rPr>
              <a:t>Array</a:t>
            </a:r>
            <a:r>
              <a:rPr lang="en-US" altLang="pt-BR" sz="2400"/>
              <a:t>)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400"/>
              <a:t>Os elementos de um array são encontrados pela referência do nome do array e pelo número da posição em que se encontra (também chamada </a:t>
            </a:r>
            <a:r>
              <a:rPr lang="en-US" altLang="pt-BR" sz="2400" i="1"/>
              <a:t>índice</a:t>
            </a:r>
            <a:r>
              <a:rPr lang="en-US" altLang="pt-BR" sz="2400"/>
              <a:t> ou </a:t>
            </a:r>
            <a:r>
              <a:rPr lang="en-US" altLang="pt-BR" sz="2400" i="1"/>
              <a:t>subscrito</a:t>
            </a:r>
            <a:r>
              <a:rPr lang="en-US" altLang="pt-BR" sz="2400"/>
              <a:t>).</a:t>
            </a:r>
            <a:endParaRPr lang="pt-BR" altLang="pt-BR" sz="2400"/>
          </a:p>
          <a:p>
            <a:pPr marL="533400" indent="-533400">
              <a:lnSpc>
                <a:spcPct val="90000"/>
              </a:lnSpc>
              <a:spcBef>
                <a:spcPct val="60000"/>
              </a:spcBef>
            </a:pPr>
            <a:endParaRPr lang="pt-BR" altLang="pt-BR" sz="2000" b="1">
              <a:latin typeface="Courier New" pitchFamily="49" charset="0"/>
            </a:endParaRPr>
          </a:p>
        </p:txBody>
      </p:sp>
      <p:sp>
        <p:nvSpPr>
          <p:cNvPr id="376836" name="Rectangle 4"/>
          <p:cNvSpPr>
            <a:spLocks noChangeArrowheads="1"/>
          </p:cNvSpPr>
          <p:nvPr/>
        </p:nvSpPr>
        <p:spPr bwMode="auto">
          <a:xfrm>
            <a:off x="107950" y="765175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O que são Arrays</a:t>
            </a:r>
          </a:p>
        </p:txBody>
      </p:sp>
    </p:spTree>
    <p:extLst>
      <p:ext uri="{BB962C8B-B14F-4D97-AF65-F5344CB8AC3E}">
        <p14:creationId xmlns:p14="http://schemas.microsoft.com/office/powerpoint/2010/main" val="3648527007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grpSp>
        <p:nvGrpSpPr>
          <p:cNvPr id="377859" name="Group 3"/>
          <p:cNvGrpSpPr>
            <a:grpSpLocks/>
          </p:cNvGrpSpPr>
          <p:nvPr/>
        </p:nvGrpSpPr>
        <p:grpSpPr bwMode="auto">
          <a:xfrm>
            <a:off x="323850" y="2106613"/>
            <a:ext cx="2305050" cy="314325"/>
            <a:chOff x="612" y="1253"/>
            <a:chExt cx="1452" cy="198"/>
          </a:xfrm>
        </p:grpSpPr>
        <p:sp>
          <p:nvSpPr>
            <p:cNvPr id="377860" name="Text Box 4"/>
            <p:cNvSpPr txBox="1">
              <a:spLocks noChangeArrowheads="1"/>
            </p:cNvSpPr>
            <p:nvPr/>
          </p:nvSpPr>
          <p:spPr bwMode="auto">
            <a:xfrm>
              <a:off x="612" y="1253"/>
              <a:ext cx="7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 u="none">
                  <a:latin typeface="Courier New" pitchFamily="49" charset="0"/>
                </a:rPr>
                <a:t>C [ 0 ] </a:t>
              </a:r>
            </a:p>
          </p:txBody>
        </p:sp>
        <p:sp>
          <p:nvSpPr>
            <p:cNvPr id="377861" name="Text Box 5"/>
            <p:cNvSpPr txBox="1">
              <a:spLocks noChangeArrowheads="1"/>
            </p:cNvSpPr>
            <p:nvPr/>
          </p:nvSpPr>
          <p:spPr bwMode="auto">
            <a:xfrm>
              <a:off x="1338" y="1253"/>
              <a:ext cx="726" cy="19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 u="none">
                  <a:latin typeface="Courier New" pitchFamily="49" charset="0"/>
                </a:rPr>
                <a:t>- 128</a:t>
              </a:r>
            </a:p>
          </p:txBody>
        </p:sp>
      </p:grpSp>
      <p:grpSp>
        <p:nvGrpSpPr>
          <p:cNvPr id="377862" name="Group 6"/>
          <p:cNvGrpSpPr>
            <a:grpSpLocks/>
          </p:cNvGrpSpPr>
          <p:nvPr/>
        </p:nvGrpSpPr>
        <p:grpSpPr bwMode="auto">
          <a:xfrm>
            <a:off x="323850" y="2439988"/>
            <a:ext cx="2305050" cy="314325"/>
            <a:chOff x="612" y="1253"/>
            <a:chExt cx="1452" cy="198"/>
          </a:xfrm>
        </p:grpSpPr>
        <p:sp>
          <p:nvSpPr>
            <p:cNvPr id="377863" name="Text Box 7"/>
            <p:cNvSpPr txBox="1">
              <a:spLocks noChangeArrowheads="1"/>
            </p:cNvSpPr>
            <p:nvPr/>
          </p:nvSpPr>
          <p:spPr bwMode="auto">
            <a:xfrm>
              <a:off x="612" y="1253"/>
              <a:ext cx="7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 u="none">
                  <a:latin typeface="Courier New" pitchFamily="49" charset="0"/>
                </a:rPr>
                <a:t>C [ 1 ] </a:t>
              </a:r>
            </a:p>
          </p:txBody>
        </p:sp>
        <p:sp>
          <p:nvSpPr>
            <p:cNvPr id="377864" name="Text Box 8"/>
            <p:cNvSpPr txBox="1">
              <a:spLocks noChangeArrowheads="1"/>
            </p:cNvSpPr>
            <p:nvPr/>
          </p:nvSpPr>
          <p:spPr bwMode="auto">
            <a:xfrm>
              <a:off x="1338" y="1253"/>
              <a:ext cx="726" cy="19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 u="none">
                  <a:latin typeface="Courier New" pitchFamily="49" charset="0"/>
                </a:rPr>
                <a:t>8 </a:t>
              </a:r>
            </a:p>
          </p:txBody>
        </p:sp>
      </p:grpSp>
      <p:grpSp>
        <p:nvGrpSpPr>
          <p:cNvPr id="377865" name="Group 9"/>
          <p:cNvGrpSpPr>
            <a:grpSpLocks/>
          </p:cNvGrpSpPr>
          <p:nvPr/>
        </p:nvGrpSpPr>
        <p:grpSpPr bwMode="auto">
          <a:xfrm>
            <a:off x="323850" y="2754313"/>
            <a:ext cx="2305050" cy="314325"/>
            <a:chOff x="612" y="1253"/>
            <a:chExt cx="1452" cy="198"/>
          </a:xfrm>
        </p:grpSpPr>
        <p:sp>
          <p:nvSpPr>
            <p:cNvPr id="377866" name="Text Box 10"/>
            <p:cNvSpPr txBox="1">
              <a:spLocks noChangeArrowheads="1"/>
            </p:cNvSpPr>
            <p:nvPr/>
          </p:nvSpPr>
          <p:spPr bwMode="auto">
            <a:xfrm>
              <a:off x="612" y="1253"/>
              <a:ext cx="7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 u="none">
                  <a:latin typeface="Courier New" pitchFamily="49" charset="0"/>
                </a:rPr>
                <a:t>C [ 2 ] </a:t>
              </a:r>
            </a:p>
          </p:txBody>
        </p:sp>
        <p:sp>
          <p:nvSpPr>
            <p:cNvPr id="377867" name="Text Box 11"/>
            <p:cNvSpPr txBox="1">
              <a:spLocks noChangeArrowheads="1"/>
            </p:cNvSpPr>
            <p:nvPr/>
          </p:nvSpPr>
          <p:spPr bwMode="auto">
            <a:xfrm>
              <a:off x="1338" y="1253"/>
              <a:ext cx="726" cy="19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 u="none">
                  <a:latin typeface="Courier New" pitchFamily="49" charset="0"/>
                </a:rPr>
                <a:t>0</a:t>
              </a:r>
            </a:p>
          </p:txBody>
        </p:sp>
      </p:grpSp>
      <p:grpSp>
        <p:nvGrpSpPr>
          <p:cNvPr id="377868" name="Group 12"/>
          <p:cNvGrpSpPr>
            <a:grpSpLocks/>
          </p:cNvGrpSpPr>
          <p:nvPr/>
        </p:nvGrpSpPr>
        <p:grpSpPr bwMode="auto">
          <a:xfrm>
            <a:off x="323850" y="3041650"/>
            <a:ext cx="2305050" cy="314325"/>
            <a:chOff x="612" y="1253"/>
            <a:chExt cx="1452" cy="198"/>
          </a:xfrm>
        </p:grpSpPr>
        <p:sp>
          <p:nvSpPr>
            <p:cNvPr id="377869" name="Text Box 13"/>
            <p:cNvSpPr txBox="1">
              <a:spLocks noChangeArrowheads="1"/>
            </p:cNvSpPr>
            <p:nvPr/>
          </p:nvSpPr>
          <p:spPr bwMode="auto">
            <a:xfrm>
              <a:off x="612" y="1253"/>
              <a:ext cx="7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 u="none">
                  <a:latin typeface="Courier New" pitchFamily="49" charset="0"/>
                </a:rPr>
                <a:t>C [ 3 ] </a:t>
              </a:r>
            </a:p>
          </p:txBody>
        </p:sp>
        <p:sp>
          <p:nvSpPr>
            <p:cNvPr id="377870" name="Text Box 14"/>
            <p:cNvSpPr txBox="1">
              <a:spLocks noChangeArrowheads="1"/>
            </p:cNvSpPr>
            <p:nvPr/>
          </p:nvSpPr>
          <p:spPr bwMode="auto">
            <a:xfrm>
              <a:off x="1338" y="1253"/>
              <a:ext cx="726" cy="19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 u="none">
                  <a:latin typeface="Courier New" pitchFamily="49" charset="0"/>
                </a:rPr>
                <a:t>82 </a:t>
              </a:r>
            </a:p>
          </p:txBody>
        </p:sp>
      </p:grpSp>
      <p:grpSp>
        <p:nvGrpSpPr>
          <p:cNvPr id="377871" name="Group 15"/>
          <p:cNvGrpSpPr>
            <a:grpSpLocks/>
          </p:cNvGrpSpPr>
          <p:nvPr/>
        </p:nvGrpSpPr>
        <p:grpSpPr bwMode="auto">
          <a:xfrm>
            <a:off x="323850" y="3330575"/>
            <a:ext cx="2305050" cy="314325"/>
            <a:chOff x="612" y="1253"/>
            <a:chExt cx="1452" cy="198"/>
          </a:xfrm>
        </p:grpSpPr>
        <p:sp>
          <p:nvSpPr>
            <p:cNvPr id="377872" name="Text Box 16"/>
            <p:cNvSpPr txBox="1">
              <a:spLocks noChangeArrowheads="1"/>
            </p:cNvSpPr>
            <p:nvPr/>
          </p:nvSpPr>
          <p:spPr bwMode="auto">
            <a:xfrm>
              <a:off x="612" y="1253"/>
              <a:ext cx="7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 u="none">
                  <a:latin typeface="Courier New" pitchFamily="49" charset="0"/>
                </a:rPr>
                <a:t>C [ 4 ] </a:t>
              </a:r>
            </a:p>
          </p:txBody>
        </p:sp>
        <p:sp>
          <p:nvSpPr>
            <p:cNvPr id="377873" name="Text Box 17"/>
            <p:cNvSpPr txBox="1">
              <a:spLocks noChangeArrowheads="1"/>
            </p:cNvSpPr>
            <p:nvPr/>
          </p:nvSpPr>
          <p:spPr bwMode="auto">
            <a:xfrm>
              <a:off x="1338" y="1253"/>
              <a:ext cx="726" cy="19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 u="none">
                  <a:latin typeface="Courier New" pitchFamily="49" charset="0"/>
                </a:rPr>
                <a:t>64 </a:t>
              </a:r>
            </a:p>
          </p:txBody>
        </p:sp>
      </p:grpSp>
      <p:grpSp>
        <p:nvGrpSpPr>
          <p:cNvPr id="377874" name="Group 18"/>
          <p:cNvGrpSpPr>
            <a:grpSpLocks/>
          </p:cNvGrpSpPr>
          <p:nvPr/>
        </p:nvGrpSpPr>
        <p:grpSpPr bwMode="auto">
          <a:xfrm>
            <a:off x="323850" y="3617913"/>
            <a:ext cx="2305050" cy="314325"/>
            <a:chOff x="612" y="1253"/>
            <a:chExt cx="1452" cy="198"/>
          </a:xfrm>
        </p:grpSpPr>
        <p:sp>
          <p:nvSpPr>
            <p:cNvPr id="377875" name="Text Box 19"/>
            <p:cNvSpPr txBox="1">
              <a:spLocks noChangeArrowheads="1"/>
            </p:cNvSpPr>
            <p:nvPr/>
          </p:nvSpPr>
          <p:spPr bwMode="auto">
            <a:xfrm>
              <a:off x="612" y="1253"/>
              <a:ext cx="7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 u="none">
                  <a:latin typeface="Courier New" pitchFamily="49" charset="0"/>
                </a:rPr>
                <a:t>C [ 5 ] </a:t>
              </a:r>
            </a:p>
          </p:txBody>
        </p:sp>
        <p:sp>
          <p:nvSpPr>
            <p:cNvPr id="377876" name="Text Box 20"/>
            <p:cNvSpPr txBox="1">
              <a:spLocks noChangeArrowheads="1"/>
            </p:cNvSpPr>
            <p:nvPr/>
          </p:nvSpPr>
          <p:spPr bwMode="auto">
            <a:xfrm>
              <a:off x="1338" y="1253"/>
              <a:ext cx="726" cy="19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 u="none">
                  <a:latin typeface="Courier New" pitchFamily="49" charset="0"/>
                </a:rPr>
                <a:t>- 12 </a:t>
              </a:r>
            </a:p>
          </p:txBody>
        </p:sp>
      </p:grpSp>
      <p:grpSp>
        <p:nvGrpSpPr>
          <p:cNvPr id="377877" name="Group 21"/>
          <p:cNvGrpSpPr>
            <a:grpSpLocks/>
          </p:cNvGrpSpPr>
          <p:nvPr/>
        </p:nvGrpSpPr>
        <p:grpSpPr bwMode="auto">
          <a:xfrm>
            <a:off x="323850" y="3906838"/>
            <a:ext cx="2305050" cy="314325"/>
            <a:chOff x="612" y="1253"/>
            <a:chExt cx="1452" cy="198"/>
          </a:xfrm>
        </p:grpSpPr>
        <p:sp>
          <p:nvSpPr>
            <p:cNvPr id="377878" name="Text Box 22"/>
            <p:cNvSpPr txBox="1">
              <a:spLocks noChangeArrowheads="1"/>
            </p:cNvSpPr>
            <p:nvPr/>
          </p:nvSpPr>
          <p:spPr bwMode="auto">
            <a:xfrm>
              <a:off x="612" y="1253"/>
              <a:ext cx="7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 u="none">
                  <a:latin typeface="Courier New" pitchFamily="49" charset="0"/>
                </a:rPr>
                <a:t>C [ 6 ] </a:t>
              </a:r>
            </a:p>
          </p:txBody>
        </p:sp>
        <p:sp>
          <p:nvSpPr>
            <p:cNvPr id="377879" name="Text Box 23"/>
            <p:cNvSpPr txBox="1">
              <a:spLocks noChangeArrowheads="1"/>
            </p:cNvSpPr>
            <p:nvPr/>
          </p:nvSpPr>
          <p:spPr bwMode="auto">
            <a:xfrm>
              <a:off x="1338" y="1253"/>
              <a:ext cx="726" cy="19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 u="none">
                  <a:latin typeface="Courier New" pitchFamily="49" charset="0"/>
                </a:rPr>
                <a:t>65 </a:t>
              </a:r>
            </a:p>
          </p:txBody>
        </p:sp>
      </p:grpSp>
      <p:grpSp>
        <p:nvGrpSpPr>
          <p:cNvPr id="377880" name="Group 24"/>
          <p:cNvGrpSpPr>
            <a:grpSpLocks/>
          </p:cNvGrpSpPr>
          <p:nvPr/>
        </p:nvGrpSpPr>
        <p:grpSpPr bwMode="auto">
          <a:xfrm>
            <a:off x="323850" y="4194175"/>
            <a:ext cx="2305050" cy="314325"/>
            <a:chOff x="612" y="1253"/>
            <a:chExt cx="1452" cy="198"/>
          </a:xfrm>
        </p:grpSpPr>
        <p:sp>
          <p:nvSpPr>
            <p:cNvPr id="377881" name="Text Box 25"/>
            <p:cNvSpPr txBox="1">
              <a:spLocks noChangeArrowheads="1"/>
            </p:cNvSpPr>
            <p:nvPr/>
          </p:nvSpPr>
          <p:spPr bwMode="auto">
            <a:xfrm>
              <a:off x="612" y="1253"/>
              <a:ext cx="7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 u="none">
                  <a:latin typeface="Courier New" pitchFamily="49" charset="0"/>
                </a:rPr>
                <a:t>C [ 7 ] </a:t>
              </a:r>
            </a:p>
          </p:txBody>
        </p:sp>
        <p:sp>
          <p:nvSpPr>
            <p:cNvPr id="377882" name="Text Box 26"/>
            <p:cNvSpPr txBox="1">
              <a:spLocks noChangeArrowheads="1"/>
            </p:cNvSpPr>
            <p:nvPr/>
          </p:nvSpPr>
          <p:spPr bwMode="auto">
            <a:xfrm>
              <a:off x="1338" y="1253"/>
              <a:ext cx="726" cy="19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 u="none">
                  <a:latin typeface="Courier New" pitchFamily="49" charset="0"/>
                </a:rPr>
                <a:t>43 </a:t>
              </a:r>
            </a:p>
          </p:txBody>
        </p:sp>
      </p:grpSp>
      <p:grpSp>
        <p:nvGrpSpPr>
          <p:cNvPr id="377883" name="Group 27"/>
          <p:cNvGrpSpPr>
            <a:grpSpLocks/>
          </p:cNvGrpSpPr>
          <p:nvPr/>
        </p:nvGrpSpPr>
        <p:grpSpPr bwMode="auto">
          <a:xfrm>
            <a:off x="323850" y="4483100"/>
            <a:ext cx="2305050" cy="314325"/>
            <a:chOff x="612" y="1253"/>
            <a:chExt cx="1452" cy="198"/>
          </a:xfrm>
        </p:grpSpPr>
        <p:sp>
          <p:nvSpPr>
            <p:cNvPr id="377884" name="Text Box 28"/>
            <p:cNvSpPr txBox="1">
              <a:spLocks noChangeArrowheads="1"/>
            </p:cNvSpPr>
            <p:nvPr/>
          </p:nvSpPr>
          <p:spPr bwMode="auto">
            <a:xfrm>
              <a:off x="612" y="1253"/>
              <a:ext cx="7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 u="none">
                  <a:latin typeface="Courier New" pitchFamily="49" charset="0"/>
                </a:rPr>
                <a:t>C [ 8 ] </a:t>
              </a:r>
            </a:p>
          </p:txBody>
        </p:sp>
        <p:sp>
          <p:nvSpPr>
            <p:cNvPr id="377885" name="Text Box 29"/>
            <p:cNvSpPr txBox="1">
              <a:spLocks noChangeArrowheads="1"/>
            </p:cNvSpPr>
            <p:nvPr/>
          </p:nvSpPr>
          <p:spPr bwMode="auto">
            <a:xfrm>
              <a:off x="1338" y="1253"/>
              <a:ext cx="726" cy="19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 u="none">
                  <a:latin typeface="Courier New" pitchFamily="49" charset="0"/>
                </a:rPr>
                <a:t>76 </a:t>
              </a:r>
            </a:p>
          </p:txBody>
        </p:sp>
      </p:grpSp>
      <p:grpSp>
        <p:nvGrpSpPr>
          <p:cNvPr id="377886" name="Group 30"/>
          <p:cNvGrpSpPr>
            <a:grpSpLocks/>
          </p:cNvGrpSpPr>
          <p:nvPr/>
        </p:nvGrpSpPr>
        <p:grpSpPr bwMode="auto">
          <a:xfrm>
            <a:off x="323850" y="4770438"/>
            <a:ext cx="2305050" cy="314325"/>
            <a:chOff x="612" y="1253"/>
            <a:chExt cx="1452" cy="198"/>
          </a:xfrm>
        </p:grpSpPr>
        <p:sp>
          <p:nvSpPr>
            <p:cNvPr id="377887" name="Text Box 31"/>
            <p:cNvSpPr txBox="1">
              <a:spLocks noChangeArrowheads="1"/>
            </p:cNvSpPr>
            <p:nvPr/>
          </p:nvSpPr>
          <p:spPr bwMode="auto">
            <a:xfrm>
              <a:off x="612" y="1253"/>
              <a:ext cx="7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 u="none">
                  <a:latin typeface="Courier New" pitchFamily="49" charset="0"/>
                </a:rPr>
                <a:t>C [ 9 ] </a:t>
              </a:r>
            </a:p>
          </p:txBody>
        </p:sp>
        <p:sp>
          <p:nvSpPr>
            <p:cNvPr id="377888" name="Text Box 32"/>
            <p:cNvSpPr txBox="1">
              <a:spLocks noChangeArrowheads="1"/>
            </p:cNvSpPr>
            <p:nvPr/>
          </p:nvSpPr>
          <p:spPr bwMode="auto">
            <a:xfrm>
              <a:off x="1338" y="1253"/>
              <a:ext cx="726" cy="19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 u="none">
                  <a:latin typeface="Courier New" pitchFamily="49" charset="0"/>
                </a:rPr>
                <a:t>11 </a:t>
              </a:r>
            </a:p>
          </p:txBody>
        </p:sp>
      </p:grpSp>
      <p:grpSp>
        <p:nvGrpSpPr>
          <p:cNvPr id="377889" name="Group 33"/>
          <p:cNvGrpSpPr>
            <a:grpSpLocks/>
          </p:cNvGrpSpPr>
          <p:nvPr/>
        </p:nvGrpSpPr>
        <p:grpSpPr bwMode="auto">
          <a:xfrm>
            <a:off x="323850" y="5059363"/>
            <a:ext cx="2305050" cy="314325"/>
            <a:chOff x="612" y="1253"/>
            <a:chExt cx="1452" cy="198"/>
          </a:xfrm>
        </p:grpSpPr>
        <p:sp>
          <p:nvSpPr>
            <p:cNvPr id="377890" name="Text Box 34"/>
            <p:cNvSpPr txBox="1">
              <a:spLocks noChangeArrowheads="1"/>
            </p:cNvSpPr>
            <p:nvPr/>
          </p:nvSpPr>
          <p:spPr bwMode="auto">
            <a:xfrm>
              <a:off x="612" y="1253"/>
              <a:ext cx="7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 u="none">
                  <a:latin typeface="Courier New" pitchFamily="49" charset="0"/>
                </a:rPr>
                <a:t>C [ 10 ] </a:t>
              </a:r>
            </a:p>
          </p:txBody>
        </p:sp>
        <p:sp>
          <p:nvSpPr>
            <p:cNvPr id="377891" name="Text Box 35"/>
            <p:cNvSpPr txBox="1">
              <a:spLocks noChangeArrowheads="1"/>
            </p:cNvSpPr>
            <p:nvPr/>
          </p:nvSpPr>
          <p:spPr bwMode="auto">
            <a:xfrm>
              <a:off x="1338" y="1253"/>
              <a:ext cx="726" cy="19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 u="none">
                  <a:latin typeface="Courier New" pitchFamily="49" charset="0"/>
                </a:rPr>
                <a:t>0 </a:t>
              </a:r>
            </a:p>
          </p:txBody>
        </p:sp>
      </p:grpSp>
      <p:sp>
        <p:nvSpPr>
          <p:cNvPr id="377892" name="Text Box 36"/>
          <p:cNvSpPr txBox="1">
            <a:spLocks noChangeArrowheads="1"/>
          </p:cNvSpPr>
          <p:nvPr/>
        </p:nvSpPr>
        <p:spPr bwMode="auto">
          <a:xfrm>
            <a:off x="1692275" y="908050"/>
            <a:ext cx="302418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600" b="1" u="none"/>
              <a:t>Nome do </a:t>
            </a:r>
            <a:r>
              <a:rPr lang="pt-BR" altLang="pt-BR" sz="1600" b="1" i="1" u="none"/>
              <a:t>array</a:t>
            </a:r>
            <a:r>
              <a:rPr lang="pt-BR" altLang="pt-BR" sz="1600" b="1" u="none"/>
              <a:t> (todos os elementos do vetor passam a ter o mesmo nome: ‘c’)</a:t>
            </a:r>
          </a:p>
        </p:txBody>
      </p:sp>
      <p:sp>
        <p:nvSpPr>
          <p:cNvPr id="377893" name="Text Box 37"/>
          <p:cNvSpPr txBox="1">
            <a:spLocks noChangeArrowheads="1"/>
          </p:cNvSpPr>
          <p:nvPr/>
        </p:nvSpPr>
        <p:spPr bwMode="auto">
          <a:xfrm>
            <a:off x="2987675" y="5564188"/>
            <a:ext cx="302418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600" b="1" u="none"/>
              <a:t>Número da posição do elemento dentro de um </a:t>
            </a:r>
            <a:r>
              <a:rPr lang="pt-BR" altLang="pt-BR" sz="1600" b="1" i="1" u="none"/>
              <a:t>array</a:t>
            </a:r>
            <a:r>
              <a:rPr lang="pt-BR" altLang="pt-BR" sz="1600" b="1" u="none"/>
              <a:t> (índice ou subscrito)</a:t>
            </a:r>
          </a:p>
        </p:txBody>
      </p:sp>
      <p:sp>
        <p:nvSpPr>
          <p:cNvPr id="377894" name="Rectangle 38"/>
          <p:cNvSpPr>
            <a:spLocks noChangeArrowheads="1"/>
          </p:cNvSpPr>
          <p:nvPr/>
        </p:nvSpPr>
        <p:spPr bwMode="auto">
          <a:xfrm>
            <a:off x="3059113" y="2636838"/>
            <a:ext cx="6084887" cy="280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b="1" u="none">
                <a:latin typeface="Courier New" pitchFamily="49" charset="0"/>
              </a:rPr>
              <a:t>...</a:t>
            </a:r>
          </a:p>
          <a:p>
            <a:r>
              <a:rPr lang="pt-BR" altLang="pt-BR" b="1" u="none">
                <a:latin typeface="Courier New" pitchFamily="49" charset="0"/>
              </a:rPr>
              <a:t>public static void</a:t>
            </a:r>
            <a:r>
              <a:rPr lang="pt-BR" altLang="pt-BR" u="none">
                <a:latin typeface="Courier New" pitchFamily="49" charset="0"/>
              </a:rPr>
              <a:t> main (String args[]) {</a:t>
            </a:r>
          </a:p>
          <a:p>
            <a:r>
              <a:rPr lang="pt-BR" altLang="pt-BR" b="1" u="none">
                <a:latin typeface="Courier New" pitchFamily="49" charset="0"/>
              </a:rPr>
              <a:t>   int</a:t>
            </a:r>
            <a:r>
              <a:rPr lang="pt-BR" altLang="pt-BR" u="none">
                <a:latin typeface="Courier New" pitchFamily="49" charset="0"/>
              </a:rPr>
              <a:t> c = new </a:t>
            </a:r>
            <a:r>
              <a:rPr lang="pt-BR" altLang="pt-BR" b="1" u="none">
                <a:latin typeface="Courier New" pitchFamily="49" charset="0"/>
              </a:rPr>
              <a:t>int</a:t>
            </a:r>
            <a:r>
              <a:rPr lang="pt-BR" altLang="pt-BR" u="none">
                <a:latin typeface="Courier New" pitchFamily="49" charset="0"/>
              </a:rPr>
              <a:t>[11];</a:t>
            </a:r>
          </a:p>
          <a:p>
            <a:r>
              <a:rPr lang="pt-BR" altLang="pt-BR" u="none">
                <a:latin typeface="Courier New" pitchFamily="49" charset="0"/>
              </a:rPr>
              <a:t>   ...</a:t>
            </a:r>
          </a:p>
          <a:p>
            <a:r>
              <a:rPr lang="pt-BR" altLang="pt-BR" u="none">
                <a:latin typeface="Courier New" pitchFamily="49" charset="0"/>
              </a:rPr>
              <a:t>   c = {-128,8,0,82,64,-12,65,43,76,11};</a:t>
            </a:r>
          </a:p>
          <a:p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   // c[11] é zero por default (inicialização)</a:t>
            </a:r>
          </a:p>
          <a:p>
            <a:r>
              <a:rPr lang="pt-BR" altLang="pt-BR" u="none">
                <a:latin typeface="Courier New" pitchFamily="49" charset="0"/>
              </a:rPr>
              <a:t>   ...</a:t>
            </a:r>
          </a:p>
          <a:p>
            <a:r>
              <a:rPr lang="pt-BR" altLang="pt-BR" u="none">
                <a:latin typeface="Courier New" pitchFamily="49" charset="0"/>
              </a:rPr>
              <a:t>   c[4] += c[2];   </a:t>
            </a: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// c[4] = 64 + 0 = 64</a:t>
            </a:r>
            <a:endParaRPr lang="pt-BR" altLang="pt-BR" sz="2000" u="none">
              <a:latin typeface="Courier New" pitchFamily="49" charset="0"/>
            </a:endParaRPr>
          </a:p>
          <a:p>
            <a:r>
              <a:rPr lang="pt-BR" altLang="pt-BR" u="none">
                <a:latin typeface="Courier New" pitchFamily="49" charset="0"/>
              </a:rPr>
              <a:t>}</a:t>
            </a:r>
          </a:p>
          <a:p>
            <a:r>
              <a:rPr lang="pt-BR" altLang="pt-BR" u="none">
                <a:latin typeface="Courier New" pitchFamily="49" charset="0"/>
              </a:rPr>
              <a:t>     </a:t>
            </a:r>
          </a:p>
        </p:txBody>
      </p:sp>
      <p:sp>
        <p:nvSpPr>
          <p:cNvPr id="377895" name="Line 39"/>
          <p:cNvSpPr>
            <a:spLocks noChangeShapeType="1"/>
          </p:cNvSpPr>
          <p:nvPr/>
        </p:nvSpPr>
        <p:spPr bwMode="auto">
          <a:xfrm flipH="1" flipV="1">
            <a:off x="3995738" y="1773238"/>
            <a:ext cx="144462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377896" name="Line 40"/>
          <p:cNvSpPr>
            <a:spLocks noChangeShapeType="1"/>
          </p:cNvSpPr>
          <p:nvPr/>
        </p:nvSpPr>
        <p:spPr bwMode="auto">
          <a:xfrm flipV="1">
            <a:off x="611188" y="1700213"/>
            <a:ext cx="3240087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377897" name="Line 41"/>
          <p:cNvSpPr>
            <a:spLocks noChangeShapeType="1"/>
          </p:cNvSpPr>
          <p:nvPr/>
        </p:nvSpPr>
        <p:spPr bwMode="auto">
          <a:xfrm flipH="1">
            <a:off x="3203575" y="4868863"/>
            <a:ext cx="64770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377898" name="Line 42"/>
          <p:cNvSpPr>
            <a:spLocks noChangeShapeType="1"/>
          </p:cNvSpPr>
          <p:nvPr/>
        </p:nvSpPr>
        <p:spPr bwMode="auto">
          <a:xfrm>
            <a:off x="1042988" y="5300663"/>
            <a:ext cx="187325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290106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496300" cy="4968875"/>
          </a:xfrm>
          <a:noFill/>
          <a:ln/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55000"/>
              </a:spcBef>
            </a:pPr>
            <a:r>
              <a:rPr lang="en-US" altLang="pt-BR" sz="2800"/>
              <a:t>Arrays em Java (como em C e C++) iniciam pela posição zero. Portanto, um array </a:t>
            </a:r>
            <a:r>
              <a:rPr lang="en-US" altLang="pt-BR" sz="2800" i="1">
                <a:latin typeface="Courier New" pitchFamily="49" charset="0"/>
              </a:rPr>
              <a:t>c</a:t>
            </a:r>
            <a:r>
              <a:rPr lang="en-US" altLang="pt-BR" sz="2800" i="1"/>
              <a:t> </a:t>
            </a:r>
            <a:r>
              <a:rPr lang="en-US" altLang="pt-BR" sz="2800"/>
              <a:t>de três elementos tem as posições </a:t>
            </a:r>
            <a:r>
              <a:rPr lang="en-US" altLang="pt-BR" sz="2800">
                <a:latin typeface="Courier New" pitchFamily="49" charset="0"/>
              </a:rPr>
              <a:t>c[0], c[1] </a:t>
            </a:r>
            <a:r>
              <a:rPr lang="en-US" altLang="pt-BR" sz="2800"/>
              <a:t>e </a:t>
            </a:r>
            <a:r>
              <a:rPr lang="en-US" altLang="pt-BR" sz="2800">
                <a:latin typeface="Courier New" pitchFamily="49" charset="0"/>
              </a:rPr>
              <a:t>c[2].</a:t>
            </a:r>
            <a:endParaRPr lang="en-US" altLang="pt-BR" sz="2800"/>
          </a:p>
          <a:p>
            <a:pPr marL="533400" indent="-533400">
              <a:lnSpc>
                <a:spcPct val="80000"/>
              </a:lnSpc>
              <a:spcBef>
                <a:spcPct val="55000"/>
              </a:spcBef>
            </a:pPr>
            <a:r>
              <a:rPr lang="en-US" altLang="pt-BR" sz="2800"/>
              <a:t>Para se encontrar o elemento de um array se usa o nome do array, seguido do subscrito (i.e., posição desejada), entre colchetes.</a:t>
            </a:r>
          </a:p>
          <a:p>
            <a:pPr marL="533400" indent="-533400">
              <a:lnSpc>
                <a:spcPct val="80000"/>
              </a:lnSpc>
              <a:spcBef>
                <a:spcPct val="55000"/>
              </a:spcBef>
            </a:pPr>
            <a:r>
              <a:rPr lang="en-US" altLang="pt-BR" sz="2800"/>
              <a:t>Os </a:t>
            </a:r>
            <a:r>
              <a:rPr lang="en-US" altLang="pt-BR" sz="2800" i="1"/>
              <a:t>índices</a:t>
            </a:r>
            <a:r>
              <a:rPr lang="en-US" altLang="pt-BR" sz="2800"/>
              <a:t> ou </a:t>
            </a:r>
            <a:r>
              <a:rPr lang="en-US" altLang="pt-BR" sz="2800" i="1"/>
              <a:t>subscritos</a:t>
            </a:r>
            <a:r>
              <a:rPr lang="en-US" altLang="pt-BR" sz="2800"/>
              <a:t> são valores inteiros e pode ser tratado como expressão de cálculo (</a:t>
            </a:r>
            <a:r>
              <a:rPr lang="en-US" altLang="pt-BR" sz="2800" i="1"/>
              <a:t>lvalue</a:t>
            </a:r>
            <a:r>
              <a:rPr lang="en-US" altLang="pt-BR" sz="2800"/>
              <a:t>). Por exemplo: </a:t>
            </a:r>
            <a:r>
              <a:rPr lang="en-US" altLang="pt-BR" sz="2800">
                <a:latin typeface="Courier New" pitchFamily="49" charset="0"/>
              </a:rPr>
              <a:t>c [ x + 2] = 3</a:t>
            </a:r>
            <a:r>
              <a:rPr lang="en-US" altLang="pt-BR" sz="2800"/>
              <a:t>; se </a:t>
            </a:r>
            <a:r>
              <a:rPr lang="en-US" altLang="pt-BR" sz="2800">
                <a:latin typeface="Courier New" pitchFamily="49" charset="0"/>
              </a:rPr>
              <a:t>x</a:t>
            </a:r>
            <a:r>
              <a:rPr lang="en-US" altLang="pt-BR" sz="2800"/>
              <a:t> vale </a:t>
            </a:r>
            <a:r>
              <a:rPr lang="en-US" altLang="pt-BR" sz="2800">
                <a:latin typeface="Courier New" pitchFamily="49" charset="0"/>
              </a:rPr>
              <a:t>6</a:t>
            </a:r>
            <a:r>
              <a:rPr lang="en-US" altLang="pt-BR" sz="2800"/>
              <a:t>, o nono elemento do array (</a:t>
            </a:r>
            <a:r>
              <a:rPr lang="en-US" altLang="pt-BR" sz="2800">
                <a:latin typeface="Courier New" pitchFamily="49" charset="0"/>
              </a:rPr>
              <a:t>c[8]</a:t>
            </a:r>
            <a:r>
              <a:rPr lang="en-US" altLang="pt-BR" sz="2800"/>
              <a:t>) receberá o valor </a:t>
            </a:r>
            <a:r>
              <a:rPr lang="en-US" altLang="pt-BR" sz="2800">
                <a:latin typeface="Courier New" pitchFamily="49" charset="0"/>
              </a:rPr>
              <a:t>3</a:t>
            </a:r>
            <a:r>
              <a:rPr lang="en-US" altLang="pt-BR" sz="2800"/>
              <a:t>.</a:t>
            </a:r>
            <a:endParaRPr lang="pt-BR" altLang="pt-BR" sz="2400" b="1">
              <a:latin typeface="Courier New" pitchFamily="49" charset="0"/>
            </a:endParaRPr>
          </a:p>
        </p:txBody>
      </p:sp>
      <p:sp>
        <p:nvSpPr>
          <p:cNvPr id="378884" name="Rectangle 4"/>
          <p:cNvSpPr>
            <a:spLocks noChangeArrowheads="1"/>
          </p:cNvSpPr>
          <p:nvPr/>
        </p:nvSpPr>
        <p:spPr bwMode="auto">
          <a:xfrm>
            <a:off x="107950" y="765175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Nunca esquecer que</a:t>
            </a:r>
          </a:p>
        </p:txBody>
      </p:sp>
    </p:spTree>
    <p:extLst>
      <p:ext uri="{BB962C8B-B14F-4D97-AF65-F5344CB8AC3E}">
        <p14:creationId xmlns:p14="http://schemas.microsoft.com/office/powerpoint/2010/main" val="376240056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496300" cy="4968875"/>
          </a:xfrm>
          <a:noFill/>
          <a:ln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400"/>
              <a:t>Arrays em Java podem ter seu comprimento sempre conhecido pela variável </a:t>
            </a:r>
            <a:r>
              <a:rPr lang="en-US" altLang="pt-BR" sz="2400" b="1">
                <a:latin typeface="Courier New" pitchFamily="49" charset="0"/>
              </a:rPr>
              <a:t>lenght</a:t>
            </a:r>
            <a:r>
              <a:rPr lang="en-US" altLang="pt-BR" sz="2400"/>
              <a:t>. Para determinar o comprimento, basta usar o nome do array, seguido de ponto e dessa variável. 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400"/>
              <a:t>Arrays são manipulados em expressões diretas (e.g., </a:t>
            </a:r>
            <a:r>
              <a:rPr lang="en-US" altLang="pt-BR" sz="2400">
                <a:latin typeface="Courier New" pitchFamily="49" charset="0"/>
              </a:rPr>
              <a:t>c[2] = 4; </a:t>
            </a:r>
            <a:r>
              <a:rPr lang="en-US" altLang="pt-BR" sz="2400"/>
              <a:t>) por laços de repetição (e.g., para calcular a soma do array, utilizar o comando </a:t>
            </a:r>
            <a:r>
              <a:rPr lang="en-US" altLang="pt-BR" sz="2400">
                <a:latin typeface="Courier New" pitchFamily="49" charset="0"/>
              </a:rPr>
              <a:t>for</a:t>
            </a:r>
            <a:r>
              <a:rPr lang="en-US" altLang="pt-BR" sz="2400"/>
              <a:t>) 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400"/>
              <a:t>Erros comuns em programação Java (e em C/C++) é confundir o n-ésimo elemento do array com o subscrito </a:t>
            </a:r>
            <a:r>
              <a:rPr lang="en-US" altLang="pt-BR" sz="2400" i="1"/>
              <a:t>n</a:t>
            </a:r>
            <a:r>
              <a:rPr lang="en-US" altLang="pt-BR" sz="2400" b="1" i="1"/>
              <a:t>. </a:t>
            </a:r>
            <a:r>
              <a:rPr lang="en-US" altLang="pt-BR" sz="2400"/>
              <a:t>Por exemplo: o sétimo elemento de um array </a:t>
            </a:r>
            <a:r>
              <a:rPr lang="en-US" altLang="pt-BR" sz="2400">
                <a:latin typeface="Courier New" pitchFamily="49" charset="0"/>
              </a:rPr>
              <a:t>c</a:t>
            </a:r>
            <a:r>
              <a:rPr lang="en-US" altLang="pt-BR" sz="2400"/>
              <a:t> é o elemento </a:t>
            </a:r>
            <a:r>
              <a:rPr lang="en-US" altLang="pt-BR" sz="2400">
                <a:latin typeface="Courier New" pitchFamily="49" charset="0"/>
              </a:rPr>
              <a:t>c[6]</a:t>
            </a:r>
            <a:r>
              <a:rPr lang="en-US" altLang="pt-BR" sz="2400"/>
              <a:t> e não o </a:t>
            </a:r>
            <a:r>
              <a:rPr lang="en-US" altLang="pt-BR" sz="2400">
                <a:latin typeface="Courier New" pitchFamily="49" charset="0"/>
              </a:rPr>
              <a:t>c[7]</a:t>
            </a:r>
            <a:r>
              <a:rPr lang="en-US" altLang="pt-BR" sz="2400"/>
              <a:t> (que é o oitavo)</a:t>
            </a:r>
            <a:endParaRPr lang="pt-BR" altLang="pt-BR" sz="2000" b="1">
              <a:latin typeface="Courier New" pitchFamily="49" charset="0"/>
            </a:endParaRPr>
          </a:p>
        </p:txBody>
      </p:sp>
      <p:sp>
        <p:nvSpPr>
          <p:cNvPr id="379908" name="Rectangle 4"/>
          <p:cNvSpPr>
            <a:spLocks noChangeArrowheads="1"/>
          </p:cNvSpPr>
          <p:nvPr/>
        </p:nvSpPr>
        <p:spPr bwMode="auto">
          <a:xfrm>
            <a:off x="107950" y="765175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Nunca esquecer que</a:t>
            </a:r>
          </a:p>
        </p:txBody>
      </p:sp>
    </p:spTree>
    <p:extLst>
      <p:ext uri="{BB962C8B-B14F-4D97-AF65-F5344CB8AC3E}">
        <p14:creationId xmlns:p14="http://schemas.microsoft.com/office/powerpoint/2010/main" val="1696712184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9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600200"/>
            <a:ext cx="8604250" cy="391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093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107950" y="765175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Precedência e associatividade dos operadores</a:t>
            </a:r>
          </a:p>
        </p:txBody>
      </p:sp>
    </p:spTree>
    <p:extLst>
      <p:ext uri="{BB962C8B-B14F-4D97-AF65-F5344CB8AC3E}">
        <p14:creationId xmlns:p14="http://schemas.microsoft.com/office/powerpoint/2010/main" val="1037755057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820150" cy="4968875"/>
          </a:xfrm>
          <a:noFill/>
          <a:ln/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55000"/>
              </a:spcBef>
            </a:pPr>
            <a:r>
              <a:rPr lang="en-US" altLang="pt-BR" sz="2000"/>
              <a:t>Arrays são objetos que ocupam espaços contíguos de memória. O programador deve especificar o tipo, nome do array e utilizar o operador </a:t>
            </a:r>
            <a:r>
              <a:rPr lang="en-US" altLang="pt-BR" sz="2000" b="1"/>
              <a:t>new</a:t>
            </a:r>
            <a:r>
              <a:rPr lang="en-US" altLang="pt-BR" sz="2000"/>
              <a:t> para reservar o espaço necessário.</a:t>
            </a:r>
          </a:p>
          <a:p>
            <a:pPr marL="533400" indent="-533400">
              <a:lnSpc>
                <a:spcPct val="80000"/>
              </a:lnSpc>
              <a:spcBef>
                <a:spcPct val="55000"/>
              </a:spcBef>
              <a:buFontTx/>
              <a:buNone/>
            </a:pPr>
            <a:r>
              <a:rPr lang="en-US" altLang="pt-BR" sz="1800" b="1">
                <a:latin typeface="Courier New" pitchFamily="49" charset="0"/>
              </a:rPr>
              <a:t>	int</a:t>
            </a:r>
            <a:r>
              <a:rPr lang="en-US" altLang="pt-BR" sz="1800">
                <a:latin typeface="Courier New" pitchFamily="49" charset="0"/>
              </a:rPr>
              <a:t> c[];   </a:t>
            </a:r>
            <a:r>
              <a:rPr lang="en-US" altLang="pt-BR" sz="1200">
                <a:solidFill>
                  <a:srgbClr val="008000"/>
                </a:solidFill>
                <a:latin typeface="Courier New" pitchFamily="49" charset="0"/>
              </a:rPr>
              <a:t>// declaração do array</a:t>
            </a:r>
          </a:p>
          <a:p>
            <a:pPr marL="533400" indent="-533400">
              <a:lnSpc>
                <a:spcPct val="80000"/>
              </a:lnSpc>
              <a:spcBef>
                <a:spcPct val="55000"/>
              </a:spcBef>
              <a:buFontTx/>
              <a:buNone/>
            </a:pPr>
            <a:r>
              <a:rPr lang="en-US" altLang="pt-BR" sz="1800" b="1">
                <a:latin typeface="Courier New" pitchFamily="49" charset="0"/>
              </a:rPr>
              <a:t>	</a:t>
            </a:r>
            <a:r>
              <a:rPr lang="en-US" altLang="pt-BR" sz="1800">
                <a:latin typeface="Courier New" pitchFamily="49" charset="0"/>
              </a:rPr>
              <a:t>c = </a:t>
            </a:r>
            <a:r>
              <a:rPr lang="en-US" altLang="pt-BR" sz="1800" b="1">
                <a:latin typeface="Courier New" pitchFamily="49" charset="0"/>
              </a:rPr>
              <a:t>new</a:t>
            </a:r>
            <a:r>
              <a:rPr lang="en-US" altLang="pt-BR" sz="1800">
                <a:latin typeface="Courier New" pitchFamily="49" charset="0"/>
              </a:rPr>
              <a:t> </a:t>
            </a:r>
            <a:r>
              <a:rPr lang="en-US" altLang="pt-BR" sz="1800" b="1">
                <a:latin typeface="Courier New" pitchFamily="49" charset="0"/>
              </a:rPr>
              <a:t>int</a:t>
            </a:r>
            <a:r>
              <a:rPr lang="en-US" altLang="pt-BR" sz="1800">
                <a:latin typeface="Courier New" pitchFamily="49" charset="0"/>
              </a:rPr>
              <a:t>[12]; </a:t>
            </a:r>
            <a:r>
              <a:rPr lang="en-US" altLang="pt-BR" sz="1200">
                <a:solidFill>
                  <a:srgbClr val="008000"/>
                </a:solidFill>
                <a:latin typeface="Courier New" pitchFamily="49" charset="0"/>
              </a:rPr>
              <a:t>// declaração e reserva de espaço do do array</a:t>
            </a:r>
            <a:endParaRPr lang="en-US" altLang="pt-BR" sz="1200">
              <a:solidFill>
                <a:srgbClr val="008000"/>
              </a:solidFill>
            </a:endParaRPr>
          </a:p>
          <a:p>
            <a:pPr marL="533400" indent="-533400">
              <a:lnSpc>
                <a:spcPct val="80000"/>
              </a:lnSpc>
              <a:spcBef>
                <a:spcPct val="55000"/>
              </a:spcBef>
            </a:pPr>
            <a:r>
              <a:rPr lang="en-US" altLang="pt-BR" sz="2000"/>
              <a:t>Arrays podem ser declarados e inicializados ao mesmo tempo:</a:t>
            </a:r>
          </a:p>
          <a:p>
            <a:pPr marL="533400" indent="-533400">
              <a:lnSpc>
                <a:spcPct val="80000"/>
              </a:lnSpc>
              <a:spcBef>
                <a:spcPct val="55000"/>
              </a:spcBef>
              <a:buFontTx/>
              <a:buNone/>
            </a:pPr>
            <a:r>
              <a:rPr lang="en-US" altLang="pt-BR" sz="1800" b="1">
                <a:latin typeface="Courier New" pitchFamily="49" charset="0"/>
              </a:rPr>
              <a:t>	int</a:t>
            </a:r>
            <a:r>
              <a:rPr lang="en-US" altLang="pt-BR" sz="1800">
                <a:latin typeface="Courier New" pitchFamily="49" charset="0"/>
              </a:rPr>
              <a:t> c[] = {1,2,3,4,5,6,7,8,9,10,11,12}; </a:t>
            </a:r>
            <a:endParaRPr lang="en-US" altLang="pt-BR" sz="1800"/>
          </a:p>
          <a:p>
            <a:pPr marL="533400" indent="-533400">
              <a:lnSpc>
                <a:spcPct val="80000"/>
              </a:lnSpc>
              <a:spcBef>
                <a:spcPct val="55000"/>
              </a:spcBef>
            </a:pPr>
            <a:r>
              <a:rPr lang="en-US" altLang="pt-BR" sz="2000"/>
              <a:t>Nesse caso, a reserva de espaço feita pelo operador </a:t>
            </a:r>
            <a:r>
              <a:rPr lang="en-US" altLang="pt-BR" sz="2000" b="1"/>
              <a:t>new</a:t>
            </a:r>
            <a:r>
              <a:rPr lang="en-US" altLang="pt-BR" sz="2000"/>
              <a:t> é automaticamente realizada pela máquina virtual Java.</a:t>
            </a:r>
          </a:p>
          <a:p>
            <a:pPr marL="533400" indent="-533400">
              <a:lnSpc>
                <a:spcPct val="80000"/>
              </a:lnSpc>
              <a:spcBef>
                <a:spcPct val="55000"/>
              </a:spcBef>
            </a:pPr>
            <a:r>
              <a:rPr lang="pt-BR" altLang="pt-BR" sz="2000"/>
              <a:t>Quando os arrays são declarados sem inicialização, o Java faz a inicialização para zeros (variáveis numéricas), false (variáveis lógicas do tipo </a:t>
            </a:r>
            <a:r>
              <a:rPr lang="pt-BR" altLang="pt-BR" sz="2000" b="1">
                <a:latin typeface="Courier New" pitchFamily="49" charset="0"/>
              </a:rPr>
              <a:t>boolean</a:t>
            </a:r>
            <a:r>
              <a:rPr lang="pt-BR" altLang="pt-BR" sz="2000"/>
              <a:t>) ou </a:t>
            </a:r>
            <a:r>
              <a:rPr lang="pt-BR" altLang="pt-BR" sz="2000" b="1">
                <a:latin typeface="Courier New" pitchFamily="49" charset="0"/>
              </a:rPr>
              <a:t>null </a:t>
            </a:r>
            <a:r>
              <a:rPr lang="pt-BR" altLang="pt-BR" sz="2000"/>
              <a:t>para referências a tipos de objetos.</a:t>
            </a:r>
          </a:p>
        </p:txBody>
      </p:sp>
      <p:sp>
        <p:nvSpPr>
          <p:cNvPr id="381956" name="Rectangle 4"/>
          <p:cNvSpPr>
            <a:spLocks noChangeArrowheads="1"/>
          </p:cNvSpPr>
          <p:nvPr/>
        </p:nvSpPr>
        <p:spPr bwMode="auto">
          <a:xfrm>
            <a:off x="107950" y="765175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Declarando Arrays</a:t>
            </a:r>
          </a:p>
        </p:txBody>
      </p:sp>
    </p:spTree>
    <p:extLst>
      <p:ext uri="{BB962C8B-B14F-4D97-AF65-F5344CB8AC3E}">
        <p14:creationId xmlns:p14="http://schemas.microsoft.com/office/powerpoint/2010/main" val="3677766170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820150" cy="4968875"/>
          </a:xfrm>
          <a:noFill/>
          <a:ln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400"/>
              <a:t>Um programa Java pode declarar vários arrays em uma única declaração.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  <a:buFontTx/>
              <a:buNone/>
            </a:pPr>
            <a:r>
              <a:rPr lang="en-US" altLang="pt-BR" sz="2000" b="1">
                <a:latin typeface="Courier New" pitchFamily="49" charset="0"/>
              </a:rPr>
              <a:t>	int []</a:t>
            </a:r>
            <a:r>
              <a:rPr lang="en-US" altLang="pt-BR" sz="2000">
                <a:latin typeface="Courier New" pitchFamily="49" charset="0"/>
              </a:rPr>
              <a:t> arrayA, arrayB, arrayC;   </a:t>
            </a:r>
            <a:r>
              <a:rPr lang="en-US" altLang="pt-BR" sz="1600">
                <a:solidFill>
                  <a:srgbClr val="008000"/>
                </a:solidFill>
                <a:latin typeface="Courier New" pitchFamily="49" charset="0"/>
              </a:rPr>
              <a:t>// três arrays de inteiros</a:t>
            </a:r>
          </a:p>
          <a:p>
            <a:pPr marL="533400" indent="-533400">
              <a:lnSpc>
                <a:spcPct val="90000"/>
              </a:lnSpc>
              <a:spcBef>
                <a:spcPct val="65000"/>
              </a:spcBef>
              <a:buFontTx/>
              <a:buNone/>
            </a:pPr>
            <a:r>
              <a:rPr lang="en-US" altLang="pt-BR" sz="2000" b="1">
                <a:latin typeface="Courier New" pitchFamily="49" charset="0"/>
              </a:rPr>
              <a:t>    int</a:t>
            </a:r>
            <a:r>
              <a:rPr lang="en-US" altLang="pt-BR" sz="2000">
                <a:latin typeface="Courier New" pitchFamily="49" charset="0"/>
              </a:rPr>
              <a:t> arrayD = </a:t>
            </a:r>
            <a:r>
              <a:rPr lang="en-US" altLang="pt-BR" sz="2000" b="1">
                <a:latin typeface="Courier New" pitchFamily="49" charset="0"/>
              </a:rPr>
              <a:t>new</a:t>
            </a:r>
            <a:r>
              <a:rPr lang="en-US" altLang="pt-BR" sz="2000">
                <a:latin typeface="Courier New" pitchFamily="49" charset="0"/>
              </a:rPr>
              <a:t> </a:t>
            </a:r>
            <a:r>
              <a:rPr lang="en-US" altLang="pt-BR" sz="2000" b="1">
                <a:latin typeface="Courier New" pitchFamily="49" charset="0"/>
              </a:rPr>
              <a:t>int</a:t>
            </a:r>
            <a:r>
              <a:rPr lang="en-US" altLang="pt-BR" sz="2000">
                <a:latin typeface="Courier New" pitchFamily="49" charset="0"/>
              </a:rPr>
              <a:t>[121]; </a:t>
            </a:r>
            <a:r>
              <a:rPr lang="en-US" altLang="pt-BR" sz="1600">
                <a:solidFill>
                  <a:srgbClr val="008000"/>
                </a:solidFill>
                <a:latin typeface="Courier New" pitchFamily="49" charset="0"/>
              </a:rPr>
              <a:t>// criação de espaço com inicialização</a:t>
            </a:r>
            <a:endParaRPr lang="en-US" altLang="pt-BR" sz="2000">
              <a:latin typeface="Courier New" pitchFamily="49" charset="0"/>
            </a:endParaRPr>
          </a:p>
          <a:p>
            <a:pPr marL="533400" indent="-533400">
              <a:lnSpc>
                <a:spcPct val="90000"/>
              </a:lnSpc>
              <a:spcBef>
                <a:spcPct val="65000"/>
              </a:spcBef>
              <a:buFontTx/>
              <a:buNone/>
            </a:pPr>
            <a:r>
              <a:rPr lang="en-US" altLang="pt-BR" sz="2000">
                <a:latin typeface="Courier New" pitchFamily="49" charset="0"/>
              </a:rPr>
              <a:t>    String objTexto[] = </a:t>
            </a:r>
            <a:r>
              <a:rPr lang="en-US" altLang="pt-BR" sz="2000" b="1">
                <a:latin typeface="Courier New" pitchFamily="49" charset="0"/>
              </a:rPr>
              <a:t>new</a:t>
            </a:r>
            <a:r>
              <a:rPr lang="en-US" altLang="pt-BR" sz="2000">
                <a:latin typeface="Courier New" pitchFamily="49" charset="0"/>
              </a:rPr>
              <a:t> String [120], x[] = </a:t>
            </a:r>
            <a:r>
              <a:rPr lang="en-US" altLang="pt-BR" sz="2000" b="1">
                <a:latin typeface="Courier New" pitchFamily="49" charset="0"/>
              </a:rPr>
              <a:t>new</a:t>
            </a:r>
            <a:r>
              <a:rPr lang="en-US" altLang="pt-BR" sz="2000">
                <a:latin typeface="Courier New" pitchFamily="49" charset="0"/>
              </a:rPr>
              <a:t> String[21]; </a:t>
            </a:r>
            <a:br>
              <a:rPr lang="en-US" altLang="pt-BR" sz="2000">
                <a:latin typeface="Courier New" pitchFamily="49" charset="0"/>
              </a:rPr>
            </a:br>
            <a:r>
              <a:rPr lang="en-US" altLang="pt-BR" sz="1600">
                <a:solidFill>
                  <a:srgbClr val="008000"/>
                </a:solidFill>
                <a:latin typeface="Courier New" pitchFamily="49" charset="0"/>
              </a:rPr>
              <a:t>// objTexto contém 120 objetos da classe String</a:t>
            </a:r>
            <a:br>
              <a:rPr lang="en-US" altLang="pt-BR" sz="1600">
                <a:solidFill>
                  <a:srgbClr val="008000"/>
                </a:solidFill>
                <a:latin typeface="Courier New" pitchFamily="49" charset="0"/>
              </a:rPr>
            </a:br>
            <a:r>
              <a:rPr lang="en-US" altLang="pt-BR" sz="1600">
                <a:solidFill>
                  <a:srgbClr val="008000"/>
                </a:solidFill>
                <a:latin typeface="Courier New" pitchFamily="49" charset="0"/>
              </a:rPr>
              <a:t>// x contém 21 objetos da classe String</a:t>
            </a:r>
            <a:endParaRPr lang="en-US" altLang="pt-BR" sz="1600">
              <a:solidFill>
                <a:srgbClr val="008000"/>
              </a:solidFill>
            </a:endParaRPr>
          </a:p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400"/>
              <a:t>Arrays de tipos não primitivos (ex. Objetos da classe String) </a:t>
            </a:r>
            <a:r>
              <a:rPr lang="pt-BR" altLang="pt-BR" sz="2400"/>
              <a:t>guardam referências a objetos em seus elementos. A incialização de referências é  </a:t>
            </a:r>
            <a:r>
              <a:rPr lang="pt-BR" altLang="pt-BR" sz="2400" b="1">
                <a:latin typeface="Courier New" pitchFamily="49" charset="0"/>
              </a:rPr>
              <a:t>null</a:t>
            </a:r>
            <a:r>
              <a:rPr lang="pt-BR" altLang="pt-BR" sz="2400"/>
              <a:t>.</a:t>
            </a:r>
          </a:p>
        </p:txBody>
      </p:sp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107950" y="765175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Declaração Múltipla de Arrays</a:t>
            </a:r>
          </a:p>
        </p:txBody>
      </p:sp>
    </p:spTree>
    <p:extLst>
      <p:ext uri="{BB962C8B-B14F-4D97-AF65-F5344CB8AC3E}">
        <p14:creationId xmlns:p14="http://schemas.microsoft.com/office/powerpoint/2010/main" val="3545207469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384003" name="Rectangle 3"/>
          <p:cNvSpPr>
            <a:spLocks noChangeArrowheads="1"/>
          </p:cNvSpPr>
          <p:nvPr/>
        </p:nvSpPr>
        <p:spPr bwMode="auto">
          <a:xfrm>
            <a:off x="107950" y="1687513"/>
            <a:ext cx="878522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// ArrayInicializacao - criação de um array</a:t>
            </a:r>
          </a:p>
          <a:p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// Baseado em Deitel e Deitel.</a:t>
            </a:r>
          </a:p>
          <a:p>
            <a:r>
              <a:rPr lang="pt-BR" altLang="pt-BR" sz="1600" b="1" u="none">
                <a:latin typeface="Courier New" pitchFamily="49" charset="0"/>
              </a:rPr>
              <a:t>import</a:t>
            </a:r>
            <a:r>
              <a:rPr lang="pt-BR" altLang="pt-BR" sz="1600" u="none">
                <a:latin typeface="Courier New" pitchFamily="49" charset="0"/>
              </a:rPr>
              <a:t> javax.swing.*;</a:t>
            </a:r>
          </a:p>
          <a:p>
            <a:r>
              <a:rPr lang="pt-BR" altLang="pt-BR" sz="1600" b="1" u="none">
                <a:latin typeface="Courier New" pitchFamily="49" charset="0"/>
              </a:rPr>
              <a:t>public class</a:t>
            </a:r>
            <a:r>
              <a:rPr lang="pt-BR" altLang="pt-BR" sz="1600" u="none">
                <a:latin typeface="Courier New" pitchFamily="49" charset="0"/>
              </a:rPr>
              <a:t> ArrayInicializacao {</a:t>
            </a:r>
          </a:p>
          <a:p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   // função main</a:t>
            </a:r>
          </a:p>
          <a:p>
            <a:r>
              <a:rPr lang="pt-BR" altLang="pt-BR" sz="1600" b="1" u="none">
                <a:latin typeface="Courier New" pitchFamily="49" charset="0"/>
              </a:rPr>
              <a:t>   public static void</a:t>
            </a:r>
            <a:r>
              <a:rPr lang="pt-BR" altLang="pt-BR" sz="1600" u="none">
                <a:latin typeface="Courier New" pitchFamily="49" charset="0"/>
              </a:rPr>
              <a:t> main( String args[] )   {</a:t>
            </a:r>
          </a:p>
          <a:p>
            <a:r>
              <a:rPr lang="pt-BR" altLang="pt-BR" sz="1600" u="none">
                <a:latin typeface="Courier New" pitchFamily="49" charset="0"/>
              </a:rPr>
              <a:t>      </a:t>
            </a:r>
            <a:r>
              <a:rPr lang="pt-BR" altLang="pt-BR" sz="1600" b="1" u="none">
                <a:latin typeface="Courier New" pitchFamily="49" charset="0"/>
              </a:rPr>
              <a:t>int</a:t>
            </a:r>
            <a:r>
              <a:rPr lang="pt-BR" altLang="pt-BR" sz="1600" u="none">
                <a:latin typeface="Courier New" pitchFamily="49" charset="0"/>
              </a:rPr>
              <a:t> array[];            </a:t>
            </a:r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// declara a referência a um array</a:t>
            </a:r>
          </a:p>
          <a:p>
            <a:r>
              <a:rPr lang="pt-BR" altLang="pt-BR" sz="1600" u="none">
                <a:latin typeface="Courier New" pitchFamily="49" charset="0"/>
              </a:rPr>
              <a:t>      array = </a:t>
            </a:r>
            <a:r>
              <a:rPr lang="pt-BR" altLang="pt-BR" sz="1600" b="1" u="none">
                <a:latin typeface="Courier New" pitchFamily="49" charset="0"/>
              </a:rPr>
              <a:t>new int</a:t>
            </a:r>
            <a:r>
              <a:rPr lang="pt-BR" altLang="pt-BR" sz="1600" u="none">
                <a:latin typeface="Courier New" pitchFamily="49" charset="0"/>
              </a:rPr>
              <a:t>[ 10 ];  </a:t>
            </a: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// aloca dinamicamente o espaço para o array</a:t>
            </a:r>
          </a:p>
          <a:p>
            <a:r>
              <a:rPr lang="pt-BR" altLang="pt-BR" sz="1600" u="none">
                <a:latin typeface="Courier New" pitchFamily="49" charset="0"/>
              </a:rPr>
              <a:t>      String saidaStr = "Subscrito\tValor\n"; </a:t>
            </a:r>
            <a:r>
              <a:rPr lang="pt-BR" altLang="pt-BR" sz="1200" u="none">
                <a:solidFill>
                  <a:srgbClr val="008000"/>
                </a:solidFill>
                <a:latin typeface="Courier New" pitchFamily="49" charset="0"/>
              </a:rPr>
              <a:t>// string alocado e inicializado</a:t>
            </a:r>
          </a:p>
          <a:p>
            <a:r>
              <a:rPr lang="pt-BR" altLang="pt-BR" sz="1600" u="none">
                <a:latin typeface="Courier New" pitchFamily="49" charset="0"/>
              </a:rPr>
              <a:t>      </a:t>
            </a:r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// adiciona cada valor dos elementos do array ao String de saída</a:t>
            </a:r>
          </a:p>
          <a:p>
            <a:r>
              <a:rPr lang="pt-BR" altLang="pt-BR" sz="1600" b="1" u="none">
                <a:latin typeface="Courier New" pitchFamily="49" charset="0"/>
              </a:rPr>
              <a:t>      for</a:t>
            </a:r>
            <a:r>
              <a:rPr lang="pt-BR" altLang="pt-BR" sz="1600" u="none">
                <a:latin typeface="Courier New" pitchFamily="49" charset="0"/>
              </a:rPr>
              <a:t> ( </a:t>
            </a:r>
            <a:r>
              <a:rPr lang="pt-BR" altLang="pt-BR" sz="1600" b="1" u="none">
                <a:latin typeface="Courier New" pitchFamily="49" charset="0"/>
              </a:rPr>
              <a:t>int</a:t>
            </a:r>
            <a:r>
              <a:rPr lang="pt-BR" altLang="pt-BR" sz="1600" u="none">
                <a:latin typeface="Courier New" pitchFamily="49" charset="0"/>
              </a:rPr>
              <a:t> contador = 0; contador &lt; array.length; contador++ )</a:t>
            </a:r>
          </a:p>
          <a:p>
            <a:r>
              <a:rPr lang="pt-BR" altLang="pt-BR" sz="1600" u="none">
                <a:latin typeface="Courier New" pitchFamily="49" charset="0"/>
              </a:rPr>
              <a:t>         saidaStr += contador + "\t" + array[ contador ] + "\n";</a:t>
            </a:r>
          </a:p>
          <a:p>
            <a:r>
              <a:rPr lang="pt-BR" altLang="pt-BR" sz="1600" u="none">
                <a:latin typeface="Courier New" pitchFamily="49" charset="0"/>
              </a:rPr>
              <a:t>      JTextArea saidaArea = </a:t>
            </a:r>
            <a:r>
              <a:rPr lang="pt-BR" altLang="pt-BR" sz="1600" b="1" u="none">
                <a:latin typeface="Courier New" pitchFamily="49" charset="0"/>
              </a:rPr>
              <a:t>new</a:t>
            </a:r>
            <a:r>
              <a:rPr lang="pt-BR" altLang="pt-BR" sz="1600" u="none">
                <a:latin typeface="Courier New" pitchFamily="49" charset="0"/>
              </a:rPr>
              <a:t> JTextArea();</a:t>
            </a:r>
          </a:p>
          <a:p>
            <a:r>
              <a:rPr lang="pt-BR" altLang="pt-BR" sz="1600" u="none">
                <a:latin typeface="Courier New" pitchFamily="49" charset="0"/>
              </a:rPr>
              <a:t>      saidaArea.setText( saidaStr );</a:t>
            </a:r>
          </a:p>
          <a:p>
            <a:r>
              <a:rPr lang="pt-BR" altLang="pt-BR" sz="1600" u="none">
                <a:latin typeface="Courier New" pitchFamily="49" charset="0"/>
              </a:rPr>
              <a:t>      JOptionPane.showMessageDialog( </a:t>
            </a:r>
            <a:r>
              <a:rPr lang="pt-BR" altLang="pt-BR" sz="1600" b="1" u="none">
                <a:latin typeface="Courier New" pitchFamily="49" charset="0"/>
              </a:rPr>
              <a:t>null</a:t>
            </a:r>
            <a:r>
              <a:rPr lang="pt-BR" altLang="pt-BR" sz="1600" u="none">
                <a:latin typeface="Courier New" pitchFamily="49" charset="0"/>
              </a:rPr>
              <a:t>, saidaArea,</a:t>
            </a:r>
          </a:p>
          <a:p>
            <a:r>
              <a:rPr lang="pt-BR" altLang="pt-BR" sz="1600" u="none">
                <a:latin typeface="Courier New" pitchFamily="49" charset="0"/>
              </a:rPr>
              <a:t>         "Inicializando um Array de valores inteiros",</a:t>
            </a:r>
          </a:p>
          <a:p>
            <a:r>
              <a:rPr lang="pt-BR" altLang="pt-BR" sz="1600" u="none">
                <a:latin typeface="Courier New" pitchFamily="49" charset="0"/>
              </a:rPr>
              <a:t>         JOptionPane.INFORMATION_MESSAGE );</a:t>
            </a:r>
          </a:p>
          <a:p>
            <a:r>
              <a:rPr lang="pt-BR" altLang="pt-BR" sz="1600" u="none">
                <a:latin typeface="Courier New" pitchFamily="49" charset="0"/>
              </a:rPr>
              <a:t>      System.exit( 0 );</a:t>
            </a:r>
          </a:p>
          <a:p>
            <a:r>
              <a:rPr lang="pt-BR" altLang="pt-BR" sz="1600" u="none">
                <a:latin typeface="Courier New" pitchFamily="49" charset="0"/>
              </a:rPr>
              <a:t>   }</a:t>
            </a:r>
          </a:p>
          <a:p>
            <a:r>
              <a:rPr lang="pt-BR" altLang="pt-BR" sz="1600" u="none">
                <a:latin typeface="Courier New" pitchFamily="49" charset="0"/>
              </a:rPr>
              <a:t>}</a:t>
            </a:r>
          </a:p>
        </p:txBody>
      </p:sp>
      <p:pic>
        <p:nvPicPr>
          <p:cNvPr id="384004" name="Picture 4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00788" y="404813"/>
            <a:ext cx="2571750" cy="275272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384005" name="Rectangle 5"/>
          <p:cNvSpPr>
            <a:spLocks noChangeArrowheads="1"/>
          </p:cNvSpPr>
          <p:nvPr/>
        </p:nvSpPr>
        <p:spPr bwMode="auto">
          <a:xfrm>
            <a:off x="250825" y="836613"/>
            <a:ext cx="54721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pt-BR" sz="1600" u="none"/>
              <a:t>Exemplo: programa de criação e apresentação dos elementos do array (valores de inicialização automática).</a:t>
            </a:r>
            <a:endParaRPr lang="pt-BR" altLang="pt-BR" sz="1600" b="1" u="none"/>
          </a:p>
        </p:txBody>
      </p:sp>
    </p:spTree>
    <p:extLst>
      <p:ext uri="{BB962C8B-B14F-4D97-AF65-F5344CB8AC3E}">
        <p14:creationId xmlns:p14="http://schemas.microsoft.com/office/powerpoint/2010/main" val="1555559397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773238"/>
            <a:ext cx="8820150" cy="4968875"/>
          </a:xfrm>
          <a:noFill/>
          <a:ln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800"/>
              <a:t>Programas Java podem declarar e inicializar os arrays por meio de chaves e valores, separados por vírgulas.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  <a:buFontTx/>
              <a:buNone/>
            </a:pPr>
            <a:r>
              <a:rPr lang="en-US" altLang="pt-BR" sz="2400" b="1">
                <a:latin typeface="Courier New" pitchFamily="49" charset="0"/>
              </a:rPr>
              <a:t>	</a:t>
            </a:r>
            <a:r>
              <a:rPr lang="en-US" altLang="pt-BR" sz="1800" b="1">
                <a:latin typeface="Courier New" pitchFamily="49" charset="0"/>
              </a:rPr>
              <a:t>int </a:t>
            </a:r>
            <a:r>
              <a:rPr lang="en-US" altLang="pt-BR" sz="1800">
                <a:latin typeface="Courier New" pitchFamily="49" charset="0"/>
              </a:rPr>
              <a:t>array[] = {10,20,30,40,50}; </a:t>
            </a:r>
            <a:r>
              <a:rPr lang="en-US" altLang="pt-BR" sz="1400">
                <a:solidFill>
                  <a:srgbClr val="008000"/>
                </a:solidFill>
                <a:latin typeface="Courier New" pitchFamily="49" charset="0"/>
              </a:rPr>
              <a:t>// array de 5 ints</a:t>
            </a:r>
            <a:endParaRPr lang="en-US" altLang="pt-BR" sz="1400">
              <a:solidFill>
                <a:srgbClr val="008000"/>
              </a:solidFill>
            </a:endParaRPr>
          </a:p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800"/>
              <a:t>Declarações com inicializações dispensam o operador </a:t>
            </a:r>
            <a:r>
              <a:rPr lang="en-US" altLang="pt-BR" sz="2800" b="1"/>
              <a:t>new</a:t>
            </a:r>
            <a:r>
              <a:rPr lang="en-US" altLang="pt-BR" sz="2800" b="1" i="1"/>
              <a:t> </a:t>
            </a:r>
            <a:r>
              <a:rPr lang="en-US" altLang="pt-BR" sz="2800"/>
              <a:t>porque o espaço é reservado automaticamente pelo compilador.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800"/>
              <a:t>No exemplo anterior, todos os elementos estavam com zero. Refaça o programa para colocar valores inteiros na declaração (e inicialização do array).</a:t>
            </a:r>
            <a:endParaRPr lang="pt-BR" altLang="pt-BR" sz="2800"/>
          </a:p>
        </p:txBody>
      </p:sp>
      <p:sp>
        <p:nvSpPr>
          <p:cNvPr id="385028" name="Rectangle 4"/>
          <p:cNvSpPr>
            <a:spLocks noChangeArrowheads="1"/>
          </p:cNvSpPr>
          <p:nvPr/>
        </p:nvSpPr>
        <p:spPr bwMode="auto">
          <a:xfrm>
            <a:off x="107950" y="765175"/>
            <a:ext cx="70564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Utilizando uma lista de inicializadores para inicializar os elementos de um array</a:t>
            </a:r>
          </a:p>
        </p:txBody>
      </p:sp>
    </p:spTree>
    <p:extLst>
      <p:ext uri="{BB962C8B-B14F-4D97-AF65-F5344CB8AC3E}">
        <p14:creationId xmlns:p14="http://schemas.microsoft.com/office/powerpoint/2010/main" val="3809410558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386051" name="Rectangle 3"/>
          <p:cNvSpPr>
            <a:spLocks noChangeArrowheads="1"/>
          </p:cNvSpPr>
          <p:nvPr/>
        </p:nvSpPr>
        <p:spPr bwMode="auto">
          <a:xfrm>
            <a:off x="107950" y="1687513"/>
            <a:ext cx="878522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// ArrayInicializacao - criação de um array</a:t>
            </a:r>
          </a:p>
          <a:p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// Baseado em Deitel e Deitel.</a:t>
            </a:r>
          </a:p>
          <a:p>
            <a:r>
              <a:rPr lang="pt-BR" altLang="pt-BR" sz="1600" b="1" u="none">
                <a:latin typeface="Courier New" pitchFamily="49" charset="0"/>
              </a:rPr>
              <a:t>import</a:t>
            </a:r>
            <a:r>
              <a:rPr lang="pt-BR" altLang="pt-BR" sz="1600" u="none">
                <a:latin typeface="Courier New" pitchFamily="49" charset="0"/>
              </a:rPr>
              <a:t> javax.swing.*;</a:t>
            </a:r>
          </a:p>
          <a:p>
            <a:r>
              <a:rPr lang="pt-BR" altLang="pt-BR" sz="1600" b="1" u="none">
                <a:latin typeface="Courier New" pitchFamily="49" charset="0"/>
              </a:rPr>
              <a:t>public class</a:t>
            </a:r>
            <a:r>
              <a:rPr lang="pt-BR" altLang="pt-BR" sz="1600" u="none">
                <a:latin typeface="Courier New" pitchFamily="49" charset="0"/>
              </a:rPr>
              <a:t> ArrayInicializacao2 {</a:t>
            </a:r>
          </a:p>
          <a:p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   // função main</a:t>
            </a:r>
          </a:p>
          <a:p>
            <a:r>
              <a:rPr lang="pt-BR" altLang="pt-BR" sz="1600" b="1" u="none">
                <a:latin typeface="Courier New" pitchFamily="49" charset="0"/>
              </a:rPr>
              <a:t>   public static void</a:t>
            </a:r>
            <a:r>
              <a:rPr lang="pt-BR" altLang="pt-BR" sz="1600" u="none">
                <a:latin typeface="Courier New" pitchFamily="49" charset="0"/>
              </a:rPr>
              <a:t> main( String args[] )   {</a:t>
            </a:r>
          </a:p>
          <a:p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      // declaração com inicialização (dispensando operador new)</a:t>
            </a:r>
            <a:r>
              <a:rPr lang="pt-BR" altLang="pt-BR" sz="1600" u="none">
                <a:latin typeface="Courier New" pitchFamily="49" charset="0"/>
              </a:rPr>
              <a:t>      </a:t>
            </a:r>
          </a:p>
          <a:p>
            <a:r>
              <a:rPr lang="pt-BR" altLang="pt-BR" sz="1600" u="none">
                <a:latin typeface="Courier New" pitchFamily="49" charset="0"/>
              </a:rPr>
              <a:t>      </a:t>
            </a:r>
            <a:r>
              <a:rPr lang="pt-BR" altLang="pt-BR" sz="1600" b="1" u="none">
                <a:latin typeface="Courier New" pitchFamily="49" charset="0"/>
              </a:rPr>
              <a:t>int</a:t>
            </a:r>
            <a:r>
              <a:rPr lang="pt-BR" altLang="pt-BR" sz="1600" u="none">
                <a:latin typeface="Courier New" pitchFamily="49" charset="0"/>
              </a:rPr>
              <a:t> array[] = {11,22,33,44,55,66,77,88,99,100};</a:t>
            </a:r>
          </a:p>
          <a:p>
            <a:r>
              <a:rPr lang="pt-BR" altLang="pt-BR" sz="1600" u="none">
                <a:latin typeface="Courier New" pitchFamily="49" charset="0"/>
              </a:rPr>
              <a:t>      String saidaStr = "Subscrito\tValor\n"; </a:t>
            </a:r>
            <a:r>
              <a:rPr lang="pt-BR" altLang="pt-BR" sz="1200" u="none">
                <a:solidFill>
                  <a:srgbClr val="008000"/>
                </a:solidFill>
                <a:latin typeface="Courier New" pitchFamily="49" charset="0"/>
              </a:rPr>
              <a:t>// string alocado e inicializado</a:t>
            </a:r>
          </a:p>
          <a:p>
            <a:r>
              <a:rPr lang="pt-BR" altLang="pt-BR" sz="1600" u="none">
                <a:latin typeface="Courier New" pitchFamily="49" charset="0"/>
              </a:rPr>
              <a:t>      </a:t>
            </a:r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// adiciona cada valor dos elementos do array ao String de saída</a:t>
            </a:r>
          </a:p>
          <a:p>
            <a:r>
              <a:rPr lang="pt-BR" altLang="pt-BR" sz="1600" b="1" u="none">
                <a:latin typeface="Courier New" pitchFamily="49" charset="0"/>
              </a:rPr>
              <a:t>      for</a:t>
            </a:r>
            <a:r>
              <a:rPr lang="pt-BR" altLang="pt-BR" sz="1600" u="none">
                <a:latin typeface="Courier New" pitchFamily="49" charset="0"/>
              </a:rPr>
              <a:t> ( </a:t>
            </a:r>
            <a:r>
              <a:rPr lang="pt-BR" altLang="pt-BR" sz="1600" b="1" u="none">
                <a:latin typeface="Courier New" pitchFamily="49" charset="0"/>
              </a:rPr>
              <a:t>int</a:t>
            </a:r>
            <a:r>
              <a:rPr lang="pt-BR" altLang="pt-BR" sz="1600" u="none">
                <a:latin typeface="Courier New" pitchFamily="49" charset="0"/>
              </a:rPr>
              <a:t> contador = 0; contador &lt; array.length; contador++ )</a:t>
            </a:r>
          </a:p>
          <a:p>
            <a:r>
              <a:rPr lang="pt-BR" altLang="pt-BR" sz="1600" u="none">
                <a:latin typeface="Courier New" pitchFamily="49" charset="0"/>
              </a:rPr>
              <a:t>         saidaStr += contador + "\t" + array[ contador ] + "\n";</a:t>
            </a:r>
          </a:p>
          <a:p>
            <a:r>
              <a:rPr lang="pt-BR" altLang="pt-BR" sz="1600" u="none">
                <a:latin typeface="Courier New" pitchFamily="49" charset="0"/>
              </a:rPr>
              <a:t>      JTextArea saidaArea = </a:t>
            </a:r>
            <a:r>
              <a:rPr lang="pt-BR" altLang="pt-BR" sz="1600" b="1" u="none">
                <a:latin typeface="Courier New" pitchFamily="49" charset="0"/>
              </a:rPr>
              <a:t>new</a:t>
            </a:r>
            <a:r>
              <a:rPr lang="pt-BR" altLang="pt-BR" sz="1600" u="none">
                <a:latin typeface="Courier New" pitchFamily="49" charset="0"/>
              </a:rPr>
              <a:t> JTextArea();</a:t>
            </a:r>
          </a:p>
          <a:p>
            <a:r>
              <a:rPr lang="pt-BR" altLang="pt-BR" sz="1600" u="none">
                <a:latin typeface="Courier New" pitchFamily="49" charset="0"/>
              </a:rPr>
              <a:t>      saidaArea.setText( saidaStr );</a:t>
            </a:r>
          </a:p>
          <a:p>
            <a:r>
              <a:rPr lang="pt-BR" altLang="pt-BR" sz="1600" u="none">
                <a:latin typeface="Courier New" pitchFamily="49" charset="0"/>
              </a:rPr>
              <a:t>      JOptionPane.showMessageDialog( </a:t>
            </a:r>
            <a:r>
              <a:rPr lang="pt-BR" altLang="pt-BR" sz="1600" b="1" u="none">
                <a:latin typeface="Courier New" pitchFamily="49" charset="0"/>
              </a:rPr>
              <a:t>null</a:t>
            </a:r>
            <a:r>
              <a:rPr lang="pt-BR" altLang="pt-BR" sz="1600" u="none">
                <a:latin typeface="Courier New" pitchFamily="49" charset="0"/>
              </a:rPr>
              <a:t>, saidaArea,</a:t>
            </a:r>
          </a:p>
          <a:p>
            <a:r>
              <a:rPr lang="pt-BR" altLang="pt-BR" sz="1600" u="none">
                <a:latin typeface="Courier New" pitchFamily="49" charset="0"/>
              </a:rPr>
              <a:t>         "Inicializando um Array de valores inteiros",</a:t>
            </a:r>
          </a:p>
          <a:p>
            <a:r>
              <a:rPr lang="pt-BR" altLang="pt-BR" sz="1600" u="none">
                <a:latin typeface="Courier New" pitchFamily="49" charset="0"/>
              </a:rPr>
              <a:t>         JOptionPane.INFORMATION_MESSAGE );</a:t>
            </a:r>
          </a:p>
          <a:p>
            <a:r>
              <a:rPr lang="pt-BR" altLang="pt-BR" sz="1600" u="none">
                <a:latin typeface="Courier New" pitchFamily="49" charset="0"/>
              </a:rPr>
              <a:t>      System.exit( 0 );</a:t>
            </a:r>
          </a:p>
          <a:p>
            <a:r>
              <a:rPr lang="pt-BR" altLang="pt-BR" sz="1600" u="none">
                <a:latin typeface="Courier New" pitchFamily="49" charset="0"/>
              </a:rPr>
              <a:t>   }</a:t>
            </a:r>
          </a:p>
          <a:p>
            <a:r>
              <a:rPr lang="pt-BR" altLang="pt-BR" sz="1600" u="none">
                <a:latin typeface="Courier New" pitchFamily="49" charset="0"/>
              </a:rPr>
              <a:t>}</a:t>
            </a:r>
          </a:p>
        </p:txBody>
      </p:sp>
      <p:sp>
        <p:nvSpPr>
          <p:cNvPr id="386052" name="Rectangle 4"/>
          <p:cNvSpPr>
            <a:spLocks noChangeArrowheads="1"/>
          </p:cNvSpPr>
          <p:nvPr/>
        </p:nvSpPr>
        <p:spPr bwMode="auto">
          <a:xfrm>
            <a:off x="395288" y="981075"/>
            <a:ext cx="5472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pt-BR" sz="1600" u="none"/>
              <a:t>Exemplo: programa de criação e inicialização de array.</a:t>
            </a:r>
            <a:endParaRPr lang="pt-BR" altLang="pt-BR" sz="1600" b="1" u="none"/>
          </a:p>
        </p:txBody>
      </p:sp>
      <p:pic>
        <p:nvPicPr>
          <p:cNvPr id="386053" name="Picture 5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27763" y="260350"/>
            <a:ext cx="2571750" cy="275272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415408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E29AA-6083-4FF0-B84C-6D908AF575A9}" type="slidenum">
              <a:rPr lang="pt-BR"/>
              <a:pPr>
                <a:defRPr/>
              </a:pPr>
              <a:t>12</a:t>
            </a:fld>
            <a:endParaRPr lang="pt-BR"/>
          </a:p>
        </p:txBody>
      </p:sp>
      <p:sp>
        <p:nvSpPr>
          <p:cNvPr id="54579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Interpretada</a:t>
            </a:r>
            <a:r>
              <a:rPr lang="en-GB" dirty="0"/>
              <a:t>, </a:t>
            </a:r>
            <a:r>
              <a:rPr lang="en-GB" dirty="0" err="1"/>
              <a:t>Neutra</a:t>
            </a:r>
            <a:r>
              <a:rPr lang="en-GB" dirty="0"/>
              <a:t>, </a:t>
            </a:r>
            <a:r>
              <a:rPr lang="en-GB" dirty="0" err="1"/>
              <a:t>Portável</a:t>
            </a:r>
            <a:r>
              <a:rPr lang="en-GB" dirty="0"/>
              <a:t> (3/3)</a:t>
            </a:r>
            <a:endParaRPr lang="pt-BR" dirty="0"/>
          </a:p>
        </p:txBody>
      </p:sp>
      <p:pic>
        <p:nvPicPr>
          <p:cNvPr id="2970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916113"/>
            <a:ext cx="4121150" cy="428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705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773238"/>
            <a:ext cx="8820150" cy="4968875"/>
          </a:xfrm>
          <a:noFill/>
          <a:ln/>
        </p:spPr>
        <p:txBody>
          <a:bodyPr/>
          <a:lstStyle/>
          <a:p>
            <a:pPr marL="533400" indent="-533400">
              <a:spcBef>
                <a:spcPct val="55000"/>
              </a:spcBef>
            </a:pPr>
            <a:r>
              <a:rPr lang="en-US" altLang="pt-BR"/>
              <a:t>O tamanho de arrays pode ser declarado com o tipo final.</a:t>
            </a:r>
          </a:p>
          <a:p>
            <a:pPr marL="533400" indent="-533400">
              <a:spcBef>
                <a:spcPct val="55000"/>
              </a:spcBef>
              <a:buFontTx/>
              <a:buNone/>
            </a:pPr>
            <a:r>
              <a:rPr lang="en-US" altLang="pt-BR" sz="2000" b="1">
                <a:latin typeface="Courier New" pitchFamily="49" charset="0"/>
              </a:rPr>
              <a:t>    final int </a:t>
            </a:r>
            <a:r>
              <a:rPr lang="en-US" altLang="pt-BR" sz="2000">
                <a:latin typeface="Courier New" pitchFamily="49" charset="0"/>
              </a:rPr>
              <a:t>TAM_ARRAY = 10</a:t>
            </a:r>
            <a:r>
              <a:rPr lang="en-US" altLang="pt-BR" sz="2000" b="1">
                <a:latin typeface="Courier New" pitchFamily="49" charset="0"/>
              </a:rPr>
              <a:t>;</a:t>
            </a:r>
            <a:br>
              <a:rPr lang="en-US" altLang="pt-BR" sz="2000" b="1">
                <a:latin typeface="Courier New" pitchFamily="49" charset="0"/>
              </a:rPr>
            </a:br>
            <a:r>
              <a:rPr lang="en-US" altLang="pt-BR" sz="2000" b="1">
                <a:latin typeface="Courier New" pitchFamily="49" charset="0"/>
              </a:rPr>
              <a:t>int </a:t>
            </a:r>
            <a:r>
              <a:rPr lang="en-US" altLang="pt-BR" sz="2000">
                <a:latin typeface="Courier New" pitchFamily="49" charset="0"/>
              </a:rPr>
              <a:t>array[TAM_ARRAY]; </a:t>
            </a:r>
            <a:r>
              <a:rPr lang="en-US" altLang="pt-BR" sz="1600">
                <a:solidFill>
                  <a:srgbClr val="008000"/>
                </a:solidFill>
                <a:latin typeface="Courier New" pitchFamily="49" charset="0"/>
              </a:rPr>
              <a:t>// array de 10 ints (incializados com zeros)</a:t>
            </a:r>
            <a:endParaRPr lang="en-US" altLang="pt-BR" sz="1600">
              <a:solidFill>
                <a:srgbClr val="008000"/>
              </a:solidFill>
            </a:endParaRPr>
          </a:p>
          <a:p>
            <a:pPr marL="533400" indent="-533400">
              <a:spcBef>
                <a:spcPct val="55000"/>
              </a:spcBef>
            </a:pPr>
            <a:r>
              <a:rPr lang="en-US" altLang="pt-BR"/>
              <a:t>Modifique o exemplo anterior para criação de um array a partir do tamanho declarado por constante, guardando no array uma série aritmética de 2 e apresentando a série ao final do programa.</a:t>
            </a:r>
            <a:endParaRPr lang="pt-BR" altLang="pt-BR"/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auto">
          <a:xfrm>
            <a:off x="107950" y="765175"/>
            <a:ext cx="70564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Calculando o valor a armazenar em cada elemento de um array</a:t>
            </a:r>
          </a:p>
        </p:txBody>
      </p:sp>
    </p:spTree>
    <p:extLst>
      <p:ext uri="{BB962C8B-B14F-4D97-AF65-F5344CB8AC3E}">
        <p14:creationId xmlns:p14="http://schemas.microsoft.com/office/powerpoint/2010/main" val="303866614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388099" name="Rectangle 3"/>
          <p:cNvSpPr>
            <a:spLocks noChangeArrowheads="1"/>
          </p:cNvSpPr>
          <p:nvPr/>
        </p:nvSpPr>
        <p:spPr bwMode="auto">
          <a:xfrm>
            <a:off x="0" y="908050"/>
            <a:ext cx="8785225" cy="595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// ArraySerieAritmetica – array para tratar séries</a:t>
            </a:r>
          </a:p>
          <a:p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// Baseado em Deitel e Deitel.</a:t>
            </a:r>
          </a:p>
          <a:p>
            <a:r>
              <a:rPr lang="pt-BR" altLang="pt-BR" sz="1600" b="1" u="none">
                <a:latin typeface="Courier New" pitchFamily="49" charset="0"/>
              </a:rPr>
              <a:t>import</a:t>
            </a:r>
            <a:r>
              <a:rPr lang="pt-BR" altLang="pt-BR" sz="1600" u="none">
                <a:latin typeface="Courier New" pitchFamily="49" charset="0"/>
              </a:rPr>
              <a:t> javax.swing.*;</a:t>
            </a:r>
          </a:p>
          <a:p>
            <a:r>
              <a:rPr lang="pt-BR" altLang="pt-BR" sz="1600" b="1" u="none">
                <a:latin typeface="Courier New" pitchFamily="49" charset="0"/>
              </a:rPr>
              <a:t>public class</a:t>
            </a:r>
            <a:r>
              <a:rPr lang="pt-BR" altLang="pt-BR" sz="1600" u="none">
                <a:latin typeface="Courier New" pitchFamily="49" charset="0"/>
              </a:rPr>
              <a:t> ArrayInicializacao2 {</a:t>
            </a:r>
          </a:p>
          <a:p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   // função main</a:t>
            </a:r>
          </a:p>
          <a:p>
            <a:r>
              <a:rPr lang="pt-BR" altLang="pt-BR" sz="1600" b="1" u="none">
                <a:latin typeface="Courier New" pitchFamily="49" charset="0"/>
              </a:rPr>
              <a:t>   public static void</a:t>
            </a:r>
            <a:r>
              <a:rPr lang="pt-BR" altLang="pt-BR" sz="1600" u="none">
                <a:latin typeface="Courier New" pitchFamily="49" charset="0"/>
              </a:rPr>
              <a:t> main( String args[] )   {</a:t>
            </a:r>
          </a:p>
          <a:p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      // declaração com inicialização (dispensando operador new)</a:t>
            </a:r>
            <a:r>
              <a:rPr lang="pt-BR" altLang="pt-BR" sz="1600" u="none">
                <a:latin typeface="Courier New" pitchFamily="49" charset="0"/>
              </a:rPr>
              <a:t>      </a:t>
            </a:r>
          </a:p>
          <a:p>
            <a:r>
              <a:rPr lang="pt-BR" altLang="pt-BR" sz="1600" b="1" u="none">
                <a:latin typeface="Courier New" pitchFamily="49" charset="0"/>
              </a:rPr>
              <a:t>      final int</a:t>
            </a:r>
            <a:r>
              <a:rPr lang="pt-BR" altLang="pt-BR" sz="1600" u="none">
                <a:latin typeface="Courier New" pitchFamily="49" charset="0"/>
              </a:rPr>
              <a:t> TAM_ARRAY = 10;</a:t>
            </a:r>
          </a:p>
          <a:p>
            <a:r>
              <a:rPr lang="pt-BR" altLang="pt-BR" sz="1600" u="none">
                <a:latin typeface="Courier New" pitchFamily="49" charset="0"/>
              </a:rPr>
              <a:t>      </a:t>
            </a:r>
            <a:r>
              <a:rPr lang="pt-BR" altLang="pt-BR" sz="1600" b="1" u="none">
                <a:latin typeface="Courier New" pitchFamily="49" charset="0"/>
              </a:rPr>
              <a:t>int</a:t>
            </a:r>
            <a:r>
              <a:rPr lang="pt-BR" altLang="pt-BR" sz="1600" u="none">
                <a:latin typeface="Courier New" pitchFamily="49" charset="0"/>
              </a:rPr>
              <a:t> array[] = </a:t>
            </a:r>
            <a:r>
              <a:rPr lang="pt-BR" altLang="pt-BR" sz="1600" b="1" u="none">
                <a:latin typeface="Courier New" pitchFamily="49" charset="0"/>
              </a:rPr>
              <a:t>new int</a:t>
            </a:r>
            <a:r>
              <a:rPr lang="pt-BR" altLang="pt-BR" sz="1600" u="none">
                <a:latin typeface="Courier New" pitchFamily="49" charset="0"/>
              </a:rPr>
              <a:t> [TAM_ARRAY];</a:t>
            </a:r>
          </a:p>
          <a:p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      // calcula o valor para cada elemento do array</a:t>
            </a:r>
          </a:p>
          <a:p>
            <a:r>
              <a:rPr lang="pt-BR" altLang="pt-BR" sz="1600" u="none">
                <a:latin typeface="Courier New" pitchFamily="49" charset="0"/>
              </a:rPr>
              <a:t>      </a:t>
            </a:r>
            <a:r>
              <a:rPr lang="pt-BR" altLang="pt-BR" sz="1600" b="1" u="none">
                <a:latin typeface="Courier New" pitchFamily="49" charset="0"/>
              </a:rPr>
              <a:t>for</a:t>
            </a:r>
            <a:r>
              <a:rPr lang="pt-BR" altLang="pt-BR" sz="1600" u="none">
                <a:latin typeface="Courier New" pitchFamily="49" charset="0"/>
              </a:rPr>
              <a:t> ( </a:t>
            </a:r>
            <a:r>
              <a:rPr lang="pt-BR" altLang="pt-BR" sz="1600" b="1" u="none">
                <a:latin typeface="Courier New" pitchFamily="49" charset="0"/>
              </a:rPr>
              <a:t>int</a:t>
            </a:r>
            <a:r>
              <a:rPr lang="pt-BR" altLang="pt-BR" sz="1600" u="none">
                <a:latin typeface="Courier New" pitchFamily="49" charset="0"/>
              </a:rPr>
              <a:t> contador = 0; contador &lt; array.length; contador++) </a:t>
            </a:r>
          </a:p>
          <a:p>
            <a:r>
              <a:rPr lang="pt-BR" altLang="pt-BR" sz="1600" u="none">
                <a:latin typeface="Courier New" pitchFamily="49" charset="0"/>
              </a:rPr>
              <a:t>         array[contador] = 2 + 2*contador;</a:t>
            </a:r>
          </a:p>
          <a:p>
            <a:r>
              <a:rPr lang="pt-BR" altLang="pt-BR" sz="1600" u="none">
                <a:latin typeface="Courier New" pitchFamily="49" charset="0"/>
              </a:rPr>
              <a:t>      String saidaStr = "Subscrito\tValor\n"; </a:t>
            </a:r>
            <a:r>
              <a:rPr lang="pt-BR" altLang="pt-BR" sz="1200" u="none">
                <a:solidFill>
                  <a:srgbClr val="008000"/>
                </a:solidFill>
                <a:latin typeface="Courier New" pitchFamily="49" charset="0"/>
              </a:rPr>
              <a:t>// string alocado e inicializado</a:t>
            </a:r>
          </a:p>
          <a:p>
            <a:r>
              <a:rPr lang="pt-BR" altLang="pt-BR" sz="1600" u="none">
                <a:latin typeface="Courier New" pitchFamily="49" charset="0"/>
              </a:rPr>
              <a:t>      </a:t>
            </a:r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// adiciona cada valor dos elementos do array ao String de saída</a:t>
            </a:r>
          </a:p>
          <a:p>
            <a:r>
              <a:rPr lang="pt-BR" altLang="pt-BR" sz="1600" b="1" u="none">
                <a:latin typeface="Courier New" pitchFamily="49" charset="0"/>
              </a:rPr>
              <a:t>      for</a:t>
            </a:r>
            <a:r>
              <a:rPr lang="pt-BR" altLang="pt-BR" sz="1600" u="none">
                <a:latin typeface="Courier New" pitchFamily="49" charset="0"/>
              </a:rPr>
              <a:t> ( </a:t>
            </a:r>
            <a:r>
              <a:rPr lang="pt-BR" altLang="pt-BR" sz="1600" b="1" u="none">
                <a:latin typeface="Courier New" pitchFamily="49" charset="0"/>
              </a:rPr>
              <a:t>int</a:t>
            </a:r>
            <a:r>
              <a:rPr lang="pt-BR" altLang="pt-BR" sz="1600" u="none">
                <a:latin typeface="Courier New" pitchFamily="49" charset="0"/>
              </a:rPr>
              <a:t> contador = 0; contador &lt; array.length; contador++ )</a:t>
            </a:r>
          </a:p>
          <a:p>
            <a:r>
              <a:rPr lang="pt-BR" altLang="pt-BR" sz="1600" u="none">
                <a:latin typeface="Courier New" pitchFamily="49" charset="0"/>
              </a:rPr>
              <a:t>         saidaStr += contador + "\t" + array[ contador ] + "\n";</a:t>
            </a:r>
          </a:p>
          <a:p>
            <a:r>
              <a:rPr lang="pt-BR" altLang="pt-BR" sz="1600" u="none">
                <a:latin typeface="Courier New" pitchFamily="49" charset="0"/>
              </a:rPr>
              <a:t>      JTextArea saidaArea = </a:t>
            </a:r>
            <a:r>
              <a:rPr lang="pt-BR" altLang="pt-BR" sz="1600" b="1" u="none">
                <a:latin typeface="Courier New" pitchFamily="49" charset="0"/>
              </a:rPr>
              <a:t>new</a:t>
            </a:r>
            <a:r>
              <a:rPr lang="pt-BR" altLang="pt-BR" sz="1600" u="none">
                <a:latin typeface="Courier New" pitchFamily="49" charset="0"/>
              </a:rPr>
              <a:t> JTextArea();</a:t>
            </a:r>
          </a:p>
          <a:p>
            <a:r>
              <a:rPr lang="pt-BR" altLang="pt-BR" sz="1600" u="none">
                <a:latin typeface="Courier New" pitchFamily="49" charset="0"/>
              </a:rPr>
              <a:t>      saidaArea.setText( saidaStr );</a:t>
            </a:r>
          </a:p>
          <a:p>
            <a:r>
              <a:rPr lang="pt-BR" altLang="pt-BR" sz="1600" u="none">
                <a:latin typeface="Courier New" pitchFamily="49" charset="0"/>
              </a:rPr>
              <a:t>      JOptionPane.showMessageDialog( </a:t>
            </a:r>
            <a:r>
              <a:rPr lang="pt-BR" altLang="pt-BR" sz="1600" b="1" u="none">
                <a:latin typeface="Courier New" pitchFamily="49" charset="0"/>
              </a:rPr>
              <a:t>null</a:t>
            </a:r>
            <a:r>
              <a:rPr lang="pt-BR" altLang="pt-BR" sz="1600" u="none">
                <a:latin typeface="Courier New" pitchFamily="49" charset="0"/>
              </a:rPr>
              <a:t>, saidaArea,</a:t>
            </a:r>
          </a:p>
          <a:p>
            <a:r>
              <a:rPr lang="pt-BR" altLang="pt-BR" sz="1600" u="none">
                <a:latin typeface="Courier New" pitchFamily="49" charset="0"/>
              </a:rPr>
              <a:t>         "Inicializando um Array de valores inteiros",</a:t>
            </a:r>
          </a:p>
          <a:p>
            <a:r>
              <a:rPr lang="pt-BR" altLang="pt-BR" sz="1600" u="none">
                <a:latin typeface="Courier New" pitchFamily="49" charset="0"/>
              </a:rPr>
              <a:t>         JOptionPane.INFORMATION_MESSAGE );</a:t>
            </a:r>
          </a:p>
          <a:p>
            <a:r>
              <a:rPr lang="pt-BR" altLang="pt-BR" sz="1600" u="none">
                <a:latin typeface="Courier New" pitchFamily="49" charset="0"/>
              </a:rPr>
              <a:t>      System.exit( 0 );</a:t>
            </a:r>
          </a:p>
          <a:p>
            <a:r>
              <a:rPr lang="pt-BR" altLang="pt-BR" sz="1600" u="none">
                <a:latin typeface="Courier New" pitchFamily="49" charset="0"/>
              </a:rPr>
              <a:t>   }</a:t>
            </a:r>
          </a:p>
          <a:p>
            <a:r>
              <a:rPr lang="pt-BR" altLang="pt-BR" sz="1600" u="none">
                <a:latin typeface="Courier New" pitchFamily="49" charset="0"/>
              </a:rPr>
              <a:t>}</a:t>
            </a:r>
          </a:p>
        </p:txBody>
      </p:sp>
      <p:pic>
        <p:nvPicPr>
          <p:cNvPr id="388100" name="Picture 4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7050" y="115888"/>
            <a:ext cx="2193925" cy="2347912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769604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820150" cy="4968875"/>
          </a:xfrm>
          <a:noFill/>
          <a:ln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400"/>
              <a:t>Em muitos programas, os elementos de um array representam séries de valores aos quais podem estar associadas as necessidades de cálculos. 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400"/>
              <a:t>Um exemplo: array contendo as notas de uma turma para a qual deve ser calculada a média na prova.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400"/>
              <a:t>Para realizar a soma ou qualquer outra operação envolvendo os elementos de array, o programador Java de utilizar comandos de laços e acesso aos elementos desejados.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400" b="1">
                <a:solidFill>
                  <a:srgbClr val="0000FF"/>
                </a:solidFill>
              </a:rPr>
              <a:t>Exercício</a:t>
            </a:r>
            <a:r>
              <a:rPr lang="en-US" altLang="pt-BR" sz="2400"/>
              <a:t>: modifique o programa anterior para guardar os elementos do array com as notas de 5 alunos de uma turma, apresentando as notas digitadas e a média da turma.</a:t>
            </a:r>
            <a:endParaRPr lang="pt-BR" altLang="pt-BR" sz="2400"/>
          </a:p>
        </p:txBody>
      </p:sp>
      <p:sp>
        <p:nvSpPr>
          <p:cNvPr id="389124" name="Rectangle 4"/>
          <p:cNvSpPr>
            <a:spLocks noChangeArrowheads="1"/>
          </p:cNvSpPr>
          <p:nvPr/>
        </p:nvSpPr>
        <p:spPr bwMode="auto">
          <a:xfrm>
            <a:off x="107950" y="765175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Somando os elementos de um array</a:t>
            </a:r>
          </a:p>
        </p:txBody>
      </p:sp>
    </p:spTree>
    <p:extLst>
      <p:ext uri="{BB962C8B-B14F-4D97-AF65-F5344CB8AC3E}">
        <p14:creationId xmlns:p14="http://schemas.microsoft.com/office/powerpoint/2010/main" val="3663867529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820150" cy="4968875"/>
          </a:xfrm>
          <a:noFill/>
          <a:ln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400"/>
              <a:t>Em séries de valores numéricos os programas podem utilizar o recurso de Histograma para apresentar visualmente os valores contidos em uma série (ou array). 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400"/>
              <a:t>Em programas simples Java (quando não se utilizam componentes de gráficos), pode-se apresentar as séries com caracteres como o ‘*’.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400"/>
              <a:t>Para tal, basta associar à saída dos números do array a apresentação da seqüência de caracteres especiais na quantidade que representa essa freqüência..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400" b="1">
                <a:solidFill>
                  <a:srgbClr val="0000FF"/>
                </a:solidFill>
              </a:rPr>
              <a:t>Exemplo</a:t>
            </a:r>
            <a:r>
              <a:rPr lang="en-US" altLang="pt-BR" sz="2400"/>
              <a:t>: programa que apresenta os elementos de um array seguidos do caracter asterisco na quantidade de inteiros igual ao valor do elemento do array.</a:t>
            </a:r>
            <a:endParaRPr lang="pt-BR" altLang="pt-BR" sz="2400"/>
          </a:p>
        </p:txBody>
      </p:sp>
      <p:sp>
        <p:nvSpPr>
          <p:cNvPr id="390148" name="Rectangle 4"/>
          <p:cNvSpPr>
            <a:spLocks noChangeArrowheads="1"/>
          </p:cNvSpPr>
          <p:nvPr/>
        </p:nvSpPr>
        <p:spPr bwMode="auto">
          <a:xfrm>
            <a:off x="107950" y="765175"/>
            <a:ext cx="70564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Utilizando Histograma para apresentar os elementos de um array</a:t>
            </a:r>
          </a:p>
        </p:txBody>
      </p:sp>
    </p:spTree>
    <p:extLst>
      <p:ext uri="{BB962C8B-B14F-4D97-AF65-F5344CB8AC3E}">
        <p14:creationId xmlns:p14="http://schemas.microsoft.com/office/powerpoint/2010/main" val="123308376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ChangeArrowheads="1"/>
          </p:cNvSpPr>
          <p:nvPr/>
        </p:nvSpPr>
        <p:spPr bwMode="auto">
          <a:xfrm>
            <a:off x="107950" y="954088"/>
            <a:ext cx="9036050" cy="595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600" u="none">
                <a:solidFill>
                  <a:srgbClr val="006600"/>
                </a:solidFill>
                <a:latin typeface="Courier New" pitchFamily="49" charset="0"/>
              </a:rPr>
              <a:t>// Programa Histogram.java</a:t>
            </a:r>
          </a:p>
          <a:p>
            <a:r>
              <a:rPr lang="pt-BR" altLang="pt-BR" sz="1600" u="none">
                <a:solidFill>
                  <a:srgbClr val="006600"/>
                </a:solidFill>
                <a:latin typeface="Courier New" pitchFamily="49" charset="0"/>
              </a:rPr>
              <a:t>// Apresentação de Histogramas.</a:t>
            </a:r>
          </a:p>
          <a:p>
            <a:r>
              <a:rPr lang="pt-BR" altLang="pt-BR" sz="1600" u="none">
                <a:solidFill>
                  <a:srgbClr val="006600"/>
                </a:solidFill>
                <a:latin typeface="Courier New" pitchFamily="49" charset="0"/>
              </a:rPr>
              <a:t>// Baseado em Deitel e Deitel</a:t>
            </a:r>
          </a:p>
          <a:p>
            <a:r>
              <a:rPr lang="pt-BR" altLang="pt-BR" sz="1600" b="1" u="none">
                <a:latin typeface="Courier New" pitchFamily="49" charset="0"/>
              </a:rPr>
              <a:t>import </a:t>
            </a:r>
            <a:r>
              <a:rPr lang="pt-BR" altLang="pt-BR" sz="1600" u="none">
                <a:latin typeface="Courier New" pitchFamily="49" charset="0"/>
              </a:rPr>
              <a:t>javax.swing.*;</a:t>
            </a:r>
          </a:p>
          <a:p>
            <a:r>
              <a:rPr lang="pt-BR" altLang="pt-BR" sz="1600" b="1" u="none">
                <a:latin typeface="Courier New" pitchFamily="49" charset="0"/>
              </a:rPr>
              <a:t>public class </a:t>
            </a:r>
            <a:r>
              <a:rPr lang="pt-BR" altLang="pt-BR" sz="1600" u="none">
                <a:latin typeface="Courier New" pitchFamily="49" charset="0"/>
              </a:rPr>
              <a:t>Histograma {</a:t>
            </a:r>
          </a:p>
          <a:p>
            <a:r>
              <a:rPr lang="pt-BR" altLang="pt-BR" sz="1600" b="1" u="none">
                <a:latin typeface="Courier New" pitchFamily="49" charset="0"/>
              </a:rPr>
              <a:t>   public static void </a:t>
            </a:r>
            <a:r>
              <a:rPr lang="pt-BR" altLang="pt-BR" sz="1600" u="none">
                <a:latin typeface="Courier New" pitchFamily="49" charset="0"/>
              </a:rPr>
              <a:t>main( String args[] )   {</a:t>
            </a:r>
          </a:p>
          <a:p>
            <a:r>
              <a:rPr lang="pt-BR" altLang="pt-BR" sz="1600" b="1" u="none">
                <a:latin typeface="Courier New" pitchFamily="49" charset="0"/>
              </a:rPr>
              <a:t>      int </a:t>
            </a:r>
            <a:r>
              <a:rPr lang="pt-BR" altLang="pt-BR" sz="1600" u="none">
                <a:latin typeface="Courier New" pitchFamily="49" charset="0"/>
              </a:rPr>
              <a:t>array[] = { 19, 3, 15, 7, 11, 9, 13, 5, 17, 1 };</a:t>
            </a:r>
          </a:p>
          <a:p>
            <a:r>
              <a:rPr lang="pt-BR" altLang="pt-BR" sz="1600" u="none">
                <a:latin typeface="Courier New" pitchFamily="49" charset="0"/>
              </a:rPr>
              <a:t>      String saidaStr = "Elemento\tValor\tHistograma";</a:t>
            </a:r>
          </a:p>
          <a:p>
            <a:r>
              <a:rPr lang="pt-BR" altLang="pt-BR" sz="1600" u="none">
                <a:latin typeface="Courier New" pitchFamily="49" charset="0"/>
              </a:rPr>
              <a:t>      </a:t>
            </a:r>
            <a:r>
              <a:rPr lang="pt-BR" altLang="pt-BR" sz="1600" u="none">
                <a:solidFill>
                  <a:srgbClr val="006600"/>
                </a:solidFill>
                <a:latin typeface="Courier New" pitchFamily="49" charset="0"/>
              </a:rPr>
              <a:t>// para cada elemento do array, apresentar barra em histrograma</a:t>
            </a:r>
          </a:p>
          <a:p>
            <a:r>
              <a:rPr lang="pt-BR" altLang="pt-BR" sz="1600" b="1" u="none">
                <a:latin typeface="Courier New" pitchFamily="49" charset="0"/>
              </a:rPr>
              <a:t>      for </a:t>
            </a:r>
            <a:r>
              <a:rPr lang="pt-BR" altLang="pt-BR" sz="1600" u="none">
                <a:latin typeface="Courier New" pitchFamily="49" charset="0"/>
              </a:rPr>
              <a:t>( </a:t>
            </a:r>
            <a:r>
              <a:rPr lang="pt-BR" altLang="pt-BR" sz="1600" b="1" u="none">
                <a:latin typeface="Courier New" pitchFamily="49" charset="0"/>
              </a:rPr>
              <a:t>int</a:t>
            </a:r>
            <a:r>
              <a:rPr lang="pt-BR" altLang="pt-BR" sz="1600" u="none">
                <a:latin typeface="Courier New" pitchFamily="49" charset="0"/>
              </a:rPr>
              <a:t> contador = 0; contador &lt; array.length; contador++ ) {</a:t>
            </a:r>
          </a:p>
          <a:p>
            <a:r>
              <a:rPr lang="pt-BR" altLang="pt-BR" sz="1600" u="none">
                <a:latin typeface="Courier New" pitchFamily="49" charset="0"/>
              </a:rPr>
              <a:t>         saidaStr += "\n" + contador + "\t" + array[ contador ] + "\t";</a:t>
            </a:r>
          </a:p>
          <a:p>
            <a:r>
              <a:rPr lang="pt-BR" altLang="pt-BR" sz="1600" u="none">
                <a:latin typeface="Courier New" pitchFamily="49" charset="0"/>
              </a:rPr>
              <a:t>         </a:t>
            </a:r>
            <a:r>
              <a:rPr lang="pt-BR" altLang="pt-BR" sz="1600" u="none">
                <a:solidFill>
                  <a:srgbClr val="006600"/>
                </a:solidFill>
                <a:latin typeface="Courier New" pitchFamily="49" charset="0"/>
              </a:rPr>
              <a:t>// apresenta barra de asteriscos</a:t>
            </a:r>
          </a:p>
          <a:p>
            <a:r>
              <a:rPr lang="pt-BR" altLang="pt-BR" sz="1600" b="1" u="none">
                <a:latin typeface="Courier New" pitchFamily="49" charset="0"/>
              </a:rPr>
              <a:t>         for </a:t>
            </a:r>
            <a:r>
              <a:rPr lang="pt-BR" altLang="pt-BR" sz="1600" u="none">
                <a:latin typeface="Courier New" pitchFamily="49" charset="0"/>
              </a:rPr>
              <a:t>( </a:t>
            </a:r>
            <a:r>
              <a:rPr lang="pt-BR" altLang="pt-BR" sz="1600" b="1" u="none">
                <a:latin typeface="Courier New" pitchFamily="49" charset="0"/>
              </a:rPr>
              <a:t>int</a:t>
            </a:r>
            <a:r>
              <a:rPr lang="pt-BR" altLang="pt-BR" sz="1600" u="none">
                <a:latin typeface="Courier New" pitchFamily="49" charset="0"/>
              </a:rPr>
              <a:t> estrelas = 0; estrelas &lt; array[ contador ]; estrelas++ )</a:t>
            </a:r>
          </a:p>
          <a:p>
            <a:r>
              <a:rPr lang="pt-BR" altLang="pt-BR" sz="1600" u="none">
                <a:latin typeface="Courier New" pitchFamily="49" charset="0"/>
              </a:rPr>
              <a:t>            saidaStr += "*";</a:t>
            </a:r>
          </a:p>
          <a:p>
            <a:r>
              <a:rPr lang="pt-BR" altLang="pt-BR" sz="1600" u="none">
                <a:latin typeface="Courier New" pitchFamily="49" charset="0"/>
              </a:rPr>
              <a:t>      }</a:t>
            </a:r>
          </a:p>
          <a:p>
            <a:r>
              <a:rPr lang="pt-BR" altLang="pt-BR" sz="1600" u="none">
                <a:latin typeface="Courier New" pitchFamily="49" charset="0"/>
              </a:rPr>
              <a:t>      JTextArea outputArea = new JTextArea();</a:t>
            </a:r>
          </a:p>
          <a:p>
            <a:r>
              <a:rPr lang="pt-BR" altLang="pt-BR" sz="1600" u="none">
                <a:latin typeface="Courier New" pitchFamily="49" charset="0"/>
              </a:rPr>
              <a:t>      outputArea.setText( saidaStr );</a:t>
            </a:r>
          </a:p>
          <a:p>
            <a:r>
              <a:rPr lang="pt-BR" altLang="pt-BR" sz="1600" u="none">
                <a:latin typeface="Courier New" pitchFamily="49" charset="0"/>
              </a:rPr>
              <a:t>      JOptionPane.showMessageDialog( </a:t>
            </a:r>
            <a:r>
              <a:rPr lang="pt-BR" altLang="pt-BR" sz="1600" b="1" u="none">
                <a:latin typeface="Courier New" pitchFamily="49" charset="0"/>
              </a:rPr>
              <a:t>null</a:t>
            </a:r>
            <a:r>
              <a:rPr lang="pt-BR" altLang="pt-BR" sz="1600" u="none">
                <a:latin typeface="Courier New" pitchFamily="49" charset="0"/>
              </a:rPr>
              <a:t>, outputArea,</a:t>
            </a:r>
          </a:p>
          <a:p>
            <a:r>
              <a:rPr lang="pt-BR" altLang="pt-BR" sz="1600" u="none">
                <a:latin typeface="Courier New" pitchFamily="49" charset="0"/>
              </a:rPr>
              <a:t>         "Programa de Impressão de Histrogramas",</a:t>
            </a:r>
          </a:p>
          <a:p>
            <a:r>
              <a:rPr lang="pt-BR" altLang="pt-BR" sz="1600" u="none">
                <a:latin typeface="Courier New" pitchFamily="49" charset="0"/>
              </a:rPr>
              <a:t>         JOptionPane.INFORMATION_MESSAGE );</a:t>
            </a:r>
          </a:p>
          <a:p>
            <a:r>
              <a:rPr lang="pt-BR" altLang="pt-BR" sz="1600" u="none">
                <a:latin typeface="Courier New" pitchFamily="49" charset="0"/>
              </a:rPr>
              <a:t>      System.exit( 0 );</a:t>
            </a:r>
          </a:p>
          <a:p>
            <a:r>
              <a:rPr lang="pt-BR" altLang="pt-BR" sz="1600" u="none">
                <a:latin typeface="Courier New" pitchFamily="49" charset="0"/>
              </a:rPr>
              <a:t>   }</a:t>
            </a:r>
          </a:p>
          <a:p>
            <a:r>
              <a:rPr lang="pt-BR" altLang="pt-BR" sz="1600" u="none">
                <a:latin typeface="Courier New" pitchFamily="49" charset="0"/>
              </a:rPr>
              <a:t>}</a:t>
            </a:r>
          </a:p>
        </p:txBody>
      </p:sp>
      <p:sp>
        <p:nvSpPr>
          <p:cNvPr id="39117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pic>
        <p:nvPicPr>
          <p:cNvPr id="391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55575"/>
            <a:ext cx="2790825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465650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820150" cy="4968875"/>
          </a:xfrm>
          <a:noFill/>
          <a:ln/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55000"/>
              </a:spcBef>
            </a:pPr>
            <a:r>
              <a:rPr lang="en-US" altLang="pt-BR" sz="2800"/>
              <a:t>Os elementos de um array podem guardar valores que representam freqüências de ocorrência de determinados eventos. </a:t>
            </a:r>
          </a:p>
          <a:p>
            <a:pPr marL="533400" indent="-533400">
              <a:lnSpc>
                <a:spcPct val="80000"/>
              </a:lnSpc>
              <a:spcBef>
                <a:spcPct val="55000"/>
              </a:spcBef>
            </a:pPr>
            <a:r>
              <a:rPr lang="en-US" altLang="pt-BR" sz="2800"/>
              <a:t>Exemplo: programas de simulação em que se guarda a freqüência de realização de um experimento ao qual se pode associar uma distribuição de probalidades (e.g., lançamento de um dado)</a:t>
            </a:r>
          </a:p>
          <a:p>
            <a:pPr marL="533400" indent="-533400">
              <a:lnSpc>
                <a:spcPct val="80000"/>
              </a:lnSpc>
              <a:spcBef>
                <a:spcPct val="55000"/>
              </a:spcBef>
            </a:pPr>
            <a:r>
              <a:rPr lang="en-US" altLang="pt-BR" sz="2800" b="1">
                <a:solidFill>
                  <a:srgbClr val="0000FF"/>
                </a:solidFill>
              </a:rPr>
              <a:t>Exemplo</a:t>
            </a:r>
            <a:r>
              <a:rPr lang="en-US" altLang="pt-BR" sz="2800"/>
              <a:t>: programa que realiza 6000 lançamentos de um dado (usando o método random() da classe Math da API Java) e que ao final mostra os resultados dos 6000 experimentos</a:t>
            </a:r>
            <a:endParaRPr lang="pt-BR" altLang="pt-BR" sz="2800"/>
          </a:p>
        </p:txBody>
      </p:sp>
      <p:sp>
        <p:nvSpPr>
          <p:cNvPr id="392196" name="Rectangle 4"/>
          <p:cNvSpPr>
            <a:spLocks noChangeArrowheads="1"/>
          </p:cNvSpPr>
          <p:nvPr/>
        </p:nvSpPr>
        <p:spPr bwMode="auto">
          <a:xfrm>
            <a:off x="107950" y="765175"/>
            <a:ext cx="835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Utilizando os elementos de um array como contadores</a:t>
            </a:r>
          </a:p>
        </p:txBody>
      </p:sp>
    </p:spTree>
    <p:extLst>
      <p:ext uri="{BB962C8B-B14F-4D97-AF65-F5344CB8AC3E}">
        <p14:creationId xmlns:p14="http://schemas.microsoft.com/office/powerpoint/2010/main" val="4152714800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ChangeArrowheads="1"/>
          </p:cNvSpPr>
          <p:nvPr/>
        </p:nvSpPr>
        <p:spPr bwMode="auto">
          <a:xfrm>
            <a:off x="34925" y="692150"/>
            <a:ext cx="9036050" cy="620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600" u="none">
                <a:solidFill>
                  <a:srgbClr val="006600"/>
                </a:solidFill>
                <a:latin typeface="Courier New" pitchFamily="49" charset="0"/>
              </a:rPr>
              <a:t>// Programa ArrayLancamentoDados - lançamento de 6000 vezes de um dado</a:t>
            </a:r>
          </a:p>
          <a:p>
            <a:r>
              <a:rPr lang="pt-BR" altLang="pt-BR" sz="1600" u="none">
                <a:solidFill>
                  <a:srgbClr val="006600"/>
                </a:solidFill>
                <a:latin typeface="Courier New" pitchFamily="49" charset="0"/>
              </a:rPr>
              <a:t>// (C) Deitel &amp; Deitel</a:t>
            </a:r>
          </a:p>
          <a:p>
            <a:r>
              <a:rPr lang="pt-BR" altLang="pt-BR" sz="1600" b="1" u="none">
                <a:latin typeface="Courier New" pitchFamily="49" charset="0"/>
              </a:rPr>
              <a:t>import</a:t>
            </a:r>
            <a:r>
              <a:rPr lang="pt-BR" altLang="pt-BR" sz="1600" u="none">
                <a:latin typeface="Courier New" pitchFamily="49" charset="0"/>
              </a:rPr>
              <a:t> javax.swing.*;</a:t>
            </a:r>
          </a:p>
          <a:p>
            <a:r>
              <a:rPr lang="pt-BR" altLang="pt-BR" sz="1600" b="1" u="none">
                <a:latin typeface="Courier New" pitchFamily="49" charset="0"/>
              </a:rPr>
              <a:t>public</a:t>
            </a:r>
            <a:r>
              <a:rPr lang="pt-BR" altLang="pt-BR" sz="1600" u="none">
                <a:latin typeface="Courier New" pitchFamily="49" charset="0"/>
              </a:rPr>
              <a:t> class ArrayLancamentoDados {</a:t>
            </a:r>
          </a:p>
          <a:p>
            <a:r>
              <a:rPr lang="pt-BR" altLang="pt-BR" sz="1600" b="1" u="none">
                <a:latin typeface="Courier New" pitchFamily="49" charset="0"/>
              </a:rPr>
              <a:t>   public static void</a:t>
            </a:r>
            <a:r>
              <a:rPr lang="pt-BR" altLang="pt-BR" sz="1600" u="none">
                <a:latin typeface="Courier New" pitchFamily="49" charset="0"/>
              </a:rPr>
              <a:t> main( String args[] )   {</a:t>
            </a:r>
          </a:p>
          <a:p>
            <a:r>
              <a:rPr lang="pt-BR" altLang="pt-BR" sz="1600" b="1" u="none">
                <a:latin typeface="Courier New" pitchFamily="49" charset="0"/>
              </a:rPr>
              <a:t>     int</a:t>
            </a:r>
            <a:r>
              <a:rPr lang="pt-BR" altLang="pt-BR" sz="1600" u="none">
                <a:latin typeface="Courier New" pitchFamily="49" charset="0"/>
              </a:rPr>
              <a:t> face, frequencia[] = </a:t>
            </a:r>
            <a:r>
              <a:rPr lang="pt-BR" altLang="pt-BR" sz="1600" b="1" u="none">
                <a:latin typeface="Courier New" pitchFamily="49" charset="0"/>
              </a:rPr>
              <a:t>new</a:t>
            </a:r>
            <a:r>
              <a:rPr lang="pt-BR" altLang="pt-BR" sz="1600" u="none">
                <a:latin typeface="Courier New" pitchFamily="49" charset="0"/>
              </a:rPr>
              <a:t> </a:t>
            </a:r>
            <a:r>
              <a:rPr lang="pt-BR" altLang="pt-BR" sz="1600" b="1" u="none">
                <a:latin typeface="Courier New" pitchFamily="49" charset="0"/>
              </a:rPr>
              <a:t>int</a:t>
            </a:r>
            <a:r>
              <a:rPr lang="pt-BR" altLang="pt-BR" sz="1600" u="none">
                <a:latin typeface="Courier New" pitchFamily="49" charset="0"/>
              </a:rPr>
              <a:t>[ 7 ];</a:t>
            </a:r>
          </a:p>
          <a:p>
            <a:r>
              <a:rPr lang="pt-BR" altLang="pt-BR" sz="1600" u="none">
                <a:latin typeface="Courier New" pitchFamily="49" charset="0"/>
              </a:rPr>
              <a:t>     // lança o dado 6000 vezes</a:t>
            </a:r>
          </a:p>
          <a:p>
            <a:r>
              <a:rPr lang="pt-BR" altLang="pt-BR" sz="1600" b="1" u="none">
                <a:latin typeface="Courier New" pitchFamily="49" charset="0"/>
              </a:rPr>
              <a:t>     for</a:t>
            </a:r>
            <a:r>
              <a:rPr lang="pt-BR" altLang="pt-BR" sz="1600" u="none">
                <a:latin typeface="Courier New" pitchFamily="49" charset="0"/>
              </a:rPr>
              <a:t> ( </a:t>
            </a:r>
            <a:r>
              <a:rPr lang="pt-BR" altLang="pt-BR" sz="1600" b="1" u="none">
                <a:latin typeface="Courier New" pitchFamily="49" charset="0"/>
              </a:rPr>
              <a:t>int</a:t>
            </a:r>
            <a:r>
              <a:rPr lang="pt-BR" altLang="pt-BR" sz="1600" u="none">
                <a:latin typeface="Courier New" pitchFamily="49" charset="0"/>
              </a:rPr>
              <a:t> lancamento = 1; lancamento &lt;= 6000; lancamento++ ) {</a:t>
            </a:r>
          </a:p>
          <a:p>
            <a:r>
              <a:rPr lang="pt-BR" altLang="pt-BR" sz="1600" u="none">
                <a:latin typeface="Courier New" pitchFamily="49" charset="0"/>
              </a:rPr>
              <a:t>         face = 1 + (</a:t>
            </a:r>
            <a:r>
              <a:rPr lang="pt-BR" altLang="pt-BR" sz="1600" b="1" u="none">
                <a:latin typeface="Courier New" pitchFamily="49" charset="0"/>
              </a:rPr>
              <a:t> int</a:t>
            </a:r>
            <a:r>
              <a:rPr lang="pt-BR" altLang="pt-BR" sz="1600" u="none">
                <a:latin typeface="Courier New" pitchFamily="49" charset="0"/>
              </a:rPr>
              <a:t> ) ( Math.random() * 6 );</a:t>
            </a:r>
          </a:p>
          <a:p>
            <a:r>
              <a:rPr lang="pt-BR" altLang="pt-BR" sz="1600" u="none">
                <a:latin typeface="Courier New" pitchFamily="49" charset="0"/>
              </a:rPr>
              <a:t>         </a:t>
            </a:r>
            <a:r>
              <a:rPr lang="pt-BR" altLang="pt-BR" sz="1600" u="none">
                <a:solidFill>
                  <a:srgbClr val="006600"/>
                </a:solidFill>
                <a:latin typeface="Courier New" pitchFamily="49" charset="0"/>
              </a:rPr>
              <a:t>// utilizando o valor da variável face como subscrito do array</a:t>
            </a:r>
          </a:p>
          <a:p>
            <a:r>
              <a:rPr lang="pt-BR" altLang="pt-BR" sz="1600" u="none">
                <a:latin typeface="Courier New" pitchFamily="49" charset="0"/>
              </a:rPr>
              <a:t>         ++frequencia[ face ];</a:t>
            </a:r>
          </a:p>
          <a:p>
            <a:r>
              <a:rPr lang="pt-BR" altLang="pt-BR" sz="1600" u="none">
                <a:latin typeface="Courier New" pitchFamily="49" charset="0"/>
              </a:rPr>
              <a:t>     }</a:t>
            </a:r>
          </a:p>
          <a:p>
            <a:r>
              <a:rPr lang="pt-BR" altLang="pt-BR" sz="1600" u="none">
                <a:latin typeface="Courier New" pitchFamily="49" charset="0"/>
              </a:rPr>
              <a:t>      String output = "Face\tFrequencia\tPercentual";</a:t>
            </a:r>
          </a:p>
          <a:p>
            <a:r>
              <a:rPr lang="pt-BR" altLang="pt-BR" sz="1600" u="none">
                <a:latin typeface="Courier New" pitchFamily="49" charset="0"/>
              </a:rPr>
              <a:t>      </a:t>
            </a:r>
            <a:r>
              <a:rPr lang="pt-BR" altLang="pt-BR" sz="1600" u="none">
                <a:solidFill>
                  <a:srgbClr val="006600"/>
                </a:solidFill>
                <a:latin typeface="Courier New" pitchFamily="49" charset="0"/>
              </a:rPr>
              <a:t>// Adiciona frequencias ao String de Saída</a:t>
            </a:r>
          </a:p>
          <a:p>
            <a:r>
              <a:rPr lang="pt-BR" altLang="pt-BR" sz="1600" b="1" u="none">
                <a:latin typeface="Courier New" pitchFamily="49" charset="0"/>
              </a:rPr>
              <a:t>      for</a:t>
            </a:r>
            <a:r>
              <a:rPr lang="pt-BR" altLang="pt-BR" sz="1600" u="none">
                <a:latin typeface="Courier New" pitchFamily="49" charset="0"/>
              </a:rPr>
              <a:t> ( face = 1; face &lt; frequencia.length; face++ )</a:t>
            </a:r>
          </a:p>
          <a:p>
            <a:r>
              <a:rPr lang="pt-BR" altLang="pt-BR" sz="1600" u="none">
                <a:latin typeface="Courier New" pitchFamily="49" charset="0"/>
              </a:rPr>
              <a:t>         output += "\n" + face + "\t" + frequencia[ face ] + "\t" +</a:t>
            </a:r>
          </a:p>
          <a:p>
            <a:r>
              <a:rPr lang="pt-BR" altLang="pt-BR" sz="1600" u="none">
                <a:latin typeface="Courier New" pitchFamily="49" charset="0"/>
              </a:rPr>
              <a:t>                   100*frequencia[face]/6000;</a:t>
            </a:r>
          </a:p>
          <a:p>
            <a:r>
              <a:rPr lang="pt-BR" altLang="pt-BR" sz="1600" u="none">
                <a:latin typeface="Courier New" pitchFamily="49" charset="0"/>
              </a:rPr>
              <a:t>      JTextArea outputArea = new JTextArea();</a:t>
            </a:r>
          </a:p>
          <a:p>
            <a:r>
              <a:rPr lang="pt-BR" altLang="pt-BR" sz="1600" u="none">
                <a:latin typeface="Courier New" pitchFamily="49" charset="0"/>
              </a:rPr>
              <a:t>      outputArea.setText( output );</a:t>
            </a:r>
          </a:p>
          <a:p>
            <a:r>
              <a:rPr lang="pt-BR" altLang="pt-BR" sz="1600" u="none">
                <a:latin typeface="Courier New" pitchFamily="49" charset="0"/>
              </a:rPr>
              <a:t>      JOptionPane.showMessageDialog( null, outputArea,</a:t>
            </a:r>
          </a:p>
          <a:p>
            <a:r>
              <a:rPr lang="pt-BR" altLang="pt-BR" sz="1600" u="none">
                <a:latin typeface="Courier New" pitchFamily="49" charset="0"/>
              </a:rPr>
              <a:t>         "Lançando um dado 6000 Vezes",</a:t>
            </a:r>
          </a:p>
          <a:p>
            <a:r>
              <a:rPr lang="pt-BR" altLang="pt-BR" sz="1600" u="none">
                <a:latin typeface="Courier New" pitchFamily="49" charset="0"/>
              </a:rPr>
              <a:t>         JOptionPane.INFORMATION_MESSAGE );</a:t>
            </a:r>
          </a:p>
          <a:p>
            <a:r>
              <a:rPr lang="pt-BR" altLang="pt-BR" sz="1600" u="none">
                <a:latin typeface="Courier New" pitchFamily="49" charset="0"/>
              </a:rPr>
              <a:t>      System.exit( 0 );</a:t>
            </a:r>
          </a:p>
          <a:p>
            <a:r>
              <a:rPr lang="pt-BR" altLang="pt-BR" sz="1600" u="none">
                <a:latin typeface="Courier New" pitchFamily="49" charset="0"/>
              </a:rPr>
              <a:t>   }</a:t>
            </a:r>
          </a:p>
          <a:p>
            <a:r>
              <a:rPr lang="pt-BR" altLang="pt-BR" sz="1600" u="none">
                <a:latin typeface="Courier New" pitchFamily="49" charset="0"/>
              </a:rPr>
              <a:t>}</a:t>
            </a:r>
          </a:p>
        </p:txBody>
      </p:sp>
      <p:sp>
        <p:nvSpPr>
          <p:cNvPr id="393219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pic>
        <p:nvPicPr>
          <p:cNvPr id="393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476250"/>
            <a:ext cx="295275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749522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820150" cy="4968875"/>
          </a:xfrm>
          <a:noFill/>
          <a:ln/>
        </p:spPr>
        <p:txBody>
          <a:bodyPr/>
          <a:lstStyle/>
          <a:p>
            <a:pPr marL="533400" indent="-533400">
              <a:spcBef>
                <a:spcPct val="55000"/>
              </a:spcBef>
            </a:pPr>
            <a:r>
              <a:rPr lang="en-US" altLang="pt-BR" sz="2800"/>
              <a:t>Como de pôde ver, quando os elementos de um array representam uma série de experimentos, seus valores podem ser analisados para se conhecer mais sobre a pesquisa que representam. </a:t>
            </a:r>
          </a:p>
          <a:p>
            <a:pPr marL="533400" indent="-533400">
              <a:spcBef>
                <a:spcPct val="55000"/>
              </a:spcBef>
            </a:pPr>
            <a:r>
              <a:rPr lang="en-US" altLang="pt-BR" sz="2800" b="1">
                <a:solidFill>
                  <a:srgbClr val="0000FF"/>
                </a:solidFill>
              </a:rPr>
              <a:t>Exemplo</a:t>
            </a:r>
            <a:r>
              <a:rPr lang="en-US" altLang="pt-BR" sz="2800"/>
              <a:t>: </a:t>
            </a:r>
            <a:r>
              <a:rPr lang="en-US" altLang="pt-BR" sz="2800" i="1"/>
              <a:t>40 estudantes da universidade avaliaram a comida do Restaurante Universitário, em uma escala de 1 a 10 (péssimo a excelente). Coloque as 40 respostas em um array de inteiros e resuma o resultado da pesquisa</a:t>
            </a:r>
            <a:endParaRPr lang="pt-BR" altLang="pt-BR" sz="2800" i="1"/>
          </a:p>
        </p:txBody>
      </p:sp>
      <p:sp>
        <p:nvSpPr>
          <p:cNvPr id="394244" name="Rectangle 4"/>
          <p:cNvSpPr>
            <a:spLocks noChangeArrowheads="1"/>
          </p:cNvSpPr>
          <p:nvPr/>
        </p:nvSpPr>
        <p:spPr bwMode="auto">
          <a:xfrm>
            <a:off x="107950" y="765175"/>
            <a:ext cx="835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Utilizando arrays para analisar resultados de pesquisas</a:t>
            </a:r>
          </a:p>
        </p:txBody>
      </p:sp>
    </p:spTree>
    <p:extLst>
      <p:ext uri="{BB962C8B-B14F-4D97-AF65-F5344CB8AC3E}">
        <p14:creationId xmlns:p14="http://schemas.microsoft.com/office/powerpoint/2010/main" val="254998474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395267" name="Rectangle 3"/>
          <p:cNvSpPr>
            <a:spLocks noChangeArrowheads="1"/>
          </p:cNvSpPr>
          <p:nvPr/>
        </p:nvSpPr>
        <p:spPr bwMode="auto">
          <a:xfrm>
            <a:off x="323850" y="908050"/>
            <a:ext cx="8316913" cy="604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// ArrayPesquisaEstudantes.java</a:t>
            </a:r>
          </a:p>
          <a:p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// Pesquisa de opinião sobre o Restaurante Universitário</a:t>
            </a:r>
          </a:p>
          <a:p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// Deitel &amp; Deitel</a:t>
            </a:r>
          </a:p>
          <a:p>
            <a:r>
              <a:rPr lang="pt-BR" altLang="pt-BR" sz="1400" b="1" u="none">
                <a:latin typeface="Courier New" pitchFamily="49" charset="0"/>
              </a:rPr>
              <a:t>import</a:t>
            </a:r>
            <a:r>
              <a:rPr lang="pt-BR" altLang="pt-BR" sz="1400" u="none">
                <a:latin typeface="Courier New" pitchFamily="49" charset="0"/>
              </a:rPr>
              <a:t> javax.swing.*;</a:t>
            </a:r>
          </a:p>
          <a:p>
            <a:r>
              <a:rPr lang="pt-BR" altLang="pt-BR" sz="1400" b="1" u="none">
                <a:latin typeface="Courier New" pitchFamily="49" charset="0"/>
              </a:rPr>
              <a:t>public class</a:t>
            </a:r>
            <a:r>
              <a:rPr lang="pt-BR" altLang="pt-BR" sz="1400" u="none">
                <a:latin typeface="Courier New" pitchFamily="49" charset="0"/>
              </a:rPr>
              <a:t> ArrayPesquisaEstudantes {</a:t>
            </a:r>
          </a:p>
          <a:p>
            <a:r>
              <a:rPr lang="pt-BR" altLang="pt-BR" sz="1400" b="1" u="none">
                <a:latin typeface="Courier New" pitchFamily="49" charset="0"/>
              </a:rPr>
              <a:t>   public static void</a:t>
            </a:r>
            <a:r>
              <a:rPr lang="pt-BR" altLang="pt-BR" sz="1400" u="none">
                <a:latin typeface="Courier New" pitchFamily="49" charset="0"/>
              </a:rPr>
              <a:t> main( String args[] )   {  </a:t>
            </a:r>
          </a:p>
          <a:p>
            <a:r>
              <a:rPr lang="pt-BR" altLang="pt-BR" sz="1400" b="1" u="none">
                <a:latin typeface="Courier New" pitchFamily="49" charset="0"/>
              </a:rPr>
              <a:t>      int</a:t>
            </a:r>
            <a:r>
              <a:rPr lang="pt-BR" altLang="pt-BR" sz="1400" u="none">
                <a:latin typeface="Courier New" pitchFamily="49" charset="0"/>
              </a:rPr>
              <a:t> respostas[] = { 1, 2, 6, 4, 8, 5, 9, 7, 8, 10,</a:t>
            </a:r>
          </a:p>
          <a:p>
            <a:r>
              <a:rPr lang="pt-BR" altLang="pt-BR" sz="1400" u="none">
                <a:latin typeface="Courier New" pitchFamily="49" charset="0"/>
              </a:rPr>
              <a:t>                          1, 6, 3, 8, 6, 10, 3, 8, 2, 7,</a:t>
            </a:r>
          </a:p>
          <a:p>
            <a:r>
              <a:rPr lang="pt-BR" altLang="pt-BR" sz="1400" u="none">
                <a:latin typeface="Courier New" pitchFamily="49" charset="0"/>
              </a:rPr>
              <a:t>                          6, 5, 7, 6, 8, 6, 7, 5, 6, 6,</a:t>
            </a:r>
          </a:p>
          <a:p>
            <a:r>
              <a:rPr lang="pt-BR" altLang="pt-BR" sz="1400" u="none">
                <a:latin typeface="Courier New" pitchFamily="49" charset="0"/>
              </a:rPr>
              <a:t>                          5, 6, 7, 5, 6, 4, 8, 6, 8, 10 };</a:t>
            </a:r>
          </a:p>
          <a:p>
            <a:r>
              <a:rPr lang="pt-BR" altLang="pt-BR" sz="1400" b="1" u="none">
                <a:latin typeface="Courier New" pitchFamily="49" charset="0"/>
              </a:rPr>
              <a:t>      int</a:t>
            </a:r>
            <a:r>
              <a:rPr lang="pt-BR" altLang="pt-BR" sz="1400" u="none">
                <a:latin typeface="Courier New" pitchFamily="49" charset="0"/>
              </a:rPr>
              <a:t> frequencia[] = new int[ 11 ];</a:t>
            </a:r>
          </a:p>
          <a:p>
            <a:r>
              <a:rPr lang="pt-BR" altLang="pt-BR" sz="1400" u="none">
                <a:latin typeface="Courier New" pitchFamily="49" charset="0"/>
              </a:rPr>
              <a:t>      </a:t>
            </a:r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// para cada resposta seleciona o valor de um elemento</a:t>
            </a:r>
          </a:p>
          <a:p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      // do array 'respostas' e usa aquele valor como subscrito do</a:t>
            </a:r>
          </a:p>
          <a:p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      // array 'frequencia' para determinar o elemento a incrementar</a:t>
            </a:r>
          </a:p>
          <a:p>
            <a:r>
              <a:rPr lang="pt-BR" altLang="pt-BR" sz="1400" b="1" u="none">
                <a:latin typeface="Courier New" pitchFamily="49" charset="0"/>
              </a:rPr>
              <a:t>      for</a:t>
            </a:r>
            <a:r>
              <a:rPr lang="pt-BR" altLang="pt-BR" sz="1400" u="none">
                <a:latin typeface="Courier New" pitchFamily="49" charset="0"/>
              </a:rPr>
              <a:t> ( </a:t>
            </a:r>
            <a:r>
              <a:rPr lang="pt-BR" altLang="pt-BR" sz="1400" b="1" u="none">
                <a:latin typeface="Courier New" pitchFamily="49" charset="0"/>
              </a:rPr>
              <a:t>int</a:t>
            </a:r>
            <a:r>
              <a:rPr lang="pt-BR" altLang="pt-BR" sz="1400" u="none">
                <a:latin typeface="Courier New" pitchFamily="49" charset="0"/>
              </a:rPr>
              <a:t> resp = 0; resp &lt; respostas.length; resp++ )</a:t>
            </a:r>
          </a:p>
          <a:p>
            <a:r>
              <a:rPr lang="pt-BR" altLang="pt-BR" sz="1400" u="none">
                <a:latin typeface="Courier New" pitchFamily="49" charset="0"/>
              </a:rPr>
              <a:t>         ++frequencia[ respostas[ resp ] ];</a:t>
            </a:r>
          </a:p>
          <a:p>
            <a:r>
              <a:rPr lang="pt-BR" altLang="pt-BR" sz="1400" u="none">
                <a:latin typeface="Courier New" pitchFamily="49" charset="0"/>
              </a:rPr>
              <a:t>      String saidaStr = "Grau\tFrequencia\n";</a:t>
            </a:r>
          </a:p>
          <a:p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      // adicionando frequencias ao String de saida</a:t>
            </a:r>
          </a:p>
          <a:p>
            <a:r>
              <a:rPr lang="pt-BR" altLang="pt-BR" sz="1400" b="1" u="none">
                <a:latin typeface="Courier New" pitchFamily="49" charset="0"/>
              </a:rPr>
              <a:t>      for</a:t>
            </a:r>
            <a:r>
              <a:rPr lang="pt-BR" altLang="pt-BR" sz="1400" u="none">
                <a:latin typeface="Courier New" pitchFamily="49" charset="0"/>
              </a:rPr>
              <a:t> ( </a:t>
            </a:r>
            <a:r>
              <a:rPr lang="pt-BR" altLang="pt-BR" sz="1400" b="1" u="none">
                <a:latin typeface="Courier New" pitchFamily="49" charset="0"/>
              </a:rPr>
              <a:t>int</a:t>
            </a:r>
            <a:r>
              <a:rPr lang="pt-BR" altLang="pt-BR" sz="1400" u="none">
                <a:latin typeface="Courier New" pitchFamily="49" charset="0"/>
              </a:rPr>
              <a:t> taxa = 1; taxa &lt; frequencia.length; taxa++ )</a:t>
            </a:r>
          </a:p>
          <a:p>
            <a:r>
              <a:rPr lang="pt-BR" altLang="pt-BR" sz="1400" u="none">
                <a:latin typeface="Courier New" pitchFamily="49" charset="0"/>
              </a:rPr>
              <a:t>         saidaStr += taxa + "\t" + frequencia[ taxa ] + "\n";</a:t>
            </a:r>
          </a:p>
          <a:p>
            <a:r>
              <a:rPr lang="pt-BR" altLang="pt-BR" sz="1400" u="none">
                <a:latin typeface="Courier New" pitchFamily="49" charset="0"/>
              </a:rPr>
              <a:t>      JTextArea saidaArea = new JTextArea();</a:t>
            </a:r>
          </a:p>
          <a:p>
            <a:r>
              <a:rPr lang="pt-BR" altLang="pt-BR" sz="1400" u="none">
                <a:latin typeface="Courier New" pitchFamily="49" charset="0"/>
              </a:rPr>
              <a:t>      saidaArea.setText( saidaStr );</a:t>
            </a:r>
          </a:p>
          <a:p>
            <a:r>
              <a:rPr lang="pt-BR" altLang="pt-BR" sz="1400" u="none">
                <a:latin typeface="Courier New" pitchFamily="49" charset="0"/>
              </a:rPr>
              <a:t>      JOptionPane.showMessageDialog( null, saidaArea,</a:t>
            </a:r>
          </a:p>
          <a:p>
            <a:r>
              <a:rPr lang="pt-BR" altLang="pt-BR" sz="1400" u="none">
                <a:latin typeface="Courier New" pitchFamily="49" charset="0"/>
              </a:rPr>
              <a:t>         "Programa de Pesquisa dos Estudantes sobre RU",</a:t>
            </a:r>
          </a:p>
          <a:p>
            <a:r>
              <a:rPr lang="pt-BR" altLang="pt-BR" sz="1400" u="none">
                <a:latin typeface="Courier New" pitchFamily="49" charset="0"/>
              </a:rPr>
              <a:t>         JOptionPane.INFORMATION_MESSAGE );</a:t>
            </a:r>
          </a:p>
          <a:p>
            <a:r>
              <a:rPr lang="pt-BR" altLang="pt-BR" sz="1400" u="none">
                <a:latin typeface="Courier New" pitchFamily="49" charset="0"/>
              </a:rPr>
              <a:t>      System.exit( 0 );</a:t>
            </a:r>
          </a:p>
          <a:p>
            <a:r>
              <a:rPr lang="pt-BR" altLang="pt-BR" sz="1400" u="none">
                <a:latin typeface="Courier New" pitchFamily="49" charset="0"/>
              </a:rPr>
              <a:t>   }</a:t>
            </a:r>
          </a:p>
          <a:p>
            <a:r>
              <a:rPr lang="pt-BR" altLang="pt-BR" sz="1400" u="none">
                <a:latin typeface="Courier New" pitchFamily="49" charset="0"/>
              </a:rPr>
              <a:t>}</a:t>
            </a:r>
          </a:p>
        </p:txBody>
      </p:sp>
      <p:pic>
        <p:nvPicPr>
          <p:cNvPr id="395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115888"/>
            <a:ext cx="257175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915033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28750"/>
            <a:ext cx="8820150" cy="4968875"/>
          </a:xfrm>
          <a:noFill/>
          <a:ln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800"/>
              <a:t>Métodos (ou funções) podem receber parâmetros tanto por </a:t>
            </a:r>
            <a:r>
              <a:rPr lang="en-US" altLang="pt-BR" sz="2800" i="1"/>
              <a:t>chamada por valor</a:t>
            </a:r>
            <a:r>
              <a:rPr lang="en-US" altLang="pt-BR" sz="2800"/>
              <a:t> como por </a:t>
            </a:r>
            <a:r>
              <a:rPr lang="en-US" altLang="pt-BR" sz="2800" i="1"/>
              <a:t>chamada por referência</a:t>
            </a:r>
            <a:r>
              <a:rPr lang="en-US" altLang="pt-BR" sz="2800"/>
              <a:t>. 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800" b="1">
                <a:solidFill>
                  <a:srgbClr val="0000FF"/>
                </a:solidFill>
              </a:rPr>
              <a:t>Passagem por valor</a:t>
            </a:r>
            <a:r>
              <a:rPr lang="en-US" altLang="pt-BR" sz="2800"/>
              <a:t>: o método recebe uma cópia do valor original e não alteram o valor original do argumento passado ao método. 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pt-BR" altLang="pt-BR" sz="2800" b="1">
                <a:solidFill>
                  <a:srgbClr val="0000FF"/>
                </a:solidFill>
              </a:rPr>
              <a:t>Passagem por referência </a:t>
            </a:r>
            <a:r>
              <a:rPr lang="en-US" altLang="pt-BR" sz="2800"/>
              <a:t>o método recebe a localização da variável original e</a:t>
            </a:r>
            <a:r>
              <a:rPr lang="pt-BR" altLang="pt-BR" sz="2800" b="1">
                <a:solidFill>
                  <a:srgbClr val="0000FF"/>
                </a:solidFill>
              </a:rPr>
              <a:t> </a:t>
            </a:r>
            <a:r>
              <a:rPr lang="pt-BR" altLang="pt-BR" sz="2800"/>
              <a:t>altera o próprio argumento originalmente passado ao método. Há um maior desempenho, pois elimina a necessidade de cópias de valores.</a:t>
            </a:r>
          </a:p>
        </p:txBody>
      </p:sp>
      <p:sp>
        <p:nvSpPr>
          <p:cNvPr id="396292" name="Rectangle 4"/>
          <p:cNvSpPr>
            <a:spLocks noChangeArrowheads="1"/>
          </p:cNvSpPr>
          <p:nvPr/>
        </p:nvSpPr>
        <p:spPr bwMode="auto">
          <a:xfrm>
            <a:off x="107950" y="765175"/>
            <a:ext cx="835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Referências e Parâmetros por referência</a:t>
            </a:r>
          </a:p>
        </p:txBody>
      </p:sp>
    </p:spTree>
    <p:extLst>
      <p:ext uri="{BB962C8B-B14F-4D97-AF65-F5344CB8AC3E}">
        <p14:creationId xmlns:p14="http://schemas.microsoft.com/office/powerpoint/2010/main" val="1654849089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833B3-6563-4510-A644-2A35381F4A88}" type="slidenum">
              <a:rPr lang="pt-BR"/>
              <a:pPr>
                <a:defRPr/>
              </a:pPr>
              <a:t>13</a:t>
            </a:fld>
            <a:endParaRPr lang="pt-BR"/>
          </a:p>
        </p:txBody>
      </p:sp>
      <p:sp>
        <p:nvSpPr>
          <p:cNvPr id="547842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Dinâmica</a:t>
            </a:r>
            <a:r>
              <a:rPr lang="en-GB" dirty="0"/>
              <a:t> e Multithread</a:t>
            </a:r>
            <a:endParaRPr lang="pt-BR" dirty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12838"/>
            <a:ext cx="8229600" cy="4192587"/>
          </a:xfrm>
        </p:spPr>
        <p:txBody>
          <a:bodyPr lIns="90000" tIns="46800" rIns="90000" bIns="46800">
            <a:spAutoFit/>
          </a:bodyPr>
          <a:lstStyle/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800" smtClean="0"/>
              <a:t>Java possui mecanismos para a resolução de referências em tempo de execução, permitindo flexibilidade nas aplicações, sobre o custo da performance.</a:t>
            </a:r>
          </a:p>
          <a:p>
            <a:pPr marL="339725" indent="-339725" defTabSz="449263" eaLnBrk="1" hangingPunct="1"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GB" altLang="pt-BR" sz="2800" smtClean="0"/>
          </a:p>
          <a:p>
            <a:pPr marL="339725" indent="-339725" defTabSz="449263" eaLnBrk="1" hangingPunct="1"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GB" altLang="pt-BR" sz="2800" smtClean="0"/>
          </a:p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800" smtClean="0"/>
              <a:t>Java provê </a:t>
            </a:r>
            <a:r>
              <a:rPr lang="en-GB" altLang="pt-BR" sz="2800" i="1" smtClean="0">
                <a:solidFill>
                  <a:schemeClr val="accent2"/>
                </a:solidFill>
              </a:rPr>
              <a:t>suporte para múltiplas threads de execução</a:t>
            </a:r>
            <a:r>
              <a:rPr lang="en-GB" altLang="pt-BR" sz="2800" smtClean="0"/>
              <a:t> (processos leves), que podem </a:t>
            </a:r>
            <a:r>
              <a:rPr lang="en-GB" altLang="pt-BR" sz="2800" i="1" smtClean="0">
                <a:solidFill>
                  <a:schemeClr val="accent2"/>
                </a:solidFill>
              </a:rPr>
              <a:t>tratar diferentes tarefas concorrentemente</a:t>
            </a:r>
            <a:r>
              <a:rPr lang="en-GB" altLang="pt-BR" sz="28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215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820150" cy="5256212"/>
          </a:xfrm>
          <a:noFill/>
          <a:ln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800"/>
              <a:t>Em Java o programador não pode decidir como deseja trabalhar os parâmetros dos métodos. A regra geral é: 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800" b="1">
                <a:solidFill>
                  <a:srgbClr val="0000FF"/>
                </a:solidFill>
              </a:rPr>
              <a:t>Tipos Primitivos: Passagem por cópia</a:t>
            </a:r>
            <a:r>
              <a:rPr lang="en-US" altLang="pt-BR" sz="2800"/>
              <a:t>: argumentos de tipos da linguagem são sempre passados por cópia de valor e o </a:t>
            </a:r>
            <a:r>
              <a:rPr lang="en-US" altLang="pt-BR" sz="2800" b="1"/>
              <a:t>return</a:t>
            </a:r>
            <a:r>
              <a:rPr lang="en-US" altLang="pt-BR" sz="2800" b="1" i="1"/>
              <a:t> </a:t>
            </a:r>
            <a:r>
              <a:rPr lang="en-US" altLang="pt-BR" sz="2800"/>
              <a:t>do método sempre retorna uma cópia de valor.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pt-BR" altLang="pt-BR" sz="2800" b="1">
                <a:solidFill>
                  <a:srgbClr val="0000FF"/>
                </a:solidFill>
              </a:rPr>
              <a:t>Objetos são passados por referência </a:t>
            </a:r>
            <a:r>
              <a:rPr lang="en-US" altLang="pt-BR" sz="2800"/>
              <a:t>objetos de classes são sempre passados por referência. Isso significa que um objeto </a:t>
            </a:r>
            <a:r>
              <a:rPr lang="en-US" altLang="pt-BR" sz="2800" b="1"/>
              <a:t>não é passado para método</a:t>
            </a:r>
            <a:r>
              <a:rPr lang="en-US" altLang="pt-BR" sz="2800" b="1" i="1"/>
              <a:t> </a:t>
            </a:r>
            <a:r>
              <a:rPr lang="en-US" altLang="pt-BR" sz="2800"/>
              <a:t>e sim sua referência. Isso significa que o método sempre manipula diretamente o objeto</a:t>
            </a:r>
            <a:endParaRPr lang="pt-BR" altLang="pt-BR" sz="2800"/>
          </a:p>
        </p:txBody>
      </p:sp>
      <p:sp>
        <p:nvSpPr>
          <p:cNvPr id="397316" name="Rectangle 4"/>
          <p:cNvSpPr>
            <a:spLocks noChangeArrowheads="1"/>
          </p:cNvSpPr>
          <p:nvPr/>
        </p:nvSpPr>
        <p:spPr bwMode="auto">
          <a:xfrm>
            <a:off x="107950" y="765175"/>
            <a:ext cx="835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Referências e Parâmetros por referência</a:t>
            </a:r>
          </a:p>
        </p:txBody>
      </p:sp>
    </p:spTree>
    <p:extLst>
      <p:ext uri="{BB962C8B-B14F-4D97-AF65-F5344CB8AC3E}">
        <p14:creationId xmlns:p14="http://schemas.microsoft.com/office/powerpoint/2010/main" val="170079900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820150" cy="5256212"/>
          </a:xfrm>
          <a:noFill/>
          <a:ln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55000"/>
              </a:spcBef>
              <a:buFontTx/>
              <a:buNone/>
            </a:pPr>
            <a:r>
              <a:rPr lang="en-US" altLang="pt-BR" sz="2400"/>
              <a:t>		int array[] = {1,2,3,4,5}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800" b="1">
                <a:solidFill>
                  <a:srgbClr val="0000FF"/>
                </a:solidFill>
              </a:rPr>
              <a:t>Passagem por cópia</a:t>
            </a:r>
            <a:r>
              <a:rPr lang="en-US" altLang="pt-BR" sz="2800"/>
              <a:t>: deve-se passar o elemento de determinada possição do array;</a:t>
            </a:r>
          </a:p>
          <a:p>
            <a:pPr marL="1427163" lvl="1" indent="-457200">
              <a:lnSpc>
                <a:spcPct val="90000"/>
              </a:lnSpc>
              <a:spcBef>
                <a:spcPct val="55000"/>
              </a:spcBef>
              <a:buFontTx/>
              <a:buNone/>
            </a:pPr>
            <a:r>
              <a:rPr lang="en-US" altLang="pt-BR" sz="2400"/>
              <a:t>modificaElemento(array[3]);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800" b="1">
                <a:solidFill>
                  <a:srgbClr val="0000FF"/>
                </a:solidFill>
              </a:rPr>
              <a:t>Passagem por referência</a:t>
            </a:r>
            <a:r>
              <a:rPr lang="en-US" altLang="pt-BR" sz="2800"/>
              <a:t>: deve-se especificar o nome do array sem nenhum colchetes.</a:t>
            </a:r>
          </a:p>
          <a:p>
            <a:pPr marL="1427163" lvl="1" indent="-457200">
              <a:lnSpc>
                <a:spcPct val="90000"/>
              </a:lnSpc>
              <a:spcBef>
                <a:spcPct val="55000"/>
              </a:spcBef>
              <a:buFontTx/>
              <a:buNone/>
            </a:pPr>
            <a:r>
              <a:rPr lang="en-US" altLang="pt-BR" sz="2400"/>
              <a:t>modificaElemento(array);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endParaRPr lang="pt-BR" altLang="pt-BR" sz="2800"/>
          </a:p>
        </p:txBody>
      </p:sp>
      <p:sp>
        <p:nvSpPr>
          <p:cNvPr id="398340" name="Rectangle 4"/>
          <p:cNvSpPr>
            <a:spLocks noChangeArrowheads="1"/>
          </p:cNvSpPr>
          <p:nvPr/>
        </p:nvSpPr>
        <p:spPr bwMode="auto">
          <a:xfrm>
            <a:off x="107950" y="765175"/>
            <a:ext cx="835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Referências e Parâmetros por referência</a:t>
            </a:r>
          </a:p>
        </p:txBody>
      </p:sp>
    </p:spTree>
    <p:extLst>
      <p:ext uri="{BB962C8B-B14F-4D97-AF65-F5344CB8AC3E}">
        <p14:creationId xmlns:p14="http://schemas.microsoft.com/office/powerpoint/2010/main" val="483465910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6525" y="793750"/>
            <a:ext cx="8507413" cy="5068888"/>
          </a:xfrm>
          <a:noFill/>
          <a:ln/>
        </p:spPr>
        <p:txBody>
          <a:bodyPr>
            <a:normAutofit fontScale="92500" lnSpcReduction="10000"/>
          </a:bodyPr>
          <a:lstStyle/>
          <a:p>
            <a:pPr marL="533400" indent="-533400">
              <a:buFontTx/>
              <a:buNone/>
            </a:pPr>
            <a:r>
              <a:rPr lang="pt-BR" altLang="pt-BR" sz="1400">
                <a:solidFill>
                  <a:srgbClr val="008000"/>
                </a:solidFill>
                <a:latin typeface="Courier New" pitchFamily="49" charset="0"/>
              </a:rPr>
              <a:t>// PassandoArray.java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solidFill>
                  <a:srgbClr val="008000"/>
                </a:solidFill>
                <a:latin typeface="Courier New" pitchFamily="49" charset="0"/>
              </a:rPr>
              <a:t>// Passando arrays e elementos individuais de arrays para métodos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solidFill>
                  <a:srgbClr val="008000"/>
                </a:solidFill>
                <a:latin typeface="Courier New" pitchFamily="49" charset="0"/>
              </a:rPr>
              <a:t>// Deitel &amp; Deitel</a:t>
            </a:r>
          </a:p>
          <a:p>
            <a:pPr marL="533400" indent="-533400">
              <a:buFontTx/>
              <a:buNone/>
            </a:pPr>
            <a:r>
              <a:rPr lang="pt-BR" altLang="pt-BR" sz="1400" b="1">
                <a:latin typeface="Courier New" pitchFamily="49" charset="0"/>
              </a:rPr>
              <a:t>import</a:t>
            </a:r>
            <a:r>
              <a:rPr lang="pt-BR" altLang="pt-BR" sz="1400">
                <a:latin typeface="Courier New" pitchFamily="49" charset="0"/>
              </a:rPr>
              <a:t> javax.swing.*;</a:t>
            </a:r>
          </a:p>
          <a:p>
            <a:pPr marL="533400" indent="-533400">
              <a:buFontTx/>
              <a:buNone/>
            </a:pPr>
            <a:r>
              <a:rPr lang="pt-BR" altLang="pt-BR" sz="1400" b="1">
                <a:latin typeface="Courier New" pitchFamily="49" charset="0"/>
              </a:rPr>
              <a:t>public class</a:t>
            </a:r>
            <a:r>
              <a:rPr lang="pt-BR" altLang="pt-BR" sz="1400">
                <a:latin typeface="Courier New" pitchFamily="49" charset="0"/>
              </a:rPr>
              <a:t> PassandoArray  {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</a:t>
            </a:r>
            <a:r>
              <a:rPr lang="pt-BR" altLang="pt-BR" sz="1400" b="1">
                <a:latin typeface="Courier New" pitchFamily="49" charset="0"/>
              </a:rPr>
              <a:t>public</a:t>
            </a:r>
            <a:r>
              <a:rPr lang="pt-BR" altLang="pt-BR" sz="1400">
                <a:latin typeface="Courier New" pitchFamily="49" charset="0"/>
              </a:rPr>
              <a:t> </a:t>
            </a:r>
            <a:r>
              <a:rPr lang="pt-BR" altLang="pt-BR" sz="1400" b="1">
                <a:latin typeface="Courier New" pitchFamily="49" charset="0"/>
              </a:rPr>
              <a:t>static</a:t>
            </a:r>
            <a:r>
              <a:rPr lang="pt-BR" altLang="pt-BR" sz="1400">
                <a:latin typeface="Courier New" pitchFamily="49" charset="0"/>
              </a:rPr>
              <a:t> </a:t>
            </a:r>
            <a:r>
              <a:rPr lang="pt-BR" altLang="pt-BR" sz="1400" b="1">
                <a:latin typeface="Courier New" pitchFamily="49" charset="0"/>
              </a:rPr>
              <a:t>void</a:t>
            </a:r>
            <a:r>
              <a:rPr lang="pt-BR" altLang="pt-BR" sz="1400">
                <a:latin typeface="Courier New" pitchFamily="49" charset="0"/>
              </a:rPr>
              <a:t> main( String args[] ) {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JTextArea saidaArea = new JTextArea();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</a:t>
            </a:r>
            <a:r>
              <a:rPr lang="pt-BR" altLang="pt-BR" sz="1400" b="1">
                <a:latin typeface="Courier New" pitchFamily="49" charset="0"/>
              </a:rPr>
              <a:t>int</a:t>
            </a:r>
            <a:r>
              <a:rPr lang="pt-BR" altLang="pt-BR" sz="1400">
                <a:latin typeface="Courier New" pitchFamily="49" charset="0"/>
              </a:rPr>
              <a:t> array[] = { 1, 2, 3, 4, 5 };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String saida =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   "Efeito da passagem de um array por referência:\n" +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   "Os valors originais do array são:\n";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solidFill>
                  <a:srgbClr val="008000"/>
                </a:solidFill>
                <a:latin typeface="Courier New" pitchFamily="49" charset="0"/>
              </a:rPr>
              <a:t>      // acrescenta os elementos do array original ao String saida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</a:t>
            </a:r>
            <a:r>
              <a:rPr lang="pt-BR" altLang="pt-BR" sz="1400" b="1">
                <a:latin typeface="Courier New" pitchFamily="49" charset="0"/>
              </a:rPr>
              <a:t>for</a:t>
            </a:r>
            <a:r>
              <a:rPr lang="pt-BR" altLang="pt-BR" sz="1400">
                <a:latin typeface="Courier New" pitchFamily="49" charset="0"/>
              </a:rPr>
              <a:t> ( </a:t>
            </a:r>
            <a:r>
              <a:rPr lang="pt-BR" altLang="pt-BR" sz="1400" b="1">
                <a:latin typeface="Courier New" pitchFamily="49" charset="0"/>
              </a:rPr>
              <a:t>int</a:t>
            </a:r>
            <a:r>
              <a:rPr lang="pt-BR" altLang="pt-BR" sz="1400">
                <a:latin typeface="Courier New" pitchFamily="49" charset="0"/>
              </a:rPr>
              <a:t> counter = 0; counter &lt; array.length; counter++ )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   saida += "   " + array[ counter ];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modifyArray( array );  </a:t>
            </a:r>
            <a:r>
              <a:rPr lang="pt-BR" altLang="pt-BR" sz="1400">
                <a:solidFill>
                  <a:srgbClr val="008000"/>
                </a:solidFill>
                <a:latin typeface="Courier New" pitchFamily="49" charset="0"/>
              </a:rPr>
              <a:t>// array passado por referência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saida += "\n\nOs valores modificados dos arrays são:\n";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solidFill>
                  <a:srgbClr val="008000"/>
                </a:solidFill>
                <a:latin typeface="Courier New" pitchFamily="49" charset="0"/>
              </a:rPr>
              <a:t>      // acrescenta os elementos do array modificado ao String saida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for ( int counter = 0; counter &lt; array.length; counter++ )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   saida += "   " + array[ counter ];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saida += "\n\nEfeitos da passagem de elementos do array " +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         "por valor:\n" +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         "a[3] antes de modifyElement: " + array[ 3 ];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  <a:buFontTx/>
              <a:buNone/>
            </a:pPr>
            <a:endParaRPr lang="pt-BR" altLang="pt-BR" sz="1400">
              <a:latin typeface="Courier New" pitchFamily="49" charset="0"/>
            </a:endParaRPr>
          </a:p>
        </p:txBody>
      </p:sp>
      <p:pic>
        <p:nvPicPr>
          <p:cNvPr id="399364" name="Picture 4" descr="PassandoArray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92750" y="649288"/>
            <a:ext cx="3543300" cy="2428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7250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765175"/>
            <a:ext cx="8820150" cy="5903913"/>
          </a:xfrm>
          <a:noFill/>
          <a:ln/>
        </p:spPr>
        <p:txBody>
          <a:bodyPr/>
          <a:lstStyle/>
          <a:p>
            <a:pPr marL="533400" indent="-533400">
              <a:buFontTx/>
              <a:buNone/>
            </a:pPr>
            <a:r>
              <a:rPr lang="pt-BR" altLang="pt-BR" sz="1400">
                <a:solidFill>
                  <a:srgbClr val="008000"/>
                </a:solidFill>
                <a:latin typeface="Courier New" pitchFamily="49" charset="0"/>
              </a:rPr>
              <a:t>     // tentativa de modificar array[ 3 ]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modifyElement( array[ 3 ] );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saida += "\na[3] após modifyElement: " + array[ 3 ];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saidaArea.setText( saida );</a:t>
            </a:r>
          </a:p>
          <a:p>
            <a:pPr marL="533400" indent="-533400">
              <a:buFontTx/>
              <a:buNone/>
            </a:pPr>
            <a:endParaRPr lang="pt-BR" altLang="pt-BR" sz="1400">
              <a:latin typeface="Courier New" pitchFamily="49" charset="0"/>
            </a:endParaRP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JOptionPane.showMessageDialog( null, saidaArea,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   "Programa dos modelos de passagem de valores",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   JOptionPane.INFORMATION_MESSAGE );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System.exit( 0 );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}  </a:t>
            </a:r>
            <a:r>
              <a:rPr lang="pt-BR" altLang="pt-BR" sz="1400">
                <a:solidFill>
                  <a:srgbClr val="008000"/>
                </a:solidFill>
                <a:latin typeface="Courier New" pitchFamily="49" charset="0"/>
              </a:rPr>
              <a:t>// fim do método main</a:t>
            </a:r>
          </a:p>
          <a:p>
            <a:pPr marL="533400" indent="-533400">
              <a:buFontTx/>
              <a:buNone/>
            </a:pPr>
            <a:endParaRPr lang="pt-BR" altLang="pt-BR" sz="1400">
              <a:solidFill>
                <a:srgbClr val="008000"/>
              </a:solidFill>
              <a:latin typeface="Courier New" pitchFamily="49" charset="0"/>
            </a:endParaRPr>
          </a:p>
          <a:p>
            <a:pPr marL="533400" indent="-533400">
              <a:buFontTx/>
              <a:buNone/>
            </a:pPr>
            <a:r>
              <a:rPr lang="pt-BR" altLang="pt-BR" sz="1400">
                <a:solidFill>
                  <a:srgbClr val="008000"/>
                </a:solidFill>
                <a:latin typeface="Courier New" pitchFamily="49" charset="0"/>
              </a:rPr>
              <a:t>   // multiplica cada elemento do array por 2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</a:t>
            </a:r>
            <a:r>
              <a:rPr lang="pt-BR" altLang="pt-BR" sz="1400" b="1">
                <a:latin typeface="Courier New" pitchFamily="49" charset="0"/>
              </a:rPr>
              <a:t>static void</a:t>
            </a:r>
            <a:r>
              <a:rPr lang="pt-BR" altLang="pt-BR" sz="1400">
                <a:latin typeface="Courier New" pitchFamily="49" charset="0"/>
              </a:rPr>
              <a:t> modifyArray(int array2[]) {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for ( int counter = 0; counter &lt; array2.length; counter++ )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   array2[ counter ] *= 2;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}</a:t>
            </a:r>
          </a:p>
          <a:p>
            <a:pPr marL="533400" indent="-533400">
              <a:buFontTx/>
              <a:buNone/>
            </a:pPr>
            <a:endParaRPr lang="pt-BR" altLang="pt-BR" sz="1400">
              <a:latin typeface="Courier New" pitchFamily="49" charset="0"/>
            </a:endParaRPr>
          </a:p>
          <a:p>
            <a:pPr marL="533400" indent="-533400">
              <a:buFontTx/>
              <a:buNone/>
            </a:pPr>
            <a:r>
              <a:rPr lang="pt-BR" altLang="pt-BR" sz="1400">
                <a:solidFill>
                  <a:srgbClr val="008000"/>
                </a:solidFill>
                <a:latin typeface="Courier New" pitchFamily="49" charset="0"/>
              </a:rPr>
              <a:t>   // multiplica o argumento (parâmetro) por 2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</a:t>
            </a:r>
            <a:r>
              <a:rPr lang="pt-BR" altLang="pt-BR" sz="1400" b="1">
                <a:latin typeface="Courier New" pitchFamily="49" charset="0"/>
              </a:rPr>
              <a:t>static void</a:t>
            </a:r>
            <a:r>
              <a:rPr lang="pt-BR" altLang="pt-BR" sz="1400">
                <a:latin typeface="Courier New" pitchFamily="49" charset="0"/>
              </a:rPr>
              <a:t> modifyElement( int element ) {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element *= 2;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}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} </a:t>
            </a:r>
            <a:r>
              <a:rPr lang="pt-BR" altLang="pt-BR" sz="1400">
                <a:solidFill>
                  <a:srgbClr val="008000"/>
                </a:solidFill>
                <a:latin typeface="Courier New" pitchFamily="49" charset="0"/>
              </a:rPr>
              <a:t> // final da classe PassandoArray</a:t>
            </a:r>
          </a:p>
        </p:txBody>
      </p:sp>
    </p:spTree>
    <p:extLst>
      <p:ext uri="{BB962C8B-B14F-4D97-AF65-F5344CB8AC3E}">
        <p14:creationId xmlns:p14="http://schemas.microsoft.com/office/powerpoint/2010/main" val="3686514658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820150" cy="5256212"/>
          </a:xfrm>
          <a:noFill/>
          <a:ln/>
        </p:spPr>
        <p:txBody>
          <a:bodyPr/>
          <a:lstStyle/>
          <a:p>
            <a:pPr marL="533400" indent="-533400">
              <a:spcBef>
                <a:spcPct val="55000"/>
              </a:spcBef>
            </a:pPr>
            <a:r>
              <a:rPr lang="en-US" altLang="pt-BR"/>
              <a:t>Permitem representar estruturas mais complexas, tais como tabelas (bidimensional) ou de maior ordem;</a:t>
            </a:r>
          </a:p>
          <a:p>
            <a:pPr marL="533400" indent="-533400">
              <a:spcBef>
                <a:spcPct val="55000"/>
              </a:spcBef>
            </a:pPr>
            <a:r>
              <a:rPr lang="en-US" altLang="pt-BR"/>
              <a:t>Para identificar um elemento específico da tabela devemos especificar dois índices (subscritos) - o primeiro identifica a linha e o segundo a coluna (bidimensional);</a:t>
            </a:r>
          </a:p>
        </p:txBody>
      </p:sp>
      <p:sp>
        <p:nvSpPr>
          <p:cNvPr id="410628" name="Rectangle 4"/>
          <p:cNvSpPr>
            <a:spLocks noChangeArrowheads="1"/>
          </p:cNvSpPr>
          <p:nvPr/>
        </p:nvSpPr>
        <p:spPr bwMode="auto">
          <a:xfrm>
            <a:off x="107950" y="765175"/>
            <a:ext cx="835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i="1" u="none">
                <a:solidFill>
                  <a:srgbClr val="0000FF"/>
                </a:solidFill>
              </a:rPr>
              <a:t>Arrays </a:t>
            </a:r>
            <a:r>
              <a:rPr lang="pt-BR" altLang="pt-BR" sz="2400" b="1" u="none">
                <a:solidFill>
                  <a:srgbClr val="0000FF"/>
                </a:solidFill>
              </a:rPr>
              <a:t>Multidimensionais</a:t>
            </a:r>
          </a:p>
        </p:txBody>
      </p:sp>
    </p:spTree>
    <p:extLst>
      <p:ext uri="{BB962C8B-B14F-4D97-AF65-F5344CB8AC3E}">
        <p14:creationId xmlns:p14="http://schemas.microsoft.com/office/powerpoint/2010/main" val="160224619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878263"/>
            <a:ext cx="8820150" cy="1905000"/>
          </a:xfrm>
          <a:noFill/>
          <a:ln/>
        </p:spPr>
        <p:txBody>
          <a:bodyPr>
            <a:normAutofit fontScale="77500" lnSpcReduction="20000"/>
          </a:bodyPr>
          <a:lstStyle/>
          <a:p>
            <a:pPr marL="533400" indent="-533400">
              <a:lnSpc>
                <a:spcPct val="90000"/>
              </a:lnSpc>
              <a:spcBef>
                <a:spcPct val="55000"/>
              </a:spcBef>
              <a:buFontTx/>
              <a:buNone/>
            </a:pPr>
            <a:r>
              <a:rPr lang="en-US" altLang="pt-BR" sz="1600">
                <a:latin typeface="Courier New" pitchFamily="49" charset="0"/>
              </a:rPr>
              <a:t>int array1[][] = { { 1, 2, 3 }, { 4, 5, 6 } };</a:t>
            </a:r>
          </a:p>
          <a:p>
            <a:pPr marL="533400" indent="-533400">
              <a:buFontTx/>
              <a:buNone/>
            </a:pPr>
            <a:r>
              <a:rPr lang="en-US" altLang="pt-BR" sz="1600">
                <a:latin typeface="Courier New" pitchFamily="49" charset="0"/>
              </a:rPr>
              <a:t>int array2[][] = { { 1, 2 }, { 3 }, { 4, 5, 6 } };</a:t>
            </a:r>
          </a:p>
          <a:p>
            <a:pPr marL="533400" indent="-533400">
              <a:buFontTx/>
              <a:buNone/>
            </a:pPr>
            <a:r>
              <a:rPr lang="en-US" altLang="pt-BR" sz="1600">
                <a:latin typeface="Courier New" pitchFamily="49" charset="0"/>
              </a:rPr>
              <a:t>int b[][];</a:t>
            </a:r>
          </a:p>
          <a:p>
            <a:pPr marL="533400" indent="-533400">
              <a:buFontTx/>
              <a:buNone/>
            </a:pPr>
            <a:r>
              <a:rPr lang="en-US" altLang="pt-BR" sz="1800">
                <a:latin typeface="Courier New" pitchFamily="49" charset="0"/>
              </a:rPr>
              <a:t>b = new int[3][4];</a:t>
            </a:r>
          </a:p>
          <a:p>
            <a:pPr marL="533400" indent="-533400">
              <a:buFontTx/>
              <a:buNone/>
            </a:pPr>
            <a:r>
              <a:rPr lang="en-US" altLang="pt-BR" sz="1400">
                <a:latin typeface="Courier New" pitchFamily="49" charset="0"/>
              </a:rPr>
              <a:t>String[][] desenhos = {</a:t>
            </a:r>
          </a:p>
          <a:p>
            <a:pPr marL="533400" indent="-533400">
              <a:buFontTx/>
              <a:buNone/>
            </a:pPr>
            <a:r>
              <a:rPr lang="en-US" altLang="pt-BR" sz="1400">
                <a:latin typeface="Courier New" pitchFamily="49" charset="0"/>
              </a:rPr>
              <a:t>        { "Flintstones", "Fred", "Wilma", "Pebbles", "Dino" },</a:t>
            </a:r>
          </a:p>
          <a:p>
            <a:pPr marL="533400" indent="-533400">
              <a:buFontTx/>
              <a:buNone/>
            </a:pPr>
            <a:r>
              <a:rPr lang="en-US" altLang="pt-BR" sz="1400">
                <a:latin typeface="Courier New" pitchFamily="49" charset="0"/>
              </a:rPr>
              <a:t>        { "Rubbles", "Barney", "Betty", "Bam Bam" },</a:t>
            </a:r>
          </a:p>
          <a:p>
            <a:pPr marL="533400" indent="-533400">
              <a:buFontTx/>
              <a:buNone/>
            </a:pPr>
            <a:r>
              <a:rPr lang="en-US" altLang="pt-BR" sz="1400">
                <a:latin typeface="Courier New" pitchFamily="49" charset="0"/>
              </a:rPr>
              <a:t>        { "Jetsons", "George", "Jane", "Elroy", "Judy", "Rosie", "Astro" },</a:t>
            </a:r>
          </a:p>
          <a:p>
            <a:pPr marL="533400" indent="-533400">
              <a:buFontTx/>
              <a:buNone/>
            </a:pPr>
            <a:r>
              <a:rPr lang="en-US" altLang="pt-BR" sz="1400">
                <a:latin typeface="Courier New" pitchFamily="49" charset="0"/>
              </a:rPr>
              <a:t>        { "Scooby Doo", "Scooby Doo", "Shaggy", "Velma", "Fred", "Daphne" }</a:t>
            </a:r>
          </a:p>
          <a:p>
            <a:pPr marL="533400" indent="-533400">
              <a:buFontTx/>
              <a:buNone/>
            </a:pPr>
            <a:r>
              <a:rPr lang="en-US" altLang="pt-BR" sz="1400">
                <a:latin typeface="Courier New" pitchFamily="49" charset="0"/>
              </a:rPr>
              <a:t>       };</a:t>
            </a:r>
            <a:endParaRPr lang="en-US" altLang="pt-BR" sz="2800"/>
          </a:p>
        </p:txBody>
      </p:sp>
      <p:sp>
        <p:nvSpPr>
          <p:cNvPr id="411652" name="Rectangle 4"/>
          <p:cNvSpPr>
            <a:spLocks noChangeArrowheads="1"/>
          </p:cNvSpPr>
          <p:nvPr/>
        </p:nvSpPr>
        <p:spPr bwMode="auto">
          <a:xfrm>
            <a:off x="107950" y="765175"/>
            <a:ext cx="835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i="1" u="none">
                <a:solidFill>
                  <a:srgbClr val="0000FF"/>
                </a:solidFill>
              </a:rPr>
              <a:t>Arrays </a:t>
            </a:r>
            <a:r>
              <a:rPr lang="pt-BR" altLang="pt-BR" sz="2400" b="1" u="none">
                <a:solidFill>
                  <a:srgbClr val="0000FF"/>
                </a:solidFill>
              </a:rPr>
              <a:t>Multidimensionais</a:t>
            </a:r>
          </a:p>
        </p:txBody>
      </p:sp>
      <p:graphicFrame>
        <p:nvGraphicFramePr>
          <p:cNvPr id="411653" name="Object 5"/>
          <p:cNvGraphicFramePr>
            <a:graphicFrameLocks noChangeAspect="1"/>
          </p:cNvGraphicFramePr>
          <p:nvPr/>
        </p:nvGraphicFramePr>
        <p:xfrm>
          <a:off x="990600" y="1276350"/>
          <a:ext cx="6934200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Planilha" r:id="rId3" imgW="3057934" imgH="657647" progId="Excel.Sheet.8">
                  <p:embed/>
                </p:oleObj>
              </mc:Choice>
              <mc:Fallback>
                <p:oleObj name="Planilha" r:id="rId3" imgW="3057934" imgH="65764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76350"/>
                        <a:ext cx="6934200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4" name="Line 6"/>
          <p:cNvSpPr>
            <a:spLocks noChangeShapeType="1"/>
          </p:cNvSpPr>
          <p:nvPr/>
        </p:nvSpPr>
        <p:spPr bwMode="auto">
          <a:xfrm>
            <a:off x="4038600" y="2895600"/>
            <a:ext cx="0" cy="762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411655" name="Line 7"/>
          <p:cNvSpPr>
            <a:spLocks noChangeShapeType="1"/>
          </p:cNvSpPr>
          <p:nvPr/>
        </p:nvSpPr>
        <p:spPr bwMode="auto">
          <a:xfrm>
            <a:off x="4038600" y="2819400"/>
            <a:ext cx="0" cy="1066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411656" name="Line 8"/>
          <p:cNvSpPr>
            <a:spLocks noChangeShapeType="1"/>
          </p:cNvSpPr>
          <p:nvPr/>
        </p:nvSpPr>
        <p:spPr bwMode="auto">
          <a:xfrm>
            <a:off x="4038600" y="272415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411657" name="Line 9"/>
          <p:cNvSpPr>
            <a:spLocks noChangeShapeType="1"/>
          </p:cNvSpPr>
          <p:nvPr/>
        </p:nvSpPr>
        <p:spPr bwMode="auto">
          <a:xfrm>
            <a:off x="4038600" y="36385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411658" name="Text Box 10"/>
          <p:cNvSpPr txBox="1">
            <a:spLocks noChangeArrowheads="1"/>
          </p:cNvSpPr>
          <p:nvPr/>
        </p:nvSpPr>
        <p:spPr bwMode="auto">
          <a:xfrm>
            <a:off x="4632325" y="3471863"/>
            <a:ext cx="1301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1400" b="1" u="none">
                <a:latin typeface="Times New Roman" pitchFamily="18" charset="0"/>
              </a:rPr>
              <a:t>Nome do </a:t>
            </a:r>
            <a:r>
              <a:rPr lang="pt-BR" altLang="pt-BR" sz="1400" b="1" i="1" u="none">
                <a:latin typeface="Times New Roman" pitchFamily="18" charset="0"/>
              </a:rPr>
              <a:t>array</a:t>
            </a:r>
            <a:endParaRPr lang="pt-BR" altLang="pt-BR" sz="1400" b="1" u="none">
              <a:latin typeface="Times New Roman" pitchFamily="18" charset="0"/>
            </a:endParaRPr>
          </a:p>
        </p:txBody>
      </p:sp>
      <p:sp>
        <p:nvSpPr>
          <p:cNvPr id="411659" name="Line 11"/>
          <p:cNvSpPr>
            <a:spLocks noChangeShapeType="1"/>
          </p:cNvSpPr>
          <p:nvPr/>
        </p:nvSpPr>
        <p:spPr bwMode="auto">
          <a:xfrm>
            <a:off x="4343400" y="27241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411660" name="Line 12"/>
          <p:cNvSpPr>
            <a:spLocks noChangeShapeType="1"/>
          </p:cNvSpPr>
          <p:nvPr/>
        </p:nvSpPr>
        <p:spPr bwMode="auto">
          <a:xfrm>
            <a:off x="4343400" y="32575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411661" name="Text Box 13"/>
          <p:cNvSpPr txBox="1">
            <a:spLocks noChangeArrowheads="1"/>
          </p:cNvSpPr>
          <p:nvPr/>
        </p:nvSpPr>
        <p:spPr bwMode="auto">
          <a:xfrm>
            <a:off x="4876800" y="3109913"/>
            <a:ext cx="1319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1400" b="1" u="none">
                <a:latin typeface="Times New Roman" pitchFamily="18" charset="0"/>
              </a:rPr>
              <a:t>Índice da linha</a:t>
            </a:r>
          </a:p>
        </p:txBody>
      </p:sp>
      <p:sp>
        <p:nvSpPr>
          <p:cNvPr id="411662" name="Line 14"/>
          <p:cNvSpPr>
            <a:spLocks noChangeShapeType="1"/>
          </p:cNvSpPr>
          <p:nvPr/>
        </p:nvSpPr>
        <p:spPr bwMode="auto">
          <a:xfrm>
            <a:off x="4724400" y="28003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411663" name="Line 15"/>
          <p:cNvSpPr>
            <a:spLocks noChangeShapeType="1"/>
          </p:cNvSpPr>
          <p:nvPr/>
        </p:nvSpPr>
        <p:spPr bwMode="auto">
          <a:xfrm>
            <a:off x="4724400" y="29527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411664" name="Text Box 16"/>
          <p:cNvSpPr txBox="1">
            <a:spLocks noChangeArrowheads="1"/>
          </p:cNvSpPr>
          <p:nvPr/>
        </p:nvSpPr>
        <p:spPr bwMode="auto">
          <a:xfrm>
            <a:off x="5105400" y="2774950"/>
            <a:ext cx="1438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1400" b="1" u="none">
                <a:latin typeface="Times New Roman" pitchFamily="18" charset="0"/>
              </a:rPr>
              <a:t>Índice da coluna</a:t>
            </a:r>
          </a:p>
        </p:txBody>
      </p:sp>
    </p:spTree>
    <p:extLst>
      <p:ext uri="{BB962C8B-B14F-4D97-AF65-F5344CB8AC3E}">
        <p14:creationId xmlns:p14="http://schemas.microsoft.com/office/powerpoint/2010/main" val="35093734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765175"/>
            <a:ext cx="8785225" cy="583247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pt-BR" sz="1600">
                <a:solidFill>
                  <a:srgbClr val="008000"/>
                </a:solidFill>
                <a:latin typeface="Courier New" pitchFamily="49" charset="0"/>
              </a:rPr>
              <a:t>// ArrayMultiDim_1.java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pt-BR" sz="1600">
                <a:solidFill>
                  <a:srgbClr val="008000"/>
                </a:solidFill>
                <a:latin typeface="Courier New" pitchFamily="49" charset="0"/>
              </a:rPr>
              <a:t>// Inicialização de arrays multidimensionais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pt-BR" sz="1600">
                <a:solidFill>
                  <a:srgbClr val="008000"/>
                </a:solidFill>
                <a:latin typeface="Courier New" pitchFamily="49" charset="0"/>
              </a:rPr>
              <a:t>// Deitel &amp; Deitel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pt-BR" sz="1600">
                <a:latin typeface="Courier New" pitchFamily="49" charset="0"/>
              </a:rPr>
              <a:t>import javax.swing.*;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pt-BR" sz="1600">
                <a:latin typeface="Courier New" pitchFamily="49" charset="0"/>
              </a:rPr>
              <a:t>public class ArrayMultiDim_1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pt-BR" sz="1600">
                <a:latin typeface="Courier New" pitchFamily="49" charset="0"/>
              </a:rPr>
              <a:t>  static JTextArea saidaArea = new JTextArea();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pt-BR" sz="1600">
                <a:latin typeface="Courier New" pitchFamily="49" charset="0"/>
              </a:rPr>
              <a:t>  public static void main( String args[] )  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altLang="pt-BR" sz="16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pt-BR" sz="1600">
                <a:latin typeface="Courier New" pitchFamily="49" charset="0"/>
              </a:rPr>
              <a:t>    int array1[][] = { { 1, 2, 3 }, { 4, 5, 6 } };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pt-BR" sz="1600">
                <a:latin typeface="Courier New" pitchFamily="49" charset="0"/>
              </a:rPr>
              <a:t>    int array2[][] = { { 1, 2 }, { 3 }, { 4, 5, 6 } };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altLang="pt-BR" sz="16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pt-BR" sz="1600">
                <a:latin typeface="Courier New" pitchFamily="49" charset="0"/>
              </a:rPr>
              <a:t>    saidaArea.setText( "Valores do 1. array\n" 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pt-BR" sz="1600">
                <a:latin typeface="Courier New" pitchFamily="49" charset="0"/>
              </a:rPr>
              <a:t>    geraSaida( array1 );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altLang="pt-BR" sz="16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pt-BR" sz="1600">
                <a:latin typeface="Courier New" pitchFamily="49" charset="0"/>
              </a:rPr>
              <a:t>    saidaArea.append( "\nValores do 2. array\n" 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pt-BR" sz="1600">
                <a:latin typeface="Courier New" pitchFamily="49" charset="0"/>
              </a:rPr>
              <a:t>    geraSaida( array2 );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altLang="pt-BR" sz="16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pt-BR" sz="1600">
                <a:latin typeface="Courier New" pitchFamily="49" charset="0"/>
              </a:rPr>
              <a:t>    JOptionPane.showMessageDialog( null, saidaArea,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pt-BR" sz="1600">
                <a:latin typeface="Courier New" pitchFamily="49" charset="0"/>
              </a:rPr>
              <a:t>       "Array Multidimensional",JOptionPane.INFORMATION_MESSAGE 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pt-BR" sz="1600">
                <a:latin typeface="Courier New" pitchFamily="49" charset="0"/>
              </a:rPr>
              <a:t>    System.exit( 0 );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altLang="pt-BR" sz="16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pt-BR" sz="1600">
                <a:latin typeface="Courier New" pitchFamily="49" charset="0"/>
              </a:rPr>
              <a:t>  }  </a:t>
            </a:r>
            <a:r>
              <a:rPr lang="en-US" altLang="pt-BR" sz="1600">
                <a:solidFill>
                  <a:srgbClr val="008000"/>
                </a:solidFill>
                <a:latin typeface="Courier New" pitchFamily="49" charset="0"/>
              </a:rPr>
              <a:t>// fim do método main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altLang="pt-BR" sz="1600">
              <a:solidFill>
                <a:srgbClr val="008000"/>
              </a:solidFill>
              <a:latin typeface="Courier New" pitchFamily="49" charset="0"/>
            </a:endParaRPr>
          </a:p>
        </p:txBody>
      </p:sp>
      <p:pic>
        <p:nvPicPr>
          <p:cNvPr id="412676" name="Picture 4" descr="processo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72225" y="549275"/>
            <a:ext cx="2571750" cy="2266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4085758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3" y="677863"/>
            <a:ext cx="8964612" cy="604837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>
              <a:buFontTx/>
              <a:buNone/>
            </a:pPr>
            <a:r>
              <a:rPr lang="en-US" altLang="pt-BR" sz="1400">
                <a:latin typeface="Courier New" pitchFamily="49" charset="0"/>
              </a:rPr>
              <a:t> </a:t>
            </a:r>
            <a:r>
              <a:rPr lang="en-US" altLang="pt-BR" sz="1400">
                <a:solidFill>
                  <a:srgbClr val="008000"/>
                </a:solidFill>
                <a:latin typeface="Courier New" pitchFamily="49" charset="0"/>
              </a:rPr>
              <a:t>// acrescenta linhas e colunas de um array a saida</a:t>
            </a:r>
          </a:p>
          <a:p>
            <a:pPr marL="533400" indent="-533400">
              <a:buFontTx/>
              <a:buNone/>
            </a:pPr>
            <a:r>
              <a:rPr lang="en-US" altLang="pt-BR" sz="1400">
                <a:latin typeface="Courier New" pitchFamily="49" charset="0"/>
              </a:rPr>
              <a:t>  static void geraSaida( int array[][] ) {</a:t>
            </a:r>
          </a:p>
          <a:p>
            <a:pPr marL="533400" indent="-533400">
              <a:buFontTx/>
              <a:buNone/>
            </a:pPr>
            <a:r>
              <a:rPr lang="en-US" altLang="pt-BR" sz="1400">
                <a:latin typeface="Courier New" pitchFamily="49" charset="0"/>
              </a:rPr>
              <a:t>    </a:t>
            </a:r>
            <a:r>
              <a:rPr lang="en-US" altLang="pt-BR" sz="1400">
                <a:solidFill>
                  <a:srgbClr val="008000"/>
                </a:solidFill>
                <a:latin typeface="Courier New" pitchFamily="49" charset="0"/>
              </a:rPr>
              <a:t>// percore as linhas do array com um laço</a:t>
            </a:r>
          </a:p>
          <a:p>
            <a:pPr marL="533400" indent="-533400">
              <a:buFontTx/>
              <a:buNone/>
            </a:pPr>
            <a:r>
              <a:rPr lang="en-US" altLang="pt-BR" sz="1400">
                <a:latin typeface="Courier New" pitchFamily="49" charset="0"/>
              </a:rPr>
              <a:t>    for ( int linha = 0; linha &lt; array.length; linha++ ) {</a:t>
            </a:r>
          </a:p>
          <a:p>
            <a:pPr marL="533400" indent="-533400">
              <a:buFontTx/>
              <a:buNone/>
            </a:pPr>
            <a:r>
              <a:rPr lang="en-US" altLang="pt-BR" sz="1400">
                <a:latin typeface="Courier New" pitchFamily="49" charset="0"/>
              </a:rPr>
              <a:t>      </a:t>
            </a:r>
            <a:r>
              <a:rPr lang="en-US" altLang="pt-BR" sz="1400">
                <a:solidFill>
                  <a:srgbClr val="008000"/>
                </a:solidFill>
                <a:latin typeface="Courier New" pitchFamily="49" charset="0"/>
              </a:rPr>
              <a:t>// percorre as colunas da linha atual com um laço</a:t>
            </a:r>
          </a:p>
          <a:p>
            <a:pPr marL="533400" indent="-533400">
              <a:buFontTx/>
              <a:buNone/>
            </a:pPr>
            <a:r>
              <a:rPr lang="en-US" altLang="pt-BR" sz="1400">
                <a:latin typeface="Courier New" pitchFamily="49" charset="0"/>
              </a:rPr>
              <a:t>      for ( int coluna = 0;</a:t>
            </a:r>
          </a:p>
          <a:p>
            <a:pPr marL="533400" indent="-533400">
              <a:buFontTx/>
              <a:buNone/>
            </a:pPr>
            <a:r>
              <a:rPr lang="en-US" altLang="pt-BR" sz="1400">
                <a:latin typeface="Courier New" pitchFamily="49" charset="0"/>
              </a:rPr>
              <a:t>           coluna &lt; array[ linha ].length;</a:t>
            </a:r>
          </a:p>
          <a:p>
            <a:pPr marL="533400" indent="-533400">
              <a:buFontTx/>
              <a:buNone/>
            </a:pPr>
            <a:r>
              <a:rPr lang="en-US" altLang="pt-BR" sz="1400">
                <a:latin typeface="Courier New" pitchFamily="49" charset="0"/>
              </a:rPr>
              <a:t>           coluna++ )</a:t>
            </a:r>
          </a:p>
          <a:p>
            <a:pPr marL="533400" indent="-533400">
              <a:buFontTx/>
              <a:buNone/>
            </a:pPr>
            <a:r>
              <a:rPr lang="en-US" altLang="pt-BR" sz="1400">
                <a:latin typeface="Courier New" pitchFamily="49" charset="0"/>
              </a:rPr>
              <a:t>        saidaArea.append( array[ linha ][ coluna ] + "  " );</a:t>
            </a:r>
          </a:p>
          <a:p>
            <a:pPr marL="533400" indent="-533400">
              <a:buFontTx/>
              <a:buNone/>
            </a:pPr>
            <a:r>
              <a:rPr lang="en-US" altLang="pt-BR" sz="1400">
                <a:latin typeface="Courier New" pitchFamily="49" charset="0"/>
              </a:rPr>
              <a:t>      saidaArea.append( "\n" );</a:t>
            </a:r>
          </a:p>
          <a:p>
            <a:pPr marL="533400" indent="-533400">
              <a:buFontTx/>
              <a:buNone/>
            </a:pPr>
            <a:r>
              <a:rPr lang="en-US" altLang="pt-BR" sz="1400">
                <a:latin typeface="Courier New" pitchFamily="49" charset="0"/>
              </a:rPr>
              <a:t>    }</a:t>
            </a:r>
          </a:p>
          <a:p>
            <a:pPr marL="533400" indent="-533400">
              <a:buFontTx/>
              <a:buNone/>
            </a:pPr>
            <a:r>
              <a:rPr lang="en-US" altLang="pt-BR" sz="1400">
                <a:latin typeface="Courier New" pitchFamily="49" charset="0"/>
              </a:rPr>
              <a:t>  }</a:t>
            </a:r>
          </a:p>
          <a:p>
            <a:pPr marL="533400" indent="-533400">
              <a:buFontTx/>
              <a:buNone/>
            </a:pPr>
            <a:r>
              <a:rPr lang="en-US" altLang="pt-BR" sz="1400">
                <a:latin typeface="Courier New" pitchFamily="49" charset="0"/>
              </a:rPr>
              <a:t>}</a:t>
            </a:r>
          </a:p>
          <a:p>
            <a:pPr marL="533400" indent="-533400">
              <a:buFontTx/>
              <a:buNone/>
            </a:pPr>
            <a:endParaRPr lang="en-US" altLang="pt-BR" sz="1400">
              <a:latin typeface="Courier New" pitchFamily="49" charset="0"/>
            </a:endParaRPr>
          </a:p>
          <a:p>
            <a:pPr marL="533400" indent="-533400">
              <a:buFontTx/>
              <a:buNone/>
            </a:pPr>
            <a:r>
              <a:rPr lang="en-US" altLang="pt-BR" sz="1400">
                <a:latin typeface="Courier New" pitchFamily="49" charset="0"/>
              </a:rPr>
              <a:t>}  </a:t>
            </a:r>
            <a:r>
              <a:rPr lang="en-US" altLang="pt-BR" sz="1400">
                <a:solidFill>
                  <a:srgbClr val="008000"/>
                </a:solidFill>
                <a:latin typeface="Courier New" pitchFamily="49" charset="0"/>
              </a:rPr>
              <a:t>// fim da classe ArrayMultiDim_1</a:t>
            </a:r>
          </a:p>
        </p:txBody>
      </p:sp>
    </p:spTree>
    <p:extLst>
      <p:ext uri="{BB962C8B-B14F-4D97-AF65-F5344CB8AC3E}">
        <p14:creationId xmlns:p14="http://schemas.microsoft.com/office/powerpoint/2010/main" val="3534462097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820150" cy="5256212"/>
          </a:xfrm>
          <a:noFill/>
          <a:ln/>
        </p:spPr>
        <p:txBody>
          <a:bodyPr/>
          <a:lstStyle/>
          <a:p>
            <a:pPr marL="442913" indent="-442913"/>
            <a:r>
              <a:rPr lang="en-US" altLang="pt-BR"/>
              <a:t>Faca um programa que:</a:t>
            </a:r>
          </a:p>
          <a:p>
            <a:pPr marL="633413" lvl="1" indent="-11113">
              <a:buFontTx/>
              <a:buNone/>
            </a:pPr>
            <a:r>
              <a:rPr lang="en-US" altLang="pt-BR"/>
              <a:t>Crie um array bidimensional baseado em um 	número informado pelo usuário;</a:t>
            </a:r>
          </a:p>
          <a:p>
            <a:pPr marL="633413" lvl="1" indent="-11113">
              <a:buFontTx/>
              <a:buNone/>
            </a:pPr>
            <a:r>
              <a:rPr lang="en-US" altLang="pt-BR"/>
              <a:t>Apresente esse array como uma matriz 	identidade (x=y -&gt; 1; x &lt;&gt; y -&gt; 0). Na matriz 	identidade todos os elementos da diagonal 	principal são iguais a 1.</a:t>
            </a:r>
          </a:p>
        </p:txBody>
      </p:sp>
      <p:sp>
        <p:nvSpPr>
          <p:cNvPr id="414724" name="Rectangle 4"/>
          <p:cNvSpPr>
            <a:spLocks noChangeArrowheads="1"/>
          </p:cNvSpPr>
          <p:nvPr/>
        </p:nvSpPr>
        <p:spPr bwMode="auto">
          <a:xfrm>
            <a:off x="107950" y="765175"/>
            <a:ext cx="835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i="1" u="none">
                <a:solidFill>
                  <a:srgbClr val="0000FF"/>
                </a:solidFill>
              </a:rPr>
              <a:t>Exercício</a:t>
            </a:r>
            <a:endParaRPr lang="pt-BR" altLang="pt-BR" sz="2400" b="1" u="none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701400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Classe Vector</a:t>
            </a:r>
            <a:endParaRPr lang="pt-BR" altLang="pt-BR"/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36613"/>
            <a:ext cx="8820150" cy="5445125"/>
          </a:xfrm>
          <a:noFill/>
          <a:ln/>
        </p:spPr>
        <p:txBody>
          <a:bodyPr/>
          <a:lstStyle/>
          <a:p>
            <a:pPr marL="533400" indent="-533400">
              <a:spcBef>
                <a:spcPct val="55000"/>
              </a:spcBef>
            </a:pPr>
            <a:r>
              <a:rPr lang="pt-BR" altLang="pt-BR" sz="2800"/>
              <a:t>Pode ser entendida como uma coleção de objetos podendo variar de tamanho conforme a necessidade;</a:t>
            </a:r>
            <a:r>
              <a:rPr lang="en-US" altLang="pt-BR" sz="2800"/>
              <a:t> </a:t>
            </a:r>
          </a:p>
          <a:p>
            <a:pPr marL="533400" indent="-533400">
              <a:spcBef>
                <a:spcPct val="55000"/>
              </a:spcBef>
            </a:pPr>
            <a:r>
              <a:rPr lang="pt-BR" altLang="pt-BR" sz="2800"/>
              <a:t>Possui três construtores:</a:t>
            </a:r>
          </a:p>
          <a:p>
            <a:pPr marL="1427163" lvl="1" indent="-457200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 b="1">
                <a:latin typeface="Courier New" pitchFamily="49" charset="0"/>
              </a:rPr>
              <a:t>public</a:t>
            </a:r>
            <a:r>
              <a:rPr lang="pt-BR" altLang="pt-BR" sz="2400">
                <a:latin typeface="Courier New" pitchFamily="49" charset="0"/>
              </a:rPr>
              <a:t> Vector():</a:t>
            </a:r>
            <a:r>
              <a:rPr lang="pt-BR" altLang="pt-BR" sz="2400"/>
              <a:t> constrói um vetor vazio;</a:t>
            </a:r>
          </a:p>
          <a:p>
            <a:pPr marL="1427163" lvl="1" indent="-457200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 b="1">
                <a:latin typeface="Courier New" pitchFamily="49" charset="0"/>
              </a:rPr>
              <a:t>public</a:t>
            </a:r>
            <a:r>
              <a:rPr lang="pt-BR" altLang="pt-BR" sz="2400">
                <a:latin typeface="Courier New" pitchFamily="49" charset="0"/>
              </a:rPr>
              <a:t> Vector(</a:t>
            </a:r>
            <a:r>
              <a:rPr lang="pt-BR" altLang="pt-BR" sz="2400" b="1">
                <a:latin typeface="Courier New" pitchFamily="49" charset="0"/>
              </a:rPr>
              <a:t>int</a:t>
            </a:r>
            <a:r>
              <a:rPr lang="pt-BR" altLang="pt-BR" sz="2400">
                <a:latin typeface="Courier New" pitchFamily="49" charset="0"/>
              </a:rPr>
              <a:t> </a:t>
            </a:r>
            <a:r>
              <a:rPr lang="pt-BR" altLang="pt-BR" sz="2400" i="1">
                <a:latin typeface="Courier New" pitchFamily="49" charset="0"/>
              </a:rPr>
              <a:t>initialCapacity</a:t>
            </a:r>
            <a:r>
              <a:rPr lang="pt-BR" altLang="pt-BR" sz="2400">
                <a:latin typeface="Courier New" pitchFamily="49" charset="0"/>
              </a:rPr>
              <a:t>):</a:t>
            </a:r>
            <a:r>
              <a:rPr lang="pt-BR" altLang="pt-BR" sz="2400"/>
              <a:t> constrói um vetor vazio com a capacidade especificada;</a:t>
            </a:r>
          </a:p>
          <a:p>
            <a:pPr marL="1427163" lvl="1" indent="-457200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 b="1">
                <a:latin typeface="Courier New" pitchFamily="49" charset="0"/>
              </a:rPr>
              <a:t>public</a:t>
            </a:r>
            <a:r>
              <a:rPr lang="pt-BR" altLang="pt-BR" sz="2400">
                <a:latin typeface="Courier New" pitchFamily="49" charset="0"/>
              </a:rPr>
              <a:t>  Vector(</a:t>
            </a:r>
            <a:r>
              <a:rPr lang="pt-BR" altLang="pt-BR" sz="2400" b="1">
                <a:latin typeface="Courier New" pitchFamily="49" charset="0"/>
              </a:rPr>
              <a:t>int</a:t>
            </a:r>
            <a:r>
              <a:rPr lang="pt-BR" altLang="pt-BR" sz="2400">
                <a:latin typeface="Courier New" pitchFamily="49" charset="0"/>
              </a:rPr>
              <a:t> i</a:t>
            </a:r>
            <a:r>
              <a:rPr lang="pt-BR" altLang="pt-BR" sz="2400" i="1">
                <a:latin typeface="Courier New" pitchFamily="49" charset="0"/>
              </a:rPr>
              <a:t>nitialCapacity</a:t>
            </a:r>
            <a:r>
              <a:rPr lang="pt-BR" altLang="pt-BR" sz="2400">
                <a:latin typeface="Courier New" pitchFamily="49" charset="0"/>
              </a:rPr>
              <a:t>, int </a:t>
            </a:r>
            <a:r>
              <a:rPr lang="pt-BR" altLang="pt-BR" sz="2400" i="1">
                <a:latin typeface="Courier New" pitchFamily="49" charset="0"/>
              </a:rPr>
              <a:t>capacityIncrement</a:t>
            </a:r>
            <a:r>
              <a:rPr lang="pt-BR" altLang="pt-BR" sz="2400">
                <a:latin typeface="Courier New" pitchFamily="49" charset="0"/>
              </a:rPr>
              <a:t>)</a:t>
            </a:r>
            <a:r>
              <a:rPr lang="pt-BR" altLang="pt-BR" sz="2400"/>
              <a:t>: constrói um vetor vazio com a capacidade e incremento especificados.</a:t>
            </a:r>
          </a:p>
        </p:txBody>
      </p:sp>
    </p:spTree>
    <p:extLst>
      <p:ext uri="{BB962C8B-B14F-4D97-AF65-F5344CB8AC3E}">
        <p14:creationId xmlns:p14="http://schemas.microsoft.com/office/powerpoint/2010/main" val="1569594666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050" name="Picture 2" descr="j2se9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50" y="1268413"/>
            <a:ext cx="6551613" cy="4932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805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/>
              <a:t>A </a:t>
            </a:r>
            <a:r>
              <a:rPr lang="en-US" altLang="pt-BR" dirty="0" err="1"/>
              <a:t>Linguagem</a:t>
            </a:r>
            <a:r>
              <a:rPr lang="en-US" altLang="pt-BR" dirty="0"/>
              <a:t> JAVA </a:t>
            </a:r>
            <a:endParaRPr lang="pt-BR" altLang="pt-BR" dirty="0"/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36513" y="735013"/>
            <a:ext cx="8856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Visão Geral da Linguagem JAVA</a:t>
            </a:r>
          </a:p>
        </p:txBody>
      </p:sp>
      <p:sp>
        <p:nvSpPr>
          <p:cNvPr id="258060" name="Rectangle 12"/>
          <p:cNvSpPr>
            <a:spLocks noChangeArrowheads="1"/>
          </p:cNvSpPr>
          <p:nvPr/>
        </p:nvSpPr>
        <p:spPr bwMode="auto">
          <a:xfrm>
            <a:off x="6659563" y="1557338"/>
            <a:ext cx="2484437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534988" indent="-127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5093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buFont typeface="Symbol" pitchFamily="18" charset="2"/>
              <a:buNone/>
            </a:pPr>
            <a:r>
              <a:rPr lang="en-US" altLang="pt-BR" sz="2000" u="none"/>
              <a:t>Esse mini-curso apresenta uma Introdução ao mundo complexo, dinâmico e crescente da linguagem JAVA.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Symbol" pitchFamily="18" charset="2"/>
              <a:buNone/>
            </a:pPr>
            <a:endParaRPr lang="en-US" altLang="pt-BR" sz="2000" u="none"/>
          </a:p>
          <a:p>
            <a:pPr>
              <a:spcBef>
                <a:spcPts val="300"/>
              </a:spcBef>
              <a:spcAft>
                <a:spcPts val="300"/>
              </a:spcAft>
              <a:buFont typeface="Symbol" pitchFamily="18" charset="2"/>
              <a:buNone/>
            </a:pPr>
            <a:r>
              <a:rPr lang="en-US" altLang="pt-BR" sz="2000" u="none"/>
              <a:t>Você pode conhecer o que significa cada módulo no link: 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Symbol" pitchFamily="18" charset="2"/>
              <a:buNone/>
            </a:pPr>
            <a:r>
              <a:rPr lang="pt-BR" altLang="pt-BR" sz="1400" b="1" u="none">
                <a:hlinkClick r:id="rId3"/>
              </a:rPr>
              <a:t>http://java.sun.com/j2se/</a:t>
            </a:r>
            <a:r>
              <a:rPr lang="pt-BR" altLang="pt-BR" sz="1400" b="1" u="none"/>
              <a:t> </a:t>
            </a:r>
            <a:endParaRPr lang="pt-BR" altLang="pt-BR" sz="2800" u="none"/>
          </a:p>
        </p:txBody>
      </p:sp>
    </p:spTree>
    <p:extLst>
      <p:ext uri="{BB962C8B-B14F-4D97-AF65-F5344CB8AC3E}">
        <p14:creationId xmlns:p14="http://schemas.microsoft.com/office/powerpoint/2010/main" val="363893249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Classe Vector</a:t>
            </a:r>
            <a:endParaRPr lang="pt-BR" altLang="pt-BR"/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36613"/>
            <a:ext cx="8820150" cy="5616575"/>
          </a:xfrm>
          <a:noFill/>
          <a:ln/>
        </p:spPr>
        <p:txBody>
          <a:bodyPr/>
          <a:lstStyle/>
          <a:p>
            <a:pPr marL="361950" indent="-361950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800"/>
              <a:t>Principais métodos:</a:t>
            </a:r>
          </a:p>
          <a:p>
            <a:pPr marL="990600" lvl="1" indent="-449263">
              <a:lnSpc>
                <a:spcPct val="90000"/>
              </a:lnSpc>
              <a:spcBef>
                <a:spcPct val="55000"/>
              </a:spcBef>
              <a:buFontTx/>
              <a:buChar char="•"/>
            </a:pPr>
            <a:r>
              <a:rPr lang="pt-BR" altLang="pt-BR" sz="2000" b="1">
                <a:latin typeface="Courier New" pitchFamily="49" charset="0"/>
              </a:rPr>
              <a:t>public int</a:t>
            </a:r>
            <a:r>
              <a:rPr lang="pt-BR" altLang="pt-BR" sz="2000">
                <a:latin typeface="Courier New" pitchFamily="49" charset="0"/>
              </a:rPr>
              <a:t> size();</a:t>
            </a:r>
          </a:p>
          <a:p>
            <a:pPr marL="990600" lvl="1" indent="-449263">
              <a:lnSpc>
                <a:spcPct val="90000"/>
              </a:lnSpc>
              <a:spcBef>
                <a:spcPct val="55000"/>
              </a:spcBef>
              <a:buFontTx/>
              <a:buChar char="•"/>
            </a:pPr>
            <a:r>
              <a:rPr lang="pt-BR" altLang="pt-BR" sz="2000" b="1">
                <a:latin typeface="Courier New" pitchFamily="49" charset="0"/>
              </a:rPr>
              <a:t>public boolean</a:t>
            </a:r>
            <a:r>
              <a:rPr lang="pt-BR" altLang="pt-BR" sz="2000">
                <a:latin typeface="Courier New" pitchFamily="49" charset="0"/>
              </a:rPr>
              <a:t> contains(Object elem);</a:t>
            </a:r>
          </a:p>
          <a:p>
            <a:pPr marL="990600" lvl="1" indent="-449263">
              <a:lnSpc>
                <a:spcPct val="90000"/>
              </a:lnSpc>
              <a:spcBef>
                <a:spcPct val="55000"/>
              </a:spcBef>
              <a:buFontTx/>
              <a:buChar char="•"/>
            </a:pPr>
            <a:r>
              <a:rPr lang="pt-BR" altLang="pt-BR" sz="2000" b="1">
                <a:latin typeface="Courier New" pitchFamily="49" charset="0"/>
              </a:rPr>
              <a:t>public int</a:t>
            </a:r>
            <a:r>
              <a:rPr lang="pt-BR" altLang="pt-BR" sz="2000">
                <a:latin typeface="Courier New" pitchFamily="49" charset="0"/>
              </a:rPr>
              <a:t> indexOf(Object elem);</a:t>
            </a:r>
          </a:p>
          <a:p>
            <a:pPr marL="990600" lvl="1" indent="-449263">
              <a:lnSpc>
                <a:spcPct val="90000"/>
              </a:lnSpc>
              <a:spcBef>
                <a:spcPct val="55000"/>
              </a:spcBef>
              <a:buFontTx/>
              <a:buChar char="•"/>
            </a:pPr>
            <a:r>
              <a:rPr lang="pt-BR" altLang="pt-BR" sz="2000" b="1">
                <a:latin typeface="Courier New" pitchFamily="49" charset="0"/>
              </a:rPr>
              <a:t>public synchronized</a:t>
            </a:r>
            <a:r>
              <a:rPr lang="pt-BR" altLang="pt-BR" sz="2000">
                <a:latin typeface="Courier New" pitchFamily="49" charset="0"/>
              </a:rPr>
              <a:t> Object elementAt(int index);</a:t>
            </a:r>
          </a:p>
          <a:p>
            <a:pPr marL="990600" lvl="1" indent="-449263">
              <a:lnSpc>
                <a:spcPct val="90000"/>
              </a:lnSpc>
              <a:spcBef>
                <a:spcPct val="55000"/>
              </a:spcBef>
              <a:buFontTx/>
              <a:buChar char="•"/>
            </a:pPr>
            <a:r>
              <a:rPr lang="pt-BR" altLang="pt-BR" sz="2000" b="1">
                <a:latin typeface="Courier New" pitchFamily="49" charset="0"/>
              </a:rPr>
              <a:t>public synchronized void</a:t>
            </a:r>
            <a:r>
              <a:rPr lang="pt-BR" altLang="pt-BR" sz="2000">
                <a:latin typeface="Courier New" pitchFamily="49" charset="0"/>
              </a:rPr>
              <a:t> setElementAt(Object obj, int index);</a:t>
            </a:r>
          </a:p>
          <a:p>
            <a:pPr marL="990600" lvl="1" indent="-449263">
              <a:lnSpc>
                <a:spcPct val="90000"/>
              </a:lnSpc>
              <a:spcBef>
                <a:spcPct val="55000"/>
              </a:spcBef>
              <a:buFontTx/>
              <a:buChar char="•"/>
            </a:pPr>
            <a:r>
              <a:rPr lang="pt-BR" altLang="pt-BR" sz="2000" b="1">
                <a:latin typeface="Courier New" pitchFamily="49" charset="0"/>
              </a:rPr>
              <a:t>public synchronized void</a:t>
            </a:r>
            <a:r>
              <a:rPr lang="pt-BR" altLang="pt-BR" sz="2000">
                <a:latin typeface="Courier New" pitchFamily="49" charset="0"/>
              </a:rPr>
              <a:t> removeElementAt(int index);</a:t>
            </a:r>
          </a:p>
          <a:p>
            <a:pPr marL="990600" lvl="1" indent="-449263">
              <a:lnSpc>
                <a:spcPct val="90000"/>
              </a:lnSpc>
              <a:spcBef>
                <a:spcPct val="55000"/>
              </a:spcBef>
              <a:buFontTx/>
              <a:buChar char="•"/>
            </a:pPr>
            <a:r>
              <a:rPr lang="pt-BR" altLang="pt-BR" sz="2000" b="1">
                <a:latin typeface="Courier New" pitchFamily="49" charset="0"/>
              </a:rPr>
              <a:t>public synchronized void</a:t>
            </a:r>
            <a:r>
              <a:rPr lang="pt-BR" altLang="pt-BR" sz="2000">
                <a:latin typeface="Courier New" pitchFamily="49" charset="0"/>
              </a:rPr>
              <a:t> addElement(Object obj);</a:t>
            </a:r>
          </a:p>
          <a:p>
            <a:pPr marL="990600" lvl="1" indent="-449263">
              <a:lnSpc>
                <a:spcPct val="90000"/>
              </a:lnSpc>
              <a:spcBef>
                <a:spcPct val="55000"/>
              </a:spcBef>
              <a:buFontTx/>
              <a:buChar char="•"/>
            </a:pPr>
            <a:r>
              <a:rPr lang="pt-BR" altLang="pt-BR" sz="2000" b="1">
                <a:latin typeface="Courier New" pitchFamily="49" charset="0"/>
              </a:rPr>
              <a:t>public synchronized void</a:t>
            </a:r>
            <a:r>
              <a:rPr lang="pt-BR" altLang="pt-BR" sz="2000">
                <a:latin typeface="Courier New" pitchFamily="49" charset="0"/>
              </a:rPr>
              <a:t> insertElementAt(Object obj, int index).</a:t>
            </a:r>
          </a:p>
        </p:txBody>
      </p:sp>
    </p:spTree>
    <p:extLst>
      <p:ext uri="{BB962C8B-B14F-4D97-AF65-F5344CB8AC3E}">
        <p14:creationId xmlns:p14="http://schemas.microsoft.com/office/powerpoint/2010/main" val="4071959051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Classe Vector - Exemplo</a:t>
            </a:r>
            <a:endParaRPr lang="pt-BR" altLang="pt-BR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36613"/>
            <a:ext cx="8820150" cy="5616575"/>
          </a:xfrm>
          <a:noFill/>
          <a:ln/>
        </p:spPr>
        <p:txBody>
          <a:bodyPr/>
          <a:lstStyle/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 b="1">
                <a:latin typeface="Courier New" pitchFamily="49" charset="0"/>
              </a:rPr>
              <a:t>import</a:t>
            </a:r>
            <a:r>
              <a:rPr lang="pt-BR" altLang="pt-BR" sz="1800">
                <a:latin typeface="Courier New" pitchFamily="49" charset="0"/>
              </a:rPr>
              <a:t> java.util.*;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endParaRPr lang="pt-BR" altLang="pt-BR" sz="1800">
              <a:latin typeface="Courier New" pitchFamily="49" charset="0"/>
            </a:endParaRP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 b="1">
                <a:latin typeface="Courier New" pitchFamily="49" charset="0"/>
              </a:rPr>
              <a:t>public</a:t>
            </a:r>
            <a:r>
              <a:rPr lang="pt-BR" altLang="pt-BR" sz="1800">
                <a:latin typeface="Courier New" pitchFamily="49" charset="0"/>
              </a:rPr>
              <a:t> </a:t>
            </a:r>
            <a:r>
              <a:rPr lang="pt-BR" altLang="pt-BR" sz="1800" b="1">
                <a:latin typeface="Courier New" pitchFamily="49" charset="0"/>
              </a:rPr>
              <a:t>class</a:t>
            </a:r>
            <a:r>
              <a:rPr lang="pt-BR" altLang="pt-BR" sz="1800">
                <a:latin typeface="Courier New" pitchFamily="49" charset="0"/>
              </a:rPr>
              <a:t> ExemploVector {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endParaRPr lang="pt-BR" altLang="pt-BR" sz="1800">
              <a:latin typeface="Courier New" pitchFamily="49" charset="0"/>
            </a:endParaRP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</a:t>
            </a:r>
            <a:r>
              <a:rPr lang="pt-BR" altLang="pt-BR" sz="1800" b="1">
                <a:latin typeface="Courier New" pitchFamily="49" charset="0"/>
              </a:rPr>
              <a:t>private</a:t>
            </a:r>
            <a:r>
              <a:rPr lang="pt-BR" altLang="pt-BR" sz="1800">
                <a:latin typeface="Courier New" pitchFamily="49" charset="0"/>
              </a:rPr>
              <a:t> Vector vetor = null;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endParaRPr lang="pt-BR" altLang="pt-BR" sz="1800">
              <a:latin typeface="Courier New" pitchFamily="49" charset="0"/>
            </a:endParaRP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</a:t>
            </a:r>
            <a:r>
              <a:rPr lang="pt-BR" altLang="pt-BR" sz="1800" b="1">
                <a:latin typeface="Courier New" pitchFamily="49" charset="0"/>
              </a:rPr>
              <a:t>public</a:t>
            </a:r>
            <a:r>
              <a:rPr lang="pt-BR" altLang="pt-BR" sz="1800">
                <a:latin typeface="Courier New" pitchFamily="49" charset="0"/>
              </a:rPr>
              <a:t> ExemploVector() {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vetor = new Vector(1,1); //Define a capacidade e incremento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}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endParaRPr lang="pt-BR" altLang="pt-BR" sz="1800">
              <a:latin typeface="Courier New" pitchFamily="49" charset="0"/>
            </a:endParaRP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</a:t>
            </a:r>
            <a:r>
              <a:rPr lang="pt-BR" altLang="pt-BR" sz="1800" b="1">
                <a:latin typeface="Courier New" pitchFamily="49" charset="0"/>
              </a:rPr>
              <a:t>public</a:t>
            </a:r>
            <a:r>
              <a:rPr lang="pt-BR" altLang="pt-BR" sz="1800">
                <a:latin typeface="Courier New" pitchFamily="49" charset="0"/>
              </a:rPr>
              <a:t> void addInt(int i) {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vetor.addElement(new Integer(i));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}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endParaRPr lang="pt-BR" altLang="pt-BR" sz="1800">
              <a:latin typeface="Courier New" pitchFamily="49" charset="0"/>
            </a:endParaRP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</a:t>
            </a:r>
            <a:r>
              <a:rPr lang="pt-BR" altLang="pt-BR" sz="1800" b="1">
                <a:latin typeface="Courier New" pitchFamily="49" charset="0"/>
              </a:rPr>
              <a:t>public</a:t>
            </a:r>
            <a:r>
              <a:rPr lang="pt-BR" altLang="pt-BR" sz="1800">
                <a:latin typeface="Courier New" pitchFamily="49" charset="0"/>
              </a:rPr>
              <a:t> void addDouble(double d) {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vetor.addElement(new Double(d));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}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endParaRPr lang="pt-BR" altLang="pt-BR" sz="1800">
              <a:latin typeface="Courier New" pitchFamily="49" charset="0"/>
            </a:endParaRP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... 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}</a:t>
            </a:r>
          </a:p>
        </p:txBody>
      </p:sp>
      <p:sp>
        <p:nvSpPr>
          <p:cNvPr id="443396" name="Text Box 4"/>
          <p:cNvSpPr txBox="1">
            <a:spLocks noChangeArrowheads="1"/>
          </p:cNvSpPr>
          <p:nvPr/>
        </p:nvSpPr>
        <p:spPr bwMode="auto">
          <a:xfrm>
            <a:off x="5292725" y="1052513"/>
            <a:ext cx="3455988" cy="1338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b="1" u="none"/>
              <a:t>API Java. </a:t>
            </a:r>
            <a:r>
              <a:rPr lang="pt-BR" altLang="pt-BR" u="none"/>
              <a:t>Importação de classe da API java.util.*; </a:t>
            </a:r>
          </a:p>
          <a:p>
            <a:pPr>
              <a:spcBef>
                <a:spcPct val="50000"/>
              </a:spcBef>
            </a:pPr>
            <a:r>
              <a:rPr lang="pt-BR" altLang="pt-BR" u="none"/>
              <a:t>Aqui está incluída a classe Vector()</a:t>
            </a:r>
            <a:endParaRPr lang="pt-BR" altLang="pt-BR"/>
          </a:p>
        </p:txBody>
      </p:sp>
      <p:sp>
        <p:nvSpPr>
          <p:cNvPr id="443397" name="AutoShape 5"/>
          <p:cNvSpPr>
            <a:spLocks noChangeArrowheads="1"/>
          </p:cNvSpPr>
          <p:nvPr/>
        </p:nvSpPr>
        <p:spPr bwMode="auto">
          <a:xfrm rot="16525613">
            <a:off x="3671888" y="-127000"/>
            <a:ext cx="287338" cy="2808287"/>
          </a:xfrm>
          <a:prstGeom prst="downArrow">
            <a:avLst>
              <a:gd name="adj1" fmla="val 50000"/>
              <a:gd name="adj2" fmla="val 24433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43398" name="Text Box 6"/>
          <p:cNvSpPr txBox="1">
            <a:spLocks noChangeArrowheads="1"/>
          </p:cNvSpPr>
          <p:nvPr/>
        </p:nvSpPr>
        <p:spPr bwMode="auto">
          <a:xfrm>
            <a:off x="5219700" y="3141663"/>
            <a:ext cx="3455988" cy="9255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u="none"/>
              <a:t>Utiliza o construtor que permite definir o tamanho inicial do vetor e o incremento</a:t>
            </a:r>
            <a:endParaRPr lang="pt-BR" altLang="pt-BR"/>
          </a:p>
        </p:txBody>
      </p:sp>
      <p:sp>
        <p:nvSpPr>
          <p:cNvPr id="443399" name="AutoShape 7"/>
          <p:cNvSpPr>
            <a:spLocks noChangeArrowheads="1"/>
          </p:cNvSpPr>
          <p:nvPr/>
        </p:nvSpPr>
        <p:spPr bwMode="auto">
          <a:xfrm rot="16525613">
            <a:off x="3598863" y="1817688"/>
            <a:ext cx="287337" cy="2808287"/>
          </a:xfrm>
          <a:prstGeom prst="downArrow">
            <a:avLst>
              <a:gd name="adj1" fmla="val 50000"/>
              <a:gd name="adj2" fmla="val 24433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43400" name="Text Box 8"/>
          <p:cNvSpPr txBox="1">
            <a:spLocks noChangeArrowheads="1"/>
          </p:cNvSpPr>
          <p:nvPr/>
        </p:nvSpPr>
        <p:spPr bwMode="auto">
          <a:xfrm>
            <a:off x="5435600" y="4724400"/>
            <a:ext cx="3455988" cy="1200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u="none"/>
              <a:t>O método addElement(Object)  permite adicionar qualquer objeto para um determinado vetor.</a:t>
            </a:r>
            <a:endParaRPr lang="pt-BR" altLang="pt-BR"/>
          </a:p>
        </p:txBody>
      </p:sp>
      <p:sp>
        <p:nvSpPr>
          <p:cNvPr id="443401" name="AutoShape 9"/>
          <p:cNvSpPr>
            <a:spLocks noChangeArrowheads="1"/>
          </p:cNvSpPr>
          <p:nvPr/>
        </p:nvSpPr>
        <p:spPr bwMode="auto">
          <a:xfrm rot="17457792">
            <a:off x="3814763" y="3400425"/>
            <a:ext cx="287338" cy="2808287"/>
          </a:xfrm>
          <a:prstGeom prst="downArrow">
            <a:avLst>
              <a:gd name="adj1" fmla="val 50000"/>
              <a:gd name="adj2" fmla="val 24433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797922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Classe Vector - Exemplo</a:t>
            </a:r>
            <a:endParaRPr lang="pt-BR" altLang="pt-BR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36613"/>
            <a:ext cx="8820150" cy="5616575"/>
          </a:xfrm>
          <a:noFill/>
          <a:ln/>
        </p:spPr>
        <p:txBody>
          <a:bodyPr>
            <a:normAutofit lnSpcReduction="10000"/>
          </a:bodyPr>
          <a:lstStyle/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 b="1">
                <a:latin typeface="Courier New" pitchFamily="49" charset="0"/>
              </a:rPr>
              <a:t>import</a:t>
            </a:r>
            <a:r>
              <a:rPr lang="pt-BR" altLang="pt-BR" sz="1800">
                <a:latin typeface="Courier New" pitchFamily="49" charset="0"/>
              </a:rPr>
              <a:t> java.util.*;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endParaRPr lang="pt-BR" altLang="pt-BR" sz="1800">
              <a:latin typeface="Courier New" pitchFamily="49" charset="0"/>
            </a:endParaRP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 b="1">
                <a:latin typeface="Courier New" pitchFamily="49" charset="0"/>
              </a:rPr>
              <a:t>public</a:t>
            </a:r>
            <a:r>
              <a:rPr lang="pt-BR" altLang="pt-BR" sz="1800">
                <a:latin typeface="Courier New" pitchFamily="49" charset="0"/>
              </a:rPr>
              <a:t> </a:t>
            </a:r>
            <a:r>
              <a:rPr lang="pt-BR" altLang="pt-BR" sz="1800" b="1">
                <a:latin typeface="Courier New" pitchFamily="49" charset="0"/>
              </a:rPr>
              <a:t>class</a:t>
            </a:r>
            <a:r>
              <a:rPr lang="pt-BR" altLang="pt-BR" sz="1800">
                <a:latin typeface="Courier New" pitchFamily="49" charset="0"/>
              </a:rPr>
              <a:t> ExemploVector {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....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/>
              <a:t>   </a:t>
            </a:r>
            <a:r>
              <a:rPr lang="pt-BR" altLang="pt-BR" sz="1800" b="1">
                <a:latin typeface="Courier New" pitchFamily="49" charset="0"/>
              </a:rPr>
              <a:t>public static void </a:t>
            </a:r>
            <a:r>
              <a:rPr lang="pt-BR" altLang="pt-BR" sz="1800">
                <a:latin typeface="Courier New" pitchFamily="49" charset="0"/>
              </a:rPr>
              <a:t>main (String par[]) {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ExemploVector v = new  ExemploVector();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int intValor = 5;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double dblValor = 5.45;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char chrArray[] = {'1','2','3','4','5'};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String strValor = new String("Java");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Conta nCta = new Conta(111,35458,1,150.23,100);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endParaRPr lang="pt-BR" altLang="pt-BR" sz="1800">
              <a:latin typeface="Courier New" pitchFamily="49" charset="0"/>
            </a:endParaRP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//Adiciona elementos ao vetor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v.addInt(intValor);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v.addDouble(dblValor);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v.addString(strValor);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v.addCharArray(chrArray);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v.addConta(nCta);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v.imprimeVetor();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}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....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}</a:t>
            </a:r>
          </a:p>
        </p:txBody>
      </p:sp>
      <p:sp>
        <p:nvSpPr>
          <p:cNvPr id="444420" name="Text Box 4"/>
          <p:cNvSpPr txBox="1">
            <a:spLocks noChangeArrowheads="1"/>
          </p:cNvSpPr>
          <p:nvPr/>
        </p:nvSpPr>
        <p:spPr bwMode="auto">
          <a:xfrm>
            <a:off x="5435600" y="4724400"/>
            <a:ext cx="3455988" cy="1200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u="none"/>
              <a:t>Chama os diversos métodos da classe ExemploVector para adicionar diferentes elementos para o vetor</a:t>
            </a:r>
            <a:endParaRPr lang="pt-BR" altLang="pt-BR"/>
          </a:p>
        </p:txBody>
      </p:sp>
      <p:sp>
        <p:nvSpPr>
          <p:cNvPr id="444421" name="AutoShape 5"/>
          <p:cNvSpPr>
            <a:spLocks noChangeArrowheads="1"/>
          </p:cNvSpPr>
          <p:nvPr/>
        </p:nvSpPr>
        <p:spPr bwMode="auto">
          <a:xfrm rot="16200000">
            <a:off x="4680744" y="4615657"/>
            <a:ext cx="287337" cy="1225550"/>
          </a:xfrm>
          <a:prstGeom prst="downArrow">
            <a:avLst>
              <a:gd name="adj1" fmla="val 50000"/>
              <a:gd name="adj2" fmla="val 1066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482210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Classe Vector - Exemplo</a:t>
            </a:r>
            <a:endParaRPr lang="pt-BR" altLang="pt-BR"/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36613"/>
            <a:ext cx="8820150" cy="5616575"/>
          </a:xfrm>
          <a:noFill/>
          <a:ln/>
        </p:spPr>
        <p:txBody>
          <a:bodyPr>
            <a:normAutofit lnSpcReduction="10000"/>
          </a:bodyPr>
          <a:lstStyle/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 b="1">
                <a:latin typeface="Courier New" pitchFamily="49" charset="0"/>
              </a:rPr>
              <a:t>import</a:t>
            </a:r>
            <a:r>
              <a:rPr lang="pt-BR" altLang="pt-BR" sz="1800">
                <a:latin typeface="Courier New" pitchFamily="49" charset="0"/>
              </a:rPr>
              <a:t> java.util.*;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endParaRPr lang="pt-BR" altLang="pt-BR" sz="1800">
              <a:latin typeface="Courier New" pitchFamily="49" charset="0"/>
            </a:endParaRP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 b="1">
                <a:latin typeface="Courier New" pitchFamily="49" charset="0"/>
              </a:rPr>
              <a:t>public</a:t>
            </a:r>
            <a:r>
              <a:rPr lang="pt-BR" altLang="pt-BR" sz="1800">
                <a:latin typeface="Courier New" pitchFamily="49" charset="0"/>
              </a:rPr>
              <a:t> </a:t>
            </a:r>
            <a:r>
              <a:rPr lang="pt-BR" altLang="pt-BR" sz="1800" b="1">
                <a:latin typeface="Courier New" pitchFamily="49" charset="0"/>
              </a:rPr>
              <a:t>class</a:t>
            </a:r>
            <a:r>
              <a:rPr lang="pt-BR" altLang="pt-BR" sz="1800">
                <a:latin typeface="Courier New" pitchFamily="49" charset="0"/>
              </a:rPr>
              <a:t> ExemploVector {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....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}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class Conta {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private int agencia, conta, digito;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private static double saldo, limite;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endParaRPr lang="pt-BR" altLang="pt-BR" sz="1800">
              <a:latin typeface="Courier New" pitchFamily="49" charset="0"/>
            </a:endParaRP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public Conta(int pagencia, int pconta, int pdigito, double psaldo, double plimite) {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agencia = pagencia;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conta = pconta;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digito = pdigito;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saldo = psaldo;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limite = plimite;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}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public void imprime() {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System.out.println("Agencia: "+agencia+" Conta: "+conta+"-"+digito+" Saldo: "+saldo);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}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}</a:t>
            </a:r>
          </a:p>
        </p:txBody>
      </p:sp>
      <p:sp>
        <p:nvSpPr>
          <p:cNvPr id="445444" name="Text Box 4"/>
          <p:cNvSpPr txBox="1">
            <a:spLocks noChangeArrowheads="1"/>
          </p:cNvSpPr>
          <p:nvPr/>
        </p:nvSpPr>
        <p:spPr bwMode="auto">
          <a:xfrm>
            <a:off x="5076825" y="1052513"/>
            <a:ext cx="3455988" cy="9255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u="none"/>
              <a:t>Define uma classe Conta no mesmo arquivo ExemploVector.java</a:t>
            </a:r>
            <a:endParaRPr lang="pt-BR" altLang="pt-BR"/>
          </a:p>
        </p:txBody>
      </p:sp>
      <p:sp>
        <p:nvSpPr>
          <p:cNvPr id="445445" name="AutoShape 5"/>
          <p:cNvSpPr>
            <a:spLocks noChangeArrowheads="1"/>
          </p:cNvSpPr>
          <p:nvPr/>
        </p:nvSpPr>
        <p:spPr bwMode="auto">
          <a:xfrm rot="15577755">
            <a:off x="3399632" y="621506"/>
            <a:ext cx="215900" cy="2808287"/>
          </a:xfrm>
          <a:prstGeom prst="downArrow">
            <a:avLst>
              <a:gd name="adj1" fmla="val 50000"/>
              <a:gd name="adj2" fmla="val 3251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5076825" y="4292600"/>
            <a:ext cx="3455988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u="none"/>
              <a:t>Construtor da classse</a:t>
            </a:r>
            <a:endParaRPr lang="pt-BR" altLang="pt-BR"/>
          </a:p>
        </p:txBody>
      </p:sp>
      <p:sp>
        <p:nvSpPr>
          <p:cNvPr id="445447" name="AutoShape 7"/>
          <p:cNvSpPr>
            <a:spLocks noChangeArrowheads="1"/>
          </p:cNvSpPr>
          <p:nvPr/>
        </p:nvSpPr>
        <p:spPr bwMode="auto">
          <a:xfrm rot="17685601">
            <a:off x="4031456" y="3393282"/>
            <a:ext cx="287337" cy="1511300"/>
          </a:xfrm>
          <a:prstGeom prst="downArrow">
            <a:avLst>
              <a:gd name="adj1" fmla="val 50000"/>
              <a:gd name="adj2" fmla="val 1314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45448" name="Text Box 8"/>
          <p:cNvSpPr txBox="1">
            <a:spLocks noChangeArrowheads="1"/>
          </p:cNvSpPr>
          <p:nvPr/>
        </p:nvSpPr>
        <p:spPr bwMode="auto">
          <a:xfrm>
            <a:off x="5435600" y="5157788"/>
            <a:ext cx="3455988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u="none"/>
              <a:t>Método imprime da classe Conta</a:t>
            </a:r>
            <a:endParaRPr lang="pt-BR" altLang="pt-BR"/>
          </a:p>
        </p:txBody>
      </p:sp>
      <p:sp>
        <p:nvSpPr>
          <p:cNvPr id="445449" name="AutoShape 9"/>
          <p:cNvSpPr>
            <a:spLocks noChangeArrowheads="1"/>
          </p:cNvSpPr>
          <p:nvPr/>
        </p:nvSpPr>
        <p:spPr bwMode="auto">
          <a:xfrm rot="15371788">
            <a:off x="4320381" y="4688682"/>
            <a:ext cx="287337" cy="1511300"/>
          </a:xfrm>
          <a:prstGeom prst="downArrow">
            <a:avLst>
              <a:gd name="adj1" fmla="val 50000"/>
              <a:gd name="adj2" fmla="val 1314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43761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Classe Vector - Exemplo</a:t>
            </a:r>
            <a:endParaRPr lang="pt-BR" altLang="pt-BR"/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36613"/>
            <a:ext cx="8820150" cy="5616575"/>
          </a:xfrm>
          <a:noFill/>
          <a:ln/>
        </p:spPr>
        <p:txBody>
          <a:bodyPr>
            <a:normAutofit lnSpcReduction="10000"/>
          </a:bodyPr>
          <a:lstStyle/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 b="1">
                <a:latin typeface="Courier New" pitchFamily="49" charset="0"/>
              </a:rPr>
              <a:t>import</a:t>
            </a:r>
            <a:r>
              <a:rPr lang="pt-BR" altLang="pt-BR" sz="1800">
                <a:latin typeface="Courier New" pitchFamily="49" charset="0"/>
              </a:rPr>
              <a:t> java.util.*;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endParaRPr lang="pt-BR" altLang="pt-BR" sz="1800">
              <a:latin typeface="Courier New" pitchFamily="49" charset="0"/>
            </a:endParaRP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 b="1">
                <a:latin typeface="Courier New" pitchFamily="49" charset="0"/>
              </a:rPr>
              <a:t>public</a:t>
            </a:r>
            <a:r>
              <a:rPr lang="pt-BR" altLang="pt-BR" sz="1800">
                <a:latin typeface="Courier New" pitchFamily="49" charset="0"/>
              </a:rPr>
              <a:t> </a:t>
            </a:r>
            <a:r>
              <a:rPr lang="pt-BR" altLang="pt-BR" sz="1800" b="1">
                <a:latin typeface="Courier New" pitchFamily="49" charset="0"/>
              </a:rPr>
              <a:t>class</a:t>
            </a:r>
            <a:r>
              <a:rPr lang="pt-BR" altLang="pt-BR" sz="1800">
                <a:latin typeface="Courier New" pitchFamily="49" charset="0"/>
              </a:rPr>
              <a:t> ExemploVector {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....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</a:t>
            </a:r>
            <a:r>
              <a:rPr lang="pt-BR" altLang="pt-BR" sz="1800" b="1">
                <a:latin typeface="Courier New" pitchFamily="49" charset="0"/>
              </a:rPr>
              <a:t>public void </a:t>
            </a:r>
            <a:r>
              <a:rPr lang="pt-BR" altLang="pt-BR" sz="1800">
                <a:latin typeface="Courier New" pitchFamily="49" charset="0"/>
              </a:rPr>
              <a:t>imprimeVetor() {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Object obj;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int tamanho = vetor.size();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System.out.println("O número de elementos do vetor é "+vetor.size());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for (int i = 0; i &lt; vetor.</a:t>
            </a:r>
            <a:r>
              <a:rPr lang="pt-BR" altLang="pt-BR" sz="1800" b="1">
                <a:latin typeface="Courier New" pitchFamily="49" charset="0"/>
              </a:rPr>
              <a:t>size()</a:t>
            </a:r>
            <a:r>
              <a:rPr lang="pt-BR" altLang="pt-BR" sz="1800">
                <a:latin typeface="Courier New" pitchFamily="49" charset="0"/>
              </a:rPr>
              <a:t>; i++) {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  obj = vetor.elementAt(i);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  if (obj </a:t>
            </a:r>
            <a:r>
              <a:rPr lang="pt-BR" altLang="pt-BR" sz="1800" b="1">
                <a:latin typeface="Courier New" pitchFamily="49" charset="0"/>
              </a:rPr>
              <a:t>instanceof</a:t>
            </a:r>
            <a:r>
              <a:rPr lang="pt-BR" altLang="pt-BR" sz="1800">
                <a:latin typeface="Courier New" pitchFamily="49" charset="0"/>
              </a:rPr>
              <a:t> char[]) {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    System.out.println(String.copyValueOf((char[]) obj));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  } else if (obj instanceof Conta) {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    Conta cta = (Conta)obj;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    cta.imprime();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  } else { System.out.println(obj.toString()); }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}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}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....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}</a:t>
            </a:r>
          </a:p>
        </p:txBody>
      </p:sp>
      <p:sp>
        <p:nvSpPr>
          <p:cNvPr id="446468" name="Text Box 4"/>
          <p:cNvSpPr txBox="1">
            <a:spLocks noChangeArrowheads="1"/>
          </p:cNvSpPr>
          <p:nvPr/>
        </p:nvSpPr>
        <p:spPr bwMode="auto">
          <a:xfrm>
            <a:off x="5292725" y="908050"/>
            <a:ext cx="3455988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u="none"/>
              <a:t>Percorre todo o vetor utilizando o método size()</a:t>
            </a:r>
            <a:endParaRPr lang="pt-BR" altLang="pt-BR"/>
          </a:p>
        </p:txBody>
      </p:sp>
      <p:sp>
        <p:nvSpPr>
          <p:cNvPr id="446469" name="Line 5"/>
          <p:cNvSpPr>
            <a:spLocks noChangeShapeType="1"/>
          </p:cNvSpPr>
          <p:nvPr/>
        </p:nvSpPr>
        <p:spPr bwMode="auto">
          <a:xfrm flipV="1">
            <a:off x="4284663" y="1700213"/>
            <a:ext cx="1150937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446470" name="Text Box 6"/>
          <p:cNvSpPr txBox="1">
            <a:spLocks noChangeArrowheads="1"/>
          </p:cNvSpPr>
          <p:nvPr/>
        </p:nvSpPr>
        <p:spPr bwMode="auto">
          <a:xfrm>
            <a:off x="5040313" y="5949950"/>
            <a:ext cx="4103687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u="none"/>
              <a:t>O comando </a:t>
            </a:r>
            <a:r>
              <a:rPr lang="pt-BR" altLang="pt-BR" b="1" u="none"/>
              <a:t>instanceof </a:t>
            </a:r>
            <a:r>
              <a:rPr lang="pt-BR" altLang="pt-BR" u="none"/>
              <a:t>permite descobrir o tipo de determinado objeto</a:t>
            </a:r>
            <a:endParaRPr lang="pt-BR" altLang="pt-BR"/>
          </a:p>
        </p:txBody>
      </p:sp>
      <p:sp>
        <p:nvSpPr>
          <p:cNvPr id="446471" name="Line 7"/>
          <p:cNvSpPr>
            <a:spLocks noChangeShapeType="1"/>
          </p:cNvSpPr>
          <p:nvPr/>
        </p:nvSpPr>
        <p:spPr bwMode="auto">
          <a:xfrm>
            <a:off x="2916238" y="4005263"/>
            <a:ext cx="3527425" cy="194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446472" name="Text Box 8"/>
          <p:cNvSpPr txBox="1">
            <a:spLocks noChangeArrowheads="1"/>
          </p:cNvSpPr>
          <p:nvPr/>
        </p:nvSpPr>
        <p:spPr bwMode="auto">
          <a:xfrm>
            <a:off x="900113" y="5586413"/>
            <a:ext cx="4032250" cy="1200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u="none"/>
              <a:t>Para acessar os métodos de determinado objeto que está no array é preciso realiza um </a:t>
            </a:r>
            <a:r>
              <a:rPr lang="pt-BR" altLang="pt-BR" b="1" i="1" u="none"/>
              <a:t>type cast </a:t>
            </a:r>
            <a:r>
              <a:rPr lang="pt-BR" altLang="pt-BR" u="none"/>
              <a:t>utilizando o nome da classe entre ()</a:t>
            </a:r>
            <a:endParaRPr lang="pt-BR" altLang="pt-BR"/>
          </a:p>
        </p:txBody>
      </p:sp>
      <p:sp>
        <p:nvSpPr>
          <p:cNvPr id="446473" name="Line 9"/>
          <p:cNvSpPr>
            <a:spLocks noChangeShapeType="1"/>
          </p:cNvSpPr>
          <p:nvPr/>
        </p:nvSpPr>
        <p:spPr bwMode="auto">
          <a:xfrm flipH="1">
            <a:off x="3132138" y="4868863"/>
            <a:ext cx="28733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446474" name="Text Box 10"/>
          <p:cNvSpPr txBox="1">
            <a:spLocks noChangeArrowheads="1"/>
          </p:cNvSpPr>
          <p:nvPr/>
        </p:nvSpPr>
        <p:spPr bwMode="auto">
          <a:xfrm>
            <a:off x="5549900" y="1773238"/>
            <a:ext cx="3455988" cy="9255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u="none"/>
              <a:t>Recupera um elemento específico do vetor através do método elementAt(int)</a:t>
            </a:r>
            <a:endParaRPr lang="pt-BR" altLang="pt-BR"/>
          </a:p>
        </p:txBody>
      </p:sp>
      <p:sp>
        <p:nvSpPr>
          <p:cNvPr id="446475" name="Line 11"/>
          <p:cNvSpPr>
            <a:spLocks noChangeShapeType="1"/>
          </p:cNvSpPr>
          <p:nvPr/>
        </p:nvSpPr>
        <p:spPr bwMode="auto">
          <a:xfrm flipV="1">
            <a:off x="3635375" y="2781300"/>
            <a:ext cx="295275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2883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Orientação a Objetos - Herança</a:t>
            </a:r>
            <a:endParaRPr lang="pt-BR" altLang="pt-BR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36613"/>
            <a:ext cx="8820150" cy="1512887"/>
          </a:xfrm>
          <a:noFill/>
          <a:ln/>
        </p:spPr>
        <p:txBody>
          <a:bodyPr/>
          <a:lstStyle/>
          <a:p>
            <a:pPr marL="533400" indent="-533400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Superclasse: é classe pai que fornece atributos e comportamento para outras classes;</a:t>
            </a:r>
          </a:p>
          <a:p>
            <a:pPr marL="533400" indent="-533400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Subclasse: referem-se a especializações de determinada classe projetando uma nova versão do modelo original.</a:t>
            </a:r>
          </a:p>
        </p:txBody>
      </p:sp>
      <p:sp>
        <p:nvSpPr>
          <p:cNvPr id="423940" name="Text Box 4"/>
          <p:cNvSpPr txBox="1">
            <a:spLocks noChangeArrowheads="1"/>
          </p:cNvSpPr>
          <p:nvPr/>
        </p:nvSpPr>
        <p:spPr bwMode="auto">
          <a:xfrm>
            <a:off x="98425" y="2898775"/>
            <a:ext cx="3348038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268288">
              <a:defRPr>
                <a:solidFill>
                  <a:schemeClr val="tx1"/>
                </a:solidFill>
                <a:latin typeface="Arial" charset="0"/>
              </a:defRPr>
            </a:lvl2pPr>
            <a:lvl3pPr marL="447675">
              <a:defRPr>
                <a:solidFill>
                  <a:schemeClr val="tx1"/>
                </a:solidFill>
                <a:latin typeface="Arial" charset="0"/>
              </a:defRPr>
            </a:lvl3pPr>
            <a:lvl4pPr marL="1460500" indent="-833438"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altLang="pt-BR" sz="1600" b="1" u="none"/>
              <a:t>class</a:t>
            </a:r>
            <a:r>
              <a:rPr lang="pt-BR" altLang="pt-BR" sz="1600" u="none"/>
              <a:t> Pessoa {</a:t>
            </a:r>
          </a:p>
          <a:p>
            <a:r>
              <a:rPr lang="pt-BR" altLang="pt-BR" sz="1600" u="none"/>
              <a:t>  </a:t>
            </a:r>
            <a:r>
              <a:rPr lang="pt-BR" altLang="pt-BR" sz="1600" b="1" u="none"/>
              <a:t>private</a:t>
            </a:r>
            <a:r>
              <a:rPr lang="pt-BR" altLang="pt-BR" sz="1600" u="none"/>
              <a:t> </a:t>
            </a:r>
            <a:r>
              <a:rPr lang="pt-BR" altLang="pt-BR" sz="1600" b="1" u="none"/>
              <a:t>int</a:t>
            </a:r>
            <a:r>
              <a:rPr lang="pt-BR" altLang="pt-BR" sz="1600" u="none"/>
              <a:t> id;</a:t>
            </a:r>
          </a:p>
          <a:p>
            <a:r>
              <a:rPr lang="pt-BR" altLang="pt-BR" sz="1600" u="none"/>
              <a:t>  </a:t>
            </a:r>
            <a:r>
              <a:rPr lang="pt-BR" altLang="pt-BR" sz="1600" b="1" u="none"/>
              <a:t>private</a:t>
            </a:r>
            <a:r>
              <a:rPr lang="pt-BR" altLang="pt-BR" sz="1600" u="none"/>
              <a:t> String nome, endereco;</a:t>
            </a:r>
          </a:p>
          <a:p>
            <a:r>
              <a:rPr lang="pt-BR" altLang="pt-BR" sz="1600" u="none"/>
              <a:t>  </a:t>
            </a:r>
            <a:r>
              <a:rPr lang="pt-BR" altLang="pt-BR" sz="1600" b="1" u="none"/>
              <a:t>private</a:t>
            </a:r>
            <a:r>
              <a:rPr lang="pt-BR" altLang="pt-BR" sz="1600" u="none"/>
              <a:t> </a:t>
            </a:r>
            <a:r>
              <a:rPr lang="pt-BR" altLang="pt-BR" sz="1600" b="1" u="none"/>
              <a:t>int</a:t>
            </a:r>
            <a:r>
              <a:rPr lang="pt-BR" altLang="pt-BR" sz="1600" u="none"/>
              <a:t> idade;</a:t>
            </a:r>
          </a:p>
          <a:p>
            <a:r>
              <a:rPr lang="pt-BR" altLang="pt-BR" sz="1600" u="none"/>
              <a:t>  //métodos</a:t>
            </a:r>
          </a:p>
          <a:p>
            <a:r>
              <a:rPr lang="pt-BR" altLang="pt-BR" sz="1600" u="none"/>
              <a:t>}</a:t>
            </a:r>
          </a:p>
          <a:p>
            <a:endParaRPr lang="pt-BR" altLang="pt-BR" sz="1600" u="none"/>
          </a:p>
          <a:p>
            <a:r>
              <a:rPr lang="en-US" altLang="pt-BR" sz="1600" b="1" u="none"/>
              <a:t>class</a:t>
            </a:r>
            <a:r>
              <a:rPr lang="en-US" altLang="pt-BR" sz="1600" u="none"/>
              <a:t> Paciente {</a:t>
            </a:r>
          </a:p>
          <a:p>
            <a:r>
              <a:rPr lang="pt-BR" altLang="pt-BR" sz="1600" u="none"/>
              <a:t>  </a:t>
            </a:r>
            <a:r>
              <a:rPr lang="pt-BR" altLang="pt-BR" sz="1600" b="1" u="none"/>
              <a:t>private int </a:t>
            </a:r>
            <a:r>
              <a:rPr lang="pt-BR" altLang="pt-BR" sz="1600" u="none"/>
              <a:t>id;</a:t>
            </a:r>
          </a:p>
          <a:p>
            <a:r>
              <a:rPr lang="pt-BR" altLang="pt-BR" sz="1600" u="none"/>
              <a:t>  </a:t>
            </a:r>
            <a:r>
              <a:rPr lang="pt-BR" altLang="pt-BR" sz="1600" b="1" u="none"/>
              <a:t>private</a:t>
            </a:r>
            <a:r>
              <a:rPr lang="pt-BR" altLang="pt-BR" sz="1600" u="none"/>
              <a:t> String nome, endereco;</a:t>
            </a:r>
          </a:p>
          <a:p>
            <a:r>
              <a:rPr lang="pt-BR" altLang="pt-BR" sz="1600" u="none"/>
              <a:t>  </a:t>
            </a:r>
            <a:r>
              <a:rPr lang="pt-BR" altLang="pt-BR" sz="1600" b="1" u="none"/>
              <a:t>private</a:t>
            </a:r>
            <a:r>
              <a:rPr lang="pt-BR" altLang="pt-BR" sz="1600" u="none"/>
              <a:t> </a:t>
            </a:r>
            <a:r>
              <a:rPr lang="pt-BR" altLang="pt-BR" sz="1600" b="1" u="none"/>
              <a:t>int</a:t>
            </a:r>
            <a:r>
              <a:rPr lang="pt-BR" altLang="pt-BR" sz="1600" u="none"/>
              <a:t> idade;</a:t>
            </a:r>
          </a:p>
          <a:p>
            <a:r>
              <a:rPr lang="pt-BR" altLang="pt-BR" sz="1600" u="none"/>
              <a:t>  </a:t>
            </a:r>
            <a:r>
              <a:rPr lang="pt-BR" altLang="pt-BR" sz="1600" b="1" u="none"/>
              <a:t>private</a:t>
            </a:r>
            <a:r>
              <a:rPr lang="pt-BR" altLang="pt-BR" sz="1600" u="none"/>
              <a:t> String documento;</a:t>
            </a:r>
          </a:p>
          <a:p>
            <a:r>
              <a:rPr lang="pt-BR" altLang="pt-BR" sz="1600" u="none"/>
              <a:t>  //métodos</a:t>
            </a:r>
          </a:p>
          <a:p>
            <a:r>
              <a:rPr lang="pt-BR" altLang="pt-BR" sz="1600" u="none"/>
              <a:t>}</a:t>
            </a:r>
          </a:p>
        </p:txBody>
      </p:sp>
      <p:grpSp>
        <p:nvGrpSpPr>
          <p:cNvPr id="423941" name="Group 5"/>
          <p:cNvGrpSpPr>
            <a:grpSpLocks/>
          </p:cNvGrpSpPr>
          <p:nvPr/>
        </p:nvGrpSpPr>
        <p:grpSpPr bwMode="auto">
          <a:xfrm>
            <a:off x="3563938" y="3551238"/>
            <a:ext cx="5329237" cy="3103562"/>
            <a:chOff x="2245" y="2237"/>
            <a:chExt cx="3357" cy="1955"/>
          </a:xfrm>
        </p:grpSpPr>
        <p:sp>
          <p:nvSpPr>
            <p:cNvPr id="423942" name="Text Box 6"/>
            <p:cNvSpPr txBox="1">
              <a:spLocks noChangeArrowheads="1"/>
            </p:cNvSpPr>
            <p:nvPr/>
          </p:nvSpPr>
          <p:spPr bwMode="auto">
            <a:xfrm>
              <a:off x="2245" y="2286"/>
              <a:ext cx="2109" cy="1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pt-BR" altLang="pt-BR" sz="1600" b="1" u="none"/>
                <a:t>class</a:t>
              </a:r>
              <a:r>
                <a:rPr lang="pt-BR" altLang="pt-BR" sz="1600" u="none"/>
                <a:t> Pessoa {</a:t>
              </a:r>
            </a:p>
            <a:p>
              <a:r>
                <a:rPr lang="pt-BR" altLang="pt-BR" sz="1600" u="none"/>
                <a:t>  </a:t>
              </a:r>
              <a:r>
                <a:rPr lang="pt-BR" altLang="pt-BR" sz="1600" b="1" u="none"/>
                <a:t>private</a:t>
              </a:r>
              <a:r>
                <a:rPr lang="pt-BR" altLang="pt-BR" sz="1600" u="none"/>
                <a:t> </a:t>
              </a:r>
              <a:r>
                <a:rPr lang="pt-BR" altLang="pt-BR" sz="1600" b="1" u="none"/>
                <a:t>int</a:t>
              </a:r>
              <a:r>
                <a:rPr lang="pt-BR" altLang="pt-BR" sz="1600" u="none"/>
                <a:t> id;</a:t>
              </a:r>
            </a:p>
            <a:p>
              <a:r>
                <a:rPr lang="pt-BR" altLang="pt-BR" sz="1600" u="none"/>
                <a:t>  </a:t>
              </a:r>
              <a:r>
                <a:rPr lang="pt-BR" altLang="pt-BR" sz="1600" b="1" u="none"/>
                <a:t>private </a:t>
              </a:r>
              <a:r>
                <a:rPr lang="pt-BR" altLang="pt-BR" sz="1600" u="none"/>
                <a:t>String nome, endereco;</a:t>
              </a:r>
            </a:p>
            <a:p>
              <a:r>
                <a:rPr lang="pt-BR" altLang="pt-BR" sz="1600" u="none"/>
                <a:t>  </a:t>
              </a:r>
              <a:r>
                <a:rPr lang="pt-BR" altLang="pt-BR" sz="1600" b="1" u="none"/>
                <a:t>private int</a:t>
              </a:r>
              <a:r>
                <a:rPr lang="pt-BR" altLang="pt-BR" sz="1600" u="none"/>
                <a:t> idade;</a:t>
              </a:r>
            </a:p>
            <a:p>
              <a:r>
                <a:rPr lang="pt-BR" altLang="pt-BR" sz="1600" u="none"/>
                <a:t>  //métodos</a:t>
              </a:r>
            </a:p>
            <a:p>
              <a:r>
                <a:rPr lang="pt-BR" altLang="pt-BR" sz="1600" u="none"/>
                <a:t>}</a:t>
              </a:r>
            </a:p>
            <a:p>
              <a:endParaRPr lang="pt-BR" altLang="pt-BR" sz="1600" u="none"/>
            </a:p>
            <a:p>
              <a:r>
                <a:rPr lang="en-US" altLang="pt-BR" sz="1600" b="1" u="none"/>
                <a:t>class </a:t>
              </a:r>
              <a:r>
                <a:rPr lang="en-US" altLang="pt-BR" sz="1600" u="none"/>
                <a:t>Paciente </a:t>
              </a:r>
              <a:r>
                <a:rPr lang="en-US" altLang="pt-BR" sz="1600" b="1" u="none"/>
                <a:t>extends </a:t>
              </a:r>
              <a:r>
                <a:rPr lang="en-US" altLang="pt-BR" sz="1600" u="none"/>
                <a:t>Pessoa {</a:t>
              </a:r>
            </a:p>
            <a:p>
              <a:r>
                <a:rPr lang="pt-BR" altLang="pt-BR" sz="1600" u="none"/>
                <a:t>   </a:t>
              </a:r>
              <a:r>
                <a:rPr lang="pt-BR" altLang="pt-BR" sz="1600" b="1" u="none"/>
                <a:t>private</a:t>
              </a:r>
              <a:r>
                <a:rPr lang="pt-BR" altLang="pt-BR" sz="1600" u="none"/>
                <a:t> String documento;</a:t>
              </a:r>
            </a:p>
            <a:p>
              <a:r>
                <a:rPr lang="pt-BR" altLang="pt-BR" sz="1600" u="none"/>
                <a:t>   //métodos herdados </a:t>
              </a:r>
            </a:p>
            <a:p>
              <a:r>
                <a:rPr lang="pt-BR" altLang="pt-BR" sz="1600" u="none"/>
                <a:t>   //métodos da classe Paciente</a:t>
              </a:r>
            </a:p>
            <a:p>
              <a:r>
                <a:rPr lang="pt-BR" altLang="pt-BR" sz="1600" u="none"/>
                <a:t>}</a:t>
              </a:r>
            </a:p>
          </p:txBody>
        </p:sp>
        <p:sp>
          <p:nvSpPr>
            <p:cNvPr id="423943" name="Line 7"/>
            <p:cNvSpPr>
              <a:spLocks noChangeShapeType="1"/>
            </p:cNvSpPr>
            <p:nvPr/>
          </p:nvSpPr>
          <p:spPr bwMode="auto">
            <a:xfrm flipV="1">
              <a:off x="3379" y="2875"/>
              <a:ext cx="1134" cy="5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423944" name="Text Box 8"/>
            <p:cNvSpPr txBox="1">
              <a:spLocks noChangeArrowheads="1"/>
            </p:cNvSpPr>
            <p:nvPr/>
          </p:nvSpPr>
          <p:spPr bwMode="auto">
            <a:xfrm>
              <a:off x="4513" y="2237"/>
              <a:ext cx="1089" cy="175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pt-BR" altLang="pt-BR" sz="1600" u="none"/>
                <a:t>”</a:t>
              </a:r>
              <a:r>
                <a:rPr lang="pt-BR" altLang="pt-BR" sz="1600" b="1" u="none"/>
                <a:t>extends</a:t>
              </a:r>
              <a:r>
                <a:rPr lang="pt-BR" altLang="pt-BR" sz="1600" u="none"/>
                <a:t>” é a palavra reservada que indica que uma classe (</a:t>
              </a:r>
              <a:r>
                <a:rPr lang="pt-BR" altLang="pt-BR" sz="1600" b="1" u="none"/>
                <a:t>subclasse</a:t>
              </a:r>
              <a:r>
                <a:rPr lang="pt-BR" altLang="pt-BR" sz="1600" u="none"/>
                <a:t>) está herdando as características de outra classe (</a:t>
              </a:r>
              <a:r>
                <a:rPr lang="pt-BR" altLang="pt-BR" sz="1600" b="1" u="none"/>
                <a:t>superclasse</a:t>
              </a:r>
              <a:r>
                <a:rPr lang="pt-BR" altLang="pt-BR" sz="1600" u="none"/>
                <a:t>)</a:t>
              </a:r>
              <a:endParaRPr lang="pt-BR" altLang="pt-BR" sz="1600"/>
            </a:p>
          </p:txBody>
        </p:sp>
      </p:grpSp>
      <p:grpSp>
        <p:nvGrpSpPr>
          <p:cNvPr id="423945" name="Group 9"/>
          <p:cNvGrpSpPr>
            <a:grpSpLocks/>
          </p:cNvGrpSpPr>
          <p:nvPr/>
        </p:nvGrpSpPr>
        <p:grpSpPr bwMode="auto">
          <a:xfrm>
            <a:off x="3259138" y="2273300"/>
            <a:ext cx="4840287" cy="4068763"/>
            <a:chOff x="2053" y="1432"/>
            <a:chExt cx="3049" cy="2563"/>
          </a:xfrm>
        </p:grpSpPr>
        <p:grpSp>
          <p:nvGrpSpPr>
            <p:cNvPr id="423946" name="Group 10"/>
            <p:cNvGrpSpPr>
              <a:grpSpLocks/>
            </p:cNvGrpSpPr>
            <p:nvPr/>
          </p:nvGrpSpPr>
          <p:grpSpPr bwMode="auto">
            <a:xfrm>
              <a:off x="2608" y="1432"/>
              <a:ext cx="2494" cy="645"/>
              <a:chOff x="2608" y="1616"/>
              <a:chExt cx="2494" cy="645"/>
            </a:xfrm>
          </p:grpSpPr>
          <p:sp>
            <p:nvSpPr>
              <p:cNvPr id="423947" name="Rectangle 11"/>
              <p:cNvSpPr>
                <a:spLocks noChangeArrowheads="1"/>
              </p:cNvSpPr>
              <p:nvPr/>
            </p:nvSpPr>
            <p:spPr bwMode="auto">
              <a:xfrm>
                <a:off x="3560" y="1616"/>
                <a:ext cx="50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pt-BR" altLang="pt-BR" sz="1400" b="1" u="none">
                    <a:solidFill>
                      <a:srgbClr val="990000"/>
                    </a:solidFill>
                  </a:rPr>
                  <a:t>Pessoa</a:t>
                </a:r>
              </a:p>
            </p:txBody>
          </p:sp>
          <p:sp>
            <p:nvSpPr>
              <p:cNvPr id="423948" name="Rectangle 12"/>
              <p:cNvSpPr>
                <a:spLocks noChangeArrowheads="1"/>
              </p:cNvSpPr>
              <p:nvPr/>
            </p:nvSpPr>
            <p:spPr bwMode="auto">
              <a:xfrm>
                <a:off x="2608" y="2069"/>
                <a:ext cx="57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pt-BR" altLang="pt-BR" sz="1400" b="1" u="none">
                    <a:solidFill>
                      <a:srgbClr val="990000"/>
                    </a:solidFill>
                  </a:rPr>
                  <a:t>Paciente</a:t>
                </a:r>
              </a:p>
            </p:txBody>
          </p:sp>
          <p:sp>
            <p:nvSpPr>
              <p:cNvPr id="423949" name="Rectangle 13"/>
              <p:cNvSpPr>
                <a:spLocks noChangeArrowheads="1"/>
              </p:cNvSpPr>
              <p:nvPr/>
            </p:nvSpPr>
            <p:spPr bwMode="auto">
              <a:xfrm>
                <a:off x="3560" y="2069"/>
                <a:ext cx="5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pt-BR" altLang="pt-BR" sz="1400" b="1" u="none">
                    <a:solidFill>
                      <a:srgbClr val="990000"/>
                    </a:solidFill>
                  </a:rPr>
                  <a:t>Médico</a:t>
                </a:r>
              </a:p>
            </p:txBody>
          </p:sp>
          <p:sp>
            <p:nvSpPr>
              <p:cNvPr id="423950" name="Rectangle 14"/>
              <p:cNvSpPr>
                <a:spLocks noChangeArrowheads="1"/>
              </p:cNvSpPr>
              <p:nvPr/>
            </p:nvSpPr>
            <p:spPr bwMode="auto">
              <a:xfrm>
                <a:off x="4441" y="2069"/>
                <a:ext cx="66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pt-BR" altLang="pt-BR" sz="1400" b="1" u="none">
                    <a:solidFill>
                      <a:srgbClr val="990000"/>
                    </a:solidFill>
                  </a:rPr>
                  <a:t>Atendente</a:t>
                </a:r>
              </a:p>
            </p:txBody>
          </p:sp>
          <p:sp>
            <p:nvSpPr>
              <p:cNvPr id="423951" name="Line 15"/>
              <p:cNvSpPr>
                <a:spLocks noChangeShapeType="1"/>
              </p:cNvSpPr>
              <p:nvPr/>
            </p:nvSpPr>
            <p:spPr bwMode="auto">
              <a:xfrm flipV="1">
                <a:off x="2880" y="1797"/>
                <a:ext cx="816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423952" name="Line 16"/>
              <p:cNvSpPr>
                <a:spLocks noChangeShapeType="1"/>
              </p:cNvSpPr>
              <p:nvPr/>
            </p:nvSpPr>
            <p:spPr bwMode="auto">
              <a:xfrm flipV="1">
                <a:off x="3787" y="1797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423953" name="Line 17"/>
              <p:cNvSpPr>
                <a:spLocks noChangeShapeType="1"/>
              </p:cNvSpPr>
              <p:nvPr/>
            </p:nvSpPr>
            <p:spPr bwMode="auto">
              <a:xfrm flipH="1" flipV="1">
                <a:off x="3923" y="1797"/>
                <a:ext cx="817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pt-BR"/>
              </a:p>
            </p:txBody>
          </p:sp>
        </p:grpSp>
        <p:sp>
          <p:nvSpPr>
            <p:cNvPr id="423954" name="AutoShape 18"/>
            <p:cNvSpPr>
              <a:spLocks/>
            </p:cNvSpPr>
            <p:nvPr/>
          </p:nvSpPr>
          <p:spPr bwMode="auto">
            <a:xfrm>
              <a:off x="2053" y="1899"/>
              <a:ext cx="173" cy="2096"/>
            </a:xfrm>
            <a:prstGeom prst="rightBrace">
              <a:avLst>
                <a:gd name="adj1" fmla="val 100963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20896407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40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ChangeArrowheads="1"/>
          </p:cNvSpPr>
          <p:nvPr/>
        </p:nvSpPr>
        <p:spPr bwMode="auto">
          <a:xfrm>
            <a:off x="2411413" y="765175"/>
            <a:ext cx="6732587" cy="575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200" b="1" u="none">
                <a:latin typeface="Courier New" pitchFamily="49" charset="0"/>
              </a:rPr>
              <a:t>public</a:t>
            </a:r>
            <a:r>
              <a:rPr lang="pt-BR" altLang="pt-BR" sz="1200" u="none">
                <a:latin typeface="Courier New" pitchFamily="49" charset="0"/>
              </a:rPr>
              <a:t> </a:t>
            </a:r>
            <a:r>
              <a:rPr lang="pt-BR" altLang="pt-BR" sz="1200" b="1" u="none">
                <a:latin typeface="Courier New" pitchFamily="49" charset="0"/>
              </a:rPr>
              <a:t>class</a:t>
            </a:r>
            <a:r>
              <a:rPr lang="pt-BR" altLang="pt-BR" sz="1200" u="none">
                <a:latin typeface="Courier New" pitchFamily="49" charset="0"/>
              </a:rPr>
              <a:t> Pessoa {</a:t>
            </a: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private</a:t>
            </a:r>
            <a:r>
              <a:rPr lang="pt-BR" altLang="pt-BR" sz="1200" u="none">
                <a:latin typeface="Courier New" pitchFamily="49" charset="0"/>
              </a:rPr>
              <a:t> </a:t>
            </a:r>
            <a:r>
              <a:rPr lang="pt-BR" altLang="pt-BR" sz="1200" b="1" u="none">
                <a:latin typeface="Courier New" pitchFamily="49" charset="0"/>
              </a:rPr>
              <a:t>int</a:t>
            </a:r>
            <a:r>
              <a:rPr lang="pt-BR" altLang="pt-BR" sz="1200" u="none">
                <a:latin typeface="Courier New" pitchFamily="49" charset="0"/>
              </a:rPr>
              <a:t> id;</a:t>
            </a: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private</a:t>
            </a:r>
            <a:r>
              <a:rPr lang="pt-BR" altLang="pt-BR" sz="1200" u="none">
                <a:latin typeface="Courier New" pitchFamily="49" charset="0"/>
              </a:rPr>
              <a:t> String nome, endereco;</a:t>
            </a: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private</a:t>
            </a:r>
            <a:r>
              <a:rPr lang="pt-BR" altLang="pt-BR" sz="1200" u="none">
                <a:latin typeface="Courier New" pitchFamily="49" charset="0"/>
              </a:rPr>
              <a:t> </a:t>
            </a:r>
            <a:r>
              <a:rPr lang="pt-BR" altLang="pt-BR" sz="1200" b="1" u="none">
                <a:latin typeface="Courier New" pitchFamily="49" charset="0"/>
              </a:rPr>
              <a:t>int</a:t>
            </a:r>
            <a:r>
              <a:rPr lang="pt-BR" altLang="pt-BR" sz="1200" u="none">
                <a:latin typeface="Courier New" pitchFamily="49" charset="0"/>
              </a:rPr>
              <a:t> idade;</a:t>
            </a:r>
          </a:p>
          <a:p>
            <a:r>
              <a:rPr lang="pt-BR" altLang="pt-BR" sz="1200" u="none">
                <a:solidFill>
                  <a:srgbClr val="008000"/>
                </a:solidFill>
                <a:latin typeface="Courier New" pitchFamily="49" charset="0"/>
              </a:rPr>
              <a:t>  //Métodos de atribuição</a:t>
            </a: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public</a:t>
            </a:r>
            <a:r>
              <a:rPr lang="pt-BR" altLang="pt-BR" sz="1200" u="none">
                <a:latin typeface="Courier New" pitchFamily="49" charset="0"/>
              </a:rPr>
              <a:t> </a:t>
            </a:r>
            <a:r>
              <a:rPr lang="pt-BR" altLang="pt-BR" sz="1200" b="1" u="none">
                <a:latin typeface="Courier New" pitchFamily="49" charset="0"/>
              </a:rPr>
              <a:t>void</a:t>
            </a:r>
            <a:r>
              <a:rPr lang="pt-BR" altLang="pt-BR" sz="1200" u="none">
                <a:latin typeface="Courier New" pitchFamily="49" charset="0"/>
              </a:rPr>
              <a:t> setId(</a:t>
            </a:r>
            <a:r>
              <a:rPr lang="pt-BR" altLang="pt-BR" sz="1200" b="1" u="none">
                <a:latin typeface="Courier New" pitchFamily="49" charset="0"/>
              </a:rPr>
              <a:t>int</a:t>
            </a:r>
            <a:r>
              <a:rPr lang="pt-BR" altLang="pt-BR" sz="1200" u="none">
                <a:latin typeface="Courier New" pitchFamily="49" charset="0"/>
              </a:rPr>
              <a:t> pId) {</a:t>
            </a:r>
          </a:p>
          <a:p>
            <a:r>
              <a:rPr lang="pt-BR" altLang="pt-BR" sz="1200" u="none">
                <a:latin typeface="Courier New" pitchFamily="49" charset="0"/>
              </a:rPr>
              <a:t>    id = pId;</a:t>
            </a:r>
          </a:p>
          <a:p>
            <a:r>
              <a:rPr lang="pt-BR" altLang="pt-BR" sz="1200" u="none">
                <a:latin typeface="Courier New" pitchFamily="49" charset="0"/>
              </a:rPr>
              <a:t>  }</a:t>
            </a: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public</a:t>
            </a:r>
            <a:r>
              <a:rPr lang="pt-BR" altLang="pt-BR" sz="1200" u="none">
                <a:latin typeface="Courier New" pitchFamily="49" charset="0"/>
              </a:rPr>
              <a:t> </a:t>
            </a:r>
            <a:r>
              <a:rPr lang="pt-BR" altLang="pt-BR" sz="1200" b="1" u="none">
                <a:latin typeface="Courier New" pitchFamily="49" charset="0"/>
              </a:rPr>
              <a:t>void</a:t>
            </a:r>
            <a:r>
              <a:rPr lang="pt-BR" altLang="pt-BR" sz="1200" u="none">
                <a:latin typeface="Courier New" pitchFamily="49" charset="0"/>
              </a:rPr>
              <a:t> setNome(String pNome) {</a:t>
            </a:r>
          </a:p>
          <a:p>
            <a:r>
              <a:rPr lang="pt-BR" altLang="pt-BR" sz="1200" u="none">
                <a:latin typeface="Courier New" pitchFamily="49" charset="0"/>
              </a:rPr>
              <a:t>    nome = pNome;</a:t>
            </a:r>
          </a:p>
          <a:p>
            <a:r>
              <a:rPr lang="pt-BR" altLang="pt-BR" sz="1200" u="none">
                <a:latin typeface="Courier New" pitchFamily="49" charset="0"/>
              </a:rPr>
              <a:t>  }</a:t>
            </a: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public</a:t>
            </a:r>
            <a:r>
              <a:rPr lang="pt-BR" altLang="pt-BR" sz="1200" u="none">
                <a:latin typeface="Courier New" pitchFamily="49" charset="0"/>
              </a:rPr>
              <a:t> </a:t>
            </a:r>
            <a:r>
              <a:rPr lang="pt-BR" altLang="pt-BR" sz="1200" b="1" u="none">
                <a:latin typeface="Courier New" pitchFamily="49" charset="0"/>
              </a:rPr>
              <a:t>void</a:t>
            </a:r>
            <a:r>
              <a:rPr lang="pt-BR" altLang="pt-BR" sz="1200" u="none">
                <a:latin typeface="Courier New" pitchFamily="49" charset="0"/>
              </a:rPr>
              <a:t> setEndereco(String pEndereco) {</a:t>
            </a:r>
          </a:p>
          <a:p>
            <a:r>
              <a:rPr lang="pt-BR" altLang="pt-BR" sz="1200" u="none">
                <a:latin typeface="Courier New" pitchFamily="49" charset="0"/>
              </a:rPr>
              <a:t>    endereco = pEndereco;</a:t>
            </a:r>
          </a:p>
          <a:p>
            <a:r>
              <a:rPr lang="pt-BR" altLang="pt-BR" sz="1200" u="none">
                <a:latin typeface="Courier New" pitchFamily="49" charset="0"/>
              </a:rPr>
              <a:t>  }</a:t>
            </a: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public</a:t>
            </a:r>
            <a:r>
              <a:rPr lang="pt-BR" altLang="pt-BR" sz="1200" u="none">
                <a:latin typeface="Courier New" pitchFamily="49" charset="0"/>
              </a:rPr>
              <a:t> </a:t>
            </a:r>
            <a:r>
              <a:rPr lang="pt-BR" altLang="pt-BR" sz="1200" b="1" u="none">
                <a:latin typeface="Courier New" pitchFamily="49" charset="0"/>
              </a:rPr>
              <a:t>void</a:t>
            </a:r>
            <a:r>
              <a:rPr lang="pt-BR" altLang="pt-BR" sz="1200" u="none">
                <a:latin typeface="Courier New" pitchFamily="49" charset="0"/>
              </a:rPr>
              <a:t> setIdade(</a:t>
            </a:r>
            <a:r>
              <a:rPr lang="pt-BR" altLang="pt-BR" sz="1200" b="1" u="none">
                <a:latin typeface="Courier New" pitchFamily="49" charset="0"/>
              </a:rPr>
              <a:t>int</a:t>
            </a:r>
            <a:r>
              <a:rPr lang="pt-BR" altLang="pt-BR" sz="1200" u="none">
                <a:latin typeface="Courier New" pitchFamily="49" charset="0"/>
              </a:rPr>
              <a:t> pIdade) {</a:t>
            </a:r>
          </a:p>
          <a:p>
            <a:r>
              <a:rPr lang="pt-BR" altLang="pt-BR" sz="1200" u="none">
                <a:latin typeface="Courier New" pitchFamily="49" charset="0"/>
              </a:rPr>
              <a:t>    idade = pIdade;</a:t>
            </a:r>
          </a:p>
          <a:p>
            <a:r>
              <a:rPr lang="pt-BR" altLang="pt-BR" sz="1200" u="none">
                <a:latin typeface="Courier New" pitchFamily="49" charset="0"/>
              </a:rPr>
              <a:t>  }</a:t>
            </a:r>
          </a:p>
          <a:p>
            <a:r>
              <a:rPr lang="pt-BR" altLang="pt-BR" sz="1200" u="none">
                <a:solidFill>
                  <a:srgbClr val="008000"/>
                </a:solidFill>
                <a:latin typeface="Courier New" pitchFamily="49" charset="0"/>
              </a:rPr>
              <a:t>  //Métodos de recuperação</a:t>
            </a: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public</a:t>
            </a:r>
            <a:r>
              <a:rPr lang="pt-BR" altLang="pt-BR" sz="1200" u="none">
                <a:latin typeface="Courier New" pitchFamily="49" charset="0"/>
              </a:rPr>
              <a:t> </a:t>
            </a:r>
            <a:r>
              <a:rPr lang="pt-BR" altLang="pt-BR" sz="1200" b="1" u="none">
                <a:latin typeface="Courier New" pitchFamily="49" charset="0"/>
              </a:rPr>
              <a:t>int</a:t>
            </a:r>
            <a:r>
              <a:rPr lang="pt-BR" altLang="pt-BR" sz="1200" u="none">
                <a:latin typeface="Courier New" pitchFamily="49" charset="0"/>
              </a:rPr>
              <a:t> getId() {</a:t>
            </a:r>
          </a:p>
          <a:p>
            <a:r>
              <a:rPr lang="pt-BR" altLang="pt-BR" sz="1200" u="none">
                <a:latin typeface="Courier New" pitchFamily="49" charset="0"/>
              </a:rPr>
              <a:t>    </a:t>
            </a:r>
            <a:r>
              <a:rPr lang="pt-BR" altLang="pt-BR" sz="1200" b="1" u="none">
                <a:latin typeface="Courier New" pitchFamily="49" charset="0"/>
              </a:rPr>
              <a:t>return</a:t>
            </a:r>
            <a:r>
              <a:rPr lang="pt-BR" altLang="pt-BR" sz="1200" u="none">
                <a:latin typeface="Courier New" pitchFamily="49" charset="0"/>
              </a:rPr>
              <a:t> id;</a:t>
            </a:r>
          </a:p>
          <a:p>
            <a:r>
              <a:rPr lang="pt-BR" altLang="pt-BR" sz="1200" u="none">
                <a:latin typeface="Courier New" pitchFamily="49" charset="0"/>
              </a:rPr>
              <a:t>  }</a:t>
            </a: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public</a:t>
            </a:r>
            <a:r>
              <a:rPr lang="pt-BR" altLang="pt-BR" sz="1200" u="none">
                <a:latin typeface="Courier New" pitchFamily="49" charset="0"/>
              </a:rPr>
              <a:t> String getNome() {</a:t>
            </a:r>
          </a:p>
          <a:p>
            <a:r>
              <a:rPr lang="pt-BR" altLang="pt-BR" sz="1200" u="none">
                <a:latin typeface="Courier New" pitchFamily="49" charset="0"/>
              </a:rPr>
              <a:t>    </a:t>
            </a:r>
            <a:r>
              <a:rPr lang="pt-BR" altLang="pt-BR" sz="1200" b="1" u="none">
                <a:latin typeface="Courier New" pitchFamily="49" charset="0"/>
              </a:rPr>
              <a:t>return</a:t>
            </a:r>
            <a:r>
              <a:rPr lang="pt-BR" altLang="pt-BR" sz="1200" u="none">
                <a:latin typeface="Courier New" pitchFamily="49" charset="0"/>
              </a:rPr>
              <a:t> nome;</a:t>
            </a:r>
          </a:p>
          <a:p>
            <a:r>
              <a:rPr lang="pt-BR" altLang="pt-BR" sz="1200" u="none">
                <a:latin typeface="Courier New" pitchFamily="49" charset="0"/>
              </a:rPr>
              <a:t>  }</a:t>
            </a: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public</a:t>
            </a:r>
            <a:r>
              <a:rPr lang="pt-BR" altLang="pt-BR" sz="1200" u="none">
                <a:latin typeface="Courier New" pitchFamily="49" charset="0"/>
              </a:rPr>
              <a:t> String getEndereco() {</a:t>
            </a:r>
          </a:p>
          <a:p>
            <a:r>
              <a:rPr lang="pt-BR" altLang="pt-BR" sz="1200" u="none">
                <a:latin typeface="Courier New" pitchFamily="49" charset="0"/>
              </a:rPr>
              <a:t>    </a:t>
            </a:r>
            <a:r>
              <a:rPr lang="pt-BR" altLang="pt-BR" sz="1200" b="1" u="none">
                <a:latin typeface="Courier New" pitchFamily="49" charset="0"/>
              </a:rPr>
              <a:t>return</a:t>
            </a:r>
            <a:r>
              <a:rPr lang="pt-BR" altLang="pt-BR" sz="1200" u="none">
                <a:latin typeface="Courier New" pitchFamily="49" charset="0"/>
              </a:rPr>
              <a:t> endereco;</a:t>
            </a:r>
          </a:p>
          <a:p>
            <a:r>
              <a:rPr lang="pt-BR" altLang="pt-BR" sz="1200" u="none">
                <a:latin typeface="Courier New" pitchFamily="49" charset="0"/>
              </a:rPr>
              <a:t>  }</a:t>
            </a: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public</a:t>
            </a:r>
            <a:r>
              <a:rPr lang="pt-BR" altLang="pt-BR" sz="1200" u="none">
                <a:latin typeface="Courier New" pitchFamily="49" charset="0"/>
              </a:rPr>
              <a:t> </a:t>
            </a:r>
            <a:r>
              <a:rPr lang="pt-BR" altLang="pt-BR" sz="1200" b="1" u="none">
                <a:latin typeface="Courier New" pitchFamily="49" charset="0"/>
              </a:rPr>
              <a:t>int</a:t>
            </a:r>
            <a:r>
              <a:rPr lang="pt-BR" altLang="pt-BR" sz="1200" u="none">
                <a:latin typeface="Courier New" pitchFamily="49" charset="0"/>
              </a:rPr>
              <a:t> getIdade() {</a:t>
            </a:r>
          </a:p>
          <a:p>
            <a:r>
              <a:rPr lang="pt-BR" altLang="pt-BR" sz="1200" u="none">
                <a:latin typeface="Courier New" pitchFamily="49" charset="0"/>
              </a:rPr>
              <a:t>    </a:t>
            </a:r>
            <a:r>
              <a:rPr lang="pt-BR" altLang="pt-BR" sz="1200" b="1" u="none">
                <a:latin typeface="Courier New" pitchFamily="49" charset="0"/>
              </a:rPr>
              <a:t>return</a:t>
            </a:r>
            <a:r>
              <a:rPr lang="pt-BR" altLang="pt-BR" sz="1200" u="none">
                <a:latin typeface="Courier New" pitchFamily="49" charset="0"/>
              </a:rPr>
              <a:t> idade;</a:t>
            </a:r>
          </a:p>
          <a:p>
            <a:r>
              <a:rPr lang="pt-BR" altLang="pt-BR" sz="1200" u="none">
                <a:latin typeface="Courier New" pitchFamily="49" charset="0"/>
              </a:rPr>
              <a:t>  }</a:t>
            </a:r>
          </a:p>
          <a:p>
            <a:r>
              <a:rPr lang="pt-BR" altLang="pt-BR" sz="1200" u="none">
                <a:latin typeface="Courier New" pitchFamily="49" charset="0"/>
              </a:rPr>
              <a:t>}</a:t>
            </a:r>
          </a:p>
        </p:txBody>
      </p:sp>
      <p:sp>
        <p:nvSpPr>
          <p:cNvPr id="425987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Exemplo – Classe Pessoa</a:t>
            </a:r>
            <a:endParaRPr lang="pt-BR" altLang="pt-BR"/>
          </a:p>
        </p:txBody>
      </p:sp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179388" y="836613"/>
            <a:ext cx="1425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1400" b="1" u="none"/>
              <a:t>Classe Pessoa</a:t>
            </a:r>
          </a:p>
        </p:txBody>
      </p:sp>
      <p:grpSp>
        <p:nvGrpSpPr>
          <p:cNvPr id="425989" name="Group 5"/>
          <p:cNvGrpSpPr>
            <a:grpSpLocks/>
          </p:cNvGrpSpPr>
          <p:nvPr/>
        </p:nvGrpSpPr>
        <p:grpSpPr bwMode="auto">
          <a:xfrm>
            <a:off x="6737350" y="1916113"/>
            <a:ext cx="1893888" cy="1655762"/>
            <a:chOff x="4513" y="1752"/>
            <a:chExt cx="1193" cy="1043"/>
          </a:xfrm>
        </p:grpSpPr>
        <p:sp>
          <p:nvSpPr>
            <p:cNvPr id="425990" name="Line 6"/>
            <p:cNvSpPr>
              <a:spLocks noChangeShapeType="1"/>
            </p:cNvSpPr>
            <p:nvPr/>
          </p:nvSpPr>
          <p:spPr bwMode="auto">
            <a:xfrm>
              <a:off x="4631" y="2278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425991" name="Text Box 7"/>
            <p:cNvSpPr txBox="1">
              <a:spLocks noChangeArrowheads="1"/>
            </p:cNvSpPr>
            <p:nvPr/>
          </p:nvSpPr>
          <p:spPr bwMode="auto">
            <a:xfrm>
              <a:off x="4883" y="1780"/>
              <a:ext cx="823" cy="83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pt-BR" altLang="pt-BR" sz="1600" u="none"/>
                <a:t>Métodos de atribuição de informação set...()</a:t>
              </a:r>
              <a:endParaRPr lang="pt-BR" altLang="pt-BR" sz="1600"/>
            </a:p>
          </p:txBody>
        </p:sp>
        <p:sp>
          <p:nvSpPr>
            <p:cNvPr id="425992" name="AutoShape 8"/>
            <p:cNvSpPr>
              <a:spLocks/>
            </p:cNvSpPr>
            <p:nvPr/>
          </p:nvSpPr>
          <p:spPr bwMode="auto">
            <a:xfrm>
              <a:off x="4513" y="1752"/>
              <a:ext cx="136" cy="1043"/>
            </a:xfrm>
            <a:prstGeom prst="rightBrace">
              <a:avLst>
                <a:gd name="adj1" fmla="val 63909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pt-BR"/>
            </a:p>
          </p:txBody>
        </p:sp>
      </p:grpSp>
      <p:grpSp>
        <p:nvGrpSpPr>
          <p:cNvPr id="425993" name="Group 9"/>
          <p:cNvGrpSpPr>
            <a:grpSpLocks/>
          </p:cNvGrpSpPr>
          <p:nvPr/>
        </p:nvGrpSpPr>
        <p:grpSpPr bwMode="auto">
          <a:xfrm>
            <a:off x="6732588" y="4076700"/>
            <a:ext cx="2193925" cy="1655763"/>
            <a:chOff x="4261" y="2886"/>
            <a:chExt cx="1382" cy="1043"/>
          </a:xfrm>
        </p:grpSpPr>
        <p:sp>
          <p:nvSpPr>
            <p:cNvPr id="425994" name="Line 10"/>
            <p:cNvSpPr>
              <a:spLocks noChangeShapeType="1"/>
            </p:cNvSpPr>
            <p:nvPr/>
          </p:nvSpPr>
          <p:spPr bwMode="auto">
            <a:xfrm>
              <a:off x="4379" y="3412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425995" name="Text Box 11"/>
            <p:cNvSpPr txBox="1">
              <a:spLocks noChangeArrowheads="1"/>
            </p:cNvSpPr>
            <p:nvPr/>
          </p:nvSpPr>
          <p:spPr bwMode="auto">
            <a:xfrm>
              <a:off x="4631" y="3068"/>
              <a:ext cx="1012" cy="6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pt-BR" altLang="pt-BR" sz="1600" u="none"/>
                <a:t>Métodos de recuperação de informação get...()</a:t>
              </a:r>
              <a:endParaRPr lang="pt-BR" altLang="pt-BR" sz="1600"/>
            </a:p>
          </p:txBody>
        </p:sp>
        <p:sp>
          <p:nvSpPr>
            <p:cNvPr id="425996" name="AutoShape 12"/>
            <p:cNvSpPr>
              <a:spLocks/>
            </p:cNvSpPr>
            <p:nvPr/>
          </p:nvSpPr>
          <p:spPr bwMode="auto">
            <a:xfrm>
              <a:off x="4261" y="2886"/>
              <a:ext cx="136" cy="1043"/>
            </a:xfrm>
            <a:prstGeom prst="rightBrace">
              <a:avLst>
                <a:gd name="adj1" fmla="val 63909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pt-BR"/>
            </a:p>
          </p:txBody>
        </p:sp>
      </p:grpSp>
      <p:sp>
        <p:nvSpPr>
          <p:cNvPr id="425997" name="Text Box 13"/>
          <p:cNvSpPr txBox="1">
            <a:spLocks noChangeArrowheads="1"/>
          </p:cNvSpPr>
          <p:nvPr/>
        </p:nvSpPr>
        <p:spPr bwMode="auto">
          <a:xfrm>
            <a:off x="250825" y="4406900"/>
            <a:ext cx="2089150" cy="2301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600" b="1" u="none"/>
              <a:t>Encapsulamento</a:t>
            </a:r>
            <a:r>
              <a:rPr lang="pt-BR" altLang="pt-BR" sz="1600" u="none"/>
              <a:t>: Todos os atributos da classe </a:t>
            </a:r>
            <a:r>
              <a:rPr lang="pt-BR" altLang="pt-BR" sz="1600" b="1" u="none"/>
              <a:t>Pessoa </a:t>
            </a:r>
            <a:r>
              <a:rPr lang="pt-BR" altLang="pt-BR" sz="1600" u="none"/>
              <a:t>são definidos como privados “</a:t>
            </a:r>
            <a:r>
              <a:rPr lang="pt-BR" altLang="pt-BR" sz="1600" b="1" u="none"/>
              <a:t>private</a:t>
            </a:r>
            <a:r>
              <a:rPr lang="pt-BR" altLang="pt-BR" sz="1600" u="none"/>
              <a:t>” e somente podem ser acessados através de métodos públicos “</a:t>
            </a:r>
            <a:r>
              <a:rPr lang="pt-BR" altLang="pt-BR" sz="1600" b="1" u="none"/>
              <a:t>puclic</a:t>
            </a:r>
            <a:r>
              <a:rPr lang="pt-BR" altLang="pt-BR" sz="1600" u="none"/>
              <a:t>”.</a:t>
            </a:r>
            <a:endParaRPr lang="pt-BR" altLang="pt-BR" sz="1600"/>
          </a:p>
        </p:txBody>
      </p:sp>
      <p:sp>
        <p:nvSpPr>
          <p:cNvPr id="425998" name="Line 14"/>
          <p:cNvSpPr>
            <a:spLocks noChangeShapeType="1"/>
          </p:cNvSpPr>
          <p:nvPr/>
        </p:nvSpPr>
        <p:spPr bwMode="auto">
          <a:xfrm flipV="1">
            <a:off x="1331913" y="4005263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pic>
        <p:nvPicPr>
          <p:cNvPr id="425999" name="Picture 15" descr="Classe_Pesso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1125538"/>
            <a:ext cx="2068512" cy="273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6000" name="Group 16"/>
          <p:cNvGrpSpPr>
            <a:grpSpLocks/>
          </p:cNvGrpSpPr>
          <p:nvPr/>
        </p:nvGrpSpPr>
        <p:grpSpPr bwMode="auto">
          <a:xfrm>
            <a:off x="6710363" y="946150"/>
            <a:ext cx="2157412" cy="576263"/>
            <a:chOff x="3659" y="596"/>
            <a:chExt cx="1359" cy="363"/>
          </a:xfrm>
        </p:grpSpPr>
        <p:sp>
          <p:nvSpPr>
            <p:cNvPr id="426001" name="Line 17"/>
            <p:cNvSpPr>
              <a:spLocks noChangeShapeType="1"/>
            </p:cNvSpPr>
            <p:nvPr/>
          </p:nvSpPr>
          <p:spPr bwMode="auto">
            <a:xfrm>
              <a:off x="3785" y="778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426002" name="Text Box 18"/>
            <p:cNvSpPr txBox="1">
              <a:spLocks noChangeArrowheads="1"/>
            </p:cNvSpPr>
            <p:nvPr/>
          </p:nvSpPr>
          <p:spPr bwMode="auto">
            <a:xfrm>
              <a:off x="4195" y="663"/>
              <a:ext cx="823" cy="2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pt-BR" altLang="pt-BR" sz="1600" u="none"/>
                <a:t>Atributos</a:t>
              </a:r>
              <a:endParaRPr lang="pt-BR" altLang="pt-BR" sz="1600"/>
            </a:p>
          </p:txBody>
        </p:sp>
        <p:sp>
          <p:nvSpPr>
            <p:cNvPr id="426003" name="AutoShape 19"/>
            <p:cNvSpPr>
              <a:spLocks/>
            </p:cNvSpPr>
            <p:nvPr/>
          </p:nvSpPr>
          <p:spPr bwMode="auto">
            <a:xfrm>
              <a:off x="3659" y="596"/>
              <a:ext cx="136" cy="363"/>
            </a:xfrm>
            <a:prstGeom prst="rightBrace">
              <a:avLst>
                <a:gd name="adj1" fmla="val 22243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68897329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ChangeArrowheads="1"/>
          </p:cNvSpPr>
          <p:nvPr/>
        </p:nvSpPr>
        <p:spPr bwMode="auto">
          <a:xfrm>
            <a:off x="2771775" y="1052513"/>
            <a:ext cx="6732588" cy="465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200" b="1" u="none">
                <a:latin typeface="Courier New" pitchFamily="49" charset="0"/>
              </a:rPr>
              <a:t>public class </a:t>
            </a:r>
            <a:r>
              <a:rPr lang="pt-BR" altLang="pt-BR" sz="1200" u="none">
                <a:latin typeface="Courier New" pitchFamily="49" charset="0"/>
              </a:rPr>
              <a:t>Paciente </a:t>
            </a:r>
            <a:r>
              <a:rPr lang="pt-BR" altLang="pt-BR" sz="1200" b="1" u="none">
                <a:latin typeface="Courier New" pitchFamily="49" charset="0"/>
              </a:rPr>
              <a:t>extends</a:t>
            </a:r>
            <a:r>
              <a:rPr lang="pt-BR" altLang="pt-BR" sz="1200" u="none">
                <a:latin typeface="Courier New" pitchFamily="49" charset="0"/>
              </a:rPr>
              <a:t> Pessoa {</a:t>
            </a:r>
          </a:p>
          <a:p>
            <a:endParaRPr lang="pt-BR" altLang="pt-BR" sz="1200" u="none">
              <a:latin typeface="Courier New" pitchFamily="49" charset="0"/>
            </a:endParaRPr>
          </a:p>
          <a:p>
            <a:r>
              <a:rPr lang="pt-BR" altLang="pt-BR" sz="1200" u="none">
                <a:solidFill>
                  <a:srgbClr val="008000"/>
                </a:solidFill>
                <a:latin typeface="Courier New" pitchFamily="49" charset="0"/>
              </a:rPr>
              <a:t>  //Atributos</a:t>
            </a: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private</a:t>
            </a:r>
            <a:r>
              <a:rPr lang="pt-BR" altLang="pt-BR" sz="1200" u="none">
                <a:latin typeface="Courier New" pitchFamily="49" charset="0"/>
              </a:rPr>
              <a:t> String documento;</a:t>
            </a:r>
          </a:p>
          <a:p>
            <a:endParaRPr lang="pt-BR" altLang="pt-BR" sz="1200" u="none">
              <a:latin typeface="Courier New" pitchFamily="49" charset="0"/>
            </a:endParaRPr>
          </a:p>
          <a:p>
            <a:r>
              <a:rPr lang="pt-BR" altLang="pt-BR" sz="1200" u="none">
                <a:solidFill>
                  <a:srgbClr val="008000"/>
                </a:solidFill>
                <a:latin typeface="Courier New" pitchFamily="49" charset="0"/>
              </a:rPr>
              <a:t>  //Construtor</a:t>
            </a: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public</a:t>
            </a:r>
            <a:r>
              <a:rPr lang="pt-BR" altLang="pt-BR" sz="1200" u="none">
                <a:latin typeface="Courier New" pitchFamily="49" charset="0"/>
              </a:rPr>
              <a:t> Paciente(</a:t>
            </a:r>
            <a:r>
              <a:rPr lang="pt-BR" altLang="pt-BR" sz="1200" b="1" u="none">
                <a:latin typeface="Courier New" pitchFamily="49" charset="0"/>
              </a:rPr>
              <a:t>int</a:t>
            </a:r>
            <a:r>
              <a:rPr lang="pt-BR" altLang="pt-BR" sz="1200" u="none">
                <a:latin typeface="Courier New" pitchFamily="49" charset="0"/>
              </a:rPr>
              <a:t> pCodigo, String pNome, String pEndereco, </a:t>
            </a:r>
          </a:p>
          <a:p>
            <a:r>
              <a:rPr lang="pt-BR" altLang="pt-BR" sz="1200" u="none">
                <a:latin typeface="Courier New" pitchFamily="49" charset="0"/>
              </a:rPr>
              <a:t>                  </a:t>
            </a:r>
            <a:r>
              <a:rPr lang="pt-BR" altLang="pt-BR" sz="1200" b="1" u="none">
                <a:latin typeface="Courier New" pitchFamily="49" charset="0"/>
              </a:rPr>
              <a:t>int</a:t>
            </a:r>
            <a:r>
              <a:rPr lang="pt-BR" altLang="pt-BR" sz="1200" u="none">
                <a:latin typeface="Courier New" pitchFamily="49" charset="0"/>
              </a:rPr>
              <a:t> pIdade,  String pDocumento) {</a:t>
            </a:r>
          </a:p>
          <a:p>
            <a:r>
              <a:rPr lang="pt-BR" altLang="pt-BR" sz="1200" u="none">
                <a:latin typeface="Courier New" pitchFamily="49" charset="0"/>
              </a:rPr>
              <a:t>    setId(pCodigo);</a:t>
            </a:r>
          </a:p>
          <a:p>
            <a:r>
              <a:rPr lang="pt-BR" altLang="pt-BR" sz="1200" u="none">
                <a:latin typeface="Courier New" pitchFamily="49" charset="0"/>
              </a:rPr>
              <a:t>    setNome(pNome);</a:t>
            </a:r>
          </a:p>
          <a:p>
            <a:r>
              <a:rPr lang="pt-BR" altLang="pt-BR" sz="1200" u="none">
                <a:latin typeface="Courier New" pitchFamily="49" charset="0"/>
              </a:rPr>
              <a:t>    setEndereco(pEndereco);</a:t>
            </a:r>
          </a:p>
          <a:p>
            <a:r>
              <a:rPr lang="pt-BR" altLang="pt-BR" sz="1200" u="none">
                <a:latin typeface="Courier New" pitchFamily="49" charset="0"/>
              </a:rPr>
              <a:t>    setIdade(pIdade);</a:t>
            </a:r>
          </a:p>
          <a:p>
            <a:r>
              <a:rPr lang="pt-BR" altLang="pt-BR" sz="1200" u="none">
                <a:latin typeface="Courier New" pitchFamily="49" charset="0"/>
              </a:rPr>
              <a:t>    documento = pDocumento;</a:t>
            </a:r>
          </a:p>
          <a:p>
            <a:r>
              <a:rPr lang="pt-BR" altLang="pt-BR" sz="1200" u="none">
                <a:latin typeface="Courier New" pitchFamily="49" charset="0"/>
              </a:rPr>
              <a:t>  }</a:t>
            </a:r>
          </a:p>
          <a:p>
            <a:endParaRPr lang="pt-BR" altLang="pt-BR" sz="1200" u="none">
              <a:latin typeface="Courier New" pitchFamily="49" charset="0"/>
            </a:endParaRPr>
          </a:p>
          <a:p>
            <a:r>
              <a:rPr lang="pt-BR" altLang="pt-BR" sz="1200" u="none">
                <a:solidFill>
                  <a:srgbClr val="008000"/>
                </a:solidFill>
                <a:latin typeface="Courier New" pitchFamily="49" charset="0"/>
              </a:rPr>
              <a:t>  //Métodos de atribuição</a:t>
            </a: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public</a:t>
            </a:r>
            <a:r>
              <a:rPr lang="pt-BR" altLang="pt-BR" sz="1200" u="none">
                <a:latin typeface="Courier New" pitchFamily="49" charset="0"/>
              </a:rPr>
              <a:t> </a:t>
            </a:r>
            <a:r>
              <a:rPr lang="pt-BR" altLang="pt-BR" sz="1200" b="1" u="none">
                <a:latin typeface="Courier New" pitchFamily="49" charset="0"/>
              </a:rPr>
              <a:t>void</a:t>
            </a:r>
            <a:r>
              <a:rPr lang="pt-BR" altLang="pt-BR" sz="1200" u="none">
                <a:latin typeface="Courier New" pitchFamily="49" charset="0"/>
              </a:rPr>
              <a:t> setDocumento(String pDocumento) {</a:t>
            </a:r>
          </a:p>
          <a:p>
            <a:r>
              <a:rPr lang="pt-BR" altLang="pt-BR" sz="1200" u="none">
                <a:latin typeface="Courier New" pitchFamily="49" charset="0"/>
              </a:rPr>
              <a:t>    documento = pDocumento;</a:t>
            </a:r>
          </a:p>
          <a:p>
            <a:r>
              <a:rPr lang="pt-BR" altLang="pt-BR" sz="1200" u="none">
                <a:latin typeface="Courier New" pitchFamily="49" charset="0"/>
              </a:rPr>
              <a:t>  }</a:t>
            </a:r>
          </a:p>
          <a:p>
            <a:endParaRPr lang="pt-BR" altLang="pt-BR" sz="1200" u="none">
              <a:latin typeface="Courier New" pitchFamily="49" charset="0"/>
            </a:endParaRPr>
          </a:p>
          <a:p>
            <a:r>
              <a:rPr lang="pt-BR" altLang="pt-BR" sz="1200" u="none">
                <a:solidFill>
                  <a:srgbClr val="008000"/>
                </a:solidFill>
                <a:latin typeface="Courier New" pitchFamily="49" charset="0"/>
              </a:rPr>
              <a:t>  //Métodos de recuperação</a:t>
            </a: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public</a:t>
            </a:r>
            <a:r>
              <a:rPr lang="pt-BR" altLang="pt-BR" sz="1200" u="none">
                <a:latin typeface="Courier New" pitchFamily="49" charset="0"/>
              </a:rPr>
              <a:t> String getDocumento() {</a:t>
            </a:r>
          </a:p>
          <a:p>
            <a:r>
              <a:rPr lang="pt-BR" altLang="pt-BR" sz="1200" u="none">
                <a:latin typeface="Courier New" pitchFamily="49" charset="0"/>
              </a:rPr>
              <a:t>    </a:t>
            </a:r>
            <a:r>
              <a:rPr lang="pt-BR" altLang="pt-BR" sz="1200" b="1" u="none">
                <a:latin typeface="Courier New" pitchFamily="49" charset="0"/>
              </a:rPr>
              <a:t>return</a:t>
            </a:r>
            <a:r>
              <a:rPr lang="pt-BR" altLang="pt-BR" sz="1200" u="none">
                <a:latin typeface="Courier New" pitchFamily="49" charset="0"/>
              </a:rPr>
              <a:t> documento;</a:t>
            </a:r>
          </a:p>
          <a:p>
            <a:r>
              <a:rPr lang="pt-BR" altLang="pt-BR" sz="1200" u="none">
                <a:latin typeface="Courier New" pitchFamily="49" charset="0"/>
              </a:rPr>
              <a:t>  }</a:t>
            </a:r>
          </a:p>
          <a:p>
            <a:r>
              <a:rPr lang="pt-BR" altLang="pt-BR" sz="1200" u="none">
                <a:latin typeface="Courier New" pitchFamily="49" charset="0"/>
              </a:rPr>
              <a:t>}</a:t>
            </a:r>
          </a:p>
        </p:txBody>
      </p:sp>
      <p:sp>
        <p:nvSpPr>
          <p:cNvPr id="42701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Exemplo – Classe Paciente</a:t>
            </a:r>
            <a:endParaRPr lang="pt-BR" altLang="pt-BR"/>
          </a:p>
        </p:txBody>
      </p:sp>
      <p:sp>
        <p:nvSpPr>
          <p:cNvPr id="427012" name="Rectangle 4"/>
          <p:cNvSpPr>
            <a:spLocks noChangeArrowheads="1"/>
          </p:cNvSpPr>
          <p:nvPr/>
        </p:nvSpPr>
        <p:spPr bwMode="auto">
          <a:xfrm>
            <a:off x="179388" y="836613"/>
            <a:ext cx="153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1400" b="1" u="none"/>
              <a:t>Classe Paciente</a:t>
            </a:r>
          </a:p>
        </p:txBody>
      </p:sp>
      <p:grpSp>
        <p:nvGrpSpPr>
          <p:cNvPr id="427013" name="Group 5"/>
          <p:cNvGrpSpPr>
            <a:grpSpLocks/>
          </p:cNvGrpSpPr>
          <p:nvPr/>
        </p:nvGrpSpPr>
        <p:grpSpPr bwMode="auto">
          <a:xfrm>
            <a:off x="4284663" y="790575"/>
            <a:ext cx="4583112" cy="1414463"/>
            <a:chOff x="2608" y="491"/>
            <a:chExt cx="2903" cy="626"/>
          </a:xfrm>
        </p:grpSpPr>
        <p:sp>
          <p:nvSpPr>
            <p:cNvPr id="427014" name="Line 6"/>
            <p:cNvSpPr>
              <a:spLocks noChangeShapeType="1"/>
            </p:cNvSpPr>
            <p:nvPr/>
          </p:nvSpPr>
          <p:spPr bwMode="auto">
            <a:xfrm flipV="1">
              <a:off x="2608" y="754"/>
              <a:ext cx="140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427015" name="Text Box 7"/>
            <p:cNvSpPr txBox="1">
              <a:spLocks noChangeArrowheads="1"/>
            </p:cNvSpPr>
            <p:nvPr/>
          </p:nvSpPr>
          <p:spPr bwMode="auto">
            <a:xfrm>
              <a:off x="3968" y="491"/>
              <a:ext cx="1543" cy="37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pt-BR" altLang="pt-BR" sz="1600" u="none"/>
                <a:t>Construtor da classe Paciente com cinco argumentos</a:t>
              </a:r>
              <a:endParaRPr lang="pt-BR" altLang="pt-BR" sz="1600"/>
            </a:p>
          </p:txBody>
        </p:sp>
      </p:grpSp>
      <p:sp>
        <p:nvSpPr>
          <p:cNvPr id="427016" name="Line 8"/>
          <p:cNvSpPr>
            <a:spLocks noChangeShapeType="1"/>
          </p:cNvSpPr>
          <p:nvPr/>
        </p:nvSpPr>
        <p:spPr bwMode="auto">
          <a:xfrm flipV="1">
            <a:off x="7092950" y="3471863"/>
            <a:ext cx="835025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427017" name="Text Box 9"/>
          <p:cNvSpPr txBox="1">
            <a:spLocks noChangeArrowheads="1"/>
          </p:cNvSpPr>
          <p:nvPr/>
        </p:nvSpPr>
        <p:spPr bwMode="auto">
          <a:xfrm>
            <a:off x="7667625" y="2492375"/>
            <a:ext cx="1306513" cy="1323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600" u="none"/>
              <a:t>Métodos de atribuição de informação set...()</a:t>
            </a:r>
            <a:endParaRPr lang="pt-BR" altLang="pt-BR" sz="1600"/>
          </a:p>
        </p:txBody>
      </p:sp>
      <p:sp>
        <p:nvSpPr>
          <p:cNvPr id="427018" name="AutoShape 10"/>
          <p:cNvSpPr>
            <a:spLocks/>
          </p:cNvSpPr>
          <p:nvPr/>
        </p:nvSpPr>
        <p:spPr bwMode="auto">
          <a:xfrm rot="-3920781">
            <a:off x="6876257" y="2853531"/>
            <a:ext cx="215900" cy="1655763"/>
          </a:xfrm>
          <a:prstGeom prst="rightBrace">
            <a:avLst>
              <a:gd name="adj1" fmla="val 63909"/>
              <a:gd name="adj2" fmla="val 53116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pt-BR"/>
          </a:p>
        </p:txBody>
      </p:sp>
      <p:grpSp>
        <p:nvGrpSpPr>
          <p:cNvPr id="427019" name="Group 11"/>
          <p:cNvGrpSpPr>
            <a:grpSpLocks/>
          </p:cNvGrpSpPr>
          <p:nvPr/>
        </p:nvGrpSpPr>
        <p:grpSpPr bwMode="auto">
          <a:xfrm>
            <a:off x="6764338" y="4567238"/>
            <a:ext cx="2193925" cy="1655762"/>
            <a:chOff x="4261" y="2886"/>
            <a:chExt cx="1382" cy="1043"/>
          </a:xfrm>
        </p:grpSpPr>
        <p:sp>
          <p:nvSpPr>
            <p:cNvPr id="427020" name="Line 12"/>
            <p:cNvSpPr>
              <a:spLocks noChangeShapeType="1"/>
            </p:cNvSpPr>
            <p:nvPr/>
          </p:nvSpPr>
          <p:spPr bwMode="auto">
            <a:xfrm>
              <a:off x="4379" y="3412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427021" name="Text Box 13"/>
            <p:cNvSpPr txBox="1">
              <a:spLocks noChangeArrowheads="1"/>
            </p:cNvSpPr>
            <p:nvPr/>
          </p:nvSpPr>
          <p:spPr bwMode="auto">
            <a:xfrm>
              <a:off x="4631" y="3068"/>
              <a:ext cx="1012" cy="6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pt-BR" altLang="pt-BR" sz="1600" u="none"/>
                <a:t>Métodos de recuperação de informação get...()</a:t>
              </a:r>
              <a:endParaRPr lang="pt-BR" altLang="pt-BR" sz="1600"/>
            </a:p>
          </p:txBody>
        </p:sp>
        <p:sp>
          <p:nvSpPr>
            <p:cNvPr id="427022" name="AutoShape 14"/>
            <p:cNvSpPr>
              <a:spLocks/>
            </p:cNvSpPr>
            <p:nvPr/>
          </p:nvSpPr>
          <p:spPr bwMode="auto">
            <a:xfrm>
              <a:off x="4261" y="2886"/>
              <a:ext cx="136" cy="1043"/>
            </a:xfrm>
            <a:prstGeom prst="rightBrace">
              <a:avLst>
                <a:gd name="adj1" fmla="val 63909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pt-BR"/>
            </a:p>
          </p:txBody>
        </p:sp>
      </p:grpSp>
      <p:sp>
        <p:nvSpPr>
          <p:cNvPr id="427023" name="Text Box 15"/>
          <p:cNvSpPr txBox="1">
            <a:spLocks noChangeArrowheads="1"/>
          </p:cNvSpPr>
          <p:nvPr/>
        </p:nvSpPr>
        <p:spPr bwMode="auto">
          <a:xfrm>
            <a:off x="288925" y="3733800"/>
            <a:ext cx="2089150" cy="2301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600" b="1" u="none"/>
              <a:t>Encapsulamento</a:t>
            </a:r>
            <a:r>
              <a:rPr lang="pt-BR" altLang="pt-BR" sz="1600" u="none"/>
              <a:t>: Todos os atributos da classe </a:t>
            </a:r>
            <a:r>
              <a:rPr lang="pt-BR" altLang="pt-BR" sz="1600" b="1" u="none"/>
              <a:t>Paciente</a:t>
            </a:r>
            <a:r>
              <a:rPr lang="pt-BR" altLang="pt-BR" sz="1600" u="none"/>
              <a:t> são definidos como privados “</a:t>
            </a:r>
            <a:r>
              <a:rPr lang="pt-BR" altLang="pt-BR" sz="1600" b="1" u="none"/>
              <a:t>private</a:t>
            </a:r>
            <a:r>
              <a:rPr lang="pt-BR" altLang="pt-BR" sz="1600" u="none"/>
              <a:t>” e somente podem ser acessados através de métodos públicos “</a:t>
            </a:r>
            <a:r>
              <a:rPr lang="pt-BR" altLang="pt-BR" sz="1600" b="1" u="none"/>
              <a:t>public</a:t>
            </a:r>
            <a:r>
              <a:rPr lang="pt-BR" altLang="pt-BR" sz="1600" u="none"/>
              <a:t>”.</a:t>
            </a:r>
            <a:endParaRPr lang="pt-BR" altLang="pt-BR" sz="1600"/>
          </a:p>
        </p:txBody>
      </p:sp>
      <p:sp>
        <p:nvSpPr>
          <p:cNvPr id="427024" name="Line 16"/>
          <p:cNvSpPr>
            <a:spLocks noChangeShapeType="1"/>
          </p:cNvSpPr>
          <p:nvPr/>
        </p:nvSpPr>
        <p:spPr bwMode="auto">
          <a:xfrm flipV="1">
            <a:off x="1370013" y="2873375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pic>
        <p:nvPicPr>
          <p:cNvPr id="427025" name="Picture 17" descr="Classe_Pacien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5563"/>
            <a:ext cx="2916238" cy="131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797137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ChangeArrowheads="1"/>
          </p:cNvSpPr>
          <p:nvPr/>
        </p:nvSpPr>
        <p:spPr bwMode="auto">
          <a:xfrm>
            <a:off x="2498725" y="1171575"/>
            <a:ext cx="6494463" cy="523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200" b="1" u="none">
                <a:latin typeface="Courier New" pitchFamily="49" charset="0"/>
              </a:rPr>
              <a:t>import</a:t>
            </a:r>
            <a:r>
              <a:rPr lang="pt-BR" altLang="pt-BR" sz="1200" u="none">
                <a:latin typeface="Courier New" pitchFamily="49" charset="0"/>
              </a:rPr>
              <a:t> java.util.*;</a:t>
            </a:r>
          </a:p>
          <a:p>
            <a:r>
              <a:rPr lang="pt-BR" altLang="pt-BR" sz="1200" b="1" u="none">
                <a:latin typeface="Courier New" pitchFamily="49" charset="0"/>
              </a:rPr>
              <a:t>public</a:t>
            </a:r>
            <a:r>
              <a:rPr lang="pt-BR" altLang="pt-BR" sz="1200" u="none">
                <a:latin typeface="Courier New" pitchFamily="49" charset="0"/>
              </a:rPr>
              <a:t> </a:t>
            </a:r>
            <a:r>
              <a:rPr lang="pt-BR" altLang="pt-BR" sz="1200" b="1" u="none">
                <a:latin typeface="Courier New" pitchFamily="49" charset="0"/>
              </a:rPr>
              <a:t>class</a:t>
            </a:r>
            <a:r>
              <a:rPr lang="pt-BR" altLang="pt-BR" sz="1200" u="none">
                <a:latin typeface="Courier New" pitchFamily="49" charset="0"/>
              </a:rPr>
              <a:t> ControlePaciente {</a:t>
            </a: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private</a:t>
            </a:r>
            <a:r>
              <a:rPr lang="pt-BR" altLang="pt-BR" sz="1200" u="none">
                <a:latin typeface="Courier New" pitchFamily="49" charset="0"/>
              </a:rPr>
              <a:t> Vector listaPaciente = </a:t>
            </a:r>
            <a:r>
              <a:rPr lang="pt-BR" altLang="pt-BR" sz="1200" b="1" u="none">
                <a:latin typeface="Courier New" pitchFamily="49" charset="0"/>
              </a:rPr>
              <a:t>new</a:t>
            </a:r>
            <a:r>
              <a:rPr lang="pt-BR" altLang="pt-BR" sz="1200" u="none">
                <a:latin typeface="Courier New" pitchFamily="49" charset="0"/>
              </a:rPr>
              <a:t> Vector();</a:t>
            </a: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public</a:t>
            </a:r>
            <a:r>
              <a:rPr lang="pt-BR" altLang="pt-BR" sz="1200" u="none">
                <a:latin typeface="Courier New" pitchFamily="49" charset="0"/>
              </a:rPr>
              <a:t> </a:t>
            </a:r>
            <a:r>
              <a:rPr lang="pt-BR" altLang="pt-BR" sz="1200" b="1" u="none">
                <a:latin typeface="Courier New" pitchFamily="49" charset="0"/>
              </a:rPr>
              <a:t>void</a:t>
            </a:r>
            <a:r>
              <a:rPr lang="pt-BR" altLang="pt-BR" sz="1200" u="none">
                <a:latin typeface="Courier New" pitchFamily="49" charset="0"/>
              </a:rPr>
              <a:t> inserePaciente(</a:t>
            </a:r>
            <a:r>
              <a:rPr lang="pt-BR" altLang="pt-BR" sz="1200" b="1" u="none">
                <a:latin typeface="Courier New" pitchFamily="49" charset="0"/>
              </a:rPr>
              <a:t>int</a:t>
            </a:r>
            <a:r>
              <a:rPr lang="pt-BR" altLang="pt-BR" sz="1200" u="none">
                <a:latin typeface="Courier New" pitchFamily="49" charset="0"/>
              </a:rPr>
              <a:t> pId, String pNome, </a:t>
            </a:r>
          </a:p>
          <a:p>
            <a:r>
              <a:rPr lang="pt-BR" altLang="pt-BR" sz="1200" u="none">
                <a:latin typeface="Courier New" pitchFamily="49" charset="0"/>
              </a:rPr>
              <a:t>                  String pEndereco, </a:t>
            </a:r>
            <a:r>
              <a:rPr lang="pt-BR" altLang="pt-BR" sz="1200" b="1" u="none">
                <a:latin typeface="Courier New" pitchFamily="49" charset="0"/>
              </a:rPr>
              <a:t>int</a:t>
            </a:r>
            <a:r>
              <a:rPr lang="pt-BR" altLang="pt-BR" sz="1200" u="none">
                <a:latin typeface="Courier New" pitchFamily="49" charset="0"/>
              </a:rPr>
              <a:t> pIdade, String pDocumento) {</a:t>
            </a:r>
          </a:p>
          <a:p>
            <a:r>
              <a:rPr lang="pt-BR" altLang="pt-BR" sz="1200" u="none">
                <a:latin typeface="Courier New" pitchFamily="49" charset="0"/>
              </a:rPr>
              <a:t>    Paciente paciente = </a:t>
            </a:r>
          </a:p>
          <a:p>
            <a:r>
              <a:rPr lang="pt-BR" altLang="pt-BR" sz="1200" u="none">
                <a:latin typeface="Courier New" pitchFamily="49" charset="0"/>
              </a:rPr>
              <a:t>          </a:t>
            </a:r>
            <a:r>
              <a:rPr lang="pt-BR" altLang="pt-BR" sz="1200" b="1" u="none">
                <a:latin typeface="Courier New" pitchFamily="49" charset="0"/>
              </a:rPr>
              <a:t>new</a:t>
            </a:r>
            <a:r>
              <a:rPr lang="pt-BR" altLang="pt-BR" sz="1200" u="none">
                <a:latin typeface="Courier New" pitchFamily="49" charset="0"/>
              </a:rPr>
              <a:t> Paciente(pId, pNome, pEndereco, pIdade, pDocumento);</a:t>
            </a:r>
          </a:p>
          <a:p>
            <a:r>
              <a:rPr lang="pt-BR" altLang="pt-BR" sz="1200" u="none">
                <a:latin typeface="Courier New" pitchFamily="49" charset="0"/>
              </a:rPr>
              <a:t>    listaPaciente.add(paciente);</a:t>
            </a:r>
          </a:p>
          <a:p>
            <a:r>
              <a:rPr lang="pt-BR" altLang="pt-BR" sz="1200" u="none">
                <a:latin typeface="Courier New" pitchFamily="49" charset="0"/>
              </a:rPr>
              <a:t>  }</a:t>
            </a:r>
          </a:p>
          <a:p>
            <a:endParaRPr lang="pt-BR" altLang="pt-BR" sz="1200" u="none">
              <a:latin typeface="Courier New" pitchFamily="49" charset="0"/>
            </a:endParaRPr>
          </a:p>
          <a:p>
            <a:r>
              <a:rPr lang="pt-BR" altLang="pt-BR" sz="1400" b="1" u="none"/>
              <a:t>   </a:t>
            </a:r>
            <a:r>
              <a:rPr lang="pt-BR" altLang="pt-BR" sz="1400" u="none">
                <a:solidFill>
                  <a:srgbClr val="008000"/>
                </a:solidFill>
              </a:rPr>
              <a:t>//Método utilizado para imprimir a lista de Pacientes</a:t>
            </a: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public</a:t>
            </a:r>
            <a:r>
              <a:rPr lang="pt-BR" altLang="pt-BR" sz="1200" u="none">
                <a:latin typeface="Courier New" pitchFamily="49" charset="0"/>
              </a:rPr>
              <a:t> String imprimePacientes() {</a:t>
            </a:r>
          </a:p>
          <a:p>
            <a:r>
              <a:rPr lang="pt-BR" altLang="pt-BR" sz="1200" u="none">
                <a:latin typeface="Courier New" pitchFamily="49" charset="0"/>
              </a:rPr>
              <a:t>    String result = "";</a:t>
            </a:r>
          </a:p>
          <a:p>
            <a:r>
              <a:rPr lang="pt-BR" altLang="pt-BR" sz="1200" u="none">
                <a:latin typeface="Courier New" pitchFamily="49" charset="0"/>
              </a:rPr>
              <a:t>    </a:t>
            </a:r>
            <a:r>
              <a:rPr lang="pt-BR" altLang="pt-BR" sz="1200" b="1" u="none">
                <a:latin typeface="Courier New" pitchFamily="49" charset="0"/>
              </a:rPr>
              <a:t>for</a:t>
            </a:r>
            <a:r>
              <a:rPr lang="pt-BR" altLang="pt-BR" sz="1200" u="none">
                <a:latin typeface="Courier New" pitchFamily="49" charset="0"/>
              </a:rPr>
              <a:t> (</a:t>
            </a:r>
            <a:r>
              <a:rPr lang="pt-BR" altLang="pt-BR" sz="1200" b="1" u="none">
                <a:latin typeface="Courier New" pitchFamily="49" charset="0"/>
              </a:rPr>
              <a:t>int</a:t>
            </a:r>
            <a:r>
              <a:rPr lang="pt-BR" altLang="pt-BR" sz="1200" u="none">
                <a:latin typeface="Courier New" pitchFamily="49" charset="0"/>
              </a:rPr>
              <a:t> intIdx = 0; intIdx &lt; listaPaciente.size(); intIdx++) {</a:t>
            </a:r>
          </a:p>
          <a:p>
            <a:r>
              <a:rPr lang="pt-BR" altLang="pt-BR" sz="1200" u="none">
                <a:latin typeface="Courier New" pitchFamily="49" charset="0"/>
              </a:rPr>
              <a:t>      result += "Código: " +  </a:t>
            </a:r>
          </a:p>
          <a:p>
            <a:r>
              <a:rPr lang="pt-BR" altLang="pt-BR" sz="1200" u="none">
                <a:latin typeface="Courier New" pitchFamily="49" charset="0"/>
              </a:rPr>
              <a:t>       ((Paciente)listaPaciente.elementAt(intIdx</a:t>
            </a:r>
            <a:r>
              <a:rPr lang="pt-BR" altLang="pt-BR" sz="1200" b="1" u="none">
                <a:latin typeface="Courier New" pitchFamily="49" charset="0"/>
              </a:rPr>
              <a:t> </a:t>
            </a:r>
            <a:r>
              <a:rPr lang="pt-BR" altLang="pt-BR" sz="1200" u="none">
                <a:latin typeface="Courier New" pitchFamily="49" charset="0"/>
              </a:rPr>
              <a:t>)).getId()+</a:t>
            </a:r>
          </a:p>
          <a:p>
            <a:r>
              <a:rPr lang="pt-BR" altLang="pt-BR" sz="1200" u="none">
                <a:latin typeface="Courier New" pitchFamily="49" charset="0"/>
              </a:rPr>
              <a:t>       "  Nome: " + </a:t>
            </a:r>
          </a:p>
          <a:p>
            <a:r>
              <a:rPr lang="pt-BR" altLang="pt-BR" sz="1200" u="none">
                <a:latin typeface="Courier New" pitchFamily="49" charset="0"/>
              </a:rPr>
              <a:t>       ((Paciente)listaPaciente.elementAt(intIdx</a:t>
            </a:r>
            <a:r>
              <a:rPr lang="pt-BR" altLang="pt-BR" sz="1200" b="1" u="none">
                <a:latin typeface="Courier New" pitchFamily="49" charset="0"/>
              </a:rPr>
              <a:t> </a:t>
            </a:r>
            <a:r>
              <a:rPr lang="pt-BR" altLang="pt-BR" sz="1200" u="none">
                <a:latin typeface="Courier New" pitchFamily="49" charset="0"/>
              </a:rPr>
              <a:t>)).getNome()+</a:t>
            </a:r>
          </a:p>
          <a:p>
            <a:r>
              <a:rPr lang="pt-BR" altLang="pt-BR" sz="1200" u="none">
                <a:latin typeface="Courier New" pitchFamily="49" charset="0"/>
              </a:rPr>
              <a:t>       "  Idade: " + </a:t>
            </a:r>
          </a:p>
          <a:p>
            <a:r>
              <a:rPr lang="pt-BR" altLang="pt-BR" sz="1200" u="none">
                <a:latin typeface="Courier New" pitchFamily="49" charset="0"/>
              </a:rPr>
              <a:t>       ((Paciente)listaPaciente.elementAt(intIdx</a:t>
            </a:r>
            <a:r>
              <a:rPr lang="pt-BR" altLang="pt-BR" sz="1200" b="1" u="none">
                <a:latin typeface="Courier New" pitchFamily="49" charset="0"/>
              </a:rPr>
              <a:t> </a:t>
            </a:r>
            <a:r>
              <a:rPr lang="pt-BR" altLang="pt-BR" sz="1200" u="none">
                <a:latin typeface="Courier New" pitchFamily="49" charset="0"/>
              </a:rPr>
              <a:t>)).getIdade()+</a:t>
            </a:r>
          </a:p>
          <a:p>
            <a:r>
              <a:rPr lang="pt-BR" altLang="pt-BR" sz="1200" u="none">
                <a:latin typeface="Courier New" pitchFamily="49" charset="0"/>
              </a:rPr>
              <a:t>       "  Documento: " +  </a:t>
            </a:r>
          </a:p>
          <a:p>
            <a:r>
              <a:rPr lang="pt-BR" altLang="pt-BR" sz="1200" u="none">
                <a:latin typeface="Courier New" pitchFamily="49" charset="0"/>
              </a:rPr>
              <a:t>       ((Paciente)listaPaciente.elementAt(intIdx</a:t>
            </a:r>
            <a:r>
              <a:rPr lang="pt-BR" altLang="pt-BR" sz="1200" b="1" u="none">
                <a:latin typeface="Courier New" pitchFamily="49" charset="0"/>
              </a:rPr>
              <a:t> </a:t>
            </a:r>
            <a:r>
              <a:rPr lang="pt-BR" altLang="pt-BR" sz="1200" u="none">
                <a:latin typeface="Courier New" pitchFamily="49" charset="0"/>
              </a:rPr>
              <a:t>)).getDocumento()+</a:t>
            </a:r>
          </a:p>
          <a:p>
            <a:r>
              <a:rPr lang="pt-BR" altLang="pt-BR" sz="1200" u="none">
                <a:latin typeface="Courier New" pitchFamily="49" charset="0"/>
              </a:rPr>
              <a:t>       "\n";</a:t>
            </a:r>
          </a:p>
          <a:p>
            <a:r>
              <a:rPr lang="pt-BR" altLang="pt-BR" sz="1200" u="none">
                <a:latin typeface="Courier New" pitchFamily="49" charset="0"/>
              </a:rPr>
              <a:t>    }</a:t>
            </a:r>
          </a:p>
          <a:p>
            <a:r>
              <a:rPr lang="pt-BR" altLang="pt-BR" sz="1200" u="none">
                <a:latin typeface="Courier New" pitchFamily="49" charset="0"/>
              </a:rPr>
              <a:t>    </a:t>
            </a:r>
            <a:r>
              <a:rPr lang="pt-BR" altLang="pt-BR" sz="1200" b="1" u="none">
                <a:latin typeface="Courier New" pitchFamily="49" charset="0"/>
              </a:rPr>
              <a:t>return</a:t>
            </a:r>
            <a:r>
              <a:rPr lang="pt-BR" altLang="pt-BR" sz="1200" u="none">
                <a:latin typeface="Courier New" pitchFamily="49" charset="0"/>
              </a:rPr>
              <a:t> result;</a:t>
            </a:r>
          </a:p>
          <a:p>
            <a:r>
              <a:rPr lang="pt-BR" altLang="pt-BR" sz="1200" u="none">
                <a:latin typeface="Courier New" pitchFamily="49" charset="0"/>
              </a:rPr>
              <a:t>  }</a:t>
            </a:r>
          </a:p>
          <a:p>
            <a:r>
              <a:rPr lang="pt-BR" altLang="pt-BR" sz="1200" u="none">
                <a:latin typeface="Courier New" pitchFamily="49" charset="0"/>
              </a:rPr>
              <a:t>....</a:t>
            </a:r>
          </a:p>
        </p:txBody>
      </p:sp>
      <p:sp>
        <p:nvSpPr>
          <p:cNvPr id="428035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Exemplo – Classe ControlePaciente</a:t>
            </a:r>
            <a:endParaRPr lang="pt-BR" altLang="pt-BR"/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141288" y="836613"/>
            <a:ext cx="22621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1400" b="1" u="none"/>
              <a:t>Classe ControlePaciente</a:t>
            </a:r>
          </a:p>
        </p:txBody>
      </p:sp>
      <p:sp>
        <p:nvSpPr>
          <p:cNvPr id="428037" name="Line 5"/>
          <p:cNvSpPr>
            <a:spLocks noChangeShapeType="1"/>
          </p:cNvSpPr>
          <p:nvPr/>
        </p:nvSpPr>
        <p:spPr bwMode="auto">
          <a:xfrm flipH="1">
            <a:off x="4356100" y="1412875"/>
            <a:ext cx="3240088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pic>
        <p:nvPicPr>
          <p:cNvPr id="428038" name="Picture 6" descr="Classe_ControlePacien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2538"/>
            <a:ext cx="2555875" cy="126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8039" name="Text Box 7"/>
          <p:cNvSpPr txBox="1">
            <a:spLocks noChangeArrowheads="1"/>
          </p:cNvSpPr>
          <p:nvPr/>
        </p:nvSpPr>
        <p:spPr bwMode="auto">
          <a:xfrm>
            <a:off x="5651500" y="704850"/>
            <a:ext cx="3327400" cy="739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400" u="none"/>
              <a:t>Cria o objeto paciente (instância da classe </a:t>
            </a:r>
            <a:r>
              <a:rPr lang="pt-BR" altLang="pt-BR" sz="1400" b="1" u="none"/>
              <a:t>Paciente</a:t>
            </a:r>
            <a:r>
              <a:rPr lang="pt-BR" altLang="pt-BR" sz="1400" u="none"/>
              <a:t>) utilizando o construtor que recebe parâmetros</a:t>
            </a:r>
            <a:endParaRPr lang="pt-BR" altLang="pt-BR" sz="1400"/>
          </a:p>
        </p:txBody>
      </p:sp>
    </p:spTree>
    <p:extLst>
      <p:ext uri="{BB962C8B-B14F-4D97-AF65-F5344CB8AC3E}">
        <p14:creationId xmlns:p14="http://schemas.microsoft.com/office/powerpoint/2010/main" val="300797844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ChangeArrowheads="1"/>
          </p:cNvSpPr>
          <p:nvPr/>
        </p:nvSpPr>
        <p:spPr bwMode="auto">
          <a:xfrm>
            <a:off x="2398713" y="765175"/>
            <a:ext cx="6840537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 altLang="pt-BR" sz="1200" u="none">
              <a:latin typeface="Courier New" pitchFamily="49" charset="0"/>
            </a:endParaRPr>
          </a:p>
          <a:p>
            <a:r>
              <a:rPr lang="pt-BR" altLang="pt-BR" sz="1200" u="none">
                <a:solidFill>
                  <a:srgbClr val="008000"/>
                </a:solidFill>
                <a:latin typeface="Courier New" pitchFamily="49" charset="0"/>
              </a:rPr>
              <a:t>...</a:t>
            </a:r>
          </a:p>
          <a:p>
            <a:r>
              <a:rPr lang="pt-BR" altLang="pt-BR" sz="1200" u="none">
                <a:solidFill>
                  <a:srgbClr val="008000"/>
                </a:solidFill>
                <a:latin typeface="Courier New" pitchFamily="49" charset="0"/>
              </a:rPr>
              <a:t>  //Método utilizado para imprimir um determinado Paciente</a:t>
            </a: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public</a:t>
            </a:r>
            <a:r>
              <a:rPr lang="pt-BR" altLang="pt-BR" sz="1200" u="none">
                <a:latin typeface="Courier New" pitchFamily="49" charset="0"/>
              </a:rPr>
              <a:t> String imprimePaciente(</a:t>
            </a:r>
            <a:r>
              <a:rPr lang="pt-BR" altLang="pt-BR" sz="1200" b="1" u="none">
                <a:latin typeface="Courier New" pitchFamily="49" charset="0"/>
              </a:rPr>
              <a:t>int</a:t>
            </a:r>
            <a:r>
              <a:rPr lang="pt-BR" altLang="pt-BR" sz="1200" u="none">
                <a:latin typeface="Courier New" pitchFamily="49" charset="0"/>
              </a:rPr>
              <a:t> pId) {</a:t>
            </a:r>
          </a:p>
          <a:p>
            <a:r>
              <a:rPr lang="pt-BR" altLang="pt-BR" sz="1200" u="none">
                <a:latin typeface="Courier New" pitchFamily="49" charset="0"/>
              </a:rPr>
              <a:t>    </a:t>
            </a:r>
            <a:r>
              <a:rPr lang="pt-BR" altLang="pt-BR" sz="1200" b="1" u="none">
                <a:latin typeface="Courier New" pitchFamily="49" charset="0"/>
              </a:rPr>
              <a:t>for</a:t>
            </a:r>
            <a:r>
              <a:rPr lang="pt-BR" altLang="pt-BR" sz="1200" u="none">
                <a:latin typeface="Courier New" pitchFamily="49" charset="0"/>
              </a:rPr>
              <a:t> (</a:t>
            </a:r>
            <a:r>
              <a:rPr lang="pt-BR" altLang="pt-BR" sz="1200" b="1" u="none">
                <a:latin typeface="Courier New" pitchFamily="49" charset="0"/>
              </a:rPr>
              <a:t>int</a:t>
            </a:r>
            <a:r>
              <a:rPr lang="pt-BR" altLang="pt-BR" sz="1200" u="none">
                <a:latin typeface="Courier New" pitchFamily="49" charset="0"/>
              </a:rPr>
              <a:t> intIdx = 0; intIdx &lt; listaPaciente.size(); intIdx++) {</a:t>
            </a:r>
          </a:p>
          <a:p>
            <a:r>
              <a:rPr lang="pt-BR" altLang="pt-BR" sz="1200" u="none">
                <a:latin typeface="Courier New" pitchFamily="49" charset="0"/>
              </a:rPr>
              <a:t>      </a:t>
            </a:r>
            <a:r>
              <a:rPr lang="pt-BR" altLang="pt-BR" sz="1200" b="1" u="none">
                <a:latin typeface="Courier New" pitchFamily="49" charset="0"/>
              </a:rPr>
              <a:t>if </a:t>
            </a:r>
            <a:r>
              <a:rPr lang="pt-BR" altLang="pt-BR" sz="1200" u="none">
                <a:latin typeface="Courier New" pitchFamily="49" charset="0"/>
              </a:rPr>
              <a:t>(((Paciente)listaPaciente.elementAt(intIdx)).getId() == pId) {</a:t>
            </a:r>
          </a:p>
          <a:p>
            <a:r>
              <a:rPr lang="pt-BR" altLang="pt-BR" sz="1200" u="none">
                <a:latin typeface="Courier New" pitchFamily="49" charset="0"/>
              </a:rPr>
              <a:t>        </a:t>
            </a:r>
            <a:r>
              <a:rPr lang="pt-BR" altLang="pt-BR" sz="1200" b="1" u="none">
                <a:latin typeface="Courier New" pitchFamily="49" charset="0"/>
              </a:rPr>
              <a:t>return</a:t>
            </a:r>
            <a:r>
              <a:rPr lang="pt-BR" altLang="pt-BR" sz="1200" u="none">
                <a:latin typeface="Courier New" pitchFamily="49" charset="0"/>
              </a:rPr>
              <a:t> "Código: " +  </a:t>
            </a:r>
          </a:p>
          <a:p>
            <a:r>
              <a:rPr lang="pt-BR" altLang="pt-BR" sz="1200" u="none">
                <a:latin typeface="Courier New" pitchFamily="49" charset="0"/>
              </a:rPr>
              <a:t>       ((Paciente)listaPaciente.elementAt(intIdx</a:t>
            </a:r>
            <a:r>
              <a:rPr lang="pt-BR" altLang="pt-BR" sz="1200" b="1" u="none">
                <a:latin typeface="Courier New" pitchFamily="49" charset="0"/>
              </a:rPr>
              <a:t> </a:t>
            </a:r>
            <a:r>
              <a:rPr lang="pt-BR" altLang="pt-BR" sz="1200" u="none">
                <a:latin typeface="Courier New" pitchFamily="49" charset="0"/>
              </a:rPr>
              <a:t>)).getId()+</a:t>
            </a:r>
          </a:p>
          <a:p>
            <a:r>
              <a:rPr lang="pt-BR" altLang="pt-BR" sz="1200" u="none">
                <a:latin typeface="Courier New" pitchFamily="49" charset="0"/>
              </a:rPr>
              <a:t>       "  Nome: " + </a:t>
            </a:r>
          </a:p>
          <a:p>
            <a:r>
              <a:rPr lang="pt-BR" altLang="pt-BR" sz="1200" u="none">
                <a:latin typeface="Courier New" pitchFamily="49" charset="0"/>
              </a:rPr>
              <a:t>       ((Paciente)listaPaciente.elementAt(intIdx</a:t>
            </a:r>
            <a:r>
              <a:rPr lang="pt-BR" altLang="pt-BR" sz="1200" b="1" u="none">
                <a:latin typeface="Courier New" pitchFamily="49" charset="0"/>
              </a:rPr>
              <a:t> </a:t>
            </a:r>
            <a:r>
              <a:rPr lang="pt-BR" altLang="pt-BR" sz="1200" u="none">
                <a:latin typeface="Courier New" pitchFamily="49" charset="0"/>
              </a:rPr>
              <a:t>)).getNome()+</a:t>
            </a:r>
          </a:p>
          <a:p>
            <a:r>
              <a:rPr lang="pt-BR" altLang="pt-BR" sz="1200" u="none">
                <a:latin typeface="Courier New" pitchFamily="49" charset="0"/>
              </a:rPr>
              <a:t>       "  Idade: " + </a:t>
            </a:r>
          </a:p>
          <a:p>
            <a:r>
              <a:rPr lang="pt-BR" altLang="pt-BR" sz="1200" u="none">
                <a:latin typeface="Courier New" pitchFamily="49" charset="0"/>
              </a:rPr>
              <a:t>       ((Paciente)listaPaciente.elementAt(intIdx</a:t>
            </a:r>
            <a:r>
              <a:rPr lang="pt-BR" altLang="pt-BR" sz="1200" b="1" u="none">
                <a:latin typeface="Courier New" pitchFamily="49" charset="0"/>
              </a:rPr>
              <a:t> </a:t>
            </a:r>
            <a:r>
              <a:rPr lang="pt-BR" altLang="pt-BR" sz="1200" u="none">
                <a:latin typeface="Courier New" pitchFamily="49" charset="0"/>
              </a:rPr>
              <a:t>)).getIdade()+</a:t>
            </a:r>
          </a:p>
          <a:p>
            <a:r>
              <a:rPr lang="pt-BR" altLang="pt-BR" sz="1200" u="none">
                <a:latin typeface="Courier New" pitchFamily="49" charset="0"/>
              </a:rPr>
              <a:t>       "  Documento: " +  </a:t>
            </a:r>
          </a:p>
          <a:p>
            <a:r>
              <a:rPr lang="pt-BR" altLang="pt-BR" sz="1200" u="none">
                <a:latin typeface="Courier New" pitchFamily="49" charset="0"/>
              </a:rPr>
              <a:t>       ((Paciente)listaPaciente.elementAt(intIdx</a:t>
            </a:r>
            <a:r>
              <a:rPr lang="pt-BR" altLang="pt-BR" sz="1200" b="1" u="none">
                <a:latin typeface="Courier New" pitchFamily="49" charset="0"/>
              </a:rPr>
              <a:t> </a:t>
            </a:r>
            <a:r>
              <a:rPr lang="pt-BR" altLang="pt-BR" sz="1200" u="none">
                <a:latin typeface="Courier New" pitchFamily="49" charset="0"/>
              </a:rPr>
              <a:t>)).getDocumento()+</a:t>
            </a:r>
          </a:p>
          <a:p>
            <a:r>
              <a:rPr lang="pt-BR" altLang="pt-BR" sz="1200" u="none">
                <a:latin typeface="Courier New" pitchFamily="49" charset="0"/>
              </a:rPr>
              <a:t>       "\n";</a:t>
            </a:r>
          </a:p>
          <a:p>
            <a:r>
              <a:rPr lang="pt-BR" altLang="pt-BR" sz="1200" u="none">
                <a:latin typeface="Courier New" pitchFamily="49" charset="0"/>
              </a:rPr>
              <a:t>      }</a:t>
            </a:r>
          </a:p>
          <a:p>
            <a:r>
              <a:rPr lang="pt-BR" altLang="pt-BR" sz="1200" u="none">
                <a:latin typeface="Courier New" pitchFamily="49" charset="0"/>
              </a:rPr>
              <a:t>    }</a:t>
            </a:r>
          </a:p>
          <a:p>
            <a:r>
              <a:rPr lang="pt-BR" altLang="pt-BR" sz="1200" u="none">
                <a:latin typeface="Courier New" pitchFamily="49" charset="0"/>
              </a:rPr>
              <a:t>  }</a:t>
            </a:r>
          </a:p>
          <a:p>
            <a:r>
              <a:rPr lang="pt-BR" altLang="pt-BR" sz="1200" u="none">
                <a:latin typeface="Courier New" pitchFamily="49" charset="0"/>
              </a:rPr>
              <a:t>}</a:t>
            </a:r>
          </a:p>
          <a:p>
            <a:endParaRPr lang="pt-BR" altLang="pt-BR" sz="1200" u="none">
              <a:latin typeface="Courier New" pitchFamily="49" charset="0"/>
            </a:endParaRPr>
          </a:p>
          <a:p>
            <a:endParaRPr lang="pt-BR" altLang="pt-BR" sz="1200" u="none">
              <a:latin typeface="Courier New" pitchFamily="49" charset="0"/>
            </a:endParaRPr>
          </a:p>
          <a:p>
            <a:endParaRPr lang="pt-BR" altLang="pt-BR" sz="1200" u="none">
              <a:latin typeface="Courier New" pitchFamily="49" charset="0"/>
            </a:endParaRPr>
          </a:p>
        </p:txBody>
      </p:sp>
      <p:sp>
        <p:nvSpPr>
          <p:cNvPr id="429059" name="Rectangle 3"/>
          <p:cNvSpPr>
            <a:spLocks noChangeArrowheads="1"/>
          </p:cNvSpPr>
          <p:nvPr/>
        </p:nvSpPr>
        <p:spPr bwMode="auto">
          <a:xfrm>
            <a:off x="179388" y="836613"/>
            <a:ext cx="22621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1400" b="1" u="none"/>
              <a:t>Classe ControlePaciente</a:t>
            </a:r>
          </a:p>
        </p:txBody>
      </p:sp>
      <p:sp>
        <p:nvSpPr>
          <p:cNvPr id="429060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Exemplo – Classe ControlePaciente</a:t>
            </a:r>
            <a:endParaRPr lang="pt-BR" altLang="pt-BR"/>
          </a:p>
        </p:txBody>
      </p:sp>
      <p:pic>
        <p:nvPicPr>
          <p:cNvPr id="429061" name="Picture 5" descr="Classe_ControlePacien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192213"/>
            <a:ext cx="239077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723606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6063" y="981075"/>
            <a:ext cx="8213725" cy="5543550"/>
          </a:xfrm>
          <a:noFill/>
          <a:ln/>
        </p:spPr>
        <p:txBody>
          <a:bodyPr lIns="92075" tIns="46038" rIns="92075" bIns="46038"/>
          <a:lstStyle/>
          <a:p>
            <a:pPr>
              <a:spcBef>
                <a:spcPts val="7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Maior facilidade na programação;</a:t>
            </a:r>
          </a:p>
          <a:p>
            <a:pPr>
              <a:spcBef>
                <a:spcPts val="7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Escreva uma vez, execute em qualquer lugar;</a:t>
            </a:r>
          </a:p>
          <a:p>
            <a:pPr>
              <a:spcBef>
                <a:spcPts val="7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Elimina preocupações comuns em outras linguagens tais como ponteiros e gerenciamento de memória;</a:t>
            </a:r>
          </a:p>
          <a:p>
            <a:pPr>
              <a:spcBef>
                <a:spcPts val="7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A sua natureza orientada a objetos ajuda na visualização do programa;</a:t>
            </a:r>
          </a:p>
          <a:p>
            <a:pPr>
              <a:spcBef>
                <a:spcPts val="7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Portabilidade do código;</a:t>
            </a:r>
          </a:p>
          <a:p>
            <a:pPr>
              <a:spcBef>
                <a:spcPts val="7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Possibilidade de programas executarem mais de uma tarefa (</a:t>
            </a:r>
            <a:r>
              <a:rPr lang="pt-BR" altLang="pt-BR" sz="2400" i="1"/>
              <a:t>multithreading</a:t>
            </a:r>
            <a:r>
              <a:rPr lang="pt-BR" altLang="pt-BR" sz="2400"/>
              <a:t>);</a:t>
            </a:r>
          </a:p>
          <a:p>
            <a:pPr>
              <a:spcBef>
                <a:spcPts val="7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Verificação automática de código carregado para garantir a segurança (ex: applets acessando disco);</a:t>
            </a:r>
          </a:p>
          <a:p>
            <a:pPr>
              <a:spcBef>
                <a:spcPts val="7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Programação centrada na rede.</a:t>
            </a:r>
          </a:p>
        </p:txBody>
      </p:sp>
      <p:sp>
        <p:nvSpPr>
          <p:cNvPr id="259075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Princípios da Linguagem JAVA </a:t>
            </a: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0743411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ChangeArrowheads="1"/>
          </p:cNvSpPr>
          <p:nvPr/>
        </p:nvSpPr>
        <p:spPr bwMode="auto">
          <a:xfrm>
            <a:off x="2498725" y="765175"/>
            <a:ext cx="6494463" cy="575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200" b="1" u="none">
                <a:latin typeface="Courier New" pitchFamily="49" charset="0"/>
              </a:rPr>
              <a:t>import </a:t>
            </a:r>
            <a:r>
              <a:rPr lang="pt-BR" altLang="pt-BR" sz="1200" u="none">
                <a:latin typeface="Courier New" pitchFamily="49" charset="0"/>
              </a:rPr>
              <a:t>javax.swing.*;</a:t>
            </a:r>
          </a:p>
          <a:p>
            <a:endParaRPr lang="pt-BR" altLang="pt-BR" sz="1200" u="none">
              <a:latin typeface="Courier New" pitchFamily="49" charset="0"/>
            </a:endParaRPr>
          </a:p>
          <a:p>
            <a:r>
              <a:rPr lang="pt-BR" altLang="pt-BR" sz="1200" b="1" u="none">
                <a:latin typeface="Courier New" pitchFamily="49" charset="0"/>
              </a:rPr>
              <a:t>public class</a:t>
            </a:r>
            <a:r>
              <a:rPr lang="pt-BR" altLang="pt-BR" sz="1200" u="none">
                <a:latin typeface="Courier New" pitchFamily="49" charset="0"/>
              </a:rPr>
              <a:t> LimiteCadPaciente  {</a:t>
            </a:r>
          </a:p>
          <a:p>
            <a:endParaRPr lang="pt-BR" altLang="pt-BR" sz="1200" u="none">
              <a:latin typeface="Courier New" pitchFamily="49" charset="0"/>
            </a:endParaRP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private</a:t>
            </a:r>
            <a:r>
              <a:rPr lang="pt-BR" altLang="pt-BR" sz="1200" u="none">
                <a:latin typeface="Courier New" pitchFamily="49" charset="0"/>
              </a:rPr>
              <a:t> ControlePaciente ctrPac = </a:t>
            </a:r>
            <a:r>
              <a:rPr lang="pt-BR" altLang="pt-BR" sz="1200" b="1" u="none">
                <a:latin typeface="Courier New" pitchFamily="49" charset="0"/>
              </a:rPr>
              <a:t>new</a:t>
            </a:r>
            <a:r>
              <a:rPr lang="pt-BR" altLang="pt-BR" sz="1200" u="none">
                <a:latin typeface="Courier New" pitchFamily="49" charset="0"/>
              </a:rPr>
              <a:t> ControlePaciente();</a:t>
            </a:r>
          </a:p>
          <a:p>
            <a:endParaRPr lang="pt-BR" altLang="pt-BR" sz="1200" u="none">
              <a:latin typeface="Courier New" pitchFamily="49" charset="0"/>
            </a:endParaRP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public</a:t>
            </a:r>
            <a:r>
              <a:rPr lang="pt-BR" altLang="pt-BR" sz="1200" u="none">
                <a:latin typeface="Courier New" pitchFamily="49" charset="0"/>
              </a:rPr>
              <a:t> </a:t>
            </a:r>
            <a:r>
              <a:rPr lang="pt-BR" altLang="pt-BR" sz="1200" b="1" u="none">
                <a:latin typeface="Courier New" pitchFamily="49" charset="0"/>
              </a:rPr>
              <a:t>void</a:t>
            </a:r>
            <a:r>
              <a:rPr lang="pt-BR" altLang="pt-BR" sz="1200" u="none">
                <a:latin typeface="Courier New" pitchFamily="49" charset="0"/>
              </a:rPr>
              <a:t> capturaDados() {</a:t>
            </a:r>
          </a:p>
          <a:p>
            <a:r>
              <a:rPr lang="pt-BR" altLang="pt-BR" sz="1200" u="none">
                <a:latin typeface="Courier New" pitchFamily="49" charset="0"/>
              </a:rPr>
              <a:t>    ctrPac.inserePaciente(1, "José da Silva", "Endereço 1", 55,  </a:t>
            </a:r>
          </a:p>
          <a:p>
            <a:r>
              <a:rPr lang="pt-BR" altLang="pt-BR" sz="1200" u="none">
                <a:latin typeface="Courier New" pitchFamily="49" charset="0"/>
              </a:rPr>
              <a:t>                          "298982828");</a:t>
            </a:r>
          </a:p>
          <a:p>
            <a:r>
              <a:rPr lang="pt-BR" altLang="pt-BR" sz="1200" u="none">
                <a:latin typeface="Courier New" pitchFamily="49" charset="0"/>
              </a:rPr>
              <a:t>    ctrPac.inserePaciente(2, "Fulano de Tal", "Endereço 2", 18, </a:t>
            </a:r>
          </a:p>
          <a:p>
            <a:r>
              <a:rPr lang="pt-BR" altLang="pt-BR" sz="1200" u="none">
                <a:latin typeface="Courier New" pitchFamily="49" charset="0"/>
              </a:rPr>
              <a:t>                          "099889828");</a:t>
            </a:r>
          </a:p>
          <a:p>
            <a:r>
              <a:rPr lang="pt-BR" altLang="pt-BR" sz="1200" u="none">
                <a:latin typeface="Courier New" pitchFamily="49" charset="0"/>
              </a:rPr>
              <a:t>    ctrPac.inserePaciente(3, "Alexandre Silveira", "Endereço 3", 35, </a:t>
            </a:r>
          </a:p>
          <a:p>
            <a:r>
              <a:rPr lang="pt-BR" altLang="pt-BR" sz="1200" u="none">
                <a:latin typeface="Courier New" pitchFamily="49" charset="0"/>
              </a:rPr>
              <a:t>                          "327489938");</a:t>
            </a:r>
          </a:p>
          <a:p>
            <a:r>
              <a:rPr lang="pt-BR" altLang="pt-BR" sz="1200" u="none">
                <a:latin typeface="Courier New" pitchFamily="49" charset="0"/>
              </a:rPr>
              <a:t>  }</a:t>
            </a:r>
          </a:p>
          <a:p>
            <a:endParaRPr lang="pt-BR" altLang="pt-BR" sz="1200" u="none">
              <a:latin typeface="Courier New" pitchFamily="49" charset="0"/>
            </a:endParaRP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public void </a:t>
            </a:r>
            <a:r>
              <a:rPr lang="pt-BR" altLang="pt-BR" sz="1200" u="none">
                <a:latin typeface="Courier New" pitchFamily="49" charset="0"/>
              </a:rPr>
              <a:t>imprimePacientes() {</a:t>
            </a:r>
          </a:p>
          <a:p>
            <a:r>
              <a:rPr lang="pt-BR" altLang="pt-BR" sz="1200" u="none">
                <a:latin typeface="Courier New" pitchFamily="49" charset="0"/>
              </a:rPr>
              <a:t>    System.out.println(ctrPac.imprimePacientes());</a:t>
            </a:r>
          </a:p>
          <a:p>
            <a:r>
              <a:rPr lang="pt-BR" altLang="pt-BR" sz="1200" u="none">
                <a:latin typeface="Courier New" pitchFamily="49" charset="0"/>
              </a:rPr>
              <a:t>  }</a:t>
            </a:r>
          </a:p>
          <a:p>
            <a:endParaRPr lang="pt-BR" altLang="pt-BR" sz="1200" u="none">
              <a:latin typeface="Courier New" pitchFamily="49" charset="0"/>
            </a:endParaRP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public void </a:t>
            </a:r>
            <a:r>
              <a:rPr lang="pt-BR" altLang="pt-BR" sz="1200" u="none">
                <a:latin typeface="Courier New" pitchFamily="49" charset="0"/>
              </a:rPr>
              <a:t>imprimePaciente(int pId) {</a:t>
            </a:r>
          </a:p>
          <a:p>
            <a:r>
              <a:rPr lang="pt-BR" altLang="pt-BR" sz="1200" u="none">
                <a:latin typeface="Courier New" pitchFamily="49" charset="0"/>
              </a:rPr>
              <a:t>    System.out.println(ctrPac.imprimePaciente(pId));</a:t>
            </a:r>
          </a:p>
          <a:p>
            <a:r>
              <a:rPr lang="pt-BR" altLang="pt-BR" sz="1200" u="none">
                <a:latin typeface="Courier New" pitchFamily="49" charset="0"/>
              </a:rPr>
              <a:t>  }</a:t>
            </a:r>
          </a:p>
          <a:p>
            <a:endParaRPr lang="pt-BR" altLang="pt-BR" sz="1200" u="none">
              <a:latin typeface="Courier New" pitchFamily="49" charset="0"/>
            </a:endParaRP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public static void </a:t>
            </a:r>
            <a:r>
              <a:rPr lang="pt-BR" altLang="pt-BR" sz="1200" u="none">
                <a:latin typeface="Courier New" pitchFamily="49" charset="0"/>
              </a:rPr>
              <a:t>main (String par[]) {</a:t>
            </a:r>
          </a:p>
          <a:p>
            <a:r>
              <a:rPr lang="pt-BR" altLang="pt-BR" sz="1200" u="none">
                <a:latin typeface="Courier New" pitchFamily="49" charset="0"/>
              </a:rPr>
              <a:t>     LimiteCadPaciente limPac = new LimiteCadPaciente();</a:t>
            </a:r>
          </a:p>
          <a:p>
            <a:r>
              <a:rPr lang="pt-BR" altLang="pt-BR" sz="1200" u="none">
                <a:latin typeface="Courier New" pitchFamily="49" charset="0"/>
              </a:rPr>
              <a:t>     limPac.capturaDados();</a:t>
            </a:r>
          </a:p>
          <a:p>
            <a:r>
              <a:rPr lang="pt-BR" altLang="pt-BR" sz="1200" u="none">
                <a:latin typeface="Courier New" pitchFamily="49" charset="0"/>
              </a:rPr>
              <a:t>     limPac.imprimePacientes();</a:t>
            </a:r>
          </a:p>
          <a:p>
            <a:r>
              <a:rPr lang="pt-BR" altLang="pt-BR" sz="1200" u="none">
                <a:latin typeface="Courier New" pitchFamily="49" charset="0"/>
              </a:rPr>
              <a:t>     System.out.println("-------------------");</a:t>
            </a:r>
          </a:p>
          <a:p>
            <a:r>
              <a:rPr lang="pt-BR" altLang="pt-BR" sz="1200" u="none">
                <a:latin typeface="Courier New" pitchFamily="49" charset="0"/>
              </a:rPr>
              <a:t>     limPac.imprimePaciente(2);</a:t>
            </a:r>
          </a:p>
          <a:p>
            <a:r>
              <a:rPr lang="pt-BR" altLang="pt-BR" sz="1200" u="none">
                <a:latin typeface="Courier New" pitchFamily="49" charset="0"/>
              </a:rPr>
              <a:t>  }</a:t>
            </a:r>
          </a:p>
          <a:p>
            <a:r>
              <a:rPr lang="pt-BR" altLang="pt-BR" sz="1200" u="none">
                <a:latin typeface="Courier New" pitchFamily="49" charset="0"/>
              </a:rPr>
              <a:t>}</a:t>
            </a:r>
          </a:p>
        </p:txBody>
      </p:sp>
      <p:sp>
        <p:nvSpPr>
          <p:cNvPr id="430083" name="Rectangle 3"/>
          <p:cNvSpPr>
            <a:spLocks noChangeArrowheads="1"/>
          </p:cNvSpPr>
          <p:nvPr/>
        </p:nvSpPr>
        <p:spPr bwMode="auto">
          <a:xfrm>
            <a:off x="179388" y="836613"/>
            <a:ext cx="2390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1400" b="1" u="none"/>
              <a:t>Classe LimiteCadPaciente</a:t>
            </a:r>
          </a:p>
        </p:txBody>
      </p:sp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38100" y="3429000"/>
            <a:ext cx="2016125" cy="1323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600" u="none"/>
              <a:t>Chama os métodos da classe </a:t>
            </a:r>
            <a:r>
              <a:rPr lang="pt-BR" altLang="pt-BR" sz="1600" b="1" u="none"/>
              <a:t>ControlePaciente </a:t>
            </a:r>
            <a:r>
              <a:rPr lang="pt-BR" altLang="pt-BR" sz="1600" u="none"/>
              <a:t>através do objeto ctrPac</a:t>
            </a:r>
            <a:endParaRPr lang="pt-BR" altLang="pt-BR" sz="1600"/>
          </a:p>
        </p:txBody>
      </p:sp>
      <p:sp>
        <p:nvSpPr>
          <p:cNvPr id="430085" name="Line 5"/>
          <p:cNvSpPr>
            <a:spLocks noChangeShapeType="1"/>
          </p:cNvSpPr>
          <p:nvPr/>
        </p:nvSpPr>
        <p:spPr bwMode="auto">
          <a:xfrm flipH="1">
            <a:off x="5435600" y="1176338"/>
            <a:ext cx="865188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430086" name="Text Box 6"/>
          <p:cNvSpPr txBox="1">
            <a:spLocks noChangeArrowheads="1"/>
          </p:cNvSpPr>
          <p:nvPr/>
        </p:nvSpPr>
        <p:spPr bwMode="auto">
          <a:xfrm>
            <a:off x="6084888" y="692150"/>
            <a:ext cx="2663825" cy="527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400" u="none"/>
              <a:t>Cria o objeto ctrPac (instância da classe </a:t>
            </a:r>
            <a:r>
              <a:rPr lang="pt-BR" altLang="pt-BR" sz="1400" b="1" u="none"/>
              <a:t>ControlePaciente</a:t>
            </a:r>
            <a:r>
              <a:rPr lang="pt-BR" altLang="pt-BR" sz="1400" u="none"/>
              <a:t>)</a:t>
            </a:r>
            <a:endParaRPr lang="pt-BR" altLang="pt-BR" sz="1400"/>
          </a:p>
        </p:txBody>
      </p:sp>
      <p:sp>
        <p:nvSpPr>
          <p:cNvPr id="430087" name="Line 7"/>
          <p:cNvSpPr>
            <a:spLocks noChangeShapeType="1"/>
          </p:cNvSpPr>
          <p:nvPr/>
        </p:nvSpPr>
        <p:spPr bwMode="auto">
          <a:xfrm flipV="1">
            <a:off x="2051050" y="2636838"/>
            <a:ext cx="792163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430088" name="Line 8"/>
          <p:cNvSpPr>
            <a:spLocks noChangeShapeType="1"/>
          </p:cNvSpPr>
          <p:nvPr/>
        </p:nvSpPr>
        <p:spPr bwMode="auto">
          <a:xfrm flipV="1">
            <a:off x="2085975" y="3933825"/>
            <a:ext cx="27352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430089" name="Line 9"/>
          <p:cNvSpPr>
            <a:spLocks noChangeShapeType="1"/>
          </p:cNvSpPr>
          <p:nvPr/>
        </p:nvSpPr>
        <p:spPr bwMode="auto">
          <a:xfrm>
            <a:off x="2051050" y="4292600"/>
            <a:ext cx="288131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430090" name="Text Box 10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Exemplo – Classe LimiteCadPaciente</a:t>
            </a:r>
            <a:endParaRPr lang="pt-BR" altLang="pt-BR"/>
          </a:p>
        </p:txBody>
      </p:sp>
      <p:pic>
        <p:nvPicPr>
          <p:cNvPr id="430091" name="Picture 11" descr="Classe_LimiteCadPacien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2484438" cy="14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57727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ChangeArrowheads="1"/>
          </p:cNvSpPr>
          <p:nvPr/>
        </p:nvSpPr>
        <p:spPr bwMode="auto">
          <a:xfrm>
            <a:off x="2498725" y="765175"/>
            <a:ext cx="6494463" cy="538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200" b="1" u="none" dirty="0" err="1">
                <a:latin typeface="Courier New" pitchFamily="49" charset="0"/>
              </a:rPr>
              <a:t>import</a:t>
            </a:r>
            <a:r>
              <a:rPr lang="pt-BR" altLang="pt-BR" sz="1200" u="none" dirty="0">
                <a:latin typeface="Courier New" pitchFamily="49" charset="0"/>
              </a:rPr>
              <a:t> </a:t>
            </a:r>
            <a:r>
              <a:rPr lang="pt-BR" altLang="pt-BR" sz="1200" u="none" dirty="0" err="1">
                <a:latin typeface="Courier New" pitchFamily="49" charset="0"/>
              </a:rPr>
              <a:t>javax.swing</a:t>
            </a:r>
            <a:r>
              <a:rPr lang="pt-BR" altLang="pt-BR" sz="1200" u="none" dirty="0">
                <a:latin typeface="Courier New" pitchFamily="49" charset="0"/>
              </a:rPr>
              <a:t>.*;</a:t>
            </a:r>
          </a:p>
          <a:p>
            <a:endParaRPr lang="pt-BR" altLang="pt-BR" sz="1200" u="none" dirty="0">
              <a:latin typeface="Courier New" pitchFamily="49" charset="0"/>
            </a:endParaRPr>
          </a:p>
          <a:p>
            <a:r>
              <a:rPr lang="pt-BR" altLang="pt-BR" sz="1200" b="1" u="none" dirty="0" err="1">
                <a:latin typeface="Courier New" pitchFamily="49" charset="0"/>
              </a:rPr>
              <a:t>public</a:t>
            </a:r>
            <a:r>
              <a:rPr lang="pt-BR" altLang="pt-BR" sz="1200" u="none" dirty="0">
                <a:latin typeface="Courier New" pitchFamily="49" charset="0"/>
              </a:rPr>
              <a:t> </a:t>
            </a:r>
            <a:r>
              <a:rPr lang="pt-BR" altLang="pt-BR" sz="1200" b="1" u="none" dirty="0" err="1">
                <a:latin typeface="Courier New" pitchFamily="49" charset="0"/>
              </a:rPr>
              <a:t>class</a:t>
            </a:r>
            <a:r>
              <a:rPr lang="pt-BR" altLang="pt-BR" sz="1200" u="none" dirty="0">
                <a:latin typeface="Courier New" pitchFamily="49" charset="0"/>
              </a:rPr>
              <a:t> </a:t>
            </a:r>
            <a:r>
              <a:rPr lang="pt-BR" altLang="pt-BR" sz="1200" u="none" dirty="0" err="1">
                <a:latin typeface="Courier New" pitchFamily="49" charset="0"/>
              </a:rPr>
              <a:t>LimiteCadPacienteI</a:t>
            </a:r>
            <a:r>
              <a:rPr lang="pt-BR" altLang="pt-BR" sz="1200" u="none" dirty="0">
                <a:latin typeface="Courier New" pitchFamily="49" charset="0"/>
              </a:rPr>
              <a:t>  {</a:t>
            </a:r>
          </a:p>
          <a:p>
            <a:endParaRPr lang="pt-BR" altLang="pt-BR" sz="1200" u="none" dirty="0">
              <a:latin typeface="Courier New" pitchFamily="49" charset="0"/>
            </a:endParaRPr>
          </a:p>
          <a:p>
            <a:r>
              <a:rPr lang="pt-BR" altLang="pt-BR" sz="1200" u="none" dirty="0">
                <a:latin typeface="Courier New" pitchFamily="49" charset="0"/>
              </a:rPr>
              <a:t>  </a:t>
            </a:r>
            <a:r>
              <a:rPr lang="pt-BR" altLang="pt-BR" sz="1200" b="1" u="none" dirty="0" err="1">
                <a:latin typeface="Courier New" pitchFamily="49" charset="0"/>
              </a:rPr>
              <a:t>public</a:t>
            </a:r>
            <a:r>
              <a:rPr lang="pt-BR" altLang="pt-BR" sz="1200" u="none" dirty="0">
                <a:latin typeface="Courier New" pitchFamily="49" charset="0"/>
              </a:rPr>
              <a:t> </a:t>
            </a:r>
            <a:r>
              <a:rPr lang="pt-BR" altLang="pt-BR" sz="1200" b="1" u="none" dirty="0" err="1">
                <a:latin typeface="Courier New" pitchFamily="49" charset="0"/>
              </a:rPr>
              <a:t>static</a:t>
            </a:r>
            <a:r>
              <a:rPr lang="pt-BR" altLang="pt-BR" sz="1200" u="none" dirty="0">
                <a:latin typeface="Courier New" pitchFamily="49" charset="0"/>
              </a:rPr>
              <a:t> </a:t>
            </a:r>
            <a:r>
              <a:rPr lang="pt-BR" altLang="pt-BR" sz="1200" b="1" u="none" dirty="0" err="1">
                <a:latin typeface="Courier New" pitchFamily="49" charset="0"/>
              </a:rPr>
              <a:t>void</a:t>
            </a:r>
            <a:r>
              <a:rPr lang="pt-BR" altLang="pt-BR" sz="1200" u="none" dirty="0">
                <a:latin typeface="Courier New" pitchFamily="49" charset="0"/>
              </a:rPr>
              <a:t> </a:t>
            </a:r>
            <a:r>
              <a:rPr lang="pt-BR" altLang="pt-BR" sz="1200" u="none" dirty="0" err="1">
                <a:latin typeface="Courier New" pitchFamily="49" charset="0"/>
              </a:rPr>
              <a:t>main</a:t>
            </a:r>
            <a:r>
              <a:rPr lang="pt-BR" altLang="pt-BR" sz="1200" u="none" dirty="0">
                <a:latin typeface="Courier New" pitchFamily="49" charset="0"/>
              </a:rPr>
              <a:t> (</a:t>
            </a:r>
            <a:r>
              <a:rPr lang="pt-BR" altLang="pt-BR" sz="1200" u="none" dirty="0" err="1">
                <a:latin typeface="Courier New" pitchFamily="49" charset="0"/>
              </a:rPr>
              <a:t>String</a:t>
            </a:r>
            <a:r>
              <a:rPr lang="pt-BR" altLang="pt-BR" sz="1200" u="none" dirty="0">
                <a:latin typeface="Courier New" pitchFamily="49" charset="0"/>
              </a:rPr>
              <a:t> par[]) {</a:t>
            </a:r>
          </a:p>
          <a:p>
            <a:endParaRPr lang="pt-BR" altLang="pt-BR" sz="1200" u="none" dirty="0">
              <a:latin typeface="Courier New" pitchFamily="49" charset="0"/>
            </a:endParaRPr>
          </a:p>
          <a:p>
            <a:r>
              <a:rPr lang="pt-BR" altLang="pt-BR" sz="1200" u="none" dirty="0">
                <a:latin typeface="Courier New" pitchFamily="49" charset="0"/>
              </a:rPr>
              <a:t>    </a:t>
            </a:r>
            <a:r>
              <a:rPr lang="pt-BR" altLang="pt-BR" sz="1200" b="1" u="none" dirty="0" err="1">
                <a:latin typeface="Courier New" pitchFamily="49" charset="0"/>
              </a:rPr>
              <a:t>int</a:t>
            </a:r>
            <a:r>
              <a:rPr lang="pt-BR" altLang="pt-BR" sz="1200" u="none" dirty="0">
                <a:latin typeface="Courier New" pitchFamily="49" charset="0"/>
              </a:rPr>
              <a:t> escolha = 0;</a:t>
            </a:r>
          </a:p>
          <a:p>
            <a:endParaRPr lang="pt-BR" altLang="pt-BR" sz="1200" u="none" dirty="0">
              <a:latin typeface="Courier New" pitchFamily="49" charset="0"/>
            </a:endParaRPr>
          </a:p>
          <a:p>
            <a:r>
              <a:rPr lang="pt-BR" altLang="pt-BR" sz="1200" u="none" dirty="0">
                <a:latin typeface="Courier New" pitchFamily="49" charset="0"/>
              </a:rPr>
              <a:t>    //Variável utilizada para recuperar as informações da interface</a:t>
            </a:r>
          </a:p>
          <a:p>
            <a:r>
              <a:rPr lang="pt-BR" altLang="pt-BR" sz="1200" u="none" dirty="0">
                <a:latin typeface="Courier New" pitchFamily="49" charset="0"/>
              </a:rPr>
              <a:t>    //do usuário</a:t>
            </a:r>
          </a:p>
          <a:p>
            <a:r>
              <a:rPr lang="pt-BR" altLang="pt-BR" sz="1200" u="none" dirty="0">
                <a:latin typeface="Courier New" pitchFamily="49" charset="0"/>
              </a:rPr>
              <a:t>    </a:t>
            </a:r>
            <a:r>
              <a:rPr lang="pt-BR" altLang="pt-BR" sz="1200" b="1" u="none" dirty="0" err="1">
                <a:latin typeface="Courier New" pitchFamily="49" charset="0"/>
              </a:rPr>
              <a:t>int</a:t>
            </a:r>
            <a:r>
              <a:rPr lang="pt-BR" altLang="pt-BR" sz="1200" u="none" dirty="0">
                <a:latin typeface="Courier New" pitchFamily="49" charset="0"/>
              </a:rPr>
              <a:t> id = 0;</a:t>
            </a:r>
          </a:p>
          <a:p>
            <a:r>
              <a:rPr lang="pt-BR" altLang="pt-BR" sz="1200" u="none" dirty="0">
                <a:latin typeface="Courier New" pitchFamily="49" charset="0"/>
              </a:rPr>
              <a:t>    </a:t>
            </a:r>
            <a:r>
              <a:rPr lang="pt-BR" altLang="pt-BR" sz="1200" u="none" dirty="0" err="1">
                <a:latin typeface="Courier New" pitchFamily="49" charset="0"/>
              </a:rPr>
              <a:t>String</a:t>
            </a:r>
            <a:r>
              <a:rPr lang="pt-BR" altLang="pt-BR" sz="1200" u="none" dirty="0">
                <a:latin typeface="Courier New" pitchFamily="49" charset="0"/>
              </a:rPr>
              <a:t> nome = "", </a:t>
            </a:r>
            <a:r>
              <a:rPr lang="pt-BR" altLang="pt-BR" sz="1200" u="none" dirty="0" err="1">
                <a:latin typeface="Courier New" pitchFamily="49" charset="0"/>
              </a:rPr>
              <a:t>endereco</a:t>
            </a:r>
            <a:r>
              <a:rPr lang="pt-BR" altLang="pt-BR" sz="1200" u="none" dirty="0">
                <a:latin typeface="Courier New" pitchFamily="49" charset="0"/>
              </a:rPr>
              <a:t> = "", documento = "";</a:t>
            </a:r>
          </a:p>
          <a:p>
            <a:r>
              <a:rPr lang="pt-BR" altLang="pt-BR" sz="1200" u="none" dirty="0">
                <a:latin typeface="Courier New" pitchFamily="49" charset="0"/>
              </a:rPr>
              <a:t>    </a:t>
            </a:r>
            <a:r>
              <a:rPr lang="pt-BR" altLang="pt-BR" sz="1200" b="1" u="none" dirty="0" err="1">
                <a:latin typeface="Courier New" pitchFamily="49" charset="0"/>
              </a:rPr>
              <a:t>int</a:t>
            </a:r>
            <a:r>
              <a:rPr lang="pt-BR" altLang="pt-BR" sz="1200" u="none" dirty="0">
                <a:latin typeface="Courier New" pitchFamily="49" charset="0"/>
              </a:rPr>
              <a:t> idade = 0;</a:t>
            </a:r>
          </a:p>
          <a:p>
            <a:endParaRPr lang="pt-BR" altLang="pt-BR" sz="1200" u="none" dirty="0">
              <a:latin typeface="Courier New" pitchFamily="49" charset="0"/>
            </a:endParaRPr>
          </a:p>
          <a:p>
            <a:r>
              <a:rPr lang="pt-BR" altLang="pt-BR" sz="1200" u="none" dirty="0">
                <a:latin typeface="Courier New" pitchFamily="49" charset="0"/>
              </a:rPr>
              <a:t>    //Instancia o Controlador</a:t>
            </a:r>
          </a:p>
          <a:p>
            <a:r>
              <a:rPr lang="pt-BR" altLang="pt-BR" sz="1200" u="none" dirty="0">
                <a:latin typeface="Courier New" pitchFamily="49" charset="0"/>
              </a:rPr>
              <a:t>    </a:t>
            </a:r>
            <a:r>
              <a:rPr lang="pt-BR" altLang="pt-BR" sz="1200" u="none" dirty="0" err="1">
                <a:latin typeface="Courier New" pitchFamily="49" charset="0"/>
              </a:rPr>
              <a:t>ControlePaciente</a:t>
            </a:r>
            <a:r>
              <a:rPr lang="pt-BR" altLang="pt-BR" sz="1200" u="none" dirty="0">
                <a:latin typeface="Courier New" pitchFamily="49" charset="0"/>
              </a:rPr>
              <a:t> </a:t>
            </a:r>
            <a:r>
              <a:rPr lang="pt-BR" altLang="pt-BR" sz="1200" u="none" dirty="0" err="1">
                <a:latin typeface="Courier New" pitchFamily="49" charset="0"/>
              </a:rPr>
              <a:t>ctrPac</a:t>
            </a:r>
            <a:r>
              <a:rPr lang="pt-BR" altLang="pt-BR" sz="1200" u="none" dirty="0">
                <a:latin typeface="Courier New" pitchFamily="49" charset="0"/>
              </a:rPr>
              <a:t> = new </a:t>
            </a:r>
            <a:r>
              <a:rPr lang="pt-BR" altLang="pt-BR" sz="1200" u="none" dirty="0" err="1">
                <a:latin typeface="Courier New" pitchFamily="49" charset="0"/>
              </a:rPr>
              <a:t>ControlePaciente</a:t>
            </a:r>
            <a:r>
              <a:rPr lang="pt-BR" altLang="pt-BR" sz="1200" u="none" dirty="0">
                <a:latin typeface="Courier New" pitchFamily="49" charset="0"/>
              </a:rPr>
              <a:t>();</a:t>
            </a:r>
          </a:p>
          <a:p>
            <a:endParaRPr lang="pt-BR" altLang="pt-BR" sz="1200" u="none" dirty="0">
              <a:latin typeface="Courier New" pitchFamily="49" charset="0"/>
            </a:endParaRPr>
          </a:p>
          <a:p>
            <a:r>
              <a:rPr lang="pt-BR" altLang="pt-BR" sz="1200" u="none" dirty="0">
                <a:latin typeface="Courier New" pitchFamily="49" charset="0"/>
              </a:rPr>
              <a:t>    </a:t>
            </a:r>
            <a:r>
              <a:rPr lang="pt-BR" altLang="pt-BR" sz="1200" b="1" u="none" dirty="0">
                <a:latin typeface="Courier New" pitchFamily="49" charset="0"/>
              </a:rPr>
              <a:t>do</a:t>
            </a:r>
            <a:r>
              <a:rPr lang="pt-BR" altLang="pt-BR" sz="1200" u="none" dirty="0">
                <a:latin typeface="Courier New" pitchFamily="49" charset="0"/>
              </a:rPr>
              <a:t> {</a:t>
            </a:r>
          </a:p>
          <a:p>
            <a:r>
              <a:rPr lang="pt-BR" altLang="pt-BR" sz="1200" u="none" dirty="0">
                <a:latin typeface="Courier New" pitchFamily="49" charset="0"/>
              </a:rPr>
              <a:t>        </a:t>
            </a:r>
            <a:r>
              <a:rPr lang="pt-BR" altLang="pt-BR" sz="1200" b="1" u="none" dirty="0">
                <a:latin typeface="Courier New" pitchFamily="49" charset="0"/>
              </a:rPr>
              <a:t>do</a:t>
            </a:r>
            <a:r>
              <a:rPr lang="pt-BR" altLang="pt-BR" sz="1200" u="none" dirty="0">
                <a:latin typeface="Courier New" pitchFamily="49" charset="0"/>
              </a:rPr>
              <a:t> {</a:t>
            </a:r>
          </a:p>
          <a:p>
            <a:r>
              <a:rPr lang="pt-BR" altLang="pt-BR" sz="1200" u="none" dirty="0">
                <a:latin typeface="Courier New" pitchFamily="49" charset="0"/>
              </a:rPr>
              <a:t>          escolha = </a:t>
            </a:r>
            <a:r>
              <a:rPr lang="pt-BR" altLang="pt-BR" sz="1200" u="none" dirty="0" err="1">
                <a:latin typeface="Courier New" pitchFamily="49" charset="0"/>
              </a:rPr>
              <a:t>Integer.parseInt</a:t>
            </a:r>
            <a:r>
              <a:rPr lang="pt-BR" altLang="pt-BR" sz="1200" u="none" dirty="0">
                <a:latin typeface="Courier New" pitchFamily="49" charset="0"/>
              </a:rPr>
              <a:t>(</a:t>
            </a:r>
          </a:p>
          <a:p>
            <a:r>
              <a:rPr lang="pt-BR" altLang="pt-BR" sz="1200" u="none" dirty="0">
                <a:latin typeface="Courier New" pitchFamily="49" charset="0"/>
              </a:rPr>
              <a:t>            </a:t>
            </a:r>
            <a:r>
              <a:rPr lang="pt-BR" altLang="pt-BR" sz="1200" u="none" dirty="0" err="1">
                <a:latin typeface="Courier New" pitchFamily="49" charset="0"/>
              </a:rPr>
              <a:t>JOptionPane.showInputDialog</a:t>
            </a:r>
            <a:r>
              <a:rPr lang="pt-BR" altLang="pt-BR" sz="1200" u="none" dirty="0">
                <a:latin typeface="Courier New" pitchFamily="49" charset="0"/>
              </a:rPr>
              <a:t>("Escolha uma opção do </a:t>
            </a:r>
          </a:p>
          <a:p>
            <a:r>
              <a:rPr lang="pt-BR" altLang="pt-BR" sz="1200" u="none" dirty="0">
                <a:latin typeface="Courier New" pitchFamily="49" charset="0"/>
              </a:rPr>
              <a:t>                         menu:\n"+</a:t>
            </a:r>
          </a:p>
          <a:p>
            <a:r>
              <a:rPr lang="pt-BR" altLang="pt-BR" sz="1200" u="none" dirty="0">
                <a:latin typeface="Courier New" pitchFamily="49" charset="0"/>
              </a:rPr>
              <a:t>                         "[1] Adiciona Pacientes\n"+</a:t>
            </a:r>
          </a:p>
          <a:p>
            <a:r>
              <a:rPr lang="pt-BR" altLang="pt-BR" sz="1200" u="none" dirty="0">
                <a:latin typeface="Courier New" pitchFamily="49" charset="0"/>
              </a:rPr>
              <a:t>                         "[2] Altera Pacientes\n"+</a:t>
            </a:r>
          </a:p>
          <a:p>
            <a:r>
              <a:rPr lang="pt-BR" altLang="pt-BR" sz="1200" u="none" dirty="0">
                <a:latin typeface="Courier New" pitchFamily="49" charset="0"/>
              </a:rPr>
              <a:t>                         "[3] Finaliza"));</a:t>
            </a:r>
          </a:p>
          <a:p>
            <a:r>
              <a:rPr lang="pt-BR" altLang="pt-BR" sz="1200" u="none" dirty="0">
                <a:latin typeface="Courier New" pitchFamily="49" charset="0"/>
              </a:rPr>
              <a:t>        } </a:t>
            </a:r>
            <a:r>
              <a:rPr lang="pt-BR" altLang="pt-BR" sz="1200" u="none" dirty="0" err="1">
                <a:latin typeface="Courier New" pitchFamily="49" charset="0"/>
              </a:rPr>
              <a:t>while</a:t>
            </a:r>
            <a:r>
              <a:rPr lang="pt-BR" altLang="pt-BR" sz="1200" u="none" dirty="0">
                <a:latin typeface="Courier New" pitchFamily="49" charset="0"/>
              </a:rPr>
              <a:t> ((escolha &lt; 1) || (escolha &gt; 3));</a:t>
            </a:r>
          </a:p>
          <a:p>
            <a:endParaRPr lang="pt-BR" altLang="pt-BR" sz="1200" u="none" dirty="0">
              <a:latin typeface="Courier New" pitchFamily="49" charset="0"/>
            </a:endParaRPr>
          </a:p>
          <a:p>
            <a:r>
              <a:rPr lang="pt-BR" altLang="pt-BR" sz="1200" u="none" dirty="0">
                <a:latin typeface="Courier New" pitchFamily="49" charset="0"/>
              </a:rPr>
              <a:t>      </a:t>
            </a:r>
            <a:r>
              <a:rPr lang="pt-BR" altLang="pt-BR" sz="1200" b="1" u="none" dirty="0" err="1">
                <a:latin typeface="Courier New" pitchFamily="49" charset="0"/>
              </a:rPr>
              <a:t>if</a:t>
            </a:r>
            <a:r>
              <a:rPr lang="pt-BR" altLang="pt-BR" sz="1200" u="none" dirty="0">
                <a:latin typeface="Courier New" pitchFamily="49" charset="0"/>
              </a:rPr>
              <a:t> (escolha == 3) </a:t>
            </a:r>
            <a:r>
              <a:rPr lang="pt-BR" altLang="pt-BR" sz="1200" u="none" dirty="0" err="1">
                <a:latin typeface="Courier New" pitchFamily="49" charset="0"/>
              </a:rPr>
              <a:t>System.exit</a:t>
            </a:r>
            <a:r>
              <a:rPr lang="pt-BR" altLang="pt-BR" sz="1200" u="none" dirty="0">
                <a:latin typeface="Courier New" pitchFamily="49" charset="0"/>
              </a:rPr>
              <a:t>(0);</a:t>
            </a:r>
          </a:p>
          <a:p>
            <a:r>
              <a:rPr lang="pt-BR" altLang="pt-BR" sz="1200" u="none" dirty="0">
                <a:latin typeface="Courier New" pitchFamily="49" charset="0"/>
              </a:rPr>
              <a:t> ....</a:t>
            </a:r>
          </a:p>
        </p:txBody>
      </p:sp>
      <p:sp>
        <p:nvSpPr>
          <p:cNvPr id="431107" name="Rectangle 3"/>
          <p:cNvSpPr>
            <a:spLocks noChangeArrowheads="1"/>
          </p:cNvSpPr>
          <p:nvPr/>
        </p:nvSpPr>
        <p:spPr bwMode="auto">
          <a:xfrm>
            <a:off x="179388" y="836613"/>
            <a:ext cx="2390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1400" b="1" u="none"/>
              <a:t>Classe LimiteCadPaciente</a:t>
            </a:r>
          </a:p>
        </p:txBody>
      </p:sp>
      <p:sp>
        <p:nvSpPr>
          <p:cNvPr id="431108" name="Line 4"/>
          <p:cNvSpPr>
            <a:spLocks noChangeShapeType="1"/>
          </p:cNvSpPr>
          <p:nvPr/>
        </p:nvSpPr>
        <p:spPr bwMode="auto">
          <a:xfrm flipH="1">
            <a:off x="5219700" y="1341438"/>
            <a:ext cx="1800225" cy="2230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431109" name="Text Box 5"/>
          <p:cNvSpPr txBox="1">
            <a:spLocks noChangeArrowheads="1"/>
          </p:cNvSpPr>
          <p:nvPr/>
        </p:nvSpPr>
        <p:spPr bwMode="auto">
          <a:xfrm>
            <a:off x="6300788" y="836613"/>
            <a:ext cx="2663825" cy="527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400" u="none"/>
              <a:t>Cria o objeto ctrPac (instância da classe </a:t>
            </a:r>
            <a:r>
              <a:rPr lang="pt-BR" altLang="pt-BR" sz="1400" b="1" u="none"/>
              <a:t>ControlePaciente</a:t>
            </a:r>
            <a:r>
              <a:rPr lang="pt-BR" altLang="pt-BR" sz="1400" u="none"/>
              <a:t>)</a:t>
            </a:r>
            <a:endParaRPr lang="pt-BR" altLang="pt-BR" sz="1400"/>
          </a:p>
        </p:txBody>
      </p:sp>
      <p:pic>
        <p:nvPicPr>
          <p:cNvPr id="431111" name="Picture 7" descr="Classe_LimiteCadPacien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2" y="1363663"/>
            <a:ext cx="2484438" cy="14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1112" name="Text Box 8"/>
          <p:cNvSpPr txBox="1">
            <a:spLocks noChangeArrowheads="1"/>
          </p:cNvSpPr>
          <p:nvPr/>
        </p:nvSpPr>
        <p:spPr bwMode="auto">
          <a:xfrm>
            <a:off x="0" y="15432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 err="1" smtClean="0"/>
              <a:t>Exemplo</a:t>
            </a:r>
            <a:r>
              <a:rPr lang="en-US" altLang="pt-BR" dirty="0" smtClean="0"/>
              <a:t> </a:t>
            </a:r>
            <a:r>
              <a:rPr lang="en-US" altLang="pt-BR" dirty="0"/>
              <a:t>– </a:t>
            </a:r>
            <a:r>
              <a:rPr lang="en-US" altLang="pt-BR" dirty="0" err="1"/>
              <a:t>Classe</a:t>
            </a:r>
            <a:r>
              <a:rPr lang="en-US" altLang="pt-BR" dirty="0"/>
              <a:t> </a:t>
            </a:r>
            <a:r>
              <a:rPr lang="en-US" altLang="pt-BR" dirty="0" err="1"/>
              <a:t>LimiteCadPaciente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59726871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ChangeArrowheads="1"/>
          </p:cNvSpPr>
          <p:nvPr/>
        </p:nvSpPr>
        <p:spPr bwMode="auto">
          <a:xfrm>
            <a:off x="2498725" y="765175"/>
            <a:ext cx="6494463" cy="502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200" b="1" u="none">
                <a:latin typeface="Courier New" pitchFamily="49" charset="0"/>
              </a:rPr>
              <a:t> ....</a:t>
            </a:r>
          </a:p>
          <a:p>
            <a:r>
              <a:rPr lang="pt-BR" altLang="pt-BR" sz="1200" b="1" u="none">
                <a:latin typeface="Courier New" pitchFamily="49" charset="0"/>
              </a:rPr>
              <a:t> switch</a:t>
            </a:r>
            <a:r>
              <a:rPr lang="pt-BR" altLang="pt-BR" sz="1200" u="none">
                <a:latin typeface="Courier New" pitchFamily="49" charset="0"/>
              </a:rPr>
              <a:t> (escolha) {</a:t>
            </a:r>
          </a:p>
          <a:p>
            <a:r>
              <a:rPr lang="pt-BR" altLang="pt-BR" sz="1200" u="none">
                <a:latin typeface="Courier New" pitchFamily="49" charset="0"/>
              </a:rPr>
              <a:t>   </a:t>
            </a:r>
            <a:r>
              <a:rPr lang="pt-BR" altLang="pt-BR" sz="1200" b="1" u="none">
                <a:latin typeface="Courier New" pitchFamily="49" charset="0"/>
              </a:rPr>
              <a:t>case</a:t>
            </a:r>
            <a:r>
              <a:rPr lang="pt-BR" altLang="pt-BR" sz="1200" u="none">
                <a:latin typeface="Courier New" pitchFamily="49" charset="0"/>
              </a:rPr>
              <a:t> 1:</a:t>
            </a:r>
          </a:p>
          <a:p>
            <a:r>
              <a:rPr lang="pt-BR" altLang="pt-BR" sz="1200" u="none">
                <a:latin typeface="Courier New" pitchFamily="49" charset="0"/>
              </a:rPr>
              <a:t>    //Requisita o Código</a:t>
            </a:r>
          </a:p>
          <a:p>
            <a:r>
              <a:rPr lang="pt-BR" altLang="pt-BR" sz="1200" u="none">
                <a:latin typeface="Courier New" pitchFamily="49" charset="0"/>
              </a:rPr>
              <a:t>     id = Integer.parseInt(</a:t>
            </a:r>
          </a:p>
          <a:p>
            <a:r>
              <a:rPr lang="pt-BR" altLang="pt-BR" sz="1200" u="none">
                <a:latin typeface="Courier New" pitchFamily="49" charset="0"/>
              </a:rPr>
              <a:t>            JOptionPane.showInputDialog ("Informe o código"));</a:t>
            </a:r>
          </a:p>
          <a:p>
            <a:r>
              <a:rPr lang="pt-BR" altLang="pt-BR" sz="1200" u="none">
                <a:latin typeface="Courier New" pitchFamily="49" charset="0"/>
              </a:rPr>
              <a:t>    //Requisita o Nome</a:t>
            </a:r>
          </a:p>
          <a:p>
            <a:r>
              <a:rPr lang="pt-BR" altLang="pt-BR" sz="1200" u="none">
                <a:latin typeface="Courier New" pitchFamily="49" charset="0"/>
              </a:rPr>
              <a:t>    nome = JOptionPane.showInputDialog ("Informe o nome");</a:t>
            </a:r>
          </a:p>
          <a:p>
            <a:r>
              <a:rPr lang="pt-BR" altLang="pt-BR" sz="1200" u="none">
                <a:latin typeface="Courier New" pitchFamily="49" charset="0"/>
              </a:rPr>
              <a:t>    //Requisita o Endereco</a:t>
            </a:r>
          </a:p>
          <a:p>
            <a:r>
              <a:rPr lang="pt-BR" altLang="pt-BR" sz="1200" u="none">
                <a:latin typeface="Courier New" pitchFamily="49" charset="0"/>
              </a:rPr>
              <a:t>    endereco = JOptionPane.showInputDialog ("Informe o endereço");</a:t>
            </a:r>
          </a:p>
          <a:p>
            <a:r>
              <a:rPr lang="pt-BR" altLang="pt-BR" sz="1200" u="none">
                <a:latin typeface="Courier New" pitchFamily="49" charset="0"/>
              </a:rPr>
              <a:t>    //Requisita a Idade</a:t>
            </a:r>
          </a:p>
          <a:p>
            <a:r>
              <a:rPr lang="pt-BR" altLang="pt-BR" sz="1200" u="none">
                <a:latin typeface="Courier New" pitchFamily="49" charset="0"/>
              </a:rPr>
              <a:t>    idade = Integer.parseInt(</a:t>
            </a:r>
          </a:p>
          <a:p>
            <a:r>
              <a:rPr lang="pt-BR" altLang="pt-BR" sz="1200" u="none">
                <a:latin typeface="Courier New" pitchFamily="49" charset="0"/>
              </a:rPr>
              <a:t>              JOptionPane.showInputDialog ("Informe a idade"));</a:t>
            </a:r>
          </a:p>
          <a:p>
            <a:r>
              <a:rPr lang="pt-BR" altLang="pt-BR" sz="1200" u="none">
                <a:latin typeface="Courier New" pitchFamily="49" charset="0"/>
              </a:rPr>
              <a:t>    //Requisita o Documento</a:t>
            </a:r>
          </a:p>
          <a:p>
            <a:r>
              <a:rPr lang="pt-BR" altLang="pt-BR" sz="1200" u="none">
                <a:latin typeface="Courier New" pitchFamily="49" charset="0"/>
              </a:rPr>
              <a:t>    documento = JOptionPane.showInputDialog ("Informe o documento");</a:t>
            </a:r>
          </a:p>
          <a:p>
            <a:r>
              <a:rPr lang="pt-BR" altLang="pt-BR" sz="1200" u="none">
                <a:latin typeface="Courier New" pitchFamily="49" charset="0"/>
              </a:rPr>
              <a:t>    //Adiciona o objeto para a lista de pacientes</a:t>
            </a:r>
          </a:p>
          <a:p>
            <a:r>
              <a:rPr lang="pt-BR" altLang="pt-BR" sz="1200" u="none">
                <a:latin typeface="Courier New" pitchFamily="49" charset="0"/>
              </a:rPr>
              <a:t>    ctrPac.inserePaciente(id, nome, endereco, idade, documento);</a:t>
            </a:r>
          </a:p>
          <a:p>
            <a:r>
              <a:rPr lang="pt-BR" altLang="pt-BR" sz="1200" u="none">
                <a:latin typeface="Courier New" pitchFamily="49" charset="0"/>
              </a:rPr>
              <a:t>    </a:t>
            </a:r>
            <a:r>
              <a:rPr lang="pt-BR" altLang="pt-BR" sz="1200" b="1" u="none">
                <a:latin typeface="Courier New" pitchFamily="49" charset="0"/>
              </a:rPr>
              <a:t>break</a:t>
            </a:r>
            <a:r>
              <a:rPr lang="pt-BR" altLang="pt-BR" sz="1200" u="none">
                <a:latin typeface="Courier New" pitchFamily="49" charset="0"/>
              </a:rPr>
              <a:t>;</a:t>
            </a:r>
          </a:p>
          <a:p>
            <a:r>
              <a:rPr lang="pt-BR" altLang="pt-BR" sz="1200" u="none">
                <a:latin typeface="Courier New" pitchFamily="49" charset="0"/>
              </a:rPr>
              <a:t>   </a:t>
            </a:r>
            <a:r>
              <a:rPr lang="pt-BR" altLang="pt-BR" sz="1200" b="1" u="none">
                <a:latin typeface="Courier New" pitchFamily="49" charset="0"/>
              </a:rPr>
              <a:t>case</a:t>
            </a:r>
            <a:r>
              <a:rPr lang="pt-BR" altLang="pt-BR" sz="1200" u="none">
                <a:latin typeface="Courier New" pitchFamily="49" charset="0"/>
              </a:rPr>
              <a:t> 2:</a:t>
            </a:r>
          </a:p>
          <a:p>
            <a:r>
              <a:rPr lang="pt-BR" altLang="pt-BR" sz="1200" u="none">
                <a:latin typeface="Courier New" pitchFamily="49" charset="0"/>
              </a:rPr>
              <a:t>     JOptionPane.showMessageDialog(null,</a:t>
            </a:r>
          </a:p>
          <a:p>
            <a:r>
              <a:rPr lang="pt-BR" altLang="pt-BR" sz="1200" u="none">
                <a:latin typeface="Courier New" pitchFamily="49" charset="0"/>
              </a:rPr>
              <a:t>            ctrPac.imprimePacientes(),</a:t>
            </a:r>
          </a:p>
          <a:p>
            <a:r>
              <a:rPr lang="pt-BR" altLang="pt-BR" sz="1200" u="none">
                <a:latin typeface="Courier New" pitchFamily="49" charset="0"/>
              </a:rPr>
              <a:t>            "Relação de Pacientes",</a:t>
            </a:r>
          </a:p>
          <a:p>
            <a:r>
              <a:rPr lang="pt-BR" altLang="pt-BR" sz="1200" u="none">
                <a:latin typeface="Courier New" pitchFamily="49" charset="0"/>
              </a:rPr>
              <a:t>            JOptionPane.INFORMATION_MESSAGE);</a:t>
            </a:r>
          </a:p>
          <a:p>
            <a:r>
              <a:rPr lang="pt-BR" altLang="pt-BR" sz="1200" u="none">
                <a:latin typeface="Courier New" pitchFamily="49" charset="0"/>
              </a:rPr>
              <a:t>   }</a:t>
            </a:r>
          </a:p>
          <a:p>
            <a:r>
              <a:rPr lang="pt-BR" altLang="pt-BR" sz="1200" u="none">
                <a:latin typeface="Courier New" pitchFamily="49" charset="0"/>
              </a:rPr>
              <a:t>  } </a:t>
            </a:r>
            <a:r>
              <a:rPr lang="pt-BR" altLang="pt-BR" sz="1200" b="1" u="none">
                <a:latin typeface="Courier New" pitchFamily="49" charset="0"/>
              </a:rPr>
              <a:t>while</a:t>
            </a:r>
            <a:r>
              <a:rPr lang="pt-BR" altLang="pt-BR" sz="1200" u="none">
                <a:latin typeface="Courier New" pitchFamily="49" charset="0"/>
              </a:rPr>
              <a:t> (</a:t>
            </a:r>
            <a:r>
              <a:rPr lang="pt-BR" altLang="pt-BR" sz="1200" b="1" u="none">
                <a:latin typeface="Courier New" pitchFamily="49" charset="0"/>
              </a:rPr>
              <a:t>true</a:t>
            </a:r>
            <a:r>
              <a:rPr lang="pt-BR" altLang="pt-BR" sz="1200" u="none">
                <a:latin typeface="Courier New" pitchFamily="49" charset="0"/>
              </a:rPr>
              <a:t>);</a:t>
            </a:r>
          </a:p>
          <a:p>
            <a:r>
              <a:rPr lang="pt-BR" altLang="pt-BR" sz="1200" u="none">
                <a:latin typeface="Courier New" pitchFamily="49" charset="0"/>
              </a:rPr>
              <a:t> }</a:t>
            </a:r>
          </a:p>
          <a:p>
            <a:r>
              <a:rPr lang="pt-BR" altLang="pt-BR" sz="1200" u="none">
                <a:latin typeface="Courier New" pitchFamily="49" charset="0"/>
              </a:rPr>
              <a:t>}</a:t>
            </a:r>
          </a:p>
        </p:txBody>
      </p:sp>
      <p:sp>
        <p:nvSpPr>
          <p:cNvPr id="432131" name="Rectangle 3"/>
          <p:cNvSpPr>
            <a:spLocks noChangeArrowheads="1"/>
          </p:cNvSpPr>
          <p:nvPr/>
        </p:nvSpPr>
        <p:spPr bwMode="auto">
          <a:xfrm>
            <a:off x="179388" y="836613"/>
            <a:ext cx="2390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1400" b="1" u="none"/>
              <a:t>Classe LimiteCadPaciente</a:t>
            </a:r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250825" y="2997200"/>
            <a:ext cx="2016125" cy="1323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600" u="none"/>
              <a:t>Chama os métodos da classe </a:t>
            </a:r>
            <a:r>
              <a:rPr lang="pt-BR" altLang="pt-BR" sz="1600" b="1" u="none"/>
              <a:t>ControlePaciente </a:t>
            </a:r>
            <a:r>
              <a:rPr lang="pt-BR" altLang="pt-BR" sz="1600" u="none"/>
              <a:t>através do objeto ctrPac</a:t>
            </a:r>
            <a:endParaRPr lang="pt-BR" altLang="pt-BR" sz="1600"/>
          </a:p>
        </p:txBody>
      </p:sp>
      <p:sp>
        <p:nvSpPr>
          <p:cNvPr id="432133" name="Line 5"/>
          <p:cNvSpPr>
            <a:spLocks noChangeShapeType="1"/>
          </p:cNvSpPr>
          <p:nvPr/>
        </p:nvSpPr>
        <p:spPr bwMode="auto">
          <a:xfrm>
            <a:off x="2268538" y="3429000"/>
            <a:ext cx="5746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432134" name="Line 6"/>
          <p:cNvSpPr>
            <a:spLocks noChangeShapeType="1"/>
          </p:cNvSpPr>
          <p:nvPr/>
        </p:nvSpPr>
        <p:spPr bwMode="auto">
          <a:xfrm>
            <a:off x="2268538" y="3644900"/>
            <a:ext cx="1366837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432135" name="Text Box 7"/>
          <p:cNvSpPr txBox="1">
            <a:spLocks noChangeArrowheads="1"/>
          </p:cNvSpPr>
          <p:nvPr/>
        </p:nvSpPr>
        <p:spPr bwMode="auto">
          <a:xfrm>
            <a:off x="0" y="0"/>
            <a:ext cx="95405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 err="1"/>
              <a:t>Exercício</a:t>
            </a:r>
            <a:r>
              <a:rPr lang="en-US" altLang="pt-BR" dirty="0"/>
              <a:t> I – </a:t>
            </a:r>
            <a:r>
              <a:rPr lang="en-US" altLang="pt-BR" dirty="0" err="1"/>
              <a:t>Limite</a:t>
            </a:r>
            <a:r>
              <a:rPr lang="en-US" altLang="pt-BR" dirty="0"/>
              <a:t> (</a:t>
            </a:r>
            <a:r>
              <a:rPr lang="en-US" altLang="pt-BR" dirty="0" err="1"/>
              <a:t>Classe</a:t>
            </a:r>
            <a:r>
              <a:rPr lang="en-US" altLang="pt-BR" dirty="0"/>
              <a:t> </a:t>
            </a:r>
            <a:r>
              <a:rPr lang="en-US" altLang="pt-BR" dirty="0" err="1"/>
              <a:t>LimiteCadPacienteI</a:t>
            </a:r>
            <a:r>
              <a:rPr lang="en-US" altLang="pt-BR" dirty="0"/>
              <a:t>)</a:t>
            </a:r>
            <a:endParaRPr lang="pt-BR" altLang="pt-BR" dirty="0"/>
          </a:p>
        </p:txBody>
      </p:sp>
      <p:pic>
        <p:nvPicPr>
          <p:cNvPr id="432136" name="Picture 8" descr="Classe_LimiteCadPacien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2484438" cy="14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08904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 err="1"/>
              <a:t>Tratamento</a:t>
            </a:r>
            <a:r>
              <a:rPr lang="en-US" altLang="pt-BR" dirty="0"/>
              <a:t> de </a:t>
            </a:r>
            <a:r>
              <a:rPr lang="en-US" altLang="pt-BR" dirty="0" err="1"/>
              <a:t>Exceções</a:t>
            </a:r>
            <a:endParaRPr lang="pt-BR" altLang="pt-BR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36613"/>
            <a:ext cx="8820150" cy="5832475"/>
          </a:xfrm>
          <a:noFill/>
          <a:ln/>
        </p:spPr>
        <p:txBody>
          <a:bodyPr/>
          <a:lstStyle/>
          <a:p>
            <a:pPr marL="533400" indent="-533400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A exceção é uma indicação de que ocorreu um problema durante a execução do programa;</a:t>
            </a:r>
          </a:p>
          <a:p>
            <a:pPr marL="533400" indent="-533400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É uma condição anormal que surge em uma seqüência  de código ou operação realizada em tempo de execução;</a:t>
            </a:r>
          </a:p>
          <a:p>
            <a:pPr marL="533400" indent="-533400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Essa característica permite escrever programas mais claros, mais robustos e tolerantes a falhas;</a:t>
            </a:r>
          </a:p>
          <a:p>
            <a:pPr marL="533400" indent="-533400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Pode ocorrer quando:</a:t>
            </a:r>
          </a:p>
          <a:p>
            <a:pPr marL="1079500" lvl="1" indent="-366713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200"/>
              <a:t>for realizada um tentativa de abrir um arquivo que não existe;</a:t>
            </a:r>
          </a:p>
          <a:p>
            <a:pPr marL="1079500" lvl="1" indent="-366713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200"/>
              <a:t>uma conexão com a rede for interrompida;</a:t>
            </a:r>
          </a:p>
          <a:p>
            <a:pPr marL="1079500" lvl="1" indent="-366713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200"/>
              <a:t>ocorrer manipulação de estruturas fora de um intervalo;</a:t>
            </a:r>
          </a:p>
          <a:p>
            <a:pPr marL="1079500" lvl="1" indent="-366713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200"/>
              <a:t>problemas com um banco de dados.</a:t>
            </a:r>
          </a:p>
          <a:p>
            <a:pPr marL="533400" indent="-533400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endParaRPr lang="pt-BR" altLang="pt-BR" sz="2200"/>
          </a:p>
          <a:p>
            <a:pPr marL="533400" indent="-533400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endParaRPr lang="pt-BR" altLang="pt-BR" sz="2400"/>
          </a:p>
        </p:txBody>
      </p:sp>
    </p:spTree>
    <p:extLst>
      <p:ext uri="{BB962C8B-B14F-4D97-AF65-F5344CB8AC3E}">
        <p14:creationId xmlns:p14="http://schemas.microsoft.com/office/powerpoint/2010/main" val="321456221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Tratamento de Exceções (try e catch)</a:t>
            </a:r>
            <a:endParaRPr lang="pt-BR" altLang="pt-BR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36613"/>
            <a:ext cx="8820150" cy="583247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Utilizada para definir um conjunto de código que deve ser protegido e tratado através de blocos catch;</a:t>
            </a:r>
          </a:p>
          <a:p>
            <a:pPr marL="533400" indent="-533400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Podem existir várias declarações catch.</a:t>
            </a:r>
          </a:p>
          <a:p>
            <a:pPr marL="533400" indent="-533400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endParaRPr lang="pt-BR" altLang="pt-BR" sz="2400"/>
          </a:p>
          <a:p>
            <a:pPr marL="1079500" lvl="1" indent="-366713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None/>
            </a:pPr>
            <a:r>
              <a:rPr lang="pt-BR" altLang="pt-BR" sz="2000"/>
              <a:t>try {</a:t>
            </a:r>
          </a:p>
          <a:p>
            <a:pPr marL="1079500" lvl="1" indent="-366713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None/>
            </a:pPr>
            <a:r>
              <a:rPr lang="pt-BR" altLang="pt-BR" sz="2000"/>
              <a:t>  //bloco de código</a:t>
            </a:r>
          </a:p>
          <a:p>
            <a:pPr marL="1079500" lvl="1" indent="-366713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None/>
            </a:pPr>
            <a:r>
              <a:rPr lang="pt-BR" altLang="pt-BR" sz="2000"/>
              <a:t>} catch (TipoDeExceção referênciaParaExceção) {</a:t>
            </a:r>
          </a:p>
          <a:p>
            <a:pPr marL="1079500" lvl="1" indent="-366713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None/>
            </a:pPr>
            <a:r>
              <a:rPr lang="pt-BR" altLang="pt-BR" sz="2000"/>
              <a:t>    //código a ser executado caso a exceção geral seja disparada</a:t>
            </a:r>
          </a:p>
          <a:p>
            <a:pPr marL="1079500" lvl="1" indent="-366713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None/>
            </a:pPr>
            <a:r>
              <a:rPr lang="pt-BR" altLang="pt-BR" sz="2000"/>
              <a:t>}</a:t>
            </a:r>
          </a:p>
          <a:p>
            <a:pPr marL="1079500" lvl="1" indent="-366713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None/>
            </a:pPr>
            <a:endParaRPr lang="pt-BR" altLang="pt-BR" sz="2000"/>
          </a:p>
          <a:p>
            <a:pPr marL="533400" indent="-533400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O bloco </a:t>
            </a:r>
            <a:r>
              <a:rPr lang="pt-BR" altLang="pt-BR" sz="2400" i="1"/>
              <a:t>try</a:t>
            </a:r>
            <a:r>
              <a:rPr lang="pt-BR" altLang="pt-BR" sz="2400"/>
              <a:t> pode ser seguido por zero ou mais blocos catch;</a:t>
            </a:r>
          </a:p>
          <a:p>
            <a:pPr marL="533400" indent="-533400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Se um bloco </a:t>
            </a:r>
            <a:r>
              <a:rPr lang="pt-BR" altLang="pt-BR" sz="2400" i="1"/>
              <a:t>try </a:t>
            </a:r>
            <a:r>
              <a:rPr lang="pt-BR" altLang="pt-BR" sz="2400"/>
              <a:t>é executado e nenhuma exceção é disparada, todos os tratadores de exceções são desconsiderados e o controle é retomado na primeira instrução após a finalização do bloco.</a:t>
            </a:r>
          </a:p>
          <a:p>
            <a:pPr marL="533400" indent="-533400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endParaRPr lang="pt-BR" altLang="pt-BR" sz="2400"/>
          </a:p>
        </p:txBody>
      </p:sp>
    </p:spTree>
    <p:extLst>
      <p:ext uri="{BB962C8B-B14F-4D97-AF65-F5344CB8AC3E}">
        <p14:creationId xmlns:p14="http://schemas.microsoft.com/office/powerpoint/2010/main" val="209568522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 err="1"/>
              <a:t>Tratamento</a:t>
            </a:r>
            <a:r>
              <a:rPr lang="en-US" altLang="pt-BR" dirty="0"/>
              <a:t> de </a:t>
            </a:r>
            <a:r>
              <a:rPr lang="en-US" altLang="pt-BR" dirty="0" err="1"/>
              <a:t>Exceções</a:t>
            </a:r>
            <a:r>
              <a:rPr lang="en-US" altLang="pt-BR" dirty="0"/>
              <a:t> (finally)</a:t>
            </a:r>
            <a:endParaRPr lang="pt-BR" altLang="pt-BR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36613"/>
            <a:ext cx="8820150" cy="583247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Para programas que obtêm certos tipos de recursos estes devem devolver explicitamente esses recursos para evitar perda de performance (ex: criação de uma conexão com um banco de dados);</a:t>
            </a:r>
          </a:p>
          <a:p>
            <a:pPr marL="533400" indent="-533400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O bloco </a:t>
            </a:r>
            <a:r>
              <a:rPr lang="pt-BR" altLang="pt-BR" sz="2400" i="1"/>
              <a:t>finally </a:t>
            </a:r>
            <a:r>
              <a:rPr lang="pt-BR" altLang="pt-BR" sz="2400"/>
              <a:t>sempre irá executar o código associado. Isso é garantido pelo Java;</a:t>
            </a:r>
          </a:p>
          <a:p>
            <a:pPr marL="533400" indent="-533400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endParaRPr lang="pt-BR" altLang="pt-BR" sz="2400"/>
          </a:p>
          <a:p>
            <a:pPr marL="1079500" lvl="1" indent="-366713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None/>
            </a:pPr>
            <a:r>
              <a:rPr lang="pt-BR" altLang="pt-BR" sz="2000"/>
              <a:t>try {</a:t>
            </a:r>
          </a:p>
          <a:p>
            <a:pPr marL="1079500" lvl="1" indent="-366713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None/>
            </a:pPr>
            <a:r>
              <a:rPr lang="pt-BR" altLang="pt-BR" sz="2000"/>
              <a:t>  //bloco de código</a:t>
            </a:r>
          </a:p>
          <a:p>
            <a:pPr marL="1079500" lvl="1" indent="-366713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None/>
            </a:pPr>
            <a:r>
              <a:rPr lang="pt-BR" altLang="pt-BR" sz="2000"/>
              <a:t>} catch (TipoDeExceção referênciaParaExceção) {</a:t>
            </a:r>
          </a:p>
          <a:p>
            <a:pPr marL="1079500" lvl="1" indent="-366713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None/>
            </a:pPr>
            <a:r>
              <a:rPr lang="pt-BR" altLang="pt-BR" sz="2000"/>
              <a:t>    //código a ser executado caso a exceção geral seja disparada</a:t>
            </a:r>
          </a:p>
          <a:p>
            <a:pPr marL="1079500" lvl="1" indent="-366713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None/>
            </a:pPr>
            <a:r>
              <a:rPr lang="pt-BR" altLang="pt-BR" sz="2000"/>
              <a:t>} finally {</a:t>
            </a:r>
          </a:p>
          <a:p>
            <a:pPr marL="1079500" lvl="1" indent="-366713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None/>
            </a:pPr>
            <a:r>
              <a:rPr lang="pt-BR" altLang="pt-BR" sz="2000"/>
              <a:t>   //código a ser executado independente da exceção</a:t>
            </a:r>
          </a:p>
          <a:p>
            <a:pPr marL="1079500" lvl="1" indent="-366713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None/>
            </a:pPr>
            <a:r>
              <a:rPr lang="pt-BR" altLang="pt-BR" sz="2000"/>
              <a:t>}</a:t>
            </a:r>
          </a:p>
          <a:p>
            <a:pPr marL="1079500" lvl="1" indent="-366713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None/>
            </a:pPr>
            <a:endParaRPr lang="pt-BR" altLang="pt-BR" sz="2000"/>
          </a:p>
          <a:p>
            <a:pPr marL="533400" indent="-533400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endParaRPr lang="pt-BR" altLang="pt-BR" sz="2400"/>
          </a:p>
        </p:txBody>
      </p:sp>
    </p:spTree>
    <p:extLst>
      <p:ext uri="{BB962C8B-B14F-4D97-AF65-F5344CB8AC3E}">
        <p14:creationId xmlns:p14="http://schemas.microsoft.com/office/powerpoint/2010/main" val="349472455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 err="1"/>
              <a:t>Tratamento</a:t>
            </a:r>
            <a:r>
              <a:rPr lang="en-US" altLang="pt-BR" dirty="0"/>
              <a:t> de </a:t>
            </a:r>
            <a:r>
              <a:rPr lang="en-US" altLang="pt-BR" dirty="0" err="1"/>
              <a:t>Exceções</a:t>
            </a:r>
            <a:r>
              <a:rPr lang="en-US" altLang="pt-BR" dirty="0"/>
              <a:t> - </a:t>
            </a:r>
            <a:r>
              <a:rPr lang="en-US" altLang="pt-BR" dirty="0" err="1"/>
              <a:t>Categorias</a:t>
            </a:r>
            <a:endParaRPr lang="pt-BR" altLang="pt-BR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36613"/>
            <a:ext cx="8820150" cy="583247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 algn="just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800" i="1"/>
              <a:t>Error</a:t>
            </a:r>
            <a:r>
              <a:rPr lang="pt-BR" altLang="pt-BR" sz="2800"/>
              <a:t>: indica um problema grave e as vezes impossível de ser tratado;</a:t>
            </a:r>
          </a:p>
          <a:p>
            <a:pPr marL="533400" indent="-533400" algn="just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800" i="1"/>
              <a:t>RuntimeException</a:t>
            </a:r>
            <a:r>
              <a:rPr lang="pt-BR" altLang="pt-BR" sz="2800"/>
              <a:t>: indicam problemas decorrentes de projeto ou implementação. Uma exceção bastante comum é </a:t>
            </a:r>
            <a:r>
              <a:rPr lang="pt-BR" altLang="pt-BR" sz="2800" i="1"/>
              <a:t>ArrayIndexOfBoundsException</a:t>
            </a:r>
            <a:r>
              <a:rPr lang="pt-BR" altLang="pt-BR" sz="2800"/>
              <a:t> disparada porque o índice excede o limite de um </a:t>
            </a:r>
            <a:r>
              <a:rPr lang="pt-BR" altLang="pt-BR" sz="2800" i="1"/>
              <a:t>array</a:t>
            </a:r>
            <a:r>
              <a:rPr lang="pt-BR" altLang="pt-BR" sz="2800"/>
              <a:t> ou vetor;</a:t>
            </a:r>
          </a:p>
          <a:p>
            <a:pPr marL="533400" indent="-533400" algn="just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800"/>
              <a:t>Exceções causadas em tempo de execução pelo ambiente mas que podem ser tratadas;</a:t>
            </a:r>
          </a:p>
          <a:p>
            <a:pPr marL="533400" indent="-533400" algn="just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800"/>
              <a:t>Uma lista mais completa das exceções pode ser encontrada na página 753 do livro do Deitel &amp; Deitel.</a:t>
            </a:r>
          </a:p>
        </p:txBody>
      </p:sp>
    </p:spTree>
    <p:extLst>
      <p:ext uri="{BB962C8B-B14F-4D97-AF65-F5344CB8AC3E}">
        <p14:creationId xmlns:p14="http://schemas.microsoft.com/office/powerpoint/2010/main" val="89247992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Capturando uma Exceção</a:t>
            </a:r>
            <a:endParaRPr lang="pt-BR" altLang="pt-BR"/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36613"/>
            <a:ext cx="8820150" cy="583247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 algn="just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800"/>
              <a:t>Os tratadores de exceção estão contidos em blocos </a:t>
            </a:r>
            <a:r>
              <a:rPr lang="pt-BR" altLang="pt-BR" sz="2800" i="1"/>
              <a:t>catch</a:t>
            </a:r>
            <a:r>
              <a:rPr lang="pt-BR" altLang="pt-BR" sz="2800"/>
              <a:t>;</a:t>
            </a:r>
          </a:p>
          <a:p>
            <a:pPr marL="533400" indent="-533400" algn="just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800"/>
              <a:t>Cada bloco catch inicia com a palavra-chave catch seguida por parênteses que contêm um nome de classe (especifica o tipo de exceção a ser capturado) e um nome de parâmetro;</a:t>
            </a:r>
          </a:p>
          <a:p>
            <a:pPr marL="533400" indent="-533400" algn="just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800"/>
              <a:t>O tratador de exceção pode fazer referência ao objeto disparado através desse parâmetro;</a:t>
            </a:r>
          </a:p>
          <a:p>
            <a:pPr marL="533400" indent="-533400" algn="just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800"/>
              <a:t>Após a chave pode-se descrever o código que irá tratar a exceção.</a:t>
            </a:r>
          </a:p>
        </p:txBody>
      </p:sp>
    </p:spTree>
    <p:extLst>
      <p:ext uri="{BB962C8B-B14F-4D97-AF65-F5344CB8AC3E}">
        <p14:creationId xmlns:p14="http://schemas.microsoft.com/office/powerpoint/2010/main" val="3121574051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Capturando uma Exceção</a:t>
            </a:r>
            <a:endParaRPr lang="pt-BR" altLang="pt-BR"/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36613"/>
            <a:ext cx="8820150" cy="583247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 b="1">
                <a:latin typeface="Courier New" pitchFamily="49" charset="0"/>
              </a:rPr>
              <a:t>import</a:t>
            </a:r>
            <a:r>
              <a:rPr lang="pt-BR" altLang="pt-BR" sz="1400">
                <a:latin typeface="Courier New" pitchFamily="49" charset="0"/>
              </a:rPr>
              <a:t> java.util.*;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BR" altLang="pt-BR" sz="14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 b="1">
                <a:latin typeface="Courier New" pitchFamily="49" charset="0"/>
              </a:rPr>
              <a:t>public</a:t>
            </a:r>
            <a:r>
              <a:rPr lang="pt-BR" altLang="pt-BR" sz="1400">
                <a:latin typeface="Courier New" pitchFamily="49" charset="0"/>
              </a:rPr>
              <a:t> </a:t>
            </a:r>
            <a:r>
              <a:rPr lang="pt-BR" altLang="pt-BR" sz="1400" b="1">
                <a:latin typeface="Courier New" pitchFamily="49" charset="0"/>
              </a:rPr>
              <a:t>class</a:t>
            </a:r>
            <a:r>
              <a:rPr lang="pt-BR" altLang="pt-BR" sz="1400">
                <a:latin typeface="Courier New" pitchFamily="49" charset="0"/>
              </a:rPr>
              <a:t> ExemploException1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BR" altLang="pt-BR" sz="14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</a:t>
            </a:r>
            <a:r>
              <a:rPr lang="pt-BR" altLang="pt-BR" sz="1400" b="1" u="sng">
                <a:latin typeface="Courier New" pitchFamily="49" charset="0"/>
              </a:rPr>
              <a:t>private</a:t>
            </a:r>
            <a:r>
              <a:rPr lang="pt-BR" altLang="pt-BR" sz="1400">
                <a:latin typeface="Courier New" pitchFamily="49" charset="0"/>
              </a:rPr>
              <a:t> Vector v = new Vector();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BR" altLang="pt-BR" sz="14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</a:t>
            </a:r>
            <a:r>
              <a:rPr lang="pt-BR" altLang="pt-BR" sz="1400" b="1">
                <a:latin typeface="Courier New" pitchFamily="49" charset="0"/>
              </a:rPr>
              <a:t>public</a:t>
            </a:r>
            <a:r>
              <a:rPr lang="pt-BR" altLang="pt-BR" sz="1400">
                <a:latin typeface="Courier New" pitchFamily="49" charset="0"/>
              </a:rPr>
              <a:t> ExemploException1()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v.add("Disciplina 1");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v.add("Disciplina 2");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imprimeVetor();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BR" altLang="pt-BR" sz="14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</a:t>
            </a:r>
            <a:r>
              <a:rPr lang="pt-BR" altLang="pt-BR" sz="1400" b="1">
                <a:latin typeface="Courier New" pitchFamily="49" charset="0"/>
              </a:rPr>
              <a:t>public</a:t>
            </a:r>
            <a:r>
              <a:rPr lang="pt-BR" altLang="pt-BR" sz="1400">
                <a:latin typeface="Courier New" pitchFamily="49" charset="0"/>
              </a:rPr>
              <a:t> </a:t>
            </a:r>
            <a:r>
              <a:rPr lang="pt-BR" altLang="pt-BR" sz="1400" b="1">
                <a:latin typeface="Courier New" pitchFamily="49" charset="0"/>
              </a:rPr>
              <a:t>void</a:t>
            </a:r>
            <a:r>
              <a:rPr lang="pt-BR" altLang="pt-BR" sz="1400">
                <a:latin typeface="Courier New" pitchFamily="49" charset="0"/>
              </a:rPr>
              <a:t> imprimeVetor() 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System.out.println("O número de elementos do vetor é "+v.size());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for (int i = 0; i &lt;= v.size(); i++)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System.out.println(v.elementAt(i).toString());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BR" altLang="pt-BR" sz="14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</a:t>
            </a:r>
            <a:r>
              <a:rPr lang="pt-BR" altLang="pt-BR" sz="1400" b="1">
                <a:latin typeface="Courier New" pitchFamily="49" charset="0"/>
              </a:rPr>
              <a:t>public</a:t>
            </a:r>
            <a:r>
              <a:rPr lang="pt-BR" altLang="pt-BR" sz="1400">
                <a:latin typeface="Courier New" pitchFamily="49" charset="0"/>
              </a:rPr>
              <a:t> </a:t>
            </a:r>
            <a:r>
              <a:rPr lang="pt-BR" altLang="pt-BR" sz="1400" b="1">
                <a:latin typeface="Courier New" pitchFamily="49" charset="0"/>
              </a:rPr>
              <a:t>static</a:t>
            </a:r>
            <a:r>
              <a:rPr lang="pt-BR" altLang="pt-BR" sz="1400">
                <a:latin typeface="Courier New" pitchFamily="49" charset="0"/>
              </a:rPr>
              <a:t> </a:t>
            </a:r>
            <a:r>
              <a:rPr lang="pt-BR" altLang="pt-BR" sz="1400" b="1">
                <a:latin typeface="Courier New" pitchFamily="49" charset="0"/>
              </a:rPr>
              <a:t>void</a:t>
            </a:r>
            <a:r>
              <a:rPr lang="pt-BR" altLang="pt-BR" sz="1400">
                <a:latin typeface="Courier New" pitchFamily="49" charset="0"/>
              </a:rPr>
              <a:t> main (String par[])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ExemploException1 exemploExc = new ExemploException1();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}</a:t>
            </a:r>
          </a:p>
        </p:txBody>
      </p:sp>
      <p:sp>
        <p:nvSpPr>
          <p:cNvPr id="468996" name="Text Box 4"/>
          <p:cNvSpPr txBox="1">
            <a:spLocks noChangeArrowheads="1"/>
          </p:cNvSpPr>
          <p:nvPr/>
        </p:nvSpPr>
        <p:spPr bwMode="auto">
          <a:xfrm>
            <a:off x="4787900" y="1052513"/>
            <a:ext cx="3960813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u="none"/>
              <a:t>Irá produzir a exceção ArrayIndexOutOfBoundsException</a:t>
            </a:r>
          </a:p>
        </p:txBody>
      </p:sp>
      <p:sp>
        <p:nvSpPr>
          <p:cNvPr id="468997" name="Line 5"/>
          <p:cNvSpPr>
            <a:spLocks noChangeShapeType="1"/>
          </p:cNvSpPr>
          <p:nvPr/>
        </p:nvSpPr>
        <p:spPr bwMode="auto">
          <a:xfrm flipH="1">
            <a:off x="3059113" y="1700213"/>
            <a:ext cx="2592387" cy="2592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75549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 err="1"/>
              <a:t>Capturando</a:t>
            </a:r>
            <a:r>
              <a:rPr lang="en-US" altLang="pt-BR" dirty="0"/>
              <a:t> </a:t>
            </a:r>
            <a:r>
              <a:rPr lang="en-US" altLang="pt-BR" dirty="0" err="1"/>
              <a:t>uma</a:t>
            </a:r>
            <a:r>
              <a:rPr lang="en-US" altLang="pt-BR" dirty="0"/>
              <a:t> </a:t>
            </a:r>
            <a:r>
              <a:rPr lang="en-US" altLang="pt-BR" dirty="0" err="1"/>
              <a:t>Exceção</a:t>
            </a:r>
            <a:r>
              <a:rPr lang="en-US" altLang="pt-BR" dirty="0"/>
              <a:t> – try/catch</a:t>
            </a:r>
            <a:endParaRPr lang="pt-BR" altLang="pt-BR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36613"/>
            <a:ext cx="8820150" cy="583247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 b="1">
                <a:latin typeface="Courier New" pitchFamily="49" charset="0"/>
              </a:rPr>
              <a:t>import</a:t>
            </a:r>
            <a:r>
              <a:rPr lang="pt-BR" altLang="pt-BR" sz="1400">
                <a:latin typeface="Courier New" pitchFamily="49" charset="0"/>
              </a:rPr>
              <a:t> java.util.*;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BR" altLang="pt-BR" sz="14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 b="1">
                <a:latin typeface="Courier New" pitchFamily="49" charset="0"/>
              </a:rPr>
              <a:t>public</a:t>
            </a:r>
            <a:r>
              <a:rPr lang="pt-BR" altLang="pt-BR" sz="1400">
                <a:latin typeface="Courier New" pitchFamily="49" charset="0"/>
              </a:rPr>
              <a:t> </a:t>
            </a:r>
            <a:r>
              <a:rPr lang="pt-BR" altLang="pt-BR" sz="1400" b="1">
                <a:latin typeface="Courier New" pitchFamily="49" charset="0"/>
              </a:rPr>
              <a:t>class</a:t>
            </a:r>
            <a:r>
              <a:rPr lang="pt-BR" altLang="pt-BR" sz="1400">
                <a:latin typeface="Courier New" pitchFamily="49" charset="0"/>
              </a:rPr>
              <a:t> ExemploException1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BR" altLang="pt-BR" sz="14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</a:t>
            </a:r>
            <a:r>
              <a:rPr lang="pt-BR" altLang="pt-BR" sz="1400" b="1">
                <a:latin typeface="Courier New" pitchFamily="49" charset="0"/>
              </a:rPr>
              <a:t>private</a:t>
            </a:r>
            <a:r>
              <a:rPr lang="pt-BR" altLang="pt-BR" sz="1400">
                <a:latin typeface="Courier New" pitchFamily="49" charset="0"/>
              </a:rPr>
              <a:t> Vector v = new Vector();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BR" altLang="pt-BR" sz="14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</a:t>
            </a:r>
            <a:r>
              <a:rPr lang="pt-BR" altLang="pt-BR" sz="1400" b="1">
                <a:latin typeface="Courier New" pitchFamily="49" charset="0"/>
              </a:rPr>
              <a:t>public</a:t>
            </a:r>
            <a:r>
              <a:rPr lang="pt-BR" altLang="pt-BR" sz="1400">
                <a:latin typeface="Courier New" pitchFamily="49" charset="0"/>
              </a:rPr>
              <a:t> ExemploException1()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v.add("Disciplina 1");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v.add("Disciplina 2");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imprimeVetor();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BR" altLang="pt-BR" sz="14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</a:t>
            </a:r>
            <a:r>
              <a:rPr lang="pt-BR" altLang="pt-BR" sz="1400" b="1">
                <a:latin typeface="Courier New" pitchFamily="49" charset="0"/>
              </a:rPr>
              <a:t>public void </a:t>
            </a:r>
            <a:r>
              <a:rPr lang="pt-BR" altLang="pt-BR" sz="1400">
                <a:latin typeface="Courier New" pitchFamily="49" charset="0"/>
              </a:rPr>
              <a:t>imprimeVetor() 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System.out.println("O número de elementos do vetor é "+v.size());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</a:t>
            </a:r>
            <a:r>
              <a:rPr lang="pt-BR" altLang="pt-BR" sz="1400" b="1">
                <a:latin typeface="Courier New" pitchFamily="49" charset="0"/>
              </a:rPr>
              <a:t>try</a:t>
            </a:r>
            <a:r>
              <a:rPr lang="pt-BR" altLang="pt-BR" sz="1400">
                <a:latin typeface="Courier New" pitchFamily="49" charset="0"/>
              </a:rPr>
              <a:t>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</a:t>
            </a:r>
            <a:r>
              <a:rPr lang="pt-BR" altLang="pt-BR" sz="1400" b="1">
                <a:latin typeface="Courier New" pitchFamily="49" charset="0"/>
              </a:rPr>
              <a:t>for</a:t>
            </a:r>
            <a:r>
              <a:rPr lang="pt-BR" altLang="pt-BR" sz="1400">
                <a:latin typeface="Courier New" pitchFamily="49" charset="0"/>
              </a:rPr>
              <a:t> (</a:t>
            </a:r>
            <a:r>
              <a:rPr lang="pt-BR" altLang="pt-BR" sz="1400" b="1">
                <a:latin typeface="Courier New" pitchFamily="49" charset="0"/>
              </a:rPr>
              <a:t>int</a:t>
            </a:r>
            <a:r>
              <a:rPr lang="pt-BR" altLang="pt-BR" sz="1400">
                <a:latin typeface="Courier New" pitchFamily="49" charset="0"/>
              </a:rPr>
              <a:t> i = 0; i &lt;= v.size(); i++)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  System.out.println(v.elementAt(i).toString());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} </a:t>
            </a:r>
            <a:r>
              <a:rPr lang="pt-BR" altLang="pt-BR" sz="1400" b="1">
                <a:latin typeface="Courier New" pitchFamily="49" charset="0"/>
              </a:rPr>
              <a:t>catch</a:t>
            </a:r>
            <a:r>
              <a:rPr lang="pt-BR" altLang="pt-BR" sz="1400">
                <a:latin typeface="Courier New" pitchFamily="49" charset="0"/>
              </a:rPr>
              <a:t> (ArrayIndexOutOfBoundsException exc)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System.out.println("Índice fora do limite");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BR" altLang="pt-BR" sz="14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</a:t>
            </a:r>
            <a:r>
              <a:rPr lang="pt-BR" altLang="pt-BR" sz="1400" b="1">
                <a:latin typeface="Courier New" pitchFamily="49" charset="0"/>
              </a:rPr>
              <a:t>public</a:t>
            </a:r>
            <a:r>
              <a:rPr lang="pt-BR" altLang="pt-BR" sz="1400">
                <a:latin typeface="Courier New" pitchFamily="49" charset="0"/>
              </a:rPr>
              <a:t> </a:t>
            </a:r>
            <a:r>
              <a:rPr lang="pt-BR" altLang="pt-BR" sz="1400" b="1">
                <a:latin typeface="Courier New" pitchFamily="49" charset="0"/>
              </a:rPr>
              <a:t>static</a:t>
            </a:r>
            <a:r>
              <a:rPr lang="pt-BR" altLang="pt-BR" sz="1400">
                <a:latin typeface="Courier New" pitchFamily="49" charset="0"/>
              </a:rPr>
              <a:t> </a:t>
            </a:r>
            <a:r>
              <a:rPr lang="pt-BR" altLang="pt-BR" sz="1400" b="1">
                <a:latin typeface="Courier New" pitchFamily="49" charset="0"/>
              </a:rPr>
              <a:t>void</a:t>
            </a:r>
            <a:r>
              <a:rPr lang="pt-BR" altLang="pt-BR" sz="1400">
                <a:latin typeface="Courier New" pitchFamily="49" charset="0"/>
              </a:rPr>
              <a:t> main (String par[])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ExemploException1 exemploExc = new ExemploException1();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}</a:t>
            </a:r>
          </a:p>
        </p:txBody>
      </p:sp>
      <p:sp>
        <p:nvSpPr>
          <p:cNvPr id="470020" name="Text Box 4"/>
          <p:cNvSpPr txBox="1">
            <a:spLocks noChangeArrowheads="1"/>
          </p:cNvSpPr>
          <p:nvPr/>
        </p:nvSpPr>
        <p:spPr bwMode="auto">
          <a:xfrm>
            <a:off x="4787900" y="1052513"/>
            <a:ext cx="3960813" cy="9255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u="none"/>
              <a:t>A exceção ArrayIndexOutOfBoundsException será capturada no bloco try/catch</a:t>
            </a:r>
          </a:p>
        </p:txBody>
      </p:sp>
      <p:sp>
        <p:nvSpPr>
          <p:cNvPr id="470021" name="Line 5"/>
          <p:cNvSpPr>
            <a:spLocks noChangeShapeType="1"/>
          </p:cNvSpPr>
          <p:nvPr/>
        </p:nvSpPr>
        <p:spPr bwMode="auto">
          <a:xfrm flipH="1">
            <a:off x="971550" y="1989138"/>
            <a:ext cx="4248150" cy="194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505757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353425" cy="5184775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Máquina imaginária que é implementada pela sua simulação em uma máquina real.</a:t>
            </a:r>
            <a:r>
              <a:rPr lang="pt-BR" altLang="pt-BR" sz="2400" i="1"/>
              <a:t> 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Fornece um conjunto de especificações de plataforma de hardware para qual todo o código Java é compilado;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Interpreta byte codes (que são independentes de plataforma de hardware);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en-US" altLang="pt-BR" sz="2400"/>
              <a:t>Pode ser implementada tanto na forma de software como de hardware</a:t>
            </a:r>
            <a:endParaRPr lang="pt-BR" altLang="pt-BR" sz="2400"/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Possui código compacto;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Torna a linguagem JAVA portável para diversas plataformas.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en-US" altLang="pt-BR" sz="2400"/>
              <a:t>Qualquer interpretador JAVA (seja para desenvolvimento de tecnologia JAVA ou um browser que rode </a:t>
            </a:r>
            <a:r>
              <a:rPr lang="en-US" altLang="pt-BR" sz="2400" i="1"/>
              <a:t>applets</a:t>
            </a:r>
            <a:r>
              <a:rPr lang="en-US" altLang="pt-BR" sz="2400"/>
              <a:t>) tem sua máquina virtual.</a:t>
            </a:r>
            <a:endParaRPr lang="pt-BR" altLang="pt-BR" sz="2400"/>
          </a:p>
        </p:txBody>
      </p:sp>
      <p:sp>
        <p:nvSpPr>
          <p:cNvPr id="262147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/>
              <a:t>A </a:t>
            </a:r>
            <a:r>
              <a:rPr lang="en-US" altLang="pt-BR" dirty="0" err="1"/>
              <a:t>Máquina</a:t>
            </a:r>
            <a:r>
              <a:rPr lang="en-US" altLang="pt-BR" dirty="0"/>
              <a:t> Virtual JAVA 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48342700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Capturando uma Exceção - finally</a:t>
            </a:r>
            <a:endParaRPr lang="pt-BR" altLang="pt-BR"/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36613"/>
            <a:ext cx="8820150" cy="583247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 b="1">
                <a:latin typeface="Courier New" pitchFamily="49" charset="0"/>
              </a:rPr>
              <a:t>import</a:t>
            </a:r>
            <a:r>
              <a:rPr lang="pt-BR" altLang="pt-BR" sz="1300">
                <a:latin typeface="Courier New" pitchFamily="49" charset="0"/>
              </a:rPr>
              <a:t> java.util.*;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BR" altLang="pt-BR" sz="13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 b="1">
                <a:latin typeface="Courier New" pitchFamily="49" charset="0"/>
              </a:rPr>
              <a:t>public</a:t>
            </a:r>
            <a:r>
              <a:rPr lang="pt-BR" altLang="pt-BR" sz="1300">
                <a:latin typeface="Courier New" pitchFamily="49" charset="0"/>
              </a:rPr>
              <a:t> </a:t>
            </a:r>
            <a:r>
              <a:rPr lang="pt-BR" altLang="pt-BR" sz="1300" b="1">
                <a:latin typeface="Courier New" pitchFamily="49" charset="0"/>
              </a:rPr>
              <a:t>class</a:t>
            </a:r>
            <a:r>
              <a:rPr lang="pt-BR" altLang="pt-BR" sz="1300">
                <a:latin typeface="Courier New" pitchFamily="49" charset="0"/>
              </a:rPr>
              <a:t> ExemploException1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BR" altLang="pt-BR" sz="13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</a:t>
            </a:r>
            <a:r>
              <a:rPr lang="pt-BR" altLang="pt-BR" sz="1300" b="1">
                <a:latin typeface="Courier New" pitchFamily="49" charset="0"/>
              </a:rPr>
              <a:t>private</a:t>
            </a:r>
            <a:r>
              <a:rPr lang="pt-BR" altLang="pt-BR" sz="1300">
                <a:latin typeface="Courier New" pitchFamily="49" charset="0"/>
              </a:rPr>
              <a:t> Vector v = new Vector();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BR" altLang="pt-BR" sz="13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</a:t>
            </a:r>
            <a:r>
              <a:rPr lang="pt-BR" altLang="pt-BR" sz="1300" b="1">
                <a:latin typeface="Courier New" pitchFamily="49" charset="0"/>
              </a:rPr>
              <a:t>public</a:t>
            </a:r>
            <a:r>
              <a:rPr lang="pt-BR" altLang="pt-BR" sz="1300">
                <a:latin typeface="Courier New" pitchFamily="49" charset="0"/>
              </a:rPr>
              <a:t> ExemploException1()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v.add("Disciplina 1");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v.add("Disciplina 2");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imprimeVetor();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BR" altLang="pt-BR" sz="13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</a:t>
            </a:r>
            <a:r>
              <a:rPr lang="pt-BR" altLang="pt-BR" sz="1300" b="1">
                <a:latin typeface="Courier New" pitchFamily="49" charset="0"/>
              </a:rPr>
              <a:t>public void </a:t>
            </a:r>
            <a:r>
              <a:rPr lang="pt-BR" altLang="pt-BR" sz="1300">
                <a:latin typeface="Courier New" pitchFamily="49" charset="0"/>
              </a:rPr>
              <a:t>imprimeVetor() 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System.out.println("O número de elementos do vetor é "+v.size());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</a:t>
            </a:r>
            <a:r>
              <a:rPr lang="pt-BR" altLang="pt-BR" sz="1300" b="1">
                <a:latin typeface="Courier New" pitchFamily="49" charset="0"/>
              </a:rPr>
              <a:t>try</a:t>
            </a:r>
            <a:r>
              <a:rPr lang="pt-BR" altLang="pt-BR" sz="1300">
                <a:latin typeface="Courier New" pitchFamily="49" charset="0"/>
              </a:rPr>
              <a:t>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  </a:t>
            </a:r>
            <a:r>
              <a:rPr lang="pt-BR" altLang="pt-BR" sz="1300" b="1" u="sng">
                <a:latin typeface="Courier New" pitchFamily="49" charset="0"/>
              </a:rPr>
              <a:t>for</a:t>
            </a:r>
            <a:r>
              <a:rPr lang="pt-BR" altLang="pt-BR" sz="1300">
                <a:latin typeface="Courier New" pitchFamily="49" charset="0"/>
              </a:rPr>
              <a:t> (</a:t>
            </a:r>
            <a:r>
              <a:rPr lang="pt-BR" altLang="pt-BR" sz="1300" b="1">
                <a:latin typeface="Courier New" pitchFamily="49" charset="0"/>
              </a:rPr>
              <a:t>int</a:t>
            </a:r>
            <a:r>
              <a:rPr lang="pt-BR" altLang="pt-BR" sz="1300">
                <a:latin typeface="Courier New" pitchFamily="49" charset="0"/>
              </a:rPr>
              <a:t> i = 0; i &lt;= v.size(); i++)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    System.out.println(v.elementAt(i).toString());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} </a:t>
            </a:r>
            <a:r>
              <a:rPr lang="pt-BR" altLang="pt-BR" sz="1300" b="1">
                <a:latin typeface="Courier New" pitchFamily="49" charset="0"/>
              </a:rPr>
              <a:t>catch</a:t>
            </a:r>
            <a:r>
              <a:rPr lang="pt-BR" altLang="pt-BR" sz="1300">
                <a:latin typeface="Courier New" pitchFamily="49" charset="0"/>
              </a:rPr>
              <a:t> (ArrayIndexOutOfBoundsException exc)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  System.out.println("Índice fora do limite -&gt; "+exc.getMessage());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} </a:t>
            </a:r>
            <a:r>
              <a:rPr lang="pt-BR" altLang="pt-BR" sz="1300" b="1">
                <a:latin typeface="Courier New" pitchFamily="49" charset="0"/>
              </a:rPr>
              <a:t>finally</a:t>
            </a:r>
            <a:r>
              <a:rPr lang="pt-BR" altLang="pt-BR" sz="1300">
                <a:latin typeface="Courier New" pitchFamily="49" charset="0"/>
              </a:rPr>
              <a:t> 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  System.out.println("Processo finalizado");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BR" altLang="pt-BR" sz="13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</a:t>
            </a:r>
            <a:r>
              <a:rPr lang="pt-BR" altLang="pt-BR" sz="1300" b="1">
                <a:latin typeface="Courier New" pitchFamily="49" charset="0"/>
              </a:rPr>
              <a:t>public</a:t>
            </a:r>
            <a:r>
              <a:rPr lang="pt-BR" altLang="pt-BR" sz="1300">
                <a:latin typeface="Courier New" pitchFamily="49" charset="0"/>
              </a:rPr>
              <a:t> </a:t>
            </a:r>
            <a:r>
              <a:rPr lang="pt-BR" altLang="pt-BR" sz="1300" b="1">
                <a:latin typeface="Courier New" pitchFamily="49" charset="0"/>
              </a:rPr>
              <a:t>static</a:t>
            </a:r>
            <a:r>
              <a:rPr lang="pt-BR" altLang="pt-BR" sz="1300">
                <a:latin typeface="Courier New" pitchFamily="49" charset="0"/>
              </a:rPr>
              <a:t> </a:t>
            </a:r>
            <a:r>
              <a:rPr lang="pt-BR" altLang="pt-BR" sz="1300" b="1">
                <a:latin typeface="Courier New" pitchFamily="49" charset="0"/>
              </a:rPr>
              <a:t>void</a:t>
            </a:r>
            <a:r>
              <a:rPr lang="pt-BR" altLang="pt-BR" sz="1300">
                <a:latin typeface="Courier New" pitchFamily="49" charset="0"/>
              </a:rPr>
              <a:t> main (String par[])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ExemploException1 exemploExc = new ExemploException1();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}</a:t>
            </a:r>
          </a:p>
        </p:txBody>
      </p:sp>
      <p:sp>
        <p:nvSpPr>
          <p:cNvPr id="471044" name="Text Box 4"/>
          <p:cNvSpPr txBox="1">
            <a:spLocks noChangeArrowheads="1"/>
          </p:cNvSpPr>
          <p:nvPr/>
        </p:nvSpPr>
        <p:spPr bwMode="auto">
          <a:xfrm>
            <a:off x="3995738" y="765175"/>
            <a:ext cx="3960812" cy="1200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u="none"/>
              <a:t>A exceção ArrayIndexOutOfBoundsException será capturada no bloco try/catch e o bloco </a:t>
            </a:r>
            <a:r>
              <a:rPr lang="pt-BR" altLang="pt-BR" i="1" u="none"/>
              <a:t>finally </a:t>
            </a:r>
            <a:r>
              <a:rPr lang="pt-BR" altLang="pt-BR" u="none"/>
              <a:t>sempre será executado.</a:t>
            </a:r>
          </a:p>
        </p:txBody>
      </p:sp>
      <p:sp>
        <p:nvSpPr>
          <p:cNvPr id="471045" name="Line 5"/>
          <p:cNvSpPr>
            <a:spLocks noChangeShapeType="1"/>
          </p:cNvSpPr>
          <p:nvPr/>
        </p:nvSpPr>
        <p:spPr bwMode="auto">
          <a:xfrm flipH="1">
            <a:off x="900113" y="1989138"/>
            <a:ext cx="3311525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471046" name="Line 6"/>
          <p:cNvSpPr>
            <a:spLocks noChangeShapeType="1"/>
          </p:cNvSpPr>
          <p:nvPr/>
        </p:nvSpPr>
        <p:spPr bwMode="auto">
          <a:xfrm flipH="1">
            <a:off x="1116013" y="1989138"/>
            <a:ext cx="3527425" cy="295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471047" name="Text Box 7"/>
          <p:cNvSpPr txBox="1">
            <a:spLocks noChangeArrowheads="1"/>
          </p:cNvSpPr>
          <p:nvPr/>
        </p:nvSpPr>
        <p:spPr bwMode="auto">
          <a:xfrm>
            <a:off x="4572000" y="2133600"/>
            <a:ext cx="4392613" cy="1200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u="none"/>
              <a:t>Através do objeto exc (instância de ArrayIndexOutOfBoundsException) é possivel recuperar maiores detalhes do erro (método getMessage()).</a:t>
            </a:r>
          </a:p>
        </p:txBody>
      </p:sp>
      <p:sp>
        <p:nvSpPr>
          <p:cNvPr id="471048" name="Line 8"/>
          <p:cNvSpPr>
            <a:spLocks noChangeShapeType="1"/>
          </p:cNvSpPr>
          <p:nvPr/>
        </p:nvSpPr>
        <p:spPr bwMode="auto">
          <a:xfrm flipH="1">
            <a:off x="5580063" y="3357563"/>
            <a:ext cx="1871662" cy="136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293202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Propagando uma Exceção - throws</a:t>
            </a:r>
            <a:endParaRPr lang="pt-BR" altLang="pt-BR"/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36613"/>
            <a:ext cx="8820150" cy="583247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 algn="just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800"/>
              <a:t>Permite que a exceção gerada em determinado método seja propagada para bloco de código chamador.</a:t>
            </a:r>
          </a:p>
          <a:p>
            <a:pPr marL="533400" indent="-533400" algn="just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endParaRPr lang="pt-BR" altLang="pt-BR" sz="2800"/>
          </a:p>
          <a:p>
            <a:pPr marL="533400" indent="-533400">
              <a:buFontTx/>
              <a:buNone/>
            </a:pPr>
            <a:r>
              <a:rPr lang="pt-BR" altLang="pt-BR" sz="2000" b="1"/>
              <a:t>public</a:t>
            </a:r>
            <a:r>
              <a:rPr lang="pt-BR" altLang="pt-BR" sz="2000"/>
              <a:t> </a:t>
            </a:r>
            <a:r>
              <a:rPr lang="pt-BR" altLang="pt-BR" sz="2000" b="1"/>
              <a:t>void</a:t>
            </a:r>
            <a:r>
              <a:rPr lang="pt-BR" altLang="pt-BR" sz="2000"/>
              <a:t> metodo() throws ExcecaoGeral {</a:t>
            </a:r>
          </a:p>
          <a:p>
            <a:pPr marL="533400" indent="-533400">
              <a:buFontTx/>
              <a:buNone/>
            </a:pPr>
            <a:r>
              <a:rPr lang="pt-BR" altLang="pt-BR" sz="2000"/>
              <a:t>   //código</a:t>
            </a:r>
          </a:p>
          <a:p>
            <a:pPr marL="533400" indent="-533400">
              <a:buFontTx/>
              <a:buNone/>
            </a:pPr>
            <a:r>
              <a:rPr lang="pt-BR" altLang="pt-BR" sz="2000"/>
              <a:t>}</a:t>
            </a:r>
          </a:p>
          <a:p>
            <a:pPr marL="533400" indent="-533400">
              <a:buFontTx/>
              <a:buNone/>
            </a:pPr>
            <a:r>
              <a:rPr lang="pt-BR" altLang="pt-BR" sz="2000" b="1"/>
              <a:t>public void </a:t>
            </a:r>
            <a:r>
              <a:rPr lang="pt-BR" altLang="pt-BR" sz="2000"/>
              <a:t>metodoChamador() {</a:t>
            </a:r>
          </a:p>
          <a:p>
            <a:pPr marL="533400" indent="-533400">
              <a:buFontTx/>
              <a:buNone/>
            </a:pPr>
            <a:r>
              <a:rPr lang="pt-BR" altLang="pt-BR" sz="2000"/>
              <a:t>  </a:t>
            </a:r>
            <a:r>
              <a:rPr lang="pt-BR" altLang="pt-BR" sz="2000" b="1"/>
              <a:t>try </a:t>
            </a:r>
            <a:r>
              <a:rPr lang="pt-BR" altLang="pt-BR" sz="2000"/>
              <a:t>{</a:t>
            </a:r>
          </a:p>
          <a:p>
            <a:pPr marL="533400" indent="-533400">
              <a:buFontTx/>
              <a:buNone/>
            </a:pPr>
            <a:r>
              <a:rPr lang="pt-BR" altLang="pt-BR" sz="2000"/>
              <a:t>     //código</a:t>
            </a:r>
          </a:p>
          <a:p>
            <a:pPr marL="533400" indent="-533400">
              <a:buFontTx/>
              <a:buNone/>
            </a:pPr>
            <a:r>
              <a:rPr lang="pt-BR" altLang="pt-BR" sz="2000"/>
              <a:t>  } </a:t>
            </a:r>
            <a:r>
              <a:rPr lang="pt-BR" altLang="pt-BR" sz="2000" b="1"/>
              <a:t>catch </a:t>
            </a:r>
            <a:r>
              <a:rPr lang="pt-BR" altLang="pt-BR" sz="2000"/>
              <a:t>(TipoDeExceção referênciaParaExceção) {  ... }</a:t>
            </a:r>
          </a:p>
          <a:p>
            <a:pPr marL="533400" indent="-533400">
              <a:buFontTx/>
              <a:buNone/>
            </a:pPr>
            <a:r>
              <a:rPr lang="pt-BR" altLang="pt-BR" sz="2000"/>
              <a:t>  } </a:t>
            </a:r>
            <a:r>
              <a:rPr lang="pt-BR" altLang="pt-BR" sz="2000" b="1"/>
              <a:t>finally </a:t>
            </a:r>
            <a:r>
              <a:rPr lang="pt-BR" altLang="pt-BR" sz="2000"/>
              <a:t>{ //código }</a:t>
            </a:r>
          </a:p>
          <a:p>
            <a:pPr marL="533400" indent="-533400">
              <a:buFontTx/>
              <a:buNone/>
            </a:pPr>
            <a:r>
              <a:rPr lang="pt-BR" altLang="pt-BR" sz="2000"/>
              <a:t>}</a:t>
            </a:r>
          </a:p>
          <a:p>
            <a:pPr marL="533400" indent="-533400" algn="just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endParaRPr lang="pt-BR" altLang="pt-BR" sz="2000"/>
          </a:p>
        </p:txBody>
      </p:sp>
    </p:spTree>
    <p:extLst>
      <p:ext uri="{BB962C8B-B14F-4D97-AF65-F5344CB8AC3E}">
        <p14:creationId xmlns:p14="http://schemas.microsoft.com/office/powerpoint/2010/main" val="3941496241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Propagando uma Exceção - throws</a:t>
            </a:r>
            <a:endParaRPr lang="pt-BR" altLang="pt-BR"/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36613"/>
            <a:ext cx="8820150" cy="583247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 b="1">
                <a:latin typeface="Courier New" pitchFamily="49" charset="0"/>
              </a:rPr>
              <a:t>import</a:t>
            </a:r>
            <a:r>
              <a:rPr lang="pt-BR" altLang="pt-BR" sz="1300">
                <a:latin typeface="Courier New" pitchFamily="49" charset="0"/>
              </a:rPr>
              <a:t> java.util.*;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BR" altLang="pt-BR" sz="13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 b="1">
                <a:latin typeface="Courier New" pitchFamily="49" charset="0"/>
              </a:rPr>
              <a:t>public</a:t>
            </a:r>
            <a:r>
              <a:rPr lang="pt-BR" altLang="pt-BR" sz="1300">
                <a:latin typeface="Courier New" pitchFamily="49" charset="0"/>
              </a:rPr>
              <a:t> </a:t>
            </a:r>
            <a:r>
              <a:rPr lang="pt-BR" altLang="pt-BR" sz="1300" b="1">
                <a:latin typeface="Courier New" pitchFamily="49" charset="0"/>
              </a:rPr>
              <a:t>class</a:t>
            </a:r>
            <a:r>
              <a:rPr lang="pt-BR" altLang="pt-BR" sz="1300">
                <a:latin typeface="Courier New" pitchFamily="49" charset="0"/>
              </a:rPr>
              <a:t> ExemploThrows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BR" altLang="pt-BR" sz="13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private Vector v = new Vector();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BR" altLang="pt-BR" sz="13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</a:t>
            </a:r>
            <a:r>
              <a:rPr lang="pt-BR" altLang="pt-BR" sz="1300" b="1">
                <a:latin typeface="Courier New" pitchFamily="49" charset="0"/>
              </a:rPr>
              <a:t>public</a:t>
            </a:r>
            <a:r>
              <a:rPr lang="pt-BR" altLang="pt-BR" sz="1300">
                <a:latin typeface="Courier New" pitchFamily="49" charset="0"/>
              </a:rPr>
              <a:t> ExemploThrows() </a:t>
            </a:r>
            <a:r>
              <a:rPr lang="pt-BR" altLang="pt-BR" sz="1300" b="1">
                <a:latin typeface="Courier New" pitchFamily="49" charset="0"/>
              </a:rPr>
              <a:t>throws</a:t>
            </a:r>
            <a:r>
              <a:rPr lang="pt-BR" altLang="pt-BR" sz="1300">
                <a:latin typeface="Courier New" pitchFamily="49" charset="0"/>
              </a:rPr>
              <a:t> Exception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v.add("Disciplina 1");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v.add("Disciplina 2");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imprimeVetor();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BR" altLang="pt-BR" sz="13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</a:t>
            </a:r>
            <a:r>
              <a:rPr lang="pt-BR" altLang="pt-BR" sz="1300" b="1">
                <a:latin typeface="Courier New" pitchFamily="49" charset="0"/>
              </a:rPr>
              <a:t>public</a:t>
            </a:r>
            <a:r>
              <a:rPr lang="pt-BR" altLang="pt-BR" sz="1300">
                <a:latin typeface="Courier New" pitchFamily="49" charset="0"/>
              </a:rPr>
              <a:t> </a:t>
            </a:r>
            <a:r>
              <a:rPr lang="pt-BR" altLang="pt-BR" sz="1300" b="1">
                <a:latin typeface="Courier New" pitchFamily="49" charset="0"/>
              </a:rPr>
              <a:t>void</a:t>
            </a:r>
            <a:r>
              <a:rPr lang="pt-BR" altLang="pt-BR" sz="1300">
                <a:latin typeface="Courier New" pitchFamily="49" charset="0"/>
              </a:rPr>
              <a:t> imprimeVetor() </a:t>
            </a:r>
            <a:r>
              <a:rPr lang="pt-BR" altLang="pt-BR" sz="1300" b="1">
                <a:latin typeface="Courier New" pitchFamily="49" charset="0"/>
              </a:rPr>
              <a:t>throws</a:t>
            </a:r>
            <a:r>
              <a:rPr lang="pt-BR" altLang="pt-BR" sz="1300">
                <a:latin typeface="Courier New" pitchFamily="49" charset="0"/>
              </a:rPr>
              <a:t> Exception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System.out.println("O número de elementos do vetor é "+v.size());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</a:t>
            </a:r>
            <a:r>
              <a:rPr lang="pt-BR" altLang="pt-BR" sz="1300" b="1">
                <a:latin typeface="Courier New" pitchFamily="49" charset="0"/>
              </a:rPr>
              <a:t>for</a:t>
            </a:r>
            <a:r>
              <a:rPr lang="pt-BR" altLang="pt-BR" sz="1300">
                <a:latin typeface="Courier New" pitchFamily="49" charset="0"/>
              </a:rPr>
              <a:t> (</a:t>
            </a:r>
            <a:r>
              <a:rPr lang="pt-BR" altLang="pt-BR" sz="1300" b="1">
                <a:latin typeface="Courier New" pitchFamily="49" charset="0"/>
              </a:rPr>
              <a:t>int</a:t>
            </a:r>
            <a:r>
              <a:rPr lang="pt-BR" altLang="pt-BR" sz="1300">
                <a:latin typeface="Courier New" pitchFamily="49" charset="0"/>
              </a:rPr>
              <a:t> i = 0; i &lt;= v.size(); i++)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  System.out.println(v.elementAt(i).toString());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BR" altLang="pt-BR" sz="13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</a:t>
            </a:r>
            <a:r>
              <a:rPr lang="pt-BR" altLang="pt-BR" sz="1300" b="1">
                <a:latin typeface="Courier New" pitchFamily="49" charset="0"/>
              </a:rPr>
              <a:t>public</a:t>
            </a:r>
            <a:r>
              <a:rPr lang="pt-BR" altLang="pt-BR" sz="1300">
                <a:latin typeface="Courier New" pitchFamily="49" charset="0"/>
              </a:rPr>
              <a:t> </a:t>
            </a:r>
            <a:r>
              <a:rPr lang="pt-BR" altLang="pt-BR" sz="1300" b="1">
                <a:latin typeface="Courier New" pitchFamily="49" charset="0"/>
              </a:rPr>
              <a:t>static</a:t>
            </a:r>
            <a:r>
              <a:rPr lang="pt-BR" altLang="pt-BR" sz="1300">
                <a:latin typeface="Courier New" pitchFamily="49" charset="0"/>
              </a:rPr>
              <a:t> </a:t>
            </a:r>
            <a:r>
              <a:rPr lang="pt-BR" altLang="pt-BR" sz="1300" b="1">
                <a:latin typeface="Courier New" pitchFamily="49" charset="0"/>
              </a:rPr>
              <a:t>void</a:t>
            </a:r>
            <a:r>
              <a:rPr lang="pt-BR" altLang="pt-BR" sz="1300">
                <a:latin typeface="Courier New" pitchFamily="49" charset="0"/>
              </a:rPr>
              <a:t> main (String par[])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</a:t>
            </a:r>
            <a:r>
              <a:rPr lang="pt-BR" altLang="pt-BR" sz="1300" b="1">
                <a:latin typeface="Courier New" pitchFamily="49" charset="0"/>
              </a:rPr>
              <a:t>try</a:t>
            </a:r>
            <a:r>
              <a:rPr lang="pt-BR" altLang="pt-BR" sz="1300">
                <a:latin typeface="Courier New" pitchFamily="49" charset="0"/>
              </a:rPr>
              <a:t>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  ExemploThrows explthrows = new ExemploThrows();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} </a:t>
            </a:r>
            <a:r>
              <a:rPr lang="pt-BR" altLang="pt-BR" sz="1300" b="1">
                <a:latin typeface="Courier New" pitchFamily="49" charset="0"/>
              </a:rPr>
              <a:t>catch</a:t>
            </a:r>
            <a:r>
              <a:rPr lang="pt-BR" altLang="pt-BR" sz="1300">
                <a:latin typeface="Courier New" pitchFamily="49" charset="0"/>
              </a:rPr>
              <a:t> (Exception exc)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  System.out.println("Erro "+exc.getMessage());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} </a:t>
            </a:r>
            <a:r>
              <a:rPr lang="pt-BR" altLang="pt-BR" sz="1300" b="1">
                <a:latin typeface="Courier New" pitchFamily="49" charset="0"/>
              </a:rPr>
              <a:t>finally</a:t>
            </a:r>
            <a:r>
              <a:rPr lang="pt-BR" altLang="pt-BR" sz="1300">
                <a:latin typeface="Courier New" pitchFamily="49" charset="0"/>
              </a:rPr>
              <a:t> 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  System.out.println("Processo finalizado");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}</a:t>
            </a:r>
          </a:p>
        </p:txBody>
      </p:sp>
      <p:sp>
        <p:nvSpPr>
          <p:cNvPr id="473092" name="Text Box 4"/>
          <p:cNvSpPr txBox="1">
            <a:spLocks noChangeArrowheads="1"/>
          </p:cNvSpPr>
          <p:nvPr/>
        </p:nvSpPr>
        <p:spPr bwMode="auto">
          <a:xfrm>
            <a:off x="4932363" y="765175"/>
            <a:ext cx="3960812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u="none"/>
              <a:t>Propagação da exceção (throws)</a:t>
            </a:r>
          </a:p>
        </p:txBody>
      </p:sp>
      <p:sp>
        <p:nvSpPr>
          <p:cNvPr id="473093" name="Line 5"/>
          <p:cNvSpPr>
            <a:spLocks noChangeShapeType="1"/>
          </p:cNvSpPr>
          <p:nvPr/>
        </p:nvSpPr>
        <p:spPr bwMode="auto">
          <a:xfrm flipH="1">
            <a:off x="2987675" y="981075"/>
            <a:ext cx="1871663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473094" name="Line 6"/>
          <p:cNvSpPr>
            <a:spLocks noChangeShapeType="1"/>
          </p:cNvSpPr>
          <p:nvPr/>
        </p:nvSpPr>
        <p:spPr bwMode="auto">
          <a:xfrm flipH="1">
            <a:off x="3492500" y="1196975"/>
            <a:ext cx="1943100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473095" name="Text Box 7"/>
          <p:cNvSpPr txBox="1">
            <a:spLocks noChangeArrowheads="1"/>
          </p:cNvSpPr>
          <p:nvPr/>
        </p:nvSpPr>
        <p:spPr bwMode="auto">
          <a:xfrm>
            <a:off x="5940425" y="4076700"/>
            <a:ext cx="2736850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u="none"/>
              <a:t>Tratamento da exceção</a:t>
            </a:r>
          </a:p>
        </p:txBody>
      </p:sp>
      <p:sp>
        <p:nvSpPr>
          <p:cNvPr id="473096" name="Line 8"/>
          <p:cNvSpPr>
            <a:spLocks noChangeShapeType="1"/>
          </p:cNvSpPr>
          <p:nvPr/>
        </p:nvSpPr>
        <p:spPr bwMode="auto">
          <a:xfrm flipH="1">
            <a:off x="971550" y="4508500"/>
            <a:ext cx="5472113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61110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Disparando uma Exceção - throw</a:t>
            </a:r>
            <a:endParaRPr lang="pt-BR" altLang="pt-BR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36613"/>
            <a:ext cx="8820150" cy="583247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 algn="just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Uma exceção também pode ser disparada através da instrução </a:t>
            </a:r>
            <a:r>
              <a:rPr lang="pt-BR" altLang="pt-BR" sz="2400" i="1"/>
              <a:t>throw</a:t>
            </a:r>
            <a:r>
              <a:rPr lang="pt-BR" altLang="pt-BR" sz="2400"/>
              <a:t>;</a:t>
            </a:r>
          </a:p>
          <a:p>
            <a:pPr marL="533400" indent="-533400" algn="just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A instrução </a:t>
            </a:r>
            <a:r>
              <a:rPr lang="pt-BR" altLang="pt-BR" sz="2400" i="1"/>
              <a:t>throw </a:t>
            </a:r>
            <a:r>
              <a:rPr lang="pt-BR" altLang="pt-BR" sz="2400"/>
              <a:t>é utilizada explicitamente para lançar uma exceção provocando a interrupção do fluxo de execução;</a:t>
            </a:r>
          </a:p>
          <a:p>
            <a:pPr marL="533400" indent="-533400" algn="just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O TipoDeExceção pode ser de qualquer classe Throwable (pacote java.lang);</a:t>
            </a:r>
          </a:p>
          <a:p>
            <a:pPr marL="533400" indent="-533400" algn="just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As duas subclasses imediatas são Exception e Error;</a:t>
            </a:r>
          </a:p>
          <a:p>
            <a:pPr marL="533400" indent="-533400" algn="just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O bloco </a:t>
            </a:r>
            <a:r>
              <a:rPr lang="pt-BR" altLang="pt-BR" sz="2400" i="1"/>
              <a:t>catch</a:t>
            </a:r>
            <a:r>
              <a:rPr lang="pt-BR" altLang="pt-BR" sz="2400"/>
              <a:t> é analisado para verificar a existência da exceção disparada;</a:t>
            </a:r>
          </a:p>
          <a:p>
            <a:pPr marL="533400" indent="-533400" algn="just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Caso não exista uma declaração idêntica, a próxima declaração é executada seguindo uma hierarquia. Se a classe pai não for encontrada um erro de compilação é gerado.</a:t>
            </a:r>
            <a:endParaRPr lang="pt-BR" altLang="pt-BR" sz="2000"/>
          </a:p>
        </p:txBody>
      </p:sp>
    </p:spTree>
    <p:extLst>
      <p:ext uri="{BB962C8B-B14F-4D97-AF65-F5344CB8AC3E}">
        <p14:creationId xmlns:p14="http://schemas.microsoft.com/office/powerpoint/2010/main" val="132910244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Disparando uma Exceção - throw</a:t>
            </a:r>
            <a:endParaRPr lang="pt-BR" altLang="pt-BR"/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36613"/>
            <a:ext cx="8820150" cy="583247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 b="1"/>
              <a:t>import </a:t>
            </a:r>
            <a:r>
              <a:rPr lang="pt-BR" altLang="pt-BR" sz="1200"/>
              <a:t>java.util.*;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BR" altLang="pt-BR" sz="1200"/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 b="1"/>
              <a:t>public class </a:t>
            </a:r>
            <a:r>
              <a:rPr lang="pt-BR" altLang="pt-BR" sz="1200"/>
              <a:t>ExemploThrow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</a:t>
            </a:r>
            <a:r>
              <a:rPr lang="pt-BR" altLang="pt-BR" sz="1200" b="1"/>
              <a:t>private</a:t>
            </a:r>
            <a:r>
              <a:rPr lang="pt-BR" altLang="pt-BR" sz="1200"/>
              <a:t> Vector v = new Vector();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</a:t>
            </a:r>
            <a:r>
              <a:rPr lang="pt-BR" altLang="pt-BR" sz="1200" b="1"/>
              <a:t>public</a:t>
            </a:r>
            <a:r>
              <a:rPr lang="pt-BR" altLang="pt-BR" sz="1200"/>
              <a:t> ExemploThrow() throws Exception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  v.add("Disciplina 1");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  v.add("Disciplina 2");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  imprimeVetor();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BR" altLang="pt-BR" sz="1200"/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</a:t>
            </a:r>
            <a:r>
              <a:rPr lang="pt-BR" altLang="pt-BR" sz="1200" b="1"/>
              <a:t> public void </a:t>
            </a:r>
            <a:r>
              <a:rPr lang="pt-BR" altLang="pt-BR" sz="1200"/>
              <a:t>imprimeVetor() throws Exception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  System.out.println("O número de elementos do vetor é "+v.size());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  </a:t>
            </a:r>
            <a:r>
              <a:rPr lang="pt-BR" altLang="pt-BR" sz="1200" b="1"/>
              <a:t>try</a:t>
            </a:r>
            <a:r>
              <a:rPr lang="pt-BR" altLang="pt-BR" sz="1200"/>
              <a:t>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    </a:t>
            </a:r>
            <a:r>
              <a:rPr lang="pt-BR" altLang="pt-BR" sz="1200" b="1"/>
              <a:t>for</a:t>
            </a:r>
            <a:r>
              <a:rPr lang="pt-BR" altLang="pt-BR" sz="1200"/>
              <a:t> (</a:t>
            </a:r>
            <a:r>
              <a:rPr lang="pt-BR" altLang="pt-BR" sz="1200" b="1"/>
              <a:t>int</a:t>
            </a:r>
            <a:r>
              <a:rPr lang="pt-BR" altLang="pt-BR" sz="1200"/>
              <a:t> i = 0; i &lt;= v.size(); i++)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      System.out.println(v.elementAt(i).toString());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  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  } </a:t>
            </a:r>
            <a:r>
              <a:rPr lang="pt-BR" altLang="pt-BR" sz="1200" b="1"/>
              <a:t>catch</a:t>
            </a:r>
            <a:r>
              <a:rPr lang="pt-BR" altLang="pt-BR" sz="1200"/>
              <a:t> (ArrayIndexOutOfBoundsException exc)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    </a:t>
            </a:r>
            <a:r>
              <a:rPr lang="pt-BR" altLang="pt-BR" sz="1200" b="1"/>
              <a:t>throw new</a:t>
            </a:r>
            <a:r>
              <a:rPr lang="pt-BR" altLang="pt-BR" sz="1200"/>
              <a:t> Exception("Índice fora do limite -&gt; "+exc.getMessage());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  } </a:t>
            </a:r>
            <a:r>
              <a:rPr lang="pt-BR" altLang="pt-BR" sz="1200" b="1"/>
              <a:t>finally</a:t>
            </a:r>
            <a:r>
              <a:rPr lang="pt-BR" altLang="pt-BR" sz="1200"/>
              <a:t> 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    System.out.println("Processo finalizado");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BR" altLang="pt-BR" sz="1200"/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</a:t>
            </a:r>
            <a:r>
              <a:rPr lang="pt-BR" altLang="pt-BR" sz="1200" b="1"/>
              <a:t>public</a:t>
            </a:r>
            <a:r>
              <a:rPr lang="pt-BR" altLang="pt-BR" sz="1200"/>
              <a:t> </a:t>
            </a:r>
            <a:r>
              <a:rPr lang="pt-BR" altLang="pt-BR" sz="1200" b="1"/>
              <a:t>static</a:t>
            </a:r>
            <a:r>
              <a:rPr lang="pt-BR" altLang="pt-BR" sz="1200"/>
              <a:t> </a:t>
            </a:r>
            <a:r>
              <a:rPr lang="pt-BR" altLang="pt-BR" sz="1200" b="1"/>
              <a:t>void</a:t>
            </a:r>
            <a:r>
              <a:rPr lang="pt-BR" altLang="pt-BR" sz="1200"/>
              <a:t> main (String par[])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  </a:t>
            </a:r>
            <a:r>
              <a:rPr lang="pt-BR" altLang="pt-BR" sz="1200" b="1"/>
              <a:t>try</a:t>
            </a:r>
            <a:r>
              <a:rPr lang="pt-BR" altLang="pt-BR" sz="1200"/>
              <a:t>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    ExemploThrow explthrow = new ExemploThrow();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  } </a:t>
            </a:r>
            <a:r>
              <a:rPr lang="pt-BR" altLang="pt-BR" sz="1200" b="1"/>
              <a:t>catch</a:t>
            </a:r>
            <a:r>
              <a:rPr lang="pt-BR" altLang="pt-BR" sz="1200"/>
              <a:t> (Exception exc)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    System.out.println(exc.getMessage());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}</a:t>
            </a:r>
          </a:p>
        </p:txBody>
      </p:sp>
      <p:sp>
        <p:nvSpPr>
          <p:cNvPr id="475140" name="Text Box 4"/>
          <p:cNvSpPr txBox="1">
            <a:spLocks noChangeArrowheads="1"/>
          </p:cNvSpPr>
          <p:nvPr/>
        </p:nvSpPr>
        <p:spPr bwMode="auto">
          <a:xfrm>
            <a:off x="3995738" y="765175"/>
            <a:ext cx="3960812" cy="1200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u="none"/>
              <a:t>A exceção ArrayIndexOutOfBoundsException é captura e propagada através do comando </a:t>
            </a:r>
            <a:r>
              <a:rPr lang="pt-BR" altLang="pt-BR" b="1" i="1" u="none"/>
              <a:t>throw.</a:t>
            </a:r>
          </a:p>
        </p:txBody>
      </p:sp>
      <p:sp>
        <p:nvSpPr>
          <p:cNvPr id="475141" name="Line 5"/>
          <p:cNvSpPr>
            <a:spLocks noChangeShapeType="1"/>
          </p:cNvSpPr>
          <p:nvPr/>
        </p:nvSpPr>
        <p:spPr bwMode="auto">
          <a:xfrm flipH="1">
            <a:off x="1187450" y="1989138"/>
            <a:ext cx="3024188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045697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Tarefa</a:t>
            </a:r>
            <a:endParaRPr lang="pt-BR" altLang="pt-BR"/>
          </a:p>
        </p:txBody>
      </p:sp>
      <p:sp>
        <p:nvSpPr>
          <p:cNvPr id="418826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620713"/>
            <a:ext cx="8229600" cy="796925"/>
          </a:xfrm>
        </p:spPr>
        <p:txBody>
          <a:bodyPr/>
          <a:lstStyle/>
          <a:p>
            <a:pPr algn="l"/>
            <a:r>
              <a:rPr lang="pt-BR" altLang="pt-BR" sz="3200" i="1"/>
              <a:t>Academia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762500" cy="5068888"/>
          </a:xfrm>
          <a:noFill/>
          <a:ln/>
        </p:spPr>
        <p:txBody>
          <a:bodyPr/>
          <a:lstStyle/>
          <a:p>
            <a:pPr marL="442913" indent="-442913">
              <a:lnSpc>
                <a:spcPct val="90000"/>
              </a:lnSpc>
            </a:pPr>
            <a:r>
              <a:rPr lang="en-US" altLang="pt-BR" sz="2800"/>
              <a:t>Crie um sistema para gerenciamento de uma academia de ginástica</a:t>
            </a:r>
          </a:p>
          <a:p>
            <a:pPr marL="720725" lvl="1" indent="-98425">
              <a:lnSpc>
                <a:spcPct val="90000"/>
              </a:lnSpc>
              <a:buFontTx/>
              <a:buChar char="•"/>
            </a:pPr>
            <a:r>
              <a:rPr lang="en-US" altLang="pt-BR" sz="2400"/>
              <a:t>Defina a classe que representa os alunos com os atributos relevantes</a:t>
            </a:r>
          </a:p>
          <a:p>
            <a:pPr marL="720725" lvl="1" indent="-98425">
              <a:lnSpc>
                <a:spcPct val="90000"/>
              </a:lnSpc>
              <a:buFontTx/>
              <a:buChar char="•"/>
            </a:pPr>
            <a:r>
              <a:rPr lang="en-US" altLang="pt-BR" sz="2400"/>
              <a:t>Crie uma classe com métodos para inserir, listar </a:t>
            </a:r>
            <a:br>
              <a:rPr lang="en-US" altLang="pt-BR" sz="2400"/>
            </a:br>
            <a:r>
              <a:rPr lang="en-US" altLang="pt-BR" sz="2400"/>
              <a:t>e excluir alunos do cadastro e para fazer o pagamento de mensalidades</a:t>
            </a:r>
          </a:p>
          <a:p>
            <a:pPr marL="720725" lvl="1" indent="-98425">
              <a:lnSpc>
                <a:spcPct val="90000"/>
              </a:lnSpc>
              <a:buFontTx/>
              <a:buChar char="•"/>
            </a:pPr>
            <a:r>
              <a:rPr lang="en-US" altLang="pt-BR" sz="2400"/>
              <a:t>Crie a classe que faz a interação com o usuário</a:t>
            </a:r>
          </a:p>
        </p:txBody>
      </p:sp>
      <p:pic>
        <p:nvPicPr>
          <p:cNvPr id="418825" name="Picture 9" descr="gym">
            <a:hlinkClick r:id="rId2"/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3038" y="4041775"/>
            <a:ext cx="2990850" cy="20955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8829" name="Picture 13" descr="gym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671638"/>
            <a:ext cx="2808288" cy="1973262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427580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3805093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774B01-3DC1-48B2-97F3-214698006070}" type="slidenum">
              <a:rPr lang="pt-BR"/>
              <a:pPr>
                <a:defRPr/>
              </a:pPr>
              <a:t>167</a:t>
            </a:fld>
            <a:endParaRPr lang="pt-BR"/>
          </a:p>
        </p:txBody>
      </p:sp>
      <p:sp>
        <p:nvSpPr>
          <p:cNvPr id="58675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83693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Exercícios</a:t>
            </a:r>
            <a:r>
              <a:rPr lang="en-GB" dirty="0"/>
              <a:t>: </a:t>
            </a:r>
            <a:r>
              <a:rPr lang="en-GB" dirty="0" err="1"/>
              <a:t>Conversão</a:t>
            </a:r>
            <a:r>
              <a:rPr lang="en-GB" dirty="0"/>
              <a:t> de cores (1/2)</a:t>
            </a:r>
            <a:endParaRPr lang="pt-BR" dirty="0"/>
          </a:p>
        </p:txBody>
      </p:sp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457200" y="1112838"/>
            <a:ext cx="836930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400" b="0">
                <a:latin typeface="Arial" charset="0"/>
              </a:rPr>
              <a:t>Diferentes sistemas são utilizados para representar cores </a:t>
            </a:r>
          </a:p>
          <a:p>
            <a:pPr eaLnBrk="1" hangingPunct="1">
              <a:spcBef>
                <a:spcPts val="700"/>
              </a:spcBef>
              <a:buSzPct val="64000"/>
              <a:buFontTx/>
              <a:buChar char="•"/>
            </a:pPr>
            <a:endParaRPr lang="en-GB" altLang="pt-BR" sz="2400" b="0">
              <a:latin typeface="Arial" charset="0"/>
            </a:endParaRPr>
          </a:p>
          <a:p>
            <a:pPr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400" b="0">
                <a:latin typeface="Arial" charset="0"/>
              </a:rPr>
              <a:t>Por exemplo, o sistema mais comum para representação de cores em display LCD, câmeras digitais e páginas web conhecido como sistema RGB, especifica os níveis de vermelho(R), verde(G) e azul(B) em uma escala de 0 a 255 </a:t>
            </a:r>
          </a:p>
          <a:p>
            <a:pPr eaLnBrk="1" hangingPunct="1">
              <a:spcBef>
                <a:spcPts val="700"/>
              </a:spcBef>
              <a:buSzPct val="64000"/>
              <a:buFontTx/>
              <a:buChar char="•"/>
            </a:pPr>
            <a:endParaRPr lang="en-GB" altLang="pt-BR" sz="2400" b="0">
              <a:latin typeface="Arial" charset="0"/>
            </a:endParaRPr>
          </a:p>
          <a:p>
            <a:pPr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400" b="0">
                <a:latin typeface="Arial" charset="0"/>
              </a:rPr>
              <a:t>O sistema utilizado na publicação de livros e revistas, conhecido como CMYK, especifica os níveis de ciano,magenta, amarelo e preto em um escala de </a:t>
            </a:r>
            <a:br>
              <a:rPr lang="en-GB" altLang="pt-BR" sz="2400" b="0">
                <a:latin typeface="Arial" charset="0"/>
              </a:rPr>
            </a:br>
            <a:r>
              <a:rPr lang="en-GB" altLang="pt-BR" sz="2400" b="0">
                <a:latin typeface="Arial" charset="0"/>
              </a:rPr>
              <a:t>0.0 a 1.0</a:t>
            </a:r>
          </a:p>
        </p:txBody>
      </p:sp>
    </p:spTree>
    <p:extLst>
      <p:ext uri="{BB962C8B-B14F-4D97-AF65-F5344CB8AC3E}">
        <p14:creationId xmlns:p14="http://schemas.microsoft.com/office/powerpoint/2010/main" val="7387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A473C0-2673-4F56-BC1A-116AF3D18F95}" type="slidenum">
              <a:rPr lang="pt-BR"/>
              <a:pPr>
                <a:defRPr/>
              </a:pPr>
              <a:t>168</a:t>
            </a:fld>
            <a:endParaRPr lang="pt-BR"/>
          </a:p>
        </p:txBody>
      </p:sp>
      <p:sp>
        <p:nvSpPr>
          <p:cNvPr id="58675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85072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Exercícios</a:t>
            </a:r>
            <a:r>
              <a:rPr lang="en-GB" dirty="0"/>
              <a:t>: </a:t>
            </a:r>
            <a:r>
              <a:rPr lang="en-GB" dirty="0" err="1"/>
              <a:t>Conversão</a:t>
            </a:r>
            <a:r>
              <a:rPr lang="en-GB" dirty="0"/>
              <a:t> de cores (1/2)</a:t>
            </a:r>
            <a:endParaRPr lang="pt-BR" dirty="0"/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457200" y="1112838"/>
            <a:ext cx="8369300" cy="285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400" b="0">
                <a:latin typeface="Arial" charset="0"/>
              </a:rPr>
              <a:t>Escreva, um programa Java que receba três inteiros r,g e b representando um cor no sistema RGB e imprima os valores das componentes c,m,y,k correspondentes no sistema CMYK</a:t>
            </a:r>
          </a:p>
          <a:p>
            <a:pPr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400" b="0">
                <a:latin typeface="Arial" charset="0"/>
              </a:rPr>
              <a:t>Se r=g=b=0 então c=m=y=0 e k = 1, caso contrário utilize a fórmula abaixo:</a:t>
            </a:r>
          </a:p>
          <a:p>
            <a:pPr eaLnBrk="1" hangingPunct="1">
              <a:spcBef>
                <a:spcPts val="700"/>
              </a:spcBef>
              <a:buSzPct val="64000"/>
              <a:buFontTx/>
              <a:buChar char="•"/>
            </a:pPr>
            <a:endParaRPr lang="en-GB" altLang="pt-BR" sz="2400" b="0">
              <a:latin typeface="Arial" charset="0"/>
            </a:endParaRP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2740025" y="3683000"/>
          <a:ext cx="4030663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ção" r:id="rId3" imgW="2006280" imgH="1091880" progId="Equation.3">
                  <p:embed/>
                </p:oleObj>
              </mc:Choice>
              <mc:Fallback>
                <p:oleObj name="Equação" r:id="rId3" imgW="2006280" imgH="109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3683000"/>
                        <a:ext cx="4030663" cy="219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037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A79C9-97C3-4065-A587-C0241CAC4FEC}" type="slidenum">
              <a:rPr lang="pt-BR"/>
              <a:pPr>
                <a:defRPr/>
              </a:pPr>
              <a:t>169</a:t>
            </a:fld>
            <a:endParaRPr lang="pt-BR"/>
          </a:p>
        </p:txBody>
      </p:sp>
      <p:sp>
        <p:nvSpPr>
          <p:cNvPr id="58675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Exercícios</a:t>
            </a:r>
            <a:r>
              <a:rPr lang="en-GB" dirty="0"/>
              <a:t>: </a:t>
            </a:r>
            <a:r>
              <a:rPr lang="en-GB" dirty="0" err="1"/>
              <a:t>Padrão</a:t>
            </a:r>
            <a:r>
              <a:rPr lang="en-GB" dirty="0"/>
              <a:t> de </a:t>
            </a:r>
            <a:r>
              <a:rPr lang="en-GB" dirty="0" err="1"/>
              <a:t>divisores</a:t>
            </a:r>
            <a:endParaRPr lang="pt-BR" dirty="0"/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457200" y="1112838"/>
            <a:ext cx="8229600" cy="101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lvl="1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000" b="0">
                <a:latin typeface="Arial" charset="0"/>
              </a:rPr>
              <a:t>Escreva um programa Java que receba um inteiro N e imprima um tabela NxN com um asterístico na linha i e coluna j se ou i divide j ou j divide i.</a:t>
            </a:r>
          </a:p>
        </p:txBody>
      </p:sp>
    </p:spTree>
    <p:extLst>
      <p:ext uri="{BB962C8B-B14F-4D97-AF65-F5344CB8AC3E}">
        <p14:creationId xmlns:p14="http://schemas.microsoft.com/office/powerpoint/2010/main" val="192827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142288" cy="2808287"/>
          </a:xfrm>
          <a:noFill/>
          <a:ln/>
        </p:spPr>
        <p:txBody>
          <a:bodyPr lIns="92075" tIns="46038" rIns="92075" bIns="46038"/>
          <a:lstStyle/>
          <a:p>
            <a:pPr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Conjunto de Instruções (equivalente a uma CPU)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en-US" altLang="pt-BR" sz="2400"/>
              <a:t>Conjunto de registradores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en-US" altLang="pt-BR" sz="2400"/>
              <a:t>Arquivos no formato </a:t>
            </a:r>
            <a:r>
              <a:rPr lang="en-US" altLang="pt-BR" sz="2400" b="1" i="1"/>
              <a:t>class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en-US" altLang="pt-BR" sz="2400"/>
              <a:t>Pilhas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en-US" altLang="pt-BR" sz="2400"/>
              <a:t>Coletor de lixo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en-US" altLang="pt-BR" sz="2400"/>
              <a:t>Área de memória</a:t>
            </a:r>
            <a:endParaRPr lang="pt-BR" altLang="pt-BR" sz="2400"/>
          </a:p>
        </p:txBody>
      </p:sp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/>
              <a:t>O que </a:t>
            </a:r>
            <a:r>
              <a:rPr lang="en-US" altLang="pt-BR" dirty="0" err="1"/>
              <a:t>há</a:t>
            </a:r>
            <a:r>
              <a:rPr lang="en-US" altLang="pt-BR" dirty="0"/>
              <a:t> </a:t>
            </a:r>
            <a:r>
              <a:rPr lang="en-US" altLang="pt-BR" dirty="0" err="1"/>
              <a:t>na</a:t>
            </a:r>
            <a:r>
              <a:rPr lang="en-US" altLang="pt-BR" dirty="0"/>
              <a:t> </a:t>
            </a:r>
            <a:r>
              <a:rPr lang="en-US" altLang="pt-BR" dirty="0" err="1"/>
              <a:t>Máquina</a:t>
            </a:r>
            <a:r>
              <a:rPr lang="en-US" altLang="pt-BR" dirty="0"/>
              <a:t> Virtual JAVA </a:t>
            </a:r>
            <a:endParaRPr lang="pt-BR" altLang="pt-BR" dirty="0"/>
          </a:p>
        </p:txBody>
      </p:sp>
      <p:sp>
        <p:nvSpPr>
          <p:cNvPr id="263172" name="Rectangle 4"/>
          <p:cNvSpPr>
            <a:spLocks noChangeArrowheads="1"/>
          </p:cNvSpPr>
          <p:nvPr/>
        </p:nvSpPr>
        <p:spPr bwMode="auto">
          <a:xfrm>
            <a:off x="250825" y="3644900"/>
            <a:ext cx="8142288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534988" indent="-127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5093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ts val="300"/>
              </a:spcBef>
              <a:spcAft>
                <a:spcPts val="300"/>
              </a:spcAft>
              <a:buFont typeface="Symbol" pitchFamily="18" charset="2"/>
              <a:buNone/>
            </a:pPr>
            <a:r>
              <a:rPr lang="en-US" altLang="pt-BR" sz="2000" u="none"/>
              <a:t>O formato do código da JVM se dá por byte codes compactos e eficientes. A maioria da checagem de tipo é feita em tempo de compilação.</a:t>
            </a:r>
            <a:endParaRPr lang="pt-BR" altLang="pt-BR" sz="2000" u="none"/>
          </a:p>
        </p:txBody>
      </p:sp>
    </p:spTree>
    <p:extLst>
      <p:ext uri="{BB962C8B-B14F-4D97-AF65-F5344CB8AC3E}">
        <p14:creationId xmlns:p14="http://schemas.microsoft.com/office/powerpoint/2010/main" val="1532812034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295FC9-839A-4F81-BA96-80C7AB82D259}" type="slidenum">
              <a:rPr lang="pt-BR"/>
              <a:pPr>
                <a:defRPr/>
              </a:pPr>
              <a:t>170</a:t>
            </a:fld>
            <a:endParaRPr lang="pt-BR"/>
          </a:p>
        </p:txBody>
      </p:sp>
      <p:sp>
        <p:nvSpPr>
          <p:cNvPr id="58675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Exercícios</a:t>
            </a:r>
            <a:r>
              <a:rPr lang="en-GB" dirty="0"/>
              <a:t>: </a:t>
            </a:r>
            <a:r>
              <a:rPr lang="en-GB" dirty="0" err="1"/>
              <a:t>Padrão</a:t>
            </a:r>
            <a:r>
              <a:rPr lang="en-GB" dirty="0"/>
              <a:t> de </a:t>
            </a:r>
            <a:r>
              <a:rPr lang="en-GB" dirty="0" err="1"/>
              <a:t>divisores</a:t>
            </a:r>
            <a:endParaRPr lang="pt-BR" dirty="0"/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457200" y="1112838"/>
            <a:ext cx="8229600" cy="101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lvl="1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000" b="0">
                <a:latin typeface="Arial" charset="0"/>
              </a:rPr>
              <a:t>Escreva um programa Java que receba um inteiro N e imprima um tabela NxN com um asterístico na linha i e coluna j se ou i divide j ou j divide i.</a:t>
            </a:r>
          </a:p>
        </p:txBody>
      </p:sp>
    </p:spTree>
    <p:extLst>
      <p:ext uri="{BB962C8B-B14F-4D97-AF65-F5344CB8AC3E}">
        <p14:creationId xmlns:p14="http://schemas.microsoft.com/office/powerpoint/2010/main" val="310832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9279F-15C7-4846-9408-5FF41C131031}" type="slidenum">
              <a:rPr lang="pt-BR"/>
              <a:pPr>
                <a:defRPr/>
              </a:pPr>
              <a:t>171</a:t>
            </a:fld>
            <a:endParaRPr lang="pt-BR"/>
          </a:p>
        </p:txBody>
      </p:sp>
      <p:sp>
        <p:nvSpPr>
          <p:cNvPr id="58675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Exercícios</a:t>
            </a:r>
            <a:r>
              <a:rPr lang="en-GB" dirty="0"/>
              <a:t>: </a:t>
            </a:r>
            <a:r>
              <a:rPr lang="en-GB" dirty="0" err="1"/>
              <a:t>Fatoração</a:t>
            </a:r>
            <a:r>
              <a:rPr lang="en-GB" dirty="0"/>
              <a:t> de </a:t>
            </a:r>
            <a:r>
              <a:rPr lang="en-GB" dirty="0" err="1"/>
              <a:t>inteiros</a:t>
            </a:r>
            <a:endParaRPr lang="pt-BR" dirty="0"/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457200" y="1112838"/>
            <a:ext cx="8229600" cy="101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lvl="1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000" b="0">
                <a:latin typeface="Arial" charset="0"/>
              </a:rPr>
              <a:t>Escreva um programa Java que receba um inteiro N e imprima sua fatorização ( sequencia de inteiros primos que multiplicados iguala a N)</a:t>
            </a:r>
          </a:p>
        </p:txBody>
      </p:sp>
    </p:spTree>
    <p:extLst>
      <p:ext uri="{BB962C8B-B14F-4D97-AF65-F5344CB8AC3E}">
        <p14:creationId xmlns:p14="http://schemas.microsoft.com/office/powerpoint/2010/main" val="34115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3CA821-2404-4FC4-A961-7121E48426C3}" type="slidenum">
              <a:rPr lang="pt-BR"/>
              <a:pPr>
                <a:defRPr/>
              </a:pPr>
              <a:t>172</a:t>
            </a:fld>
            <a:endParaRPr lang="pt-BR"/>
          </a:p>
        </p:txBody>
      </p:sp>
      <p:sp>
        <p:nvSpPr>
          <p:cNvPr id="58675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822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Exercícios</a:t>
            </a:r>
            <a:r>
              <a:rPr lang="en-GB" dirty="0"/>
              <a:t>: </a:t>
            </a:r>
            <a:r>
              <a:rPr lang="en-GB" dirty="0" err="1"/>
              <a:t>Cálculo</a:t>
            </a:r>
            <a:r>
              <a:rPr lang="en-GB" dirty="0"/>
              <a:t> de </a:t>
            </a:r>
            <a:r>
              <a:rPr lang="en-GB" dirty="0" err="1"/>
              <a:t>raíz</a:t>
            </a:r>
            <a:r>
              <a:rPr lang="en-GB" dirty="0"/>
              <a:t> </a:t>
            </a:r>
            <a:r>
              <a:rPr lang="en-GB" dirty="0" err="1"/>
              <a:t>quadrada</a:t>
            </a:r>
            <a:endParaRPr lang="pt-BR" dirty="0"/>
          </a:p>
        </p:txBody>
      </p:sp>
      <p:sp>
        <p:nvSpPr>
          <p:cNvPr id="64516" name="Rectangle 3"/>
          <p:cNvSpPr>
            <a:spLocks noChangeArrowheads="1"/>
          </p:cNvSpPr>
          <p:nvPr/>
        </p:nvSpPr>
        <p:spPr bwMode="auto">
          <a:xfrm>
            <a:off x="457200" y="1112838"/>
            <a:ext cx="82296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lvl="1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000" b="0">
                <a:latin typeface="Arial" charset="0"/>
              </a:rPr>
              <a:t>Escreva um programa que ache a raiz quadrada de um número real c utilizando método de Newton-Raphson.</a:t>
            </a:r>
          </a:p>
          <a:p>
            <a:pPr lvl="1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000" b="0">
                <a:latin typeface="Arial" charset="0"/>
              </a:rPr>
              <a:t>Sob certas condições, dada uma função f(x), o método de Newton-Raphson é capaz de encontrar as raízes de uma equação f(x) {x|f(x)=0}.</a:t>
            </a:r>
          </a:p>
          <a:p>
            <a:pPr lvl="1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000" b="0">
                <a:latin typeface="Arial" charset="0"/>
              </a:rPr>
              <a:t>O método inicia com uma estimativa da raíz t</a:t>
            </a:r>
            <a:r>
              <a:rPr lang="en-GB" altLang="pt-BR" sz="2000" b="0" baseline="-25000">
                <a:latin typeface="Arial" charset="0"/>
              </a:rPr>
              <a:t>0</a:t>
            </a:r>
          </a:p>
          <a:p>
            <a:pPr lvl="1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000" b="0">
                <a:latin typeface="Arial" charset="0"/>
              </a:rPr>
              <a:t>A partir de uma estimativa ti, compute uma nova estimativa t</a:t>
            </a:r>
            <a:r>
              <a:rPr lang="en-GB" altLang="pt-BR" sz="2000" b="0" baseline="-25000">
                <a:latin typeface="Arial" charset="0"/>
              </a:rPr>
              <a:t>i+1</a:t>
            </a:r>
            <a:r>
              <a:rPr lang="en-GB" altLang="pt-BR" sz="2000" b="0">
                <a:latin typeface="Arial" charset="0"/>
              </a:rPr>
              <a:t> onde ti é a interseção da linha tangente a curva y no ponto (t</a:t>
            </a:r>
            <a:r>
              <a:rPr lang="en-GB" altLang="pt-BR" sz="2000" b="0" baseline="-25000">
                <a:latin typeface="Arial" charset="0"/>
              </a:rPr>
              <a:t>i</a:t>
            </a:r>
            <a:r>
              <a:rPr lang="en-GB" altLang="pt-BR" sz="2000" b="0">
                <a:latin typeface="Arial" charset="0"/>
              </a:rPr>
              <a:t>,f(t</a:t>
            </a:r>
            <a:r>
              <a:rPr lang="en-GB" altLang="pt-BR" sz="2000" b="0" baseline="-25000">
                <a:latin typeface="Arial" charset="0"/>
              </a:rPr>
              <a:t>i</a:t>
            </a:r>
            <a:r>
              <a:rPr lang="en-GB" altLang="pt-BR" sz="2000" b="0">
                <a:latin typeface="Arial" charset="0"/>
              </a:rPr>
              <a:t>)) com o eixo das abcissas. </a:t>
            </a:r>
          </a:p>
        </p:txBody>
      </p:sp>
      <p:cxnSp>
        <p:nvCxnSpPr>
          <p:cNvPr id="64517" name="Conector de seta reta 6"/>
          <p:cNvCxnSpPr>
            <a:cxnSpLocks noChangeShapeType="1"/>
          </p:cNvCxnSpPr>
          <p:nvPr/>
        </p:nvCxnSpPr>
        <p:spPr bwMode="auto">
          <a:xfrm rot="5400000" flipH="1" flipV="1">
            <a:off x="1270001" y="5410200"/>
            <a:ext cx="19558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18" name="Conector de seta reta 8"/>
          <p:cNvCxnSpPr>
            <a:cxnSpLocks noChangeShapeType="1"/>
          </p:cNvCxnSpPr>
          <p:nvPr/>
        </p:nvCxnSpPr>
        <p:spPr bwMode="auto">
          <a:xfrm>
            <a:off x="1816100" y="6146800"/>
            <a:ext cx="3759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19" name="Forma livre 11"/>
          <p:cNvSpPr>
            <a:spLocks noChangeArrowheads="1"/>
          </p:cNvSpPr>
          <p:nvPr/>
        </p:nvSpPr>
        <p:spPr bwMode="auto">
          <a:xfrm>
            <a:off x="2247900" y="4597400"/>
            <a:ext cx="1244600" cy="1582738"/>
          </a:xfrm>
          <a:custGeom>
            <a:avLst/>
            <a:gdLst>
              <a:gd name="T0" fmla="*/ 0 w 1244600"/>
              <a:gd name="T1" fmla="*/ 1548366 h 1583266"/>
              <a:gd name="T2" fmla="*/ 666688 w 1244600"/>
              <a:gd name="T3" fmla="*/ 1121569 h 1583266"/>
              <a:gd name="T4" fmla="*/ 1244600 w 1244600"/>
              <a:gd name="T5" fmla="*/ 0 h 1583266"/>
              <a:gd name="T6" fmla="*/ 0 60000 65536"/>
              <a:gd name="T7" fmla="*/ 0 60000 65536"/>
              <a:gd name="T8" fmla="*/ 0 60000 65536"/>
              <a:gd name="T9" fmla="*/ 0 w 1244600"/>
              <a:gd name="T10" fmla="*/ 0 h 1583266"/>
              <a:gd name="T11" fmla="*/ 1244600 w 1244600"/>
              <a:gd name="T12" fmla="*/ 1583266 h 15832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4600" h="1583266">
                <a:moveTo>
                  <a:pt x="0" y="1549400"/>
                </a:moveTo>
                <a:cubicBezTo>
                  <a:pt x="118533" y="1583266"/>
                  <a:pt x="459255" y="1380550"/>
                  <a:pt x="666688" y="1122317"/>
                </a:cubicBezTo>
                <a:cubicBezTo>
                  <a:pt x="874121" y="864084"/>
                  <a:pt x="999066" y="601133"/>
                  <a:pt x="1244600" y="0"/>
                </a:cubicBezTo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en-US" altLang="pt-BR"/>
          </a:p>
        </p:txBody>
      </p:sp>
      <p:cxnSp>
        <p:nvCxnSpPr>
          <p:cNvPr id="64520" name="Conector reto 13"/>
          <p:cNvCxnSpPr>
            <a:cxnSpLocks noChangeShapeType="1"/>
          </p:cNvCxnSpPr>
          <p:nvPr/>
        </p:nvCxnSpPr>
        <p:spPr bwMode="auto">
          <a:xfrm rot="5400000">
            <a:off x="2438400" y="5080000"/>
            <a:ext cx="1536700" cy="571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3474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rma livre 11"/>
          <p:cNvSpPr>
            <a:spLocks noChangeArrowheads="1"/>
          </p:cNvSpPr>
          <p:nvPr/>
        </p:nvSpPr>
        <p:spPr bwMode="auto">
          <a:xfrm>
            <a:off x="1193800" y="2870200"/>
            <a:ext cx="2832100" cy="2903538"/>
          </a:xfrm>
          <a:custGeom>
            <a:avLst/>
            <a:gdLst>
              <a:gd name="T0" fmla="*/ 0 w 1492182"/>
              <a:gd name="T1" fmla="*/ 9557920 h 1583266"/>
              <a:gd name="T2" fmla="*/ 5427320 w 1492182"/>
              <a:gd name="T3" fmla="*/ 6923336 h 1583266"/>
              <a:gd name="T4" fmla="*/ 10201924 w 1492182"/>
              <a:gd name="T5" fmla="*/ 0 h 1583266"/>
              <a:gd name="T6" fmla="*/ 0 60000 65536"/>
              <a:gd name="T7" fmla="*/ 0 60000 65536"/>
              <a:gd name="T8" fmla="*/ 0 60000 65536"/>
              <a:gd name="T9" fmla="*/ 0 w 1492182"/>
              <a:gd name="T10" fmla="*/ 0 h 1583266"/>
              <a:gd name="T11" fmla="*/ 1492182 w 1492182"/>
              <a:gd name="T12" fmla="*/ 1583266 h 15832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92182" h="1583266">
                <a:moveTo>
                  <a:pt x="0" y="1549400"/>
                </a:moveTo>
                <a:cubicBezTo>
                  <a:pt x="118533" y="1583266"/>
                  <a:pt x="545128" y="1380550"/>
                  <a:pt x="793825" y="1122317"/>
                </a:cubicBezTo>
                <a:cubicBezTo>
                  <a:pt x="1042522" y="864084"/>
                  <a:pt x="1246648" y="601133"/>
                  <a:pt x="1492182" y="0"/>
                </a:cubicBezTo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en-US" alt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5F8BA8-DADF-4E8C-BAC3-6B73B1D9DC99}" type="slidenum">
              <a:rPr lang="pt-BR"/>
              <a:pPr>
                <a:defRPr/>
              </a:pPr>
              <a:t>173</a:t>
            </a:fld>
            <a:endParaRPr lang="pt-BR"/>
          </a:p>
        </p:txBody>
      </p:sp>
      <p:sp>
        <p:nvSpPr>
          <p:cNvPr id="58675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84352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Exercícios</a:t>
            </a:r>
            <a:r>
              <a:rPr lang="en-GB" dirty="0"/>
              <a:t>: </a:t>
            </a:r>
            <a:r>
              <a:rPr lang="en-GB" dirty="0" err="1"/>
              <a:t>Cálculo</a:t>
            </a:r>
            <a:r>
              <a:rPr lang="en-GB" dirty="0"/>
              <a:t> de </a:t>
            </a:r>
            <a:r>
              <a:rPr lang="en-GB" dirty="0" err="1"/>
              <a:t>raíz</a:t>
            </a:r>
            <a:r>
              <a:rPr lang="en-GB" dirty="0"/>
              <a:t> </a:t>
            </a:r>
            <a:r>
              <a:rPr lang="en-GB" dirty="0" err="1"/>
              <a:t>quadrada</a:t>
            </a:r>
            <a:endParaRPr lang="pt-BR" dirty="0"/>
          </a:p>
        </p:txBody>
      </p:sp>
      <p:sp>
        <p:nvSpPr>
          <p:cNvPr id="16390" name="Rectangle 3"/>
          <p:cNvSpPr>
            <a:spLocks noChangeArrowheads="1"/>
          </p:cNvSpPr>
          <p:nvPr/>
        </p:nvSpPr>
        <p:spPr bwMode="auto">
          <a:xfrm>
            <a:off x="457200" y="1112838"/>
            <a:ext cx="8229600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lvl="1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000" b="0">
                <a:latin typeface="Arial" charset="0"/>
              </a:rPr>
              <a:t>O método inicia com uma estimativa da raíz t</a:t>
            </a:r>
            <a:r>
              <a:rPr lang="en-GB" altLang="pt-BR" sz="2000" b="0" baseline="-25000">
                <a:latin typeface="Arial" charset="0"/>
              </a:rPr>
              <a:t>0</a:t>
            </a:r>
          </a:p>
          <a:p>
            <a:pPr lvl="1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000" b="0">
                <a:latin typeface="Arial" charset="0"/>
              </a:rPr>
              <a:t>A partir de uma estimativa t</a:t>
            </a:r>
            <a:r>
              <a:rPr lang="en-GB" altLang="pt-BR" sz="2000" b="0" baseline="-25000">
                <a:latin typeface="Arial" charset="0"/>
              </a:rPr>
              <a:t>i</a:t>
            </a:r>
            <a:r>
              <a:rPr lang="en-GB" altLang="pt-BR" sz="2000" b="0">
                <a:latin typeface="Arial" charset="0"/>
              </a:rPr>
              <a:t>, compute uma nova estimativa t</a:t>
            </a:r>
            <a:r>
              <a:rPr lang="en-GB" altLang="pt-BR" sz="2000" b="0" baseline="-25000">
                <a:latin typeface="Arial" charset="0"/>
              </a:rPr>
              <a:t>i+1</a:t>
            </a:r>
            <a:r>
              <a:rPr lang="en-GB" altLang="pt-BR" sz="2000" b="0">
                <a:latin typeface="Arial" charset="0"/>
              </a:rPr>
              <a:t> onde t</a:t>
            </a:r>
            <a:r>
              <a:rPr lang="en-GB" altLang="pt-BR" sz="2000" b="0" baseline="-25000">
                <a:latin typeface="Arial" charset="0"/>
              </a:rPr>
              <a:t>i</a:t>
            </a:r>
            <a:r>
              <a:rPr lang="en-GB" altLang="pt-BR" sz="2000" b="0">
                <a:latin typeface="Arial" charset="0"/>
              </a:rPr>
              <a:t> é a interseção da linha tangente a curva y no ponto (t</a:t>
            </a:r>
            <a:r>
              <a:rPr lang="en-GB" altLang="pt-BR" sz="2000" b="0" baseline="-25000">
                <a:latin typeface="Arial" charset="0"/>
              </a:rPr>
              <a:t>i</a:t>
            </a:r>
            <a:r>
              <a:rPr lang="en-GB" altLang="pt-BR" sz="2000" b="0">
                <a:latin typeface="Arial" charset="0"/>
              </a:rPr>
              <a:t>,f(t</a:t>
            </a:r>
            <a:r>
              <a:rPr lang="en-GB" altLang="pt-BR" sz="2000" b="0" baseline="-25000">
                <a:latin typeface="Arial" charset="0"/>
              </a:rPr>
              <a:t>i</a:t>
            </a:r>
            <a:r>
              <a:rPr lang="en-GB" altLang="pt-BR" sz="2000" b="0">
                <a:latin typeface="Arial" charset="0"/>
              </a:rPr>
              <a:t>)) com o eixo das abcissas. </a:t>
            </a:r>
          </a:p>
        </p:txBody>
      </p:sp>
      <p:cxnSp>
        <p:nvCxnSpPr>
          <p:cNvPr id="16391" name="Conector de seta reta 6"/>
          <p:cNvCxnSpPr>
            <a:cxnSpLocks noChangeShapeType="1"/>
          </p:cNvCxnSpPr>
          <p:nvPr/>
        </p:nvCxnSpPr>
        <p:spPr bwMode="auto">
          <a:xfrm rot="5400000" flipH="1" flipV="1">
            <a:off x="-465137" y="4311650"/>
            <a:ext cx="3328988" cy="142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2" name="Conector de seta reta 8"/>
          <p:cNvCxnSpPr>
            <a:cxnSpLocks noChangeShapeType="1"/>
          </p:cNvCxnSpPr>
          <p:nvPr/>
        </p:nvCxnSpPr>
        <p:spPr bwMode="auto">
          <a:xfrm>
            <a:off x="762000" y="5219700"/>
            <a:ext cx="3759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Conector reto 12"/>
          <p:cNvCxnSpPr>
            <a:cxnSpLocks noChangeShapeType="1"/>
          </p:cNvCxnSpPr>
          <p:nvPr/>
        </p:nvCxnSpPr>
        <p:spPr bwMode="auto">
          <a:xfrm rot="5400000">
            <a:off x="2482850" y="3676650"/>
            <a:ext cx="2349500" cy="736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4" name="Conector de seta reta 15"/>
          <p:cNvCxnSpPr>
            <a:cxnSpLocks noChangeShapeType="1"/>
          </p:cNvCxnSpPr>
          <p:nvPr/>
        </p:nvCxnSpPr>
        <p:spPr bwMode="auto">
          <a:xfrm rot="5400000" flipH="1" flipV="1">
            <a:off x="2790031" y="4699794"/>
            <a:ext cx="1044575" cy="206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5" name="Conector reto 17"/>
          <p:cNvCxnSpPr>
            <a:cxnSpLocks noChangeShapeType="1"/>
          </p:cNvCxnSpPr>
          <p:nvPr/>
        </p:nvCxnSpPr>
        <p:spPr bwMode="auto">
          <a:xfrm rot="5400000">
            <a:off x="2517775" y="4421188"/>
            <a:ext cx="1023937" cy="5730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6" name="Conector de seta reta 23"/>
          <p:cNvCxnSpPr>
            <a:cxnSpLocks noChangeShapeType="1"/>
          </p:cNvCxnSpPr>
          <p:nvPr/>
        </p:nvCxnSpPr>
        <p:spPr bwMode="auto">
          <a:xfrm rot="5400000" flipH="1" flipV="1">
            <a:off x="2573338" y="5046662"/>
            <a:ext cx="330200" cy="15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7" name="Conector reto 30"/>
          <p:cNvCxnSpPr>
            <a:cxnSpLocks noChangeShapeType="1"/>
          </p:cNvCxnSpPr>
          <p:nvPr/>
        </p:nvCxnSpPr>
        <p:spPr bwMode="auto">
          <a:xfrm rot="5400000">
            <a:off x="2424906" y="4914107"/>
            <a:ext cx="346075" cy="2968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8" name="CaixaDeTexto 33"/>
          <p:cNvSpPr txBox="1">
            <a:spLocks noChangeArrowheads="1"/>
          </p:cNvSpPr>
          <p:nvPr/>
        </p:nvSpPr>
        <p:spPr bwMode="auto">
          <a:xfrm>
            <a:off x="3232150" y="5122863"/>
            <a:ext cx="411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pt-BR"/>
              <a:t>t</a:t>
            </a:r>
            <a:r>
              <a:rPr lang="en-US" altLang="pt-BR" baseline="-25000"/>
              <a:t>i</a:t>
            </a:r>
          </a:p>
        </p:txBody>
      </p:sp>
      <p:sp>
        <p:nvSpPr>
          <p:cNvPr id="16399" name="CaixaDeTexto 34"/>
          <p:cNvSpPr txBox="1">
            <a:spLocks noChangeArrowheads="1"/>
          </p:cNvSpPr>
          <p:nvPr/>
        </p:nvSpPr>
        <p:spPr bwMode="auto">
          <a:xfrm>
            <a:off x="2601913" y="5129213"/>
            <a:ext cx="4905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pt-BR"/>
              <a:t>t</a:t>
            </a:r>
            <a:r>
              <a:rPr lang="en-US" altLang="pt-BR" baseline="-25000"/>
              <a:t>i+1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4852988" y="3024188"/>
          <a:ext cx="2127250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ção" r:id="rId3" imgW="1320480" imgH="1117440" progId="Equation.3">
                  <p:embed/>
                </p:oleObj>
              </mc:Choice>
              <mc:Fallback>
                <p:oleObj name="Equação" r:id="rId3" imgW="1320480" imgH="111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2988" y="3024188"/>
                        <a:ext cx="2127250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0" name="CaixaDeTexto 36"/>
          <p:cNvSpPr txBox="1">
            <a:spLocks noChangeArrowheads="1"/>
          </p:cNvSpPr>
          <p:nvPr/>
        </p:nvSpPr>
        <p:spPr bwMode="auto">
          <a:xfrm>
            <a:off x="3063875" y="3705225"/>
            <a:ext cx="577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pt-BR"/>
              <a:t>f(t</a:t>
            </a:r>
            <a:r>
              <a:rPr lang="en-US" altLang="pt-BR" baseline="-25000"/>
              <a:t>i</a:t>
            </a:r>
            <a:r>
              <a:rPr lang="en-US" altLang="pt-BR"/>
              <a:t>)</a:t>
            </a:r>
          </a:p>
        </p:txBody>
      </p:sp>
      <p:sp>
        <p:nvSpPr>
          <p:cNvPr id="16401" name="CaixaDeTexto 37"/>
          <p:cNvSpPr txBox="1">
            <a:spLocks noChangeArrowheads="1"/>
          </p:cNvSpPr>
          <p:nvPr/>
        </p:nvSpPr>
        <p:spPr bwMode="auto">
          <a:xfrm>
            <a:off x="2366963" y="4416425"/>
            <a:ext cx="7096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pt-BR"/>
              <a:t>f(t</a:t>
            </a:r>
            <a:r>
              <a:rPr lang="en-US" altLang="pt-BR" baseline="-25000"/>
              <a:t>i+1</a:t>
            </a:r>
            <a:r>
              <a:rPr lang="en-US" altLang="pt-B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6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50462-A4B4-463A-8CA0-F9562C7451AF}" type="slidenum">
              <a:rPr lang="pt-BR"/>
              <a:pPr>
                <a:defRPr/>
              </a:pPr>
              <a:t>174</a:t>
            </a:fld>
            <a:endParaRPr lang="pt-BR"/>
          </a:p>
        </p:txBody>
      </p:sp>
      <p:sp>
        <p:nvSpPr>
          <p:cNvPr id="58675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83632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Exercícios</a:t>
            </a:r>
            <a:r>
              <a:rPr lang="en-GB" dirty="0"/>
              <a:t>: </a:t>
            </a:r>
            <a:r>
              <a:rPr lang="en-GB" dirty="0" err="1"/>
              <a:t>Cálculo</a:t>
            </a:r>
            <a:r>
              <a:rPr lang="en-GB" dirty="0"/>
              <a:t> de </a:t>
            </a:r>
            <a:r>
              <a:rPr lang="en-GB" dirty="0" err="1"/>
              <a:t>raíz</a:t>
            </a:r>
            <a:r>
              <a:rPr lang="en-GB" dirty="0"/>
              <a:t> </a:t>
            </a:r>
            <a:r>
              <a:rPr lang="en-GB" dirty="0" err="1"/>
              <a:t>quadrada</a:t>
            </a:r>
            <a:endParaRPr lang="pt-BR" dirty="0"/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457200" y="1112838"/>
            <a:ext cx="82296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lvl="1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000" b="0">
                <a:latin typeface="Arial" charset="0"/>
              </a:rPr>
              <a:t>Computar a raiz de um número equivale a achar a raíz da função f(x)=x</a:t>
            </a:r>
            <a:r>
              <a:rPr lang="en-GB" altLang="pt-BR" sz="2000" b="0" baseline="30000">
                <a:latin typeface="Arial" charset="0"/>
              </a:rPr>
              <a:t>2</a:t>
            </a:r>
            <a:r>
              <a:rPr lang="en-GB" altLang="pt-BR" sz="2000" b="0">
                <a:latin typeface="Arial" charset="0"/>
              </a:rPr>
              <a:t>-c </a:t>
            </a:r>
          </a:p>
          <a:p>
            <a:pPr lvl="1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000" b="0">
                <a:latin typeface="Arial" charset="0"/>
              </a:rPr>
              <a:t>Considere uma estimativa inicial t</a:t>
            </a:r>
            <a:r>
              <a:rPr lang="en-GB" altLang="pt-BR" sz="2000" b="0" baseline="-25000">
                <a:latin typeface="Arial" charset="0"/>
              </a:rPr>
              <a:t>0</a:t>
            </a:r>
            <a:r>
              <a:rPr lang="en-GB" altLang="pt-BR" sz="2000" b="0">
                <a:latin typeface="Arial" charset="0"/>
              </a:rPr>
              <a:t> = c</a:t>
            </a:r>
          </a:p>
          <a:p>
            <a:pPr lvl="1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000" b="0">
                <a:latin typeface="Arial" charset="0"/>
              </a:rPr>
              <a:t>Se t</a:t>
            </a:r>
            <a:r>
              <a:rPr lang="en-GB" altLang="pt-BR" sz="2000" b="0" baseline="-25000">
                <a:latin typeface="Arial" charset="0"/>
              </a:rPr>
              <a:t>i</a:t>
            </a:r>
            <a:r>
              <a:rPr lang="en-GB" altLang="pt-BR" sz="2000" b="0">
                <a:latin typeface="Arial" charset="0"/>
              </a:rPr>
              <a:t>*t</a:t>
            </a:r>
            <a:r>
              <a:rPr lang="en-GB" altLang="pt-BR" sz="2000" b="0" baseline="-25000">
                <a:latin typeface="Arial" charset="0"/>
              </a:rPr>
              <a:t>i</a:t>
            </a:r>
            <a:r>
              <a:rPr lang="en-GB" altLang="pt-BR" sz="2000" b="0">
                <a:latin typeface="Arial" charset="0"/>
              </a:rPr>
              <a:t>-c=epsilon então tome t</a:t>
            </a:r>
            <a:r>
              <a:rPr lang="en-GB" altLang="pt-BR" sz="2000" b="0" baseline="-25000">
                <a:latin typeface="Arial" charset="0"/>
              </a:rPr>
              <a:t>i</a:t>
            </a:r>
            <a:r>
              <a:rPr lang="en-GB" altLang="pt-BR" sz="2000" b="0">
                <a:latin typeface="Arial" charset="0"/>
              </a:rPr>
              <a:t> como raiz de c</a:t>
            </a:r>
          </a:p>
        </p:txBody>
      </p:sp>
    </p:spTree>
    <p:extLst>
      <p:ext uri="{BB962C8B-B14F-4D97-AF65-F5344CB8AC3E}">
        <p14:creationId xmlns:p14="http://schemas.microsoft.com/office/powerpoint/2010/main" val="31394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A8715-032E-4DF5-A55A-99F9BF639C8C}" type="slidenum">
              <a:rPr lang="pt-BR"/>
              <a:pPr>
                <a:defRPr/>
              </a:pPr>
              <a:t>175</a:t>
            </a:fld>
            <a:endParaRPr lang="pt-BR"/>
          </a:p>
        </p:txBody>
      </p:sp>
      <p:sp>
        <p:nvSpPr>
          <p:cNvPr id="58675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Exercícios</a:t>
            </a:r>
            <a:r>
              <a:rPr lang="en-GB" dirty="0"/>
              <a:t>: </a:t>
            </a:r>
            <a:r>
              <a:rPr lang="en-GB" dirty="0" err="1"/>
              <a:t>Fatorização</a:t>
            </a:r>
            <a:endParaRPr lang="pt-BR" dirty="0"/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457200" y="1112838"/>
            <a:ext cx="8229600" cy="175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lvl="1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400" b="0">
                <a:latin typeface="Arial" charset="0"/>
              </a:rPr>
              <a:t>Escreva um programa que receba um número inteiro N e gere todos os fatores primos de N</a:t>
            </a:r>
          </a:p>
          <a:p>
            <a:pPr lvl="1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400" b="0">
                <a:latin typeface="Arial" charset="0"/>
              </a:rPr>
              <a:t>Escreva uma versão mais eficiente do seu algoritmo</a:t>
            </a:r>
          </a:p>
          <a:p>
            <a:pPr lvl="1" eaLnBrk="1" hangingPunct="1">
              <a:spcBef>
                <a:spcPts val="700"/>
              </a:spcBef>
              <a:buSzPct val="64000"/>
            </a:pPr>
            <a:endParaRPr lang="en-GB" altLang="pt-BR" sz="24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74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B838D-5EF6-4887-968D-2551E236DE7B}" type="slidenum">
              <a:rPr lang="pt-BR"/>
              <a:pPr>
                <a:defRPr/>
              </a:pPr>
              <a:t>176</a:t>
            </a:fld>
            <a:endParaRPr lang="pt-BR"/>
          </a:p>
        </p:txBody>
      </p:sp>
      <p:sp>
        <p:nvSpPr>
          <p:cNvPr id="58675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Exercícios</a:t>
            </a:r>
            <a:r>
              <a:rPr lang="en-GB" dirty="0"/>
              <a:t>: </a:t>
            </a:r>
            <a:r>
              <a:rPr lang="en-GB" dirty="0" err="1"/>
              <a:t>Sequencia</a:t>
            </a:r>
            <a:r>
              <a:rPr lang="en-GB" dirty="0"/>
              <a:t> de </a:t>
            </a:r>
            <a:r>
              <a:rPr lang="en-GB" dirty="0" err="1"/>
              <a:t>símbolos</a:t>
            </a:r>
            <a:endParaRPr lang="pt-BR" dirty="0"/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457200" y="1112838"/>
            <a:ext cx="8229600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7969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lvl="1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400" b="0">
                <a:latin typeface="Arial" charset="0"/>
              </a:rPr>
              <a:t>Escreva um programa em Java que receba uma sequencia de letras da linha de comando formada por um conjunto de símbolos e gere as seguintes mensagens:</a:t>
            </a:r>
          </a:p>
          <a:p>
            <a:pPr lvl="2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000" b="0">
                <a:latin typeface="Arial" charset="0"/>
              </a:rPr>
              <a:t>Para uma letra </a:t>
            </a:r>
            <a:r>
              <a:rPr lang="en-GB" altLang="pt-BR" sz="2000">
                <a:latin typeface="Arial" charset="0"/>
              </a:rPr>
              <a:t>a</a:t>
            </a:r>
            <a:r>
              <a:rPr lang="en-GB" altLang="pt-BR" sz="2000" b="0">
                <a:latin typeface="Arial" charset="0"/>
              </a:rPr>
              <a:t> “Soco”</a:t>
            </a:r>
          </a:p>
          <a:p>
            <a:pPr lvl="2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000" b="0">
                <a:latin typeface="Arial" charset="0"/>
              </a:rPr>
              <a:t>Para uma letra </a:t>
            </a:r>
            <a:r>
              <a:rPr lang="en-GB" altLang="pt-BR" sz="2000">
                <a:latin typeface="Arial" charset="0"/>
              </a:rPr>
              <a:t>b</a:t>
            </a:r>
            <a:r>
              <a:rPr lang="en-GB" altLang="pt-BR" sz="2000" b="0">
                <a:latin typeface="Arial" charset="0"/>
              </a:rPr>
              <a:t> “Chute lateral”</a:t>
            </a:r>
          </a:p>
          <a:p>
            <a:pPr lvl="2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000" b="0">
                <a:latin typeface="Arial" charset="0"/>
              </a:rPr>
              <a:t>Para duas letras </a:t>
            </a:r>
            <a:r>
              <a:rPr lang="en-GB" altLang="pt-BR" sz="2000">
                <a:latin typeface="Arial" charset="0"/>
              </a:rPr>
              <a:t>a’s</a:t>
            </a:r>
            <a:r>
              <a:rPr lang="en-GB" altLang="pt-BR" sz="2000" b="0">
                <a:latin typeface="Arial" charset="0"/>
              </a:rPr>
              <a:t> consecutivas “Chute circular”</a:t>
            </a:r>
          </a:p>
          <a:p>
            <a:pPr lvl="2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000" b="0">
                <a:latin typeface="Arial" charset="0"/>
              </a:rPr>
              <a:t>Para uma letra </a:t>
            </a:r>
            <a:r>
              <a:rPr lang="en-GB" altLang="pt-BR" sz="2000">
                <a:latin typeface="Arial" charset="0"/>
              </a:rPr>
              <a:t>a</a:t>
            </a:r>
            <a:r>
              <a:rPr lang="en-GB" altLang="pt-BR" sz="2000" b="0">
                <a:latin typeface="Arial" charset="0"/>
              </a:rPr>
              <a:t> seguida de uma letra </a:t>
            </a:r>
            <a:r>
              <a:rPr lang="en-GB" altLang="pt-BR" sz="2000">
                <a:latin typeface="Arial" charset="0"/>
              </a:rPr>
              <a:t>b</a:t>
            </a:r>
            <a:r>
              <a:rPr lang="en-GB" altLang="pt-BR" sz="2000" b="0">
                <a:latin typeface="Arial" charset="0"/>
              </a:rPr>
              <a:t> imprime a mensagem (“dragon punch”)</a:t>
            </a:r>
          </a:p>
        </p:txBody>
      </p:sp>
    </p:spTree>
    <p:extLst>
      <p:ext uri="{BB962C8B-B14F-4D97-AF65-F5344CB8AC3E}">
        <p14:creationId xmlns:p14="http://schemas.microsoft.com/office/powerpoint/2010/main" val="65233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42C02-E011-44F3-A11E-DC20AD19C265}" type="slidenum">
              <a:rPr lang="pt-BR"/>
              <a:pPr>
                <a:defRPr/>
              </a:pPr>
              <a:t>177</a:t>
            </a:fld>
            <a:endParaRPr lang="pt-BR"/>
          </a:p>
        </p:txBody>
      </p:sp>
      <p:sp>
        <p:nvSpPr>
          <p:cNvPr id="58675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Exercícios</a:t>
            </a:r>
            <a:r>
              <a:rPr lang="en-GB" dirty="0"/>
              <a:t>: </a:t>
            </a:r>
            <a:r>
              <a:rPr lang="en-GB" dirty="0" err="1"/>
              <a:t>Sequencia</a:t>
            </a:r>
            <a:r>
              <a:rPr lang="en-GB" dirty="0"/>
              <a:t> de </a:t>
            </a:r>
            <a:r>
              <a:rPr lang="en-GB" dirty="0" err="1"/>
              <a:t>símbolos</a:t>
            </a:r>
            <a:endParaRPr lang="pt-BR" dirty="0"/>
          </a:p>
        </p:txBody>
      </p:sp>
      <p:sp>
        <p:nvSpPr>
          <p:cNvPr id="68612" name="Rectangle 3"/>
          <p:cNvSpPr>
            <a:spLocks noChangeArrowheads="1"/>
          </p:cNvSpPr>
          <p:nvPr/>
        </p:nvSpPr>
        <p:spPr bwMode="auto">
          <a:xfrm>
            <a:off x="457200" y="1112838"/>
            <a:ext cx="822960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7969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lvl="1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400" b="0">
                <a:latin typeface="Arial" charset="0"/>
              </a:rPr>
              <a:t>O problema pode ser resolvido através de uma automato finito determinístico, que é um modelo para definição de linguagens regulares composto de cinco elementos: </a:t>
            </a:r>
            <a:r>
              <a:rPr lang="en-GB" altLang="pt-BR" sz="2400" b="0">
                <a:latin typeface="Arial" charset="0"/>
                <a:sym typeface="Symbol" pitchFamily="18" charset="2"/>
              </a:rPr>
              <a:t>,S,s</a:t>
            </a:r>
            <a:r>
              <a:rPr lang="en-GB" altLang="pt-BR" sz="2400" b="0" baseline="-25000">
                <a:latin typeface="Arial" charset="0"/>
                <a:sym typeface="Symbol" pitchFamily="18" charset="2"/>
              </a:rPr>
              <a:t>o</a:t>
            </a:r>
            <a:r>
              <a:rPr lang="en-GB" altLang="pt-BR" sz="2400" b="0">
                <a:latin typeface="Arial" charset="0"/>
                <a:sym typeface="Symbol" pitchFamily="18" charset="2"/>
              </a:rPr>
              <a:t>,,F, onde:</a:t>
            </a:r>
          </a:p>
          <a:p>
            <a:pPr lvl="2" eaLnBrk="1" hangingPunct="1">
              <a:spcBef>
                <a:spcPts val="700"/>
              </a:spcBef>
              <a:buSzPct val="64000"/>
              <a:buFont typeface="Arial" charset="0"/>
              <a:buChar char="•"/>
            </a:pPr>
            <a:r>
              <a:rPr lang="en-GB" altLang="pt-BR" sz="2400" b="0">
                <a:latin typeface="Arial" charset="0"/>
                <a:sym typeface="Symbol" pitchFamily="18" charset="2"/>
              </a:rPr>
              <a:t> é o alfabeto sobre o qual a linguagem é definida;</a:t>
            </a:r>
          </a:p>
          <a:p>
            <a:pPr lvl="2" eaLnBrk="1" hangingPunct="1">
              <a:spcBef>
                <a:spcPts val="700"/>
              </a:spcBef>
              <a:buSzPct val="64000"/>
              <a:buFont typeface="Arial" charset="0"/>
              <a:buChar char="•"/>
            </a:pPr>
            <a:r>
              <a:rPr lang="en-GB" altLang="pt-BR" sz="2400" b="0">
                <a:latin typeface="Arial" charset="0"/>
                <a:sym typeface="Symbol" pitchFamily="18" charset="2"/>
              </a:rPr>
              <a:t>S é um conjunto finito de estados não vazio;</a:t>
            </a:r>
          </a:p>
          <a:p>
            <a:pPr lvl="2" eaLnBrk="1" hangingPunct="1">
              <a:spcBef>
                <a:spcPts val="700"/>
              </a:spcBef>
              <a:buSzPct val="64000"/>
              <a:buFont typeface="Arial" charset="0"/>
              <a:buChar char="•"/>
            </a:pPr>
            <a:r>
              <a:rPr lang="en-GB" altLang="pt-BR" sz="2400" b="0">
                <a:latin typeface="Arial" charset="0"/>
                <a:sym typeface="Symbol" pitchFamily="18" charset="2"/>
              </a:rPr>
              <a:t>S</a:t>
            </a:r>
            <a:r>
              <a:rPr lang="en-GB" altLang="pt-BR" sz="2400" b="0" baseline="-25000">
                <a:latin typeface="Arial" charset="0"/>
                <a:sym typeface="Symbol" pitchFamily="18" charset="2"/>
              </a:rPr>
              <a:t>o </a:t>
            </a:r>
            <a:r>
              <a:rPr lang="en-GB" altLang="pt-BR" sz="2400" b="0">
                <a:latin typeface="Arial" charset="0"/>
                <a:sym typeface="Symbol" pitchFamily="18" charset="2"/>
              </a:rPr>
              <a:t>é o estado inicial, s</a:t>
            </a:r>
            <a:r>
              <a:rPr lang="en-GB" altLang="pt-BR" sz="2400" b="0" baseline="-25000">
                <a:latin typeface="Arial" charset="0"/>
                <a:sym typeface="Symbol" pitchFamily="18" charset="2"/>
              </a:rPr>
              <a:t>o</a:t>
            </a:r>
            <a:r>
              <a:rPr lang="en-GB" altLang="pt-BR" sz="2400" b="0">
                <a:latin typeface="Arial" charset="0"/>
                <a:sym typeface="Symbol" pitchFamily="18" charset="2"/>
              </a:rPr>
              <a:t>S;</a:t>
            </a:r>
          </a:p>
          <a:p>
            <a:pPr lvl="2" eaLnBrk="1" hangingPunct="1">
              <a:spcBef>
                <a:spcPts val="700"/>
              </a:spcBef>
              <a:buSzPct val="64000"/>
              <a:buFont typeface="Arial" charset="0"/>
              <a:buChar char="•"/>
            </a:pPr>
            <a:r>
              <a:rPr lang="en-GB" altLang="pt-BR" sz="2400" b="0">
                <a:latin typeface="Arial" charset="0"/>
                <a:sym typeface="Symbol" pitchFamily="18" charset="2"/>
              </a:rPr>
              <a:t>:S    S é a função de transição de estados;</a:t>
            </a:r>
          </a:p>
          <a:p>
            <a:pPr lvl="2" eaLnBrk="1" hangingPunct="1">
              <a:spcBef>
                <a:spcPts val="700"/>
              </a:spcBef>
              <a:buSzPct val="64000"/>
              <a:buFont typeface="Arial" charset="0"/>
              <a:buChar char="•"/>
            </a:pPr>
            <a:r>
              <a:rPr lang="en-GB" altLang="pt-BR" sz="2400" b="0">
                <a:latin typeface="Arial" charset="0"/>
                <a:sym typeface="Symbol" pitchFamily="18" charset="2"/>
              </a:rPr>
              <a:t>F é o conjunto de estados finais F  S</a:t>
            </a:r>
          </a:p>
          <a:p>
            <a:pPr lvl="2" eaLnBrk="1" hangingPunct="1">
              <a:spcBef>
                <a:spcPts val="700"/>
              </a:spcBef>
              <a:buSzPct val="64000"/>
              <a:buFont typeface="Arial" charset="0"/>
              <a:buChar char="•"/>
            </a:pPr>
            <a:endParaRPr lang="en-GB" altLang="pt-BR" sz="2400" b="0" baseline="-25000">
              <a:latin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164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ED170-748A-4E60-A1E0-666AD0D5E61E}" type="slidenum">
              <a:rPr lang="pt-BR"/>
              <a:pPr>
                <a:defRPr/>
              </a:pPr>
              <a:t>178</a:t>
            </a:fld>
            <a:endParaRPr lang="pt-BR"/>
          </a:p>
        </p:txBody>
      </p:sp>
      <p:sp>
        <p:nvSpPr>
          <p:cNvPr id="58675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Exercícios</a:t>
            </a:r>
            <a:r>
              <a:rPr lang="en-GB" dirty="0"/>
              <a:t>: </a:t>
            </a:r>
            <a:r>
              <a:rPr lang="en-GB" dirty="0" err="1"/>
              <a:t>Sequencia</a:t>
            </a:r>
            <a:r>
              <a:rPr lang="en-GB" dirty="0"/>
              <a:t> de </a:t>
            </a:r>
            <a:r>
              <a:rPr lang="en-GB" dirty="0" err="1"/>
              <a:t>símbolos</a:t>
            </a:r>
            <a:endParaRPr lang="pt-BR" dirty="0"/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457200" y="1112838"/>
            <a:ext cx="82677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7969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lvl="2" eaLnBrk="1" hangingPunct="1">
              <a:spcBef>
                <a:spcPts val="700"/>
              </a:spcBef>
              <a:buSzPct val="64000"/>
              <a:buFont typeface="Arial" charset="0"/>
              <a:buChar char="•"/>
            </a:pPr>
            <a:r>
              <a:rPr lang="en-GB" altLang="pt-BR" sz="2000" b="0">
                <a:latin typeface="Arial" charset="0"/>
                <a:sym typeface="Symbol" pitchFamily="18" charset="2"/>
              </a:rPr>
              <a:t>Um AFD é uma máquina reconhecedora de cadeias que pertencem a linguagem</a:t>
            </a:r>
          </a:p>
          <a:p>
            <a:pPr lvl="2" eaLnBrk="1" hangingPunct="1">
              <a:spcBef>
                <a:spcPts val="700"/>
              </a:spcBef>
              <a:buSzPct val="64000"/>
              <a:buFont typeface="Arial" charset="0"/>
              <a:buChar char="•"/>
            </a:pPr>
            <a:r>
              <a:rPr lang="en-GB" altLang="pt-BR" sz="2000" b="0">
                <a:latin typeface="Arial" charset="0"/>
                <a:sym typeface="Symbol" pitchFamily="18" charset="2"/>
              </a:rPr>
              <a:t>Ele recebe uma cadeia e diz se ela pertence ou não a linguagem modelada</a:t>
            </a:r>
          </a:p>
          <a:p>
            <a:pPr lvl="2" eaLnBrk="1" hangingPunct="1">
              <a:spcBef>
                <a:spcPts val="700"/>
              </a:spcBef>
              <a:buSzPct val="64000"/>
              <a:buFont typeface="Arial" charset="0"/>
              <a:buChar char="•"/>
            </a:pPr>
            <a:r>
              <a:rPr lang="en-GB" altLang="pt-BR" sz="2000" b="0">
                <a:latin typeface="Arial" charset="0"/>
                <a:sym typeface="Symbol" pitchFamily="18" charset="2"/>
              </a:rPr>
              <a:t>Ele possui um controle de estados S</a:t>
            </a:r>
          </a:p>
          <a:p>
            <a:pPr lvl="2" eaLnBrk="1" hangingPunct="1">
              <a:spcBef>
                <a:spcPts val="700"/>
              </a:spcBef>
              <a:buSzPct val="64000"/>
              <a:buFont typeface="Arial" charset="0"/>
              <a:buChar char="•"/>
            </a:pPr>
            <a:r>
              <a:rPr lang="en-GB" altLang="pt-BR" sz="2000" b="0">
                <a:latin typeface="Arial" charset="0"/>
                <a:sym typeface="Symbol" pitchFamily="18" charset="2"/>
              </a:rPr>
              <a:t>O CFE sempre coloca a máquina em um estado pertencente a S</a:t>
            </a:r>
          </a:p>
        </p:txBody>
      </p:sp>
      <p:sp>
        <p:nvSpPr>
          <p:cNvPr id="69637" name="Retângulo 4"/>
          <p:cNvSpPr>
            <a:spLocks noChangeArrowheads="1"/>
          </p:cNvSpPr>
          <p:nvPr/>
        </p:nvSpPr>
        <p:spPr bwMode="auto">
          <a:xfrm>
            <a:off x="3171825" y="4476750"/>
            <a:ext cx="2714625" cy="18383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en-US" altLang="pt-BR"/>
          </a:p>
        </p:txBody>
      </p:sp>
      <p:sp>
        <p:nvSpPr>
          <p:cNvPr id="69638" name="Retângulo de cantos arredondados 9"/>
          <p:cNvSpPr>
            <a:spLocks noChangeArrowheads="1"/>
          </p:cNvSpPr>
          <p:nvPr/>
        </p:nvSpPr>
        <p:spPr bwMode="auto">
          <a:xfrm>
            <a:off x="3311525" y="4648200"/>
            <a:ext cx="1095375" cy="14763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en-US" altLang="pt-BR"/>
          </a:p>
        </p:txBody>
      </p:sp>
      <p:sp>
        <p:nvSpPr>
          <p:cNvPr id="69639" name="Elipse 10"/>
          <p:cNvSpPr>
            <a:spLocks noChangeArrowheads="1"/>
          </p:cNvSpPr>
          <p:nvPr/>
        </p:nvSpPr>
        <p:spPr bwMode="auto">
          <a:xfrm>
            <a:off x="4543425" y="4641850"/>
            <a:ext cx="212725" cy="2095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en-US" altLang="pt-BR"/>
          </a:p>
        </p:txBody>
      </p:sp>
      <p:sp>
        <p:nvSpPr>
          <p:cNvPr id="69640" name="Elipse 12"/>
          <p:cNvSpPr>
            <a:spLocks noChangeArrowheads="1"/>
          </p:cNvSpPr>
          <p:nvPr/>
        </p:nvSpPr>
        <p:spPr bwMode="auto">
          <a:xfrm>
            <a:off x="4548188" y="5338763"/>
            <a:ext cx="211137" cy="2095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en-US" altLang="pt-BR"/>
          </a:p>
        </p:txBody>
      </p:sp>
      <p:sp>
        <p:nvSpPr>
          <p:cNvPr id="69641" name="CaixaDeTexto 13"/>
          <p:cNvSpPr txBox="1">
            <a:spLocks noChangeArrowheads="1"/>
          </p:cNvSpPr>
          <p:nvPr/>
        </p:nvSpPr>
        <p:spPr bwMode="auto">
          <a:xfrm>
            <a:off x="3371850" y="5000625"/>
            <a:ext cx="95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altLang="pt-BR" sz="1400"/>
              <a:t>Controle finito de estados</a:t>
            </a:r>
          </a:p>
        </p:txBody>
      </p:sp>
      <p:sp>
        <p:nvSpPr>
          <p:cNvPr id="69642" name="CaixaDeTexto 14"/>
          <p:cNvSpPr txBox="1">
            <a:spLocks noChangeArrowheads="1"/>
          </p:cNvSpPr>
          <p:nvPr/>
        </p:nvSpPr>
        <p:spPr bwMode="auto">
          <a:xfrm>
            <a:off x="4895850" y="4581525"/>
            <a:ext cx="866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pt-BR"/>
              <a:t>Aceita</a:t>
            </a:r>
          </a:p>
        </p:txBody>
      </p:sp>
      <p:sp>
        <p:nvSpPr>
          <p:cNvPr id="69643" name="CaixaDeTexto 15"/>
          <p:cNvSpPr txBox="1">
            <a:spLocks noChangeArrowheads="1"/>
          </p:cNvSpPr>
          <p:nvPr/>
        </p:nvSpPr>
        <p:spPr bwMode="auto">
          <a:xfrm>
            <a:off x="4914900" y="5238750"/>
            <a:ext cx="866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pt-BR"/>
              <a:t>Rejeita</a:t>
            </a:r>
          </a:p>
        </p:txBody>
      </p:sp>
      <p:sp>
        <p:nvSpPr>
          <p:cNvPr id="69644" name="Forma livre 17"/>
          <p:cNvSpPr>
            <a:spLocks noChangeArrowheads="1"/>
          </p:cNvSpPr>
          <p:nvPr/>
        </p:nvSpPr>
        <p:spPr bwMode="auto">
          <a:xfrm>
            <a:off x="3581400" y="4019550"/>
            <a:ext cx="733425" cy="457200"/>
          </a:xfrm>
          <a:custGeom>
            <a:avLst/>
            <a:gdLst>
              <a:gd name="T0" fmla="*/ 0 w 733425"/>
              <a:gd name="T1" fmla="*/ 0 h 457200"/>
              <a:gd name="T2" fmla="*/ 171450 w 733425"/>
              <a:gd name="T3" fmla="*/ 219075 h 457200"/>
              <a:gd name="T4" fmla="*/ 171450 w 733425"/>
              <a:gd name="T5" fmla="*/ 457200 h 457200"/>
              <a:gd name="T6" fmla="*/ 571500 w 733425"/>
              <a:gd name="T7" fmla="*/ 457200 h 457200"/>
              <a:gd name="T8" fmla="*/ 571500 w 733425"/>
              <a:gd name="T9" fmla="*/ 247650 h 457200"/>
              <a:gd name="T10" fmla="*/ 733425 w 733425"/>
              <a:gd name="T11" fmla="*/ 0 h 457200"/>
              <a:gd name="T12" fmla="*/ 0 w 733425"/>
              <a:gd name="T13" fmla="*/ 0 h 4572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3425"/>
              <a:gd name="T22" fmla="*/ 0 h 457200"/>
              <a:gd name="T23" fmla="*/ 733425 w 733425"/>
              <a:gd name="T24" fmla="*/ 457200 h 4572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3425" h="457200">
                <a:moveTo>
                  <a:pt x="0" y="0"/>
                </a:moveTo>
                <a:lnTo>
                  <a:pt x="171450" y="219075"/>
                </a:lnTo>
                <a:lnTo>
                  <a:pt x="171450" y="457200"/>
                </a:lnTo>
                <a:lnTo>
                  <a:pt x="571500" y="457200"/>
                </a:lnTo>
                <a:lnTo>
                  <a:pt x="571500" y="247650"/>
                </a:lnTo>
                <a:lnTo>
                  <a:pt x="73342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en-US" altLang="pt-BR"/>
          </a:p>
        </p:txBody>
      </p:sp>
      <p:sp>
        <p:nvSpPr>
          <p:cNvPr id="69645" name="CaixaDeTexto 18"/>
          <p:cNvSpPr txBox="1">
            <a:spLocks noChangeArrowheads="1"/>
          </p:cNvSpPr>
          <p:nvPr/>
        </p:nvSpPr>
        <p:spPr bwMode="auto">
          <a:xfrm>
            <a:off x="3152775" y="3314700"/>
            <a:ext cx="409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pt-BR"/>
              <a:t>a</a:t>
            </a:r>
          </a:p>
        </p:txBody>
      </p:sp>
      <p:sp>
        <p:nvSpPr>
          <p:cNvPr id="69646" name="CaixaDeTexto 19"/>
          <p:cNvSpPr txBox="1">
            <a:spLocks noChangeArrowheads="1"/>
          </p:cNvSpPr>
          <p:nvPr/>
        </p:nvSpPr>
        <p:spPr bwMode="auto">
          <a:xfrm>
            <a:off x="3562350" y="3448050"/>
            <a:ext cx="409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pt-BR"/>
              <a:t>b</a:t>
            </a:r>
          </a:p>
        </p:txBody>
      </p:sp>
      <p:sp>
        <p:nvSpPr>
          <p:cNvPr id="69647" name="CaixaDeTexto 20"/>
          <p:cNvSpPr txBox="1">
            <a:spLocks noChangeArrowheads="1"/>
          </p:cNvSpPr>
          <p:nvPr/>
        </p:nvSpPr>
        <p:spPr bwMode="auto">
          <a:xfrm>
            <a:off x="3771900" y="3771900"/>
            <a:ext cx="409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pt-BR"/>
              <a:t>b</a:t>
            </a:r>
          </a:p>
        </p:txBody>
      </p:sp>
      <p:sp>
        <p:nvSpPr>
          <p:cNvPr id="69648" name="CaixaDeTexto 21"/>
          <p:cNvSpPr txBox="1">
            <a:spLocks noChangeArrowheads="1"/>
          </p:cNvSpPr>
          <p:nvPr/>
        </p:nvSpPr>
        <p:spPr bwMode="auto">
          <a:xfrm>
            <a:off x="3800475" y="4010025"/>
            <a:ext cx="409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pt-BR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356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15A690-8A56-4E92-A692-95BB426B98E4}" type="slidenum">
              <a:rPr lang="pt-BR"/>
              <a:pPr>
                <a:defRPr/>
              </a:pPr>
              <a:t>179</a:t>
            </a:fld>
            <a:endParaRPr lang="pt-BR"/>
          </a:p>
        </p:txBody>
      </p:sp>
      <p:sp>
        <p:nvSpPr>
          <p:cNvPr id="58675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Exercícios</a:t>
            </a:r>
            <a:r>
              <a:rPr lang="en-GB" dirty="0"/>
              <a:t>: </a:t>
            </a:r>
            <a:r>
              <a:rPr lang="en-GB" dirty="0" err="1"/>
              <a:t>Sequencia</a:t>
            </a:r>
            <a:r>
              <a:rPr lang="en-GB" dirty="0"/>
              <a:t> de </a:t>
            </a:r>
            <a:r>
              <a:rPr lang="en-GB" dirty="0" err="1"/>
              <a:t>símbolos</a:t>
            </a:r>
            <a:endParaRPr lang="pt-BR" dirty="0"/>
          </a:p>
        </p:txBody>
      </p:sp>
      <p:sp>
        <p:nvSpPr>
          <p:cNvPr id="70660" name="Rectangle 3"/>
          <p:cNvSpPr>
            <a:spLocks noChangeArrowheads="1"/>
          </p:cNvSpPr>
          <p:nvPr/>
        </p:nvSpPr>
        <p:spPr bwMode="auto">
          <a:xfrm>
            <a:off x="457200" y="1112838"/>
            <a:ext cx="8267700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7969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lvl="2" eaLnBrk="1" hangingPunct="1">
              <a:spcBef>
                <a:spcPts val="700"/>
              </a:spcBef>
              <a:buSzPct val="64000"/>
              <a:buFont typeface="Arial" charset="0"/>
              <a:buChar char="•"/>
            </a:pPr>
            <a:r>
              <a:rPr lang="en-GB" altLang="pt-BR" sz="2000" b="0">
                <a:latin typeface="Arial" charset="0"/>
                <a:sym typeface="Symbol" pitchFamily="18" charset="2"/>
              </a:rPr>
              <a:t>A função F diz como a máquina deve mudar de estado, à medida em que os símbolos da cadeia são analisados</a:t>
            </a:r>
          </a:p>
          <a:p>
            <a:pPr lvl="2" eaLnBrk="1" hangingPunct="1">
              <a:spcBef>
                <a:spcPts val="700"/>
              </a:spcBef>
              <a:buSzPct val="64000"/>
              <a:buFont typeface="Arial" charset="0"/>
              <a:buChar char="•"/>
            </a:pPr>
            <a:r>
              <a:rPr lang="en-GB" altLang="pt-BR" sz="2000" b="0">
                <a:latin typeface="Arial" charset="0"/>
                <a:sym typeface="Symbol" pitchFamily="18" charset="2"/>
              </a:rPr>
              <a:t>Após processar todos os símbolos e realizar as mudanças determinadas o AFD aceita ou não a cadeia</a:t>
            </a:r>
          </a:p>
          <a:p>
            <a:pPr lvl="2" eaLnBrk="1" hangingPunct="1">
              <a:spcBef>
                <a:spcPts val="700"/>
              </a:spcBef>
              <a:buSzPct val="64000"/>
              <a:buFont typeface="Arial" charset="0"/>
              <a:buChar char="•"/>
            </a:pPr>
            <a:r>
              <a:rPr lang="en-GB" altLang="pt-BR" sz="2000" b="0">
                <a:latin typeface="Arial" charset="0"/>
                <a:sym typeface="Symbol" pitchFamily="18" charset="2"/>
              </a:rPr>
              <a:t>Uma cadeia é rejeitada quando o autômato para em um estado que não é final</a:t>
            </a:r>
            <a:endParaRPr lang="en-GB" altLang="pt-BR" sz="2400" b="0">
              <a:latin typeface="Arial" charset="0"/>
              <a:sym typeface="Symbol" pitchFamily="18" charset="2"/>
            </a:endParaRPr>
          </a:p>
          <a:p>
            <a:pPr lvl="2" eaLnBrk="1" hangingPunct="1">
              <a:spcBef>
                <a:spcPts val="700"/>
              </a:spcBef>
              <a:buSzPct val="64000"/>
              <a:buFont typeface="Arial" charset="0"/>
              <a:buChar char="•"/>
            </a:pPr>
            <a:r>
              <a:rPr lang="en-GB" altLang="pt-BR" sz="2000" b="0">
                <a:latin typeface="Arial" charset="0"/>
                <a:sym typeface="Symbol" pitchFamily="18" charset="2"/>
              </a:rPr>
              <a:t>Referência: Como construir um compilador  utilizando ferramentas Java – Márcio Delamaro – novatec)</a:t>
            </a:r>
          </a:p>
        </p:txBody>
      </p:sp>
      <p:sp>
        <p:nvSpPr>
          <p:cNvPr id="70661" name="Retângulo 4"/>
          <p:cNvSpPr>
            <a:spLocks noChangeArrowheads="1"/>
          </p:cNvSpPr>
          <p:nvPr/>
        </p:nvSpPr>
        <p:spPr bwMode="auto">
          <a:xfrm>
            <a:off x="3171825" y="4476750"/>
            <a:ext cx="2714625" cy="18383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en-US" altLang="pt-BR"/>
          </a:p>
        </p:txBody>
      </p:sp>
      <p:sp>
        <p:nvSpPr>
          <p:cNvPr id="70662" name="Retângulo de cantos arredondados 9"/>
          <p:cNvSpPr>
            <a:spLocks noChangeArrowheads="1"/>
          </p:cNvSpPr>
          <p:nvPr/>
        </p:nvSpPr>
        <p:spPr bwMode="auto">
          <a:xfrm>
            <a:off x="3311525" y="4648200"/>
            <a:ext cx="1095375" cy="14763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en-US" altLang="pt-BR"/>
          </a:p>
        </p:txBody>
      </p:sp>
      <p:sp>
        <p:nvSpPr>
          <p:cNvPr id="70663" name="Elipse 10"/>
          <p:cNvSpPr>
            <a:spLocks noChangeArrowheads="1"/>
          </p:cNvSpPr>
          <p:nvPr/>
        </p:nvSpPr>
        <p:spPr bwMode="auto">
          <a:xfrm>
            <a:off x="4543425" y="4641850"/>
            <a:ext cx="212725" cy="20955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en-US" altLang="pt-BR"/>
          </a:p>
        </p:txBody>
      </p:sp>
      <p:sp>
        <p:nvSpPr>
          <p:cNvPr id="70664" name="Elipse 12"/>
          <p:cNvSpPr>
            <a:spLocks noChangeArrowheads="1"/>
          </p:cNvSpPr>
          <p:nvPr/>
        </p:nvSpPr>
        <p:spPr bwMode="auto">
          <a:xfrm>
            <a:off x="4548188" y="5338763"/>
            <a:ext cx="211137" cy="2095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en-US" altLang="pt-BR"/>
          </a:p>
        </p:txBody>
      </p:sp>
      <p:sp>
        <p:nvSpPr>
          <p:cNvPr id="70665" name="CaixaDeTexto 13"/>
          <p:cNvSpPr txBox="1">
            <a:spLocks noChangeArrowheads="1"/>
          </p:cNvSpPr>
          <p:nvPr/>
        </p:nvSpPr>
        <p:spPr bwMode="auto">
          <a:xfrm>
            <a:off x="3371850" y="5000625"/>
            <a:ext cx="95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altLang="pt-BR" sz="1400"/>
              <a:t>Controle finito de estados</a:t>
            </a:r>
          </a:p>
        </p:txBody>
      </p:sp>
      <p:sp>
        <p:nvSpPr>
          <p:cNvPr id="70666" name="CaixaDeTexto 14"/>
          <p:cNvSpPr txBox="1">
            <a:spLocks noChangeArrowheads="1"/>
          </p:cNvSpPr>
          <p:nvPr/>
        </p:nvSpPr>
        <p:spPr bwMode="auto">
          <a:xfrm>
            <a:off x="4895850" y="4581525"/>
            <a:ext cx="866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pt-BR"/>
              <a:t>Aceita</a:t>
            </a:r>
          </a:p>
        </p:txBody>
      </p:sp>
      <p:sp>
        <p:nvSpPr>
          <p:cNvPr id="70667" name="CaixaDeTexto 15"/>
          <p:cNvSpPr txBox="1">
            <a:spLocks noChangeArrowheads="1"/>
          </p:cNvSpPr>
          <p:nvPr/>
        </p:nvSpPr>
        <p:spPr bwMode="auto">
          <a:xfrm>
            <a:off x="4914900" y="5238750"/>
            <a:ext cx="866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pt-BR"/>
              <a:t>Rejeita</a:t>
            </a:r>
          </a:p>
        </p:txBody>
      </p:sp>
      <p:sp>
        <p:nvSpPr>
          <p:cNvPr id="70668" name="Forma livre 17"/>
          <p:cNvSpPr>
            <a:spLocks noChangeArrowheads="1"/>
          </p:cNvSpPr>
          <p:nvPr/>
        </p:nvSpPr>
        <p:spPr bwMode="auto">
          <a:xfrm>
            <a:off x="3581400" y="4019550"/>
            <a:ext cx="733425" cy="457200"/>
          </a:xfrm>
          <a:custGeom>
            <a:avLst/>
            <a:gdLst>
              <a:gd name="T0" fmla="*/ 0 w 733425"/>
              <a:gd name="T1" fmla="*/ 0 h 457200"/>
              <a:gd name="T2" fmla="*/ 171450 w 733425"/>
              <a:gd name="T3" fmla="*/ 219075 h 457200"/>
              <a:gd name="T4" fmla="*/ 171450 w 733425"/>
              <a:gd name="T5" fmla="*/ 457200 h 457200"/>
              <a:gd name="T6" fmla="*/ 571500 w 733425"/>
              <a:gd name="T7" fmla="*/ 457200 h 457200"/>
              <a:gd name="T8" fmla="*/ 571500 w 733425"/>
              <a:gd name="T9" fmla="*/ 247650 h 457200"/>
              <a:gd name="T10" fmla="*/ 733425 w 733425"/>
              <a:gd name="T11" fmla="*/ 0 h 457200"/>
              <a:gd name="T12" fmla="*/ 0 w 733425"/>
              <a:gd name="T13" fmla="*/ 0 h 4572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3425"/>
              <a:gd name="T22" fmla="*/ 0 h 457200"/>
              <a:gd name="T23" fmla="*/ 733425 w 733425"/>
              <a:gd name="T24" fmla="*/ 457200 h 4572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3425" h="457200">
                <a:moveTo>
                  <a:pt x="0" y="0"/>
                </a:moveTo>
                <a:lnTo>
                  <a:pt x="171450" y="219075"/>
                </a:lnTo>
                <a:lnTo>
                  <a:pt x="171450" y="457200"/>
                </a:lnTo>
                <a:lnTo>
                  <a:pt x="571500" y="457200"/>
                </a:lnTo>
                <a:lnTo>
                  <a:pt x="571500" y="247650"/>
                </a:lnTo>
                <a:lnTo>
                  <a:pt x="73342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8987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142288" cy="4760912"/>
          </a:xfrm>
          <a:noFill/>
          <a:ln/>
        </p:spPr>
        <p:txBody>
          <a:bodyPr lIns="92075" tIns="46038" rIns="92075" bIns="46038"/>
          <a:lstStyle/>
          <a:p>
            <a:pPr algn="just">
              <a:spcBef>
                <a:spcPts val="1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Toda a alocação de memória exige a sua liberação;</a:t>
            </a:r>
          </a:p>
          <a:p>
            <a:pPr algn="just">
              <a:spcBef>
                <a:spcPts val="1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Nas linguagens tradicionais a liberação de memória dinâmica é da responsabilidade do programador;</a:t>
            </a:r>
          </a:p>
          <a:p>
            <a:pPr algn="just">
              <a:spcBef>
                <a:spcPts val="1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 i="1"/>
              <a:t>Java</a:t>
            </a:r>
            <a:r>
              <a:rPr lang="pt-BR" altLang="pt-BR" sz="2400"/>
              <a:t> fornece um sistema a nível de </a:t>
            </a:r>
            <a:r>
              <a:rPr lang="pt-BR" altLang="pt-BR" sz="2400" i="1"/>
              <a:t>thread</a:t>
            </a:r>
            <a:r>
              <a:rPr lang="pt-BR" altLang="pt-BR" sz="2400"/>
              <a:t> para registrar a alocação de memória;</a:t>
            </a:r>
          </a:p>
          <a:p>
            <a:pPr algn="just">
              <a:spcBef>
                <a:spcPts val="1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Verifica e libera memória que não está sendo utilizada;</a:t>
            </a:r>
          </a:p>
          <a:p>
            <a:pPr algn="just">
              <a:spcBef>
                <a:spcPts val="1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Para coletar a memória dinâmica não utilizada a MVJ utiliza uma </a:t>
            </a:r>
            <a:r>
              <a:rPr lang="pt-BR" altLang="pt-BR" sz="2400" i="1"/>
              <a:t>thread</a:t>
            </a:r>
            <a:r>
              <a:rPr lang="pt-BR" altLang="pt-BR" sz="2400"/>
              <a:t> de baixa prioridade na biblioteca </a:t>
            </a:r>
            <a:r>
              <a:rPr lang="pt-BR" altLang="pt-BR" sz="2400" i="1"/>
              <a:t>System </a:t>
            </a:r>
            <a:r>
              <a:rPr lang="pt-BR" altLang="pt-BR" sz="2400"/>
              <a:t>(</a:t>
            </a:r>
            <a:r>
              <a:rPr lang="pt-BR" altLang="pt-BR" sz="2400" b="1"/>
              <a:t>System.gc()</a:t>
            </a:r>
            <a:r>
              <a:rPr lang="pt-BR" altLang="pt-BR" sz="2400"/>
              <a:t>)</a:t>
            </a:r>
            <a:r>
              <a:rPr lang="pt-BR" altLang="pt-BR" sz="2400" b="1"/>
              <a:t>. </a:t>
            </a:r>
            <a:r>
              <a:rPr lang="pt-BR" altLang="pt-BR" sz="2400"/>
              <a:t>Ela pode também ser chamada de forma explícita pelo programador.</a:t>
            </a:r>
            <a:endParaRPr lang="pt-BR" altLang="pt-BR" sz="2400" b="1"/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Garbage Collection (Coletor de Lixo) </a:t>
            </a: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45441150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rma livre 613"/>
          <p:cNvSpPr>
            <a:spLocks noChangeArrowheads="1"/>
          </p:cNvSpPr>
          <p:nvPr/>
        </p:nvSpPr>
        <p:spPr bwMode="auto">
          <a:xfrm>
            <a:off x="2981325" y="3028950"/>
            <a:ext cx="1495425" cy="590550"/>
          </a:xfrm>
          <a:custGeom>
            <a:avLst/>
            <a:gdLst>
              <a:gd name="T0" fmla="*/ 0 w 1495425"/>
              <a:gd name="T1" fmla="*/ 0 h 590550"/>
              <a:gd name="T2" fmla="*/ 790575 w 1495425"/>
              <a:gd name="T3" fmla="*/ 123825 h 590550"/>
              <a:gd name="T4" fmla="*/ 1495425 w 1495425"/>
              <a:gd name="T5" fmla="*/ 590550 h 590550"/>
              <a:gd name="T6" fmla="*/ 0 60000 65536"/>
              <a:gd name="T7" fmla="*/ 0 60000 65536"/>
              <a:gd name="T8" fmla="*/ 0 60000 65536"/>
              <a:gd name="T9" fmla="*/ 0 w 1495425"/>
              <a:gd name="T10" fmla="*/ 0 h 590550"/>
              <a:gd name="T11" fmla="*/ 1495425 w 1495425"/>
              <a:gd name="T12" fmla="*/ 590550 h 5905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95425" h="590550">
                <a:moveTo>
                  <a:pt x="0" y="0"/>
                </a:moveTo>
                <a:cubicBezTo>
                  <a:pt x="270669" y="12700"/>
                  <a:pt x="541338" y="25400"/>
                  <a:pt x="790575" y="123825"/>
                </a:cubicBezTo>
                <a:cubicBezTo>
                  <a:pt x="1039812" y="222250"/>
                  <a:pt x="1267618" y="406400"/>
                  <a:pt x="1495425" y="590550"/>
                </a:cubicBezTo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en-US" altLang="pt-BR"/>
          </a:p>
        </p:txBody>
      </p:sp>
      <p:sp>
        <p:nvSpPr>
          <p:cNvPr id="71683" name="Forma livre 590"/>
          <p:cNvSpPr>
            <a:spLocks noChangeArrowheads="1"/>
          </p:cNvSpPr>
          <p:nvPr/>
        </p:nvSpPr>
        <p:spPr bwMode="auto">
          <a:xfrm>
            <a:off x="2667000" y="3305175"/>
            <a:ext cx="1685925" cy="1609725"/>
          </a:xfrm>
          <a:custGeom>
            <a:avLst/>
            <a:gdLst>
              <a:gd name="T0" fmla="*/ 0 w 1562100"/>
              <a:gd name="T1" fmla="*/ 0 h 1743075"/>
              <a:gd name="T2" fmla="*/ 654600 w 1562100"/>
              <a:gd name="T3" fmla="*/ 934188 h 1743075"/>
              <a:gd name="T4" fmla="*/ 1819565 w 1562100"/>
              <a:gd name="T5" fmla="*/ 1486577 h 1743075"/>
              <a:gd name="T6" fmla="*/ 0 60000 65536"/>
              <a:gd name="T7" fmla="*/ 0 60000 65536"/>
              <a:gd name="T8" fmla="*/ 0 60000 65536"/>
              <a:gd name="T9" fmla="*/ 0 w 1562100"/>
              <a:gd name="T10" fmla="*/ 0 h 1743075"/>
              <a:gd name="T11" fmla="*/ 1562100 w 1562100"/>
              <a:gd name="T12" fmla="*/ 1743075 h 17430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62100" h="1743075">
                <a:moveTo>
                  <a:pt x="0" y="0"/>
                </a:moveTo>
                <a:cubicBezTo>
                  <a:pt x="150812" y="402431"/>
                  <a:pt x="301625" y="804863"/>
                  <a:pt x="561975" y="1095375"/>
                </a:cubicBezTo>
                <a:cubicBezTo>
                  <a:pt x="822325" y="1385887"/>
                  <a:pt x="1192212" y="1564481"/>
                  <a:pt x="1562100" y="1743075"/>
                </a:cubicBezTo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en-US" alt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5FFC82-4E34-4D5E-A702-F8FD7D70B98E}" type="slidenum">
              <a:rPr lang="pt-BR"/>
              <a:pPr>
                <a:defRPr/>
              </a:pPr>
              <a:t>180</a:t>
            </a:fld>
            <a:endParaRPr lang="pt-BR"/>
          </a:p>
        </p:txBody>
      </p:sp>
      <p:sp>
        <p:nvSpPr>
          <p:cNvPr id="58675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Exercícios</a:t>
            </a:r>
            <a:r>
              <a:rPr lang="en-GB" dirty="0"/>
              <a:t>: </a:t>
            </a:r>
            <a:r>
              <a:rPr lang="en-GB" dirty="0" err="1"/>
              <a:t>Sequencia</a:t>
            </a:r>
            <a:r>
              <a:rPr lang="en-GB" dirty="0"/>
              <a:t> de </a:t>
            </a:r>
            <a:r>
              <a:rPr lang="en-GB" dirty="0" err="1"/>
              <a:t>símbolos</a:t>
            </a:r>
            <a:endParaRPr lang="pt-BR" dirty="0"/>
          </a:p>
        </p:txBody>
      </p:sp>
      <p:sp>
        <p:nvSpPr>
          <p:cNvPr id="71686" name="Rectangle 3"/>
          <p:cNvSpPr>
            <a:spLocks noChangeArrowheads="1"/>
          </p:cNvSpPr>
          <p:nvPr/>
        </p:nvSpPr>
        <p:spPr bwMode="auto">
          <a:xfrm>
            <a:off x="457200" y="1112838"/>
            <a:ext cx="822960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7969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lvl="2" eaLnBrk="1" hangingPunct="1">
              <a:spcBef>
                <a:spcPts val="700"/>
              </a:spcBef>
              <a:buSzPct val="64000"/>
              <a:buFont typeface="Arial" charset="0"/>
              <a:buChar char="•"/>
            </a:pPr>
            <a:r>
              <a:rPr lang="en-GB" altLang="pt-BR" sz="2000" b="0">
                <a:latin typeface="Arial" charset="0"/>
                <a:sym typeface="Symbol" pitchFamily="18" charset="2"/>
              </a:rPr>
              <a:t>Autômato finito determinístico para o problema da sequência de símbolos</a:t>
            </a:r>
          </a:p>
        </p:txBody>
      </p:sp>
      <p:grpSp>
        <p:nvGrpSpPr>
          <p:cNvPr id="71687" name="Grupo 7"/>
          <p:cNvGrpSpPr>
            <a:grpSpLocks/>
          </p:cNvGrpSpPr>
          <p:nvPr/>
        </p:nvGrpSpPr>
        <p:grpSpPr bwMode="auto">
          <a:xfrm>
            <a:off x="438150" y="3333750"/>
            <a:ext cx="857250" cy="714375"/>
            <a:chOff x="1371600" y="3105150"/>
            <a:chExt cx="857250" cy="714375"/>
          </a:xfrm>
        </p:grpSpPr>
        <p:sp>
          <p:nvSpPr>
            <p:cNvPr id="71753" name="Elipse 4"/>
            <p:cNvSpPr>
              <a:spLocks noChangeArrowheads="1"/>
            </p:cNvSpPr>
            <p:nvPr/>
          </p:nvSpPr>
          <p:spPr bwMode="auto">
            <a:xfrm>
              <a:off x="1409700" y="3105150"/>
              <a:ext cx="742950" cy="71437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/>
              <a:endParaRPr lang="en-US" altLang="pt-BR"/>
            </a:p>
          </p:txBody>
        </p:sp>
        <p:sp>
          <p:nvSpPr>
            <p:cNvPr id="71754" name="CaixaDeTexto 6"/>
            <p:cNvSpPr txBox="1">
              <a:spLocks noChangeArrowheads="1"/>
            </p:cNvSpPr>
            <p:nvPr/>
          </p:nvSpPr>
          <p:spPr bwMode="auto">
            <a:xfrm>
              <a:off x="1371600" y="3276600"/>
              <a:ext cx="8572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/>
              <a:r>
                <a:rPr lang="en-US" altLang="pt-BR"/>
                <a:t>I</a:t>
              </a:r>
            </a:p>
          </p:txBody>
        </p:sp>
      </p:grpSp>
      <p:grpSp>
        <p:nvGrpSpPr>
          <p:cNvPr id="71688" name="Grupo 45"/>
          <p:cNvGrpSpPr>
            <a:grpSpLocks/>
          </p:cNvGrpSpPr>
          <p:nvPr/>
        </p:nvGrpSpPr>
        <p:grpSpPr bwMode="auto">
          <a:xfrm>
            <a:off x="2143125" y="2486025"/>
            <a:ext cx="866775" cy="847725"/>
            <a:chOff x="4867275" y="2219325"/>
            <a:chExt cx="866775" cy="847725"/>
          </a:xfrm>
        </p:grpSpPr>
        <p:grpSp>
          <p:nvGrpSpPr>
            <p:cNvPr id="71749" name="Grupo 24"/>
            <p:cNvGrpSpPr>
              <a:grpSpLocks/>
            </p:cNvGrpSpPr>
            <p:nvPr/>
          </p:nvGrpSpPr>
          <p:grpSpPr bwMode="auto">
            <a:xfrm>
              <a:off x="4876800" y="2286000"/>
              <a:ext cx="857250" cy="714375"/>
              <a:chOff x="1371600" y="3105150"/>
              <a:chExt cx="857250" cy="714375"/>
            </a:xfrm>
          </p:grpSpPr>
          <p:sp>
            <p:nvSpPr>
              <p:cNvPr id="71751" name="Elipse 25"/>
              <p:cNvSpPr>
                <a:spLocks noChangeArrowheads="1"/>
              </p:cNvSpPr>
              <p:nvPr/>
            </p:nvSpPr>
            <p:spPr bwMode="auto">
              <a:xfrm>
                <a:off x="1409700" y="3105150"/>
                <a:ext cx="742950" cy="714375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/>
                <a:endParaRPr lang="en-US" altLang="pt-BR"/>
              </a:p>
            </p:txBody>
          </p:sp>
          <p:sp>
            <p:nvSpPr>
              <p:cNvPr id="71752" name="CaixaDeTexto 26"/>
              <p:cNvSpPr txBox="1">
                <a:spLocks noChangeArrowheads="1"/>
              </p:cNvSpPr>
              <p:nvPr/>
            </p:nvSpPr>
            <p:spPr bwMode="auto">
              <a:xfrm>
                <a:off x="1371600" y="3276600"/>
                <a:ext cx="85725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algn="ctr" eaLnBrk="1" hangingPunct="1"/>
                <a:r>
                  <a:rPr lang="en-US" altLang="pt-BR"/>
                  <a:t>CH</a:t>
                </a:r>
              </a:p>
            </p:txBody>
          </p:sp>
        </p:grpSp>
        <p:sp>
          <p:nvSpPr>
            <p:cNvPr id="71750" name="Elipse 30"/>
            <p:cNvSpPr>
              <a:spLocks noChangeArrowheads="1"/>
            </p:cNvSpPr>
            <p:nvPr/>
          </p:nvSpPr>
          <p:spPr bwMode="auto">
            <a:xfrm>
              <a:off x="4867275" y="2219325"/>
              <a:ext cx="847725" cy="8477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/>
              <a:endParaRPr lang="en-US" altLang="pt-BR"/>
            </a:p>
          </p:txBody>
        </p:sp>
      </p:grpSp>
      <p:grpSp>
        <p:nvGrpSpPr>
          <p:cNvPr id="71689" name="Grupo 42"/>
          <p:cNvGrpSpPr>
            <a:grpSpLocks/>
          </p:cNvGrpSpPr>
          <p:nvPr/>
        </p:nvGrpSpPr>
        <p:grpSpPr bwMode="auto">
          <a:xfrm>
            <a:off x="1857375" y="4362450"/>
            <a:ext cx="866775" cy="847725"/>
            <a:chOff x="4876800" y="3486150"/>
            <a:chExt cx="866775" cy="847725"/>
          </a:xfrm>
        </p:grpSpPr>
        <p:grpSp>
          <p:nvGrpSpPr>
            <p:cNvPr id="71745" name="Grupo 8"/>
            <p:cNvGrpSpPr>
              <a:grpSpLocks/>
            </p:cNvGrpSpPr>
            <p:nvPr/>
          </p:nvGrpSpPr>
          <p:grpSpPr bwMode="auto">
            <a:xfrm>
              <a:off x="4886325" y="3552825"/>
              <a:ext cx="857250" cy="714375"/>
              <a:chOff x="1371600" y="3105150"/>
              <a:chExt cx="857250" cy="714375"/>
            </a:xfrm>
          </p:grpSpPr>
          <p:sp>
            <p:nvSpPr>
              <p:cNvPr id="71747" name="Elipse 9"/>
              <p:cNvSpPr>
                <a:spLocks noChangeArrowheads="1"/>
              </p:cNvSpPr>
              <p:nvPr/>
            </p:nvSpPr>
            <p:spPr bwMode="auto">
              <a:xfrm>
                <a:off x="1409700" y="3105150"/>
                <a:ext cx="742950" cy="714375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/>
                <a:endParaRPr lang="en-US" altLang="pt-BR"/>
              </a:p>
            </p:txBody>
          </p:sp>
          <p:sp>
            <p:nvSpPr>
              <p:cNvPr id="71748" name="CaixaDeTexto 10"/>
              <p:cNvSpPr txBox="1">
                <a:spLocks noChangeArrowheads="1"/>
              </p:cNvSpPr>
              <p:nvPr/>
            </p:nvSpPr>
            <p:spPr bwMode="auto">
              <a:xfrm>
                <a:off x="1371600" y="3276600"/>
                <a:ext cx="85725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algn="ctr" eaLnBrk="1" hangingPunct="1"/>
                <a:r>
                  <a:rPr lang="en-US" altLang="pt-BR"/>
                  <a:t>SO</a:t>
                </a:r>
              </a:p>
            </p:txBody>
          </p:sp>
        </p:grpSp>
        <p:sp>
          <p:nvSpPr>
            <p:cNvPr id="71746" name="Elipse 31"/>
            <p:cNvSpPr>
              <a:spLocks noChangeArrowheads="1"/>
            </p:cNvSpPr>
            <p:nvPr/>
          </p:nvSpPr>
          <p:spPr bwMode="auto">
            <a:xfrm>
              <a:off x="4876800" y="3486150"/>
              <a:ext cx="847725" cy="8477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/>
              <a:endParaRPr lang="en-US" altLang="pt-BR"/>
            </a:p>
          </p:txBody>
        </p:sp>
      </p:grpSp>
      <p:sp>
        <p:nvSpPr>
          <p:cNvPr id="71690" name="CaixaDeTexto 35"/>
          <p:cNvSpPr txBox="1">
            <a:spLocks noChangeArrowheads="1"/>
          </p:cNvSpPr>
          <p:nvPr/>
        </p:nvSpPr>
        <p:spPr bwMode="auto">
          <a:xfrm>
            <a:off x="704850" y="4105275"/>
            <a:ext cx="600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pt-BR"/>
              <a:t>s</a:t>
            </a:r>
            <a:r>
              <a:rPr lang="en-US" altLang="pt-BR" baseline="-25000"/>
              <a:t>0</a:t>
            </a:r>
          </a:p>
        </p:txBody>
      </p:sp>
      <p:sp>
        <p:nvSpPr>
          <p:cNvPr id="71691" name="CaixaDeTexto 38"/>
          <p:cNvSpPr txBox="1">
            <a:spLocks noChangeArrowheads="1"/>
          </p:cNvSpPr>
          <p:nvPr/>
        </p:nvSpPr>
        <p:spPr bwMode="auto">
          <a:xfrm>
            <a:off x="1581150" y="3181350"/>
            <a:ext cx="361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pt-BR"/>
              <a:t>a</a:t>
            </a:r>
          </a:p>
        </p:txBody>
      </p:sp>
      <p:sp>
        <p:nvSpPr>
          <p:cNvPr id="71692" name="CaixaDeTexto 48"/>
          <p:cNvSpPr txBox="1">
            <a:spLocks noChangeArrowheads="1"/>
          </p:cNvSpPr>
          <p:nvPr/>
        </p:nvSpPr>
        <p:spPr bwMode="auto">
          <a:xfrm>
            <a:off x="3638550" y="3190875"/>
            <a:ext cx="361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pt-BR"/>
              <a:t>a</a:t>
            </a:r>
          </a:p>
        </p:txBody>
      </p:sp>
      <p:sp>
        <p:nvSpPr>
          <p:cNvPr id="71693" name="Forma livre 587"/>
          <p:cNvSpPr>
            <a:spLocks noChangeArrowheads="1"/>
          </p:cNvSpPr>
          <p:nvPr/>
        </p:nvSpPr>
        <p:spPr bwMode="auto">
          <a:xfrm>
            <a:off x="1104900" y="3962400"/>
            <a:ext cx="800100" cy="628650"/>
          </a:xfrm>
          <a:custGeom>
            <a:avLst/>
            <a:gdLst>
              <a:gd name="T0" fmla="*/ 0 w 800100"/>
              <a:gd name="T1" fmla="*/ 0 h 628650"/>
              <a:gd name="T2" fmla="*/ 257175 w 800100"/>
              <a:gd name="T3" fmla="*/ 495300 h 628650"/>
              <a:gd name="T4" fmla="*/ 800100 w 800100"/>
              <a:gd name="T5" fmla="*/ 609600 h 628650"/>
              <a:gd name="T6" fmla="*/ 800100 w 800100"/>
              <a:gd name="T7" fmla="*/ 609600 h 628650"/>
              <a:gd name="T8" fmla="*/ 800100 w 800100"/>
              <a:gd name="T9" fmla="*/ 628650 h 628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0100"/>
              <a:gd name="T16" fmla="*/ 0 h 628650"/>
              <a:gd name="T17" fmla="*/ 800100 w 800100"/>
              <a:gd name="T18" fmla="*/ 628650 h 6286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0100" h="628650">
                <a:moveTo>
                  <a:pt x="0" y="0"/>
                </a:moveTo>
                <a:cubicBezTo>
                  <a:pt x="61912" y="196850"/>
                  <a:pt x="123825" y="393700"/>
                  <a:pt x="257175" y="495300"/>
                </a:cubicBezTo>
                <a:cubicBezTo>
                  <a:pt x="390525" y="596900"/>
                  <a:pt x="800100" y="609600"/>
                  <a:pt x="800100" y="609600"/>
                </a:cubicBezTo>
                <a:lnTo>
                  <a:pt x="800100" y="628650"/>
                </a:lnTo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en-US" altLang="pt-BR"/>
          </a:p>
        </p:txBody>
      </p:sp>
      <p:sp>
        <p:nvSpPr>
          <p:cNvPr id="71694" name="Forma livre 588"/>
          <p:cNvSpPr>
            <a:spLocks noChangeArrowheads="1"/>
          </p:cNvSpPr>
          <p:nvPr/>
        </p:nvSpPr>
        <p:spPr bwMode="auto">
          <a:xfrm>
            <a:off x="1200150" y="3041650"/>
            <a:ext cx="962025" cy="520700"/>
          </a:xfrm>
          <a:custGeom>
            <a:avLst/>
            <a:gdLst>
              <a:gd name="T0" fmla="*/ 0 w 962025"/>
              <a:gd name="T1" fmla="*/ 520700 h 520700"/>
              <a:gd name="T2" fmla="*/ 428625 w 962025"/>
              <a:gd name="T3" fmla="*/ 82550 h 520700"/>
              <a:gd name="T4" fmla="*/ 962025 w 962025"/>
              <a:gd name="T5" fmla="*/ 25400 h 520700"/>
              <a:gd name="T6" fmla="*/ 962025 w 962025"/>
              <a:gd name="T7" fmla="*/ 25400 h 520700"/>
              <a:gd name="T8" fmla="*/ 0 60000 65536"/>
              <a:gd name="T9" fmla="*/ 0 60000 65536"/>
              <a:gd name="T10" fmla="*/ 0 60000 65536"/>
              <a:gd name="T11" fmla="*/ 0 60000 65536"/>
              <a:gd name="T12" fmla="*/ 0 w 962025"/>
              <a:gd name="T13" fmla="*/ 0 h 520700"/>
              <a:gd name="T14" fmla="*/ 962025 w 962025"/>
              <a:gd name="T15" fmla="*/ 520700 h 5207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2025" h="520700">
                <a:moveTo>
                  <a:pt x="0" y="520700"/>
                </a:moveTo>
                <a:cubicBezTo>
                  <a:pt x="134144" y="342900"/>
                  <a:pt x="268288" y="165100"/>
                  <a:pt x="428625" y="82550"/>
                </a:cubicBezTo>
                <a:cubicBezTo>
                  <a:pt x="588963" y="0"/>
                  <a:pt x="962025" y="25400"/>
                  <a:pt x="962025" y="25400"/>
                </a:cubicBezTo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en-US" altLang="pt-BR"/>
          </a:p>
        </p:txBody>
      </p:sp>
      <p:grpSp>
        <p:nvGrpSpPr>
          <p:cNvPr id="71695" name="Grupo 595"/>
          <p:cNvGrpSpPr>
            <a:grpSpLocks/>
          </p:cNvGrpSpPr>
          <p:nvPr/>
        </p:nvGrpSpPr>
        <p:grpSpPr bwMode="auto">
          <a:xfrm>
            <a:off x="4191000" y="3609975"/>
            <a:ext cx="857250" cy="847725"/>
            <a:chOff x="4848225" y="4629150"/>
            <a:chExt cx="857250" cy="847725"/>
          </a:xfrm>
        </p:grpSpPr>
        <p:grpSp>
          <p:nvGrpSpPr>
            <p:cNvPr id="71741" name="Grupo 14"/>
            <p:cNvGrpSpPr>
              <a:grpSpLocks/>
            </p:cNvGrpSpPr>
            <p:nvPr/>
          </p:nvGrpSpPr>
          <p:grpSpPr bwMode="auto">
            <a:xfrm>
              <a:off x="4848225" y="4705350"/>
              <a:ext cx="857250" cy="714375"/>
              <a:chOff x="1352550" y="3105150"/>
              <a:chExt cx="857250" cy="714375"/>
            </a:xfrm>
          </p:grpSpPr>
          <p:sp>
            <p:nvSpPr>
              <p:cNvPr id="71743" name="Elipse 598"/>
              <p:cNvSpPr>
                <a:spLocks noChangeArrowheads="1"/>
              </p:cNvSpPr>
              <p:nvPr/>
            </p:nvSpPr>
            <p:spPr bwMode="auto">
              <a:xfrm>
                <a:off x="1409700" y="3105150"/>
                <a:ext cx="742950" cy="714375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/>
                <a:endParaRPr lang="en-US" altLang="pt-BR"/>
              </a:p>
            </p:txBody>
          </p:sp>
          <p:sp>
            <p:nvSpPr>
              <p:cNvPr id="71744" name="CaixaDeTexto 599"/>
              <p:cNvSpPr txBox="1">
                <a:spLocks noChangeArrowheads="1"/>
              </p:cNvSpPr>
              <p:nvPr/>
            </p:nvSpPr>
            <p:spPr bwMode="auto">
              <a:xfrm>
                <a:off x="1352550" y="3238500"/>
                <a:ext cx="85725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algn="ctr" eaLnBrk="1" hangingPunct="1"/>
                <a:r>
                  <a:rPr lang="en-US" altLang="pt-BR"/>
                  <a:t>CC</a:t>
                </a:r>
              </a:p>
            </p:txBody>
          </p:sp>
        </p:grpSp>
        <p:sp>
          <p:nvSpPr>
            <p:cNvPr id="71742" name="Elipse 597"/>
            <p:cNvSpPr>
              <a:spLocks noChangeArrowheads="1"/>
            </p:cNvSpPr>
            <p:nvPr/>
          </p:nvSpPr>
          <p:spPr bwMode="auto">
            <a:xfrm>
              <a:off x="4857750" y="4629150"/>
              <a:ext cx="847725" cy="8477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/>
              <a:endParaRPr lang="en-US" altLang="pt-BR"/>
            </a:p>
          </p:txBody>
        </p:sp>
      </p:grpSp>
      <p:grpSp>
        <p:nvGrpSpPr>
          <p:cNvPr id="71696" name="Grupo 600"/>
          <p:cNvGrpSpPr>
            <a:grpSpLocks/>
          </p:cNvGrpSpPr>
          <p:nvPr/>
        </p:nvGrpSpPr>
        <p:grpSpPr bwMode="auto">
          <a:xfrm>
            <a:off x="4257675" y="4762500"/>
            <a:ext cx="866775" cy="847725"/>
            <a:chOff x="3467100" y="5219700"/>
            <a:chExt cx="866775" cy="847725"/>
          </a:xfrm>
        </p:grpSpPr>
        <p:grpSp>
          <p:nvGrpSpPr>
            <p:cNvPr id="71737" name="Grupo 27"/>
            <p:cNvGrpSpPr>
              <a:grpSpLocks/>
            </p:cNvGrpSpPr>
            <p:nvPr/>
          </p:nvGrpSpPr>
          <p:grpSpPr bwMode="auto">
            <a:xfrm>
              <a:off x="3476625" y="5286375"/>
              <a:ext cx="857250" cy="714375"/>
              <a:chOff x="1371600" y="3105150"/>
              <a:chExt cx="857250" cy="714375"/>
            </a:xfrm>
          </p:grpSpPr>
          <p:sp>
            <p:nvSpPr>
              <p:cNvPr id="71739" name="Elipse 603"/>
              <p:cNvSpPr>
                <a:spLocks noChangeArrowheads="1"/>
              </p:cNvSpPr>
              <p:nvPr/>
            </p:nvSpPr>
            <p:spPr bwMode="auto">
              <a:xfrm>
                <a:off x="1409700" y="3105150"/>
                <a:ext cx="742950" cy="714375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/>
                <a:endParaRPr lang="en-US" altLang="pt-BR"/>
              </a:p>
            </p:txBody>
          </p:sp>
          <p:sp>
            <p:nvSpPr>
              <p:cNvPr id="71740" name="CaixaDeTexto 604"/>
              <p:cNvSpPr txBox="1">
                <a:spLocks noChangeArrowheads="1"/>
              </p:cNvSpPr>
              <p:nvPr/>
            </p:nvSpPr>
            <p:spPr bwMode="auto">
              <a:xfrm>
                <a:off x="1371600" y="3276600"/>
                <a:ext cx="85725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algn="ctr" eaLnBrk="1" hangingPunct="1"/>
                <a:r>
                  <a:rPr lang="en-US" altLang="pt-BR"/>
                  <a:t>DP</a:t>
                </a:r>
                <a:endParaRPr lang="en-US" altLang="pt-BR" sz="1400"/>
              </a:p>
            </p:txBody>
          </p:sp>
        </p:grpSp>
        <p:sp>
          <p:nvSpPr>
            <p:cNvPr id="71738" name="Elipse 602"/>
            <p:cNvSpPr>
              <a:spLocks noChangeArrowheads="1"/>
            </p:cNvSpPr>
            <p:nvPr/>
          </p:nvSpPr>
          <p:spPr bwMode="auto">
            <a:xfrm>
              <a:off x="3467100" y="5219700"/>
              <a:ext cx="847725" cy="8477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/>
              <a:endParaRPr lang="en-US" altLang="pt-BR"/>
            </a:p>
          </p:txBody>
        </p:sp>
      </p:grpSp>
      <p:sp>
        <p:nvSpPr>
          <p:cNvPr id="71697" name="CaixaDeTexto 611"/>
          <p:cNvSpPr txBox="1">
            <a:spLocks noChangeArrowheads="1"/>
          </p:cNvSpPr>
          <p:nvPr/>
        </p:nvSpPr>
        <p:spPr bwMode="auto">
          <a:xfrm>
            <a:off x="2876550" y="4076700"/>
            <a:ext cx="361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pt-BR"/>
              <a:t>b</a:t>
            </a:r>
          </a:p>
        </p:txBody>
      </p:sp>
      <p:sp>
        <p:nvSpPr>
          <p:cNvPr id="71698" name="CaixaDeTexto 622"/>
          <p:cNvSpPr txBox="1">
            <a:spLocks noChangeArrowheads="1"/>
          </p:cNvSpPr>
          <p:nvPr/>
        </p:nvSpPr>
        <p:spPr bwMode="auto">
          <a:xfrm>
            <a:off x="1266825" y="4486275"/>
            <a:ext cx="361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pt-BR"/>
              <a:t>b</a:t>
            </a:r>
          </a:p>
        </p:txBody>
      </p:sp>
      <p:graphicFrame>
        <p:nvGraphicFramePr>
          <p:cNvPr id="636" name="Tabela 635"/>
          <p:cNvGraphicFramePr>
            <a:graphicFrameLocks noGrp="1"/>
          </p:cNvGraphicFramePr>
          <p:nvPr/>
        </p:nvGraphicFramePr>
        <p:xfrm>
          <a:off x="5362575" y="2663825"/>
          <a:ext cx="2989263" cy="18415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3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2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91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</a:t>
                      </a:r>
                      <a:endParaRPr lang="en-US" sz="1400" dirty="0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mensagem</a:t>
                      </a:r>
                      <a:endParaRPr lang="en-US" sz="1400" dirty="0"/>
                    </a:p>
                  </a:txBody>
                  <a:tcPr marL="91446" marR="914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91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</a:t>
                      </a:r>
                      <a:endParaRPr lang="en-US" sz="1400" dirty="0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1446" marR="9144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91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</a:t>
                      </a:r>
                      <a:endParaRPr lang="en-US" sz="1400" dirty="0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CC</a:t>
                      </a:r>
                      <a:endParaRPr lang="en-US" sz="1400" dirty="0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DP</a:t>
                      </a:r>
                      <a:endParaRPr lang="en-US" sz="1400" dirty="0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Chute</a:t>
                      </a:r>
                      <a:endParaRPr lang="en-US" sz="1400" dirty="0"/>
                    </a:p>
                  </a:txBody>
                  <a:tcPr marL="91446" marR="914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91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</a:t>
                      </a:r>
                      <a:endParaRPr lang="en-US" sz="1400" dirty="0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Soco</a:t>
                      </a:r>
                      <a:endParaRPr lang="en-US" sz="1400" dirty="0"/>
                    </a:p>
                  </a:txBody>
                  <a:tcPr marL="91446" marR="9144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91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CC</a:t>
                      </a:r>
                      <a:endParaRPr lang="en-US" sz="1400" dirty="0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Chute</a:t>
                      </a:r>
                      <a:r>
                        <a:rPr lang="en-US" sz="1400" baseline="0" dirty="0" smtClean="0"/>
                        <a:t> circular</a:t>
                      </a:r>
                      <a:endParaRPr lang="en-US" sz="1400" dirty="0"/>
                    </a:p>
                  </a:txBody>
                  <a:tcPr marL="91446" marR="9144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91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DP</a:t>
                      </a:r>
                      <a:endParaRPr lang="en-US" sz="1400" dirty="0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Dragon Punch</a:t>
                      </a:r>
                      <a:endParaRPr lang="en-US" sz="1400" dirty="0"/>
                    </a:p>
                  </a:txBody>
                  <a:tcPr marL="91446" marR="9144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1736" name="Conector de seta reta 640"/>
          <p:cNvCxnSpPr>
            <a:cxnSpLocks noChangeShapeType="1"/>
            <a:endCxn id="71754" idx="1"/>
          </p:cNvCxnSpPr>
          <p:nvPr/>
        </p:nvCxnSpPr>
        <p:spPr bwMode="auto">
          <a:xfrm>
            <a:off x="161925" y="3686175"/>
            <a:ext cx="27622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4188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73366-5574-4073-A4EF-B2DC5A891439}" type="slidenum">
              <a:rPr lang="pt-BR"/>
              <a:pPr>
                <a:defRPr/>
              </a:pPr>
              <a:t>181</a:t>
            </a:fld>
            <a:endParaRPr lang="pt-BR"/>
          </a:p>
        </p:txBody>
      </p:sp>
      <p:sp>
        <p:nvSpPr>
          <p:cNvPr id="58675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Exercícios</a:t>
            </a:r>
            <a:r>
              <a:rPr lang="en-GB" dirty="0"/>
              <a:t>: </a:t>
            </a:r>
            <a:r>
              <a:rPr lang="en-GB" dirty="0" err="1"/>
              <a:t>Caminhos</a:t>
            </a:r>
            <a:r>
              <a:rPr lang="en-GB" dirty="0"/>
              <a:t> </a:t>
            </a:r>
            <a:r>
              <a:rPr lang="en-GB" dirty="0" err="1"/>
              <a:t>aleatórios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auto-</a:t>
            </a:r>
            <a:r>
              <a:rPr lang="en-GB" dirty="0" err="1"/>
              <a:t>interseção</a:t>
            </a:r>
            <a:endParaRPr lang="pt-BR" dirty="0"/>
          </a:p>
        </p:txBody>
      </p:sp>
      <p:sp>
        <p:nvSpPr>
          <p:cNvPr id="72708" name="Rectangle 3"/>
          <p:cNvSpPr>
            <a:spLocks noChangeArrowheads="1"/>
          </p:cNvSpPr>
          <p:nvPr/>
        </p:nvSpPr>
        <p:spPr bwMode="auto">
          <a:xfrm>
            <a:off x="444500" y="1550988"/>
            <a:ext cx="8229600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lvl="1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400" b="0">
                <a:latin typeface="Arial" charset="0"/>
              </a:rPr>
              <a:t>Suponha que você abandone seu cão no meio de uma grande cidade cujas eruas formam uma estrutura de reticulado</a:t>
            </a:r>
          </a:p>
          <a:p>
            <a:pPr lvl="1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400" b="0">
                <a:latin typeface="Arial" charset="0"/>
              </a:rPr>
              <a:t>Considera-se que existam N ruas na direção norte-sul e M na direção leste-oeste</a:t>
            </a:r>
          </a:p>
          <a:p>
            <a:pPr lvl="1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400" b="0">
                <a:latin typeface="Arial" charset="0"/>
              </a:rPr>
              <a:t>Com o objetivo de escapar da cidade, o cão faz uma escolha aleatória de qual direção ir em cada interseção, mas sabe através do faro como evitar visitar um lugar previamente visitado</a:t>
            </a:r>
          </a:p>
          <a:p>
            <a:pPr lvl="1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400" b="0">
                <a:latin typeface="Arial" charset="0"/>
              </a:rPr>
              <a:t>Apesar de tudo é possível que o cão fique perdido em um beco sem saída onde a próxima escolha obrigatóriamente leva a um lugar já percorrido</a:t>
            </a:r>
            <a:endParaRPr lang="en-GB" altLang="pt-BR" sz="2400" b="0" baseline="-25000">
              <a:latin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074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49C93A-40B1-4468-91F8-43EE1937FDE0}" type="slidenum">
              <a:rPr lang="pt-BR"/>
              <a:pPr>
                <a:defRPr/>
              </a:pPr>
              <a:t>182</a:t>
            </a:fld>
            <a:endParaRPr lang="pt-BR"/>
          </a:p>
        </p:txBody>
      </p:sp>
      <p:sp>
        <p:nvSpPr>
          <p:cNvPr id="58675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Exercícios</a:t>
            </a:r>
            <a:r>
              <a:rPr lang="en-GB" dirty="0"/>
              <a:t>: </a:t>
            </a:r>
            <a:r>
              <a:rPr lang="en-GB" dirty="0" err="1"/>
              <a:t>Caminhos</a:t>
            </a:r>
            <a:r>
              <a:rPr lang="en-GB" dirty="0"/>
              <a:t> </a:t>
            </a:r>
            <a:r>
              <a:rPr lang="en-GB" dirty="0" err="1"/>
              <a:t>aleatórios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auto-</a:t>
            </a:r>
            <a:r>
              <a:rPr lang="en-GB" dirty="0" err="1"/>
              <a:t>interseção</a:t>
            </a:r>
            <a:endParaRPr lang="pt-BR" dirty="0"/>
          </a:p>
        </p:txBody>
      </p:sp>
      <p:sp>
        <p:nvSpPr>
          <p:cNvPr id="73732" name="Rectangle 3"/>
          <p:cNvSpPr>
            <a:spLocks noChangeArrowheads="1"/>
          </p:cNvSpPr>
          <p:nvPr/>
        </p:nvSpPr>
        <p:spPr bwMode="auto">
          <a:xfrm>
            <a:off x="444500" y="1550988"/>
            <a:ext cx="82296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lvl="1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400" b="0">
                <a:latin typeface="Arial" charset="0"/>
              </a:rPr>
              <a:t>Escreva um programa Java que receba como parâmetros a largura e altura do reticulado e simule o caminho percorrido por um cão T vezes</a:t>
            </a:r>
            <a:endParaRPr lang="en-GB" altLang="pt-BR" sz="2400" b="0" baseline="-25000">
              <a:latin typeface="Arial" charset="0"/>
              <a:sym typeface="Symbol" pitchFamily="18" charset="2"/>
            </a:endParaRPr>
          </a:p>
          <a:p>
            <a:pPr lvl="1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400" b="0">
                <a:latin typeface="Arial" charset="0"/>
                <a:sym typeface="Symbol" pitchFamily="18" charset="2"/>
              </a:rPr>
              <a:t>O programa deve determinar o número de vezes em que o cão fica sem saída</a:t>
            </a:r>
            <a:endParaRPr lang="en-GB" altLang="pt-BR" sz="24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4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39" name="Text Box 27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Visão Geral</a:t>
            </a:r>
            <a:endParaRPr lang="pt-BR" altLang="pt-BR"/>
          </a:p>
        </p:txBody>
      </p:sp>
      <p:grpSp>
        <p:nvGrpSpPr>
          <p:cNvPr id="269347" name="Group 35"/>
          <p:cNvGrpSpPr>
            <a:grpSpLocks/>
          </p:cNvGrpSpPr>
          <p:nvPr/>
        </p:nvGrpSpPr>
        <p:grpSpPr bwMode="auto">
          <a:xfrm>
            <a:off x="4140200" y="1268413"/>
            <a:ext cx="1295400" cy="935037"/>
            <a:chOff x="1111" y="1117"/>
            <a:chExt cx="816" cy="589"/>
          </a:xfrm>
        </p:grpSpPr>
        <p:sp>
          <p:nvSpPr>
            <p:cNvPr id="269341" name="AutoShape 29"/>
            <p:cNvSpPr>
              <a:spLocks noChangeArrowheads="1"/>
            </p:cNvSpPr>
            <p:nvPr/>
          </p:nvSpPr>
          <p:spPr bwMode="auto">
            <a:xfrm>
              <a:off x="1111" y="1117"/>
              <a:ext cx="816" cy="589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9342" name="Text Box 30"/>
            <p:cNvSpPr txBox="1">
              <a:spLocks noChangeArrowheads="1"/>
            </p:cNvSpPr>
            <p:nvPr/>
          </p:nvSpPr>
          <p:spPr bwMode="auto">
            <a:xfrm>
              <a:off x="1202" y="1344"/>
              <a:ext cx="6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pt-BR" b="1" u="none"/>
                <a:t>Disco</a:t>
              </a:r>
              <a:endParaRPr lang="pt-BR" altLang="pt-BR" b="1" u="none"/>
            </a:p>
          </p:txBody>
        </p:sp>
      </p:grpSp>
      <p:sp>
        <p:nvSpPr>
          <p:cNvPr id="269348" name="Text Box 36"/>
          <p:cNvSpPr txBox="1">
            <a:spLocks noChangeArrowheads="1"/>
          </p:cNvSpPr>
          <p:nvPr/>
        </p:nvSpPr>
        <p:spPr bwMode="auto">
          <a:xfrm>
            <a:off x="250825" y="1125538"/>
            <a:ext cx="1008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pt-BR" b="1" u="none"/>
              <a:t>Fase 1</a:t>
            </a:r>
            <a:endParaRPr lang="pt-BR" altLang="pt-BR" b="1" u="none"/>
          </a:p>
        </p:txBody>
      </p:sp>
      <p:sp>
        <p:nvSpPr>
          <p:cNvPr id="269349" name="Text Box 37"/>
          <p:cNvSpPr txBox="1">
            <a:spLocks noChangeArrowheads="1"/>
          </p:cNvSpPr>
          <p:nvPr/>
        </p:nvSpPr>
        <p:spPr bwMode="auto">
          <a:xfrm>
            <a:off x="1331913" y="1539875"/>
            <a:ext cx="1944687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pt-BR" u="none"/>
              <a:t>Editor</a:t>
            </a:r>
            <a:endParaRPr lang="pt-BR" altLang="pt-BR" u="none"/>
          </a:p>
        </p:txBody>
      </p:sp>
      <p:sp>
        <p:nvSpPr>
          <p:cNvPr id="269350" name="Line 38"/>
          <p:cNvSpPr>
            <a:spLocks noChangeShapeType="1"/>
          </p:cNvSpPr>
          <p:nvPr/>
        </p:nvSpPr>
        <p:spPr bwMode="auto">
          <a:xfrm>
            <a:off x="3419475" y="17732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9351" name="Text Box 39"/>
          <p:cNvSpPr txBox="1">
            <a:spLocks noChangeArrowheads="1"/>
          </p:cNvSpPr>
          <p:nvPr/>
        </p:nvSpPr>
        <p:spPr bwMode="auto">
          <a:xfrm>
            <a:off x="5651500" y="1268413"/>
            <a:ext cx="259238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pt-BR" u="none"/>
              <a:t>O programa é criado no editor e armazenado em disco.</a:t>
            </a:r>
            <a:endParaRPr lang="pt-BR" altLang="pt-BR" u="none"/>
          </a:p>
        </p:txBody>
      </p:sp>
      <p:grpSp>
        <p:nvGrpSpPr>
          <p:cNvPr id="269352" name="Group 40"/>
          <p:cNvGrpSpPr>
            <a:grpSpLocks/>
          </p:cNvGrpSpPr>
          <p:nvPr/>
        </p:nvGrpSpPr>
        <p:grpSpPr bwMode="auto">
          <a:xfrm>
            <a:off x="4068763" y="2492375"/>
            <a:ext cx="1295400" cy="935038"/>
            <a:chOff x="1111" y="1117"/>
            <a:chExt cx="816" cy="589"/>
          </a:xfrm>
        </p:grpSpPr>
        <p:sp>
          <p:nvSpPr>
            <p:cNvPr id="269353" name="AutoShape 41"/>
            <p:cNvSpPr>
              <a:spLocks noChangeArrowheads="1"/>
            </p:cNvSpPr>
            <p:nvPr/>
          </p:nvSpPr>
          <p:spPr bwMode="auto">
            <a:xfrm>
              <a:off x="1111" y="1117"/>
              <a:ext cx="816" cy="589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9354" name="Text Box 42"/>
            <p:cNvSpPr txBox="1">
              <a:spLocks noChangeArrowheads="1"/>
            </p:cNvSpPr>
            <p:nvPr/>
          </p:nvSpPr>
          <p:spPr bwMode="auto">
            <a:xfrm>
              <a:off x="1202" y="1344"/>
              <a:ext cx="6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pt-BR" b="1" u="none"/>
                <a:t>Disco</a:t>
              </a:r>
              <a:endParaRPr lang="pt-BR" altLang="pt-BR" b="1" u="none"/>
            </a:p>
          </p:txBody>
        </p:sp>
      </p:grpSp>
      <p:sp>
        <p:nvSpPr>
          <p:cNvPr id="269355" name="Text Box 43"/>
          <p:cNvSpPr txBox="1">
            <a:spLocks noChangeArrowheads="1"/>
          </p:cNvSpPr>
          <p:nvPr/>
        </p:nvSpPr>
        <p:spPr bwMode="auto">
          <a:xfrm>
            <a:off x="250825" y="2206625"/>
            <a:ext cx="1008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pt-BR" b="1" u="none"/>
              <a:t>Fase 2</a:t>
            </a:r>
            <a:endParaRPr lang="pt-BR" altLang="pt-BR" b="1" u="none"/>
          </a:p>
        </p:txBody>
      </p:sp>
      <p:sp>
        <p:nvSpPr>
          <p:cNvPr id="269356" name="Text Box 44"/>
          <p:cNvSpPr txBox="1">
            <a:spLocks noChangeArrowheads="1"/>
          </p:cNvSpPr>
          <p:nvPr/>
        </p:nvSpPr>
        <p:spPr bwMode="auto">
          <a:xfrm>
            <a:off x="1331913" y="2620963"/>
            <a:ext cx="1944687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pt-BR" u="none"/>
              <a:t>Compilador</a:t>
            </a:r>
            <a:endParaRPr lang="pt-BR" altLang="pt-BR" u="none"/>
          </a:p>
        </p:txBody>
      </p:sp>
      <p:sp>
        <p:nvSpPr>
          <p:cNvPr id="269357" name="Line 45"/>
          <p:cNvSpPr>
            <a:spLocks noChangeShapeType="1"/>
          </p:cNvSpPr>
          <p:nvPr/>
        </p:nvSpPr>
        <p:spPr bwMode="auto">
          <a:xfrm>
            <a:off x="3419475" y="28543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9358" name="Text Box 46"/>
          <p:cNvSpPr txBox="1">
            <a:spLocks noChangeArrowheads="1"/>
          </p:cNvSpPr>
          <p:nvPr/>
        </p:nvSpPr>
        <p:spPr bwMode="auto">
          <a:xfrm>
            <a:off x="5651500" y="2565400"/>
            <a:ext cx="25923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pt-BR" u="none"/>
              <a:t>O compilador cria bytecodes e os armazena em disco.</a:t>
            </a:r>
            <a:endParaRPr lang="pt-BR" altLang="pt-BR" u="none"/>
          </a:p>
        </p:txBody>
      </p:sp>
      <p:grpSp>
        <p:nvGrpSpPr>
          <p:cNvPr id="269359" name="Group 47"/>
          <p:cNvGrpSpPr>
            <a:grpSpLocks/>
          </p:cNvGrpSpPr>
          <p:nvPr/>
        </p:nvGrpSpPr>
        <p:grpSpPr bwMode="auto">
          <a:xfrm>
            <a:off x="1547813" y="4652963"/>
            <a:ext cx="1295400" cy="935037"/>
            <a:chOff x="1111" y="1117"/>
            <a:chExt cx="816" cy="589"/>
          </a:xfrm>
        </p:grpSpPr>
        <p:sp>
          <p:nvSpPr>
            <p:cNvPr id="269360" name="AutoShape 48"/>
            <p:cNvSpPr>
              <a:spLocks noChangeArrowheads="1"/>
            </p:cNvSpPr>
            <p:nvPr/>
          </p:nvSpPr>
          <p:spPr bwMode="auto">
            <a:xfrm>
              <a:off x="1111" y="1117"/>
              <a:ext cx="816" cy="589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9361" name="Text Box 49"/>
            <p:cNvSpPr txBox="1">
              <a:spLocks noChangeArrowheads="1"/>
            </p:cNvSpPr>
            <p:nvPr/>
          </p:nvSpPr>
          <p:spPr bwMode="auto">
            <a:xfrm>
              <a:off x="1202" y="1344"/>
              <a:ext cx="6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pt-BR" b="1" u="none"/>
                <a:t>Disco</a:t>
              </a:r>
              <a:endParaRPr lang="pt-BR" altLang="pt-BR" b="1" u="none"/>
            </a:p>
          </p:txBody>
        </p:sp>
      </p:grpSp>
      <p:sp>
        <p:nvSpPr>
          <p:cNvPr id="269362" name="Text Box 50"/>
          <p:cNvSpPr txBox="1">
            <a:spLocks noChangeArrowheads="1"/>
          </p:cNvSpPr>
          <p:nvPr/>
        </p:nvSpPr>
        <p:spPr bwMode="auto">
          <a:xfrm>
            <a:off x="250825" y="3287713"/>
            <a:ext cx="1008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pt-BR" b="1" u="none"/>
              <a:t>Fase 3</a:t>
            </a:r>
            <a:endParaRPr lang="pt-BR" altLang="pt-BR" b="1" u="none"/>
          </a:p>
        </p:txBody>
      </p:sp>
      <p:sp>
        <p:nvSpPr>
          <p:cNvPr id="269363" name="Text Box 51"/>
          <p:cNvSpPr txBox="1">
            <a:spLocks noChangeArrowheads="1"/>
          </p:cNvSpPr>
          <p:nvPr/>
        </p:nvSpPr>
        <p:spPr bwMode="auto">
          <a:xfrm>
            <a:off x="1331913" y="3702050"/>
            <a:ext cx="1944687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pt-BR" u="none"/>
              <a:t>Carregador</a:t>
            </a:r>
            <a:br>
              <a:rPr lang="en-US" altLang="pt-BR" u="none"/>
            </a:br>
            <a:r>
              <a:rPr lang="en-US" altLang="pt-BR" u="none"/>
              <a:t>de Classes</a:t>
            </a:r>
            <a:endParaRPr lang="pt-BR" altLang="pt-BR" u="none"/>
          </a:p>
        </p:txBody>
      </p:sp>
      <p:sp>
        <p:nvSpPr>
          <p:cNvPr id="269365" name="Text Box 53"/>
          <p:cNvSpPr txBox="1">
            <a:spLocks noChangeArrowheads="1"/>
          </p:cNvSpPr>
          <p:nvPr/>
        </p:nvSpPr>
        <p:spPr bwMode="auto">
          <a:xfrm>
            <a:off x="5724525" y="4221163"/>
            <a:ext cx="259238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pt-BR" u="none"/>
              <a:t>O carregador de classe coloca bytecodes na memória. </a:t>
            </a:r>
            <a:endParaRPr lang="pt-BR" altLang="pt-BR" u="none"/>
          </a:p>
        </p:txBody>
      </p:sp>
      <p:sp>
        <p:nvSpPr>
          <p:cNvPr id="269366" name="Line 54"/>
          <p:cNvSpPr>
            <a:spLocks noChangeShapeType="1"/>
          </p:cNvSpPr>
          <p:nvPr/>
        </p:nvSpPr>
        <p:spPr bwMode="auto">
          <a:xfrm>
            <a:off x="2195513" y="43656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9367" name="Text Box 55"/>
          <p:cNvSpPr txBox="1">
            <a:spLocks noChangeArrowheads="1"/>
          </p:cNvSpPr>
          <p:nvPr/>
        </p:nvSpPr>
        <p:spPr bwMode="auto">
          <a:xfrm>
            <a:off x="3635375" y="3716338"/>
            <a:ext cx="1944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pt-BR" sz="1400" b="1" u="none"/>
              <a:t>Memória Principal</a:t>
            </a:r>
            <a:endParaRPr lang="pt-BR" altLang="pt-BR" sz="1400" b="1" u="none"/>
          </a:p>
        </p:txBody>
      </p:sp>
      <p:sp>
        <p:nvSpPr>
          <p:cNvPr id="269368" name="Text Box 56"/>
          <p:cNvSpPr txBox="1">
            <a:spLocks noChangeArrowheads="1"/>
          </p:cNvSpPr>
          <p:nvPr/>
        </p:nvSpPr>
        <p:spPr bwMode="auto">
          <a:xfrm>
            <a:off x="3635375" y="4076700"/>
            <a:ext cx="1944688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BR" altLang="pt-BR" sz="1400" b="1" u="none"/>
          </a:p>
        </p:txBody>
      </p:sp>
      <p:sp>
        <p:nvSpPr>
          <p:cNvPr id="269369" name="Text Box 57"/>
          <p:cNvSpPr txBox="1">
            <a:spLocks noChangeArrowheads="1"/>
          </p:cNvSpPr>
          <p:nvPr/>
        </p:nvSpPr>
        <p:spPr bwMode="auto">
          <a:xfrm>
            <a:off x="3635375" y="4437063"/>
            <a:ext cx="1944688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BR" altLang="pt-BR" sz="1400" b="1" u="none"/>
          </a:p>
        </p:txBody>
      </p:sp>
      <p:sp>
        <p:nvSpPr>
          <p:cNvPr id="269370" name="Text Box 58"/>
          <p:cNvSpPr txBox="1">
            <a:spLocks noChangeArrowheads="1"/>
          </p:cNvSpPr>
          <p:nvPr/>
        </p:nvSpPr>
        <p:spPr bwMode="auto">
          <a:xfrm>
            <a:off x="3635375" y="4797425"/>
            <a:ext cx="1944688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BR" altLang="pt-BR" sz="1400" b="1" u="none"/>
          </a:p>
        </p:txBody>
      </p:sp>
      <p:sp>
        <p:nvSpPr>
          <p:cNvPr id="269371" name="Text Box 59"/>
          <p:cNvSpPr txBox="1">
            <a:spLocks noChangeArrowheads="1"/>
          </p:cNvSpPr>
          <p:nvPr/>
        </p:nvSpPr>
        <p:spPr bwMode="auto">
          <a:xfrm>
            <a:off x="3635375" y="5229225"/>
            <a:ext cx="1944688" cy="952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pt-BR" sz="1400" b="1" u="none"/>
              <a:t>.</a:t>
            </a:r>
          </a:p>
          <a:p>
            <a:pPr algn="ctr">
              <a:spcBef>
                <a:spcPct val="50000"/>
              </a:spcBef>
            </a:pPr>
            <a:r>
              <a:rPr lang="en-US" altLang="pt-BR" sz="1400" b="1" u="none"/>
              <a:t>.</a:t>
            </a:r>
          </a:p>
          <a:p>
            <a:pPr algn="ctr">
              <a:spcBef>
                <a:spcPct val="50000"/>
              </a:spcBef>
            </a:pPr>
            <a:r>
              <a:rPr lang="en-US" altLang="pt-BR" sz="1400" b="1" u="none"/>
              <a:t>.</a:t>
            </a:r>
            <a:endParaRPr lang="pt-BR" altLang="pt-BR" sz="1400" b="1" u="none"/>
          </a:p>
        </p:txBody>
      </p:sp>
      <p:sp>
        <p:nvSpPr>
          <p:cNvPr id="269372" name="Text Box 60"/>
          <p:cNvSpPr txBox="1">
            <a:spLocks noChangeArrowheads="1"/>
          </p:cNvSpPr>
          <p:nvPr/>
        </p:nvSpPr>
        <p:spPr bwMode="auto">
          <a:xfrm>
            <a:off x="3635375" y="6283325"/>
            <a:ext cx="1944688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BR" altLang="pt-BR" sz="1400" b="1" u="none"/>
          </a:p>
        </p:txBody>
      </p:sp>
      <p:sp>
        <p:nvSpPr>
          <p:cNvPr id="269373" name="Rectangle 61"/>
          <p:cNvSpPr>
            <a:spLocks noChangeArrowheads="1"/>
          </p:cNvSpPr>
          <p:nvPr/>
        </p:nvSpPr>
        <p:spPr bwMode="auto">
          <a:xfrm>
            <a:off x="4500563" y="6381750"/>
            <a:ext cx="457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r"/>
            <a:r>
              <a:rPr lang="en-US" altLang="pt-BR" sz="1600" u="none"/>
              <a:t>Fonte: Deitel &amp; Deitel, 2003.</a:t>
            </a:r>
          </a:p>
        </p:txBody>
      </p:sp>
      <p:sp>
        <p:nvSpPr>
          <p:cNvPr id="269374" name="Line 62"/>
          <p:cNvSpPr>
            <a:spLocks noChangeShapeType="1"/>
          </p:cNvSpPr>
          <p:nvPr/>
        </p:nvSpPr>
        <p:spPr bwMode="auto">
          <a:xfrm>
            <a:off x="2987675" y="42211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386814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5C3A7E-540C-4980-9908-64C8AA0996FD}" type="slidenum">
              <a:rPr lang="pt-BR"/>
              <a:pPr>
                <a:defRPr/>
              </a:pPr>
              <a:t>2</a:t>
            </a:fld>
            <a:endParaRPr lang="pt-BR"/>
          </a:p>
        </p:txBody>
      </p:sp>
      <p:sp>
        <p:nvSpPr>
          <p:cNvPr id="532485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GB" sz="3200" b="1" dirty="0" err="1">
                <a:latin typeface="Arial" charset="0"/>
              </a:rPr>
              <a:t>Histórico</a:t>
            </a:r>
            <a:r>
              <a:rPr lang="en-GB" sz="3200" b="1" dirty="0">
                <a:latin typeface="Arial" charset="0"/>
              </a:rPr>
              <a:t> (1/3)</a:t>
            </a:r>
            <a:endParaRPr lang="pt-BR" sz="3200" b="1" dirty="0">
              <a:latin typeface="Arial" charset="0"/>
            </a:endParaRP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2268538"/>
            <a:ext cx="8229600" cy="3806825"/>
          </a:xfrm>
        </p:spPr>
        <p:txBody>
          <a:bodyPr lIns="90000" tIns="46800" rIns="90000" bIns="46800">
            <a:spAutoFit/>
          </a:bodyPr>
          <a:lstStyle/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2000" smtClean="0"/>
              <a:t>Início em 1991, com um pequeno grupo de projeto da </a:t>
            </a:r>
            <a:r>
              <a:rPr lang="pt-BR" altLang="pt-BR" sz="2000" i="1" smtClean="0"/>
              <a:t>Sun MicroSystems</a:t>
            </a:r>
            <a:r>
              <a:rPr lang="pt-BR" altLang="pt-BR" sz="2000" smtClean="0"/>
              <a:t>, denominado Green.</a:t>
            </a:r>
          </a:p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000" smtClean="0"/>
          </a:p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2000" smtClean="0"/>
              <a:t>O projeto visava o </a:t>
            </a:r>
            <a:r>
              <a:rPr lang="pt-BR" altLang="pt-BR" sz="2000" i="1" smtClean="0">
                <a:solidFill>
                  <a:schemeClr val="accent2"/>
                </a:solidFill>
              </a:rPr>
              <a:t>desenvolvimento de software para uma ampla variedade de dispositivos</a:t>
            </a:r>
            <a:r>
              <a:rPr lang="pt-BR" altLang="pt-BR" sz="2000" smtClean="0"/>
              <a:t> de rede e sistemas embutidos.</a:t>
            </a:r>
          </a:p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000" smtClean="0"/>
          </a:p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2000" smtClean="0"/>
              <a:t>James Gosling, decide pela criação de uma nova linguagem de programação que fosse </a:t>
            </a:r>
            <a:r>
              <a:rPr lang="pt-BR" altLang="pt-BR" sz="2000" i="1" smtClean="0">
                <a:solidFill>
                  <a:schemeClr val="accent2"/>
                </a:solidFill>
              </a:rPr>
              <a:t>simples, portátil e fácil de ser programada</a:t>
            </a:r>
            <a:r>
              <a:rPr lang="pt-BR" altLang="pt-BR" sz="2000" smtClean="0"/>
              <a:t>. </a:t>
            </a:r>
          </a:p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000" smtClean="0"/>
          </a:p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2000" smtClean="0"/>
              <a:t>Surge a linguagem interpretada </a:t>
            </a:r>
            <a:r>
              <a:rPr lang="pt-BR" altLang="pt-BR" sz="2000" i="1" smtClean="0"/>
              <a:t>Oak</a:t>
            </a:r>
            <a:r>
              <a:rPr lang="pt-BR" altLang="pt-BR" sz="2000" smtClean="0"/>
              <a:t> (carvalho em inglês), que será renomeada para Java devido a problemas de direitos autorais.</a:t>
            </a:r>
          </a:p>
        </p:txBody>
      </p:sp>
    </p:spTree>
    <p:extLst>
      <p:ext uri="{BB962C8B-B14F-4D97-AF65-F5344CB8AC3E}">
        <p14:creationId xmlns:p14="http://schemas.microsoft.com/office/powerpoint/2010/main" val="117532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Visão Geral</a:t>
            </a:r>
            <a:endParaRPr lang="pt-BR" altLang="pt-BR"/>
          </a:p>
        </p:txBody>
      </p:sp>
      <p:sp>
        <p:nvSpPr>
          <p:cNvPr id="270356" name="Text Box 20"/>
          <p:cNvSpPr txBox="1">
            <a:spLocks noChangeArrowheads="1"/>
          </p:cNvSpPr>
          <p:nvPr/>
        </p:nvSpPr>
        <p:spPr bwMode="auto">
          <a:xfrm>
            <a:off x="179388" y="765175"/>
            <a:ext cx="1008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pt-BR" b="1" u="none"/>
              <a:t>Fase 4</a:t>
            </a:r>
            <a:endParaRPr lang="pt-BR" altLang="pt-BR" b="1" u="none"/>
          </a:p>
        </p:txBody>
      </p:sp>
      <p:sp>
        <p:nvSpPr>
          <p:cNvPr id="270357" name="Text Box 21"/>
          <p:cNvSpPr txBox="1">
            <a:spLocks noChangeArrowheads="1"/>
          </p:cNvSpPr>
          <p:nvPr/>
        </p:nvSpPr>
        <p:spPr bwMode="auto">
          <a:xfrm>
            <a:off x="1331913" y="836613"/>
            <a:ext cx="1944687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pt-BR" u="none"/>
              <a:t>Verificador de </a:t>
            </a:r>
            <a:br>
              <a:rPr lang="en-US" altLang="pt-BR" u="none"/>
            </a:br>
            <a:r>
              <a:rPr lang="en-US" altLang="pt-BR" u="none"/>
              <a:t>bytecodes</a:t>
            </a:r>
            <a:endParaRPr lang="pt-BR" altLang="pt-BR" u="none"/>
          </a:p>
        </p:txBody>
      </p:sp>
      <p:sp>
        <p:nvSpPr>
          <p:cNvPr id="270358" name="Text Box 22"/>
          <p:cNvSpPr txBox="1">
            <a:spLocks noChangeArrowheads="1"/>
          </p:cNvSpPr>
          <p:nvPr/>
        </p:nvSpPr>
        <p:spPr bwMode="auto">
          <a:xfrm>
            <a:off x="5724525" y="1365250"/>
            <a:ext cx="2592388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pt-BR" sz="1600" u="none"/>
              <a:t>O verificador de bytecodes confirma que todos os bytecodes são válidos e não violam restrições de segurança do Java</a:t>
            </a:r>
            <a:endParaRPr lang="pt-BR" altLang="pt-BR" sz="1600" u="none"/>
          </a:p>
        </p:txBody>
      </p:sp>
      <p:sp>
        <p:nvSpPr>
          <p:cNvPr id="270360" name="Text Box 24"/>
          <p:cNvSpPr txBox="1">
            <a:spLocks noChangeArrowheads="1"/>
          </p:cNvSpPr>
          <p:nvPr/>
        </p:nvSpPr>
        <p:spPr bwMode="auto">
          <a:xfrm>
            <a:off x="3635375" y="850900"/>
            <a:ext cx="1944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pt-BR" sz="1400" b="1" u="none"/>
              <a:t>Memória Principal</a:t>
            </a:r>
            <a:endParaRPr lang="pt-BR" altLang="pt-BR" sz="1400" b="1" u="none"/>
          </a:p>
        </p:txBody>
      </p:sp>
      <p:sp>
        <p:nvSpPr>
          <p:cNvPr id="270361" name="Text Box 25"/>
          <p:cNvSpPr txBox="1">
            <a:spLocks noChangeArrowheads="1"/>
          </p:cNvSpPr>
          <p:nvPr/>
        </p:nvSpPr>
        <p:spPr bwMode="auto">
          <a:xfrm>
            <a:off x="3635375" y="1211263"/>
            <a:ext cx="1944688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BR" altLang="pt-BR" sz="1400" b="1" u="none"/>
          </a:p>
        </p:txBody>
      </p:sp>
      <p:sp>
        <p:nvSpPr>
          <p:cNvPr id="270362" name="Text Box 26"/>
          <p:cNvSpPr txBox="1">
            <a:spLocks noChangeArrowheads="1"/>
          </p:cNvSpPr>
          <p:nvPr/>
        </p:nvSpPr>
        <p:spPr bwMode="auto">
          <a:xfrm>
            <a:off x="3635375" y="1571625"/>
            <a:ext cx="1944688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BR" altLang="pt-BR" sz="1400" b="1" u="none"/>
          </a:p>
        </p:txBody>
      </p:sp>
      <p:sp>
        <p:nvSpPr>
          <p:cNvPr id="270363" name="Text Box 27"/>
          <p:cNvSpPr txBox="1">
            <a:spLocks noChangeArrowheads="1"/>
          </p:cNvSpPr>
          <p:nvPr/>
        </p:nvSpPr>
        <p:spPr bwMode="auto">
          <a:xfrm>
            <a:off x="3635375" y="1931988"/>
            <a:ext cx="1944688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BR" altLang="pt-BR" sz="1400" b="1" u="none"/>
          </a:p>
        </p:txBody>
      </p:sp>
      <p:sp>
        <p:nvSpPr>
          <p:cNvPr id="270364" name="Text Box 28"/>
          <p:cNvSpPr txBox="1">
            <a:spLocks noChangeArrowheads="1"/>
          </p:cNvSpPr>
          <p:nvPr/>
        </p:nvSpPr>
        <p:spPr bwMode="auto">
          <a:xfrm>
            <a:off x="3635375" y="2276475"/>
            <a:ext cx="1944688" cy="952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pt-BR" sz="1400" b="1" u="none"/>
              <a:t>.</a:t>
            </a:r>
          </a:p>
          <a:p>
            <a:pPr algn="ctr">
              <a:spcBef>
                <a:spcPct val="50000"/>
              </a:spcBef>
            </a:pPr>
            <a:r>
              <a:rPr lang="en-US" altLang="pt-BR" sz="1400" b="1" u="none"/>
              <a:t>.</a:t>
            </a:r>
          </a:p>
          <a:p>
            <a:pPr algn="ctr">
              <a:spcBef>
                <a:spcPct val="50000"/>
              </a:spcBef>
            </a:pPr>
            <a:r>
              <a:rPr lang="en-US" altLang="pt-BR" sz="1400" b="1" u="none"/>
              <a:t>.</a:t>
            </a:r>
            <a:endParaRPr lang="pt-BR" altLang="pt-BR" sz="1400" b="1" u="none"/>
          </a:p>
        </p:txBody>
      </p:sp>
      <p:sp>
        <p:nvSpPr>
          <p:cNvPr id="270365" name="Text Box 29"/>
          <p:cNvSpPr txBox="1">
            <a:spLocks noChangeArrowheads="1"/>
          </p:cNvSpPr>
          <p:nvPr/>
        </p:nvSpPr>
        <p:spPr bwMode="auto">
          <a:xfrm>
            <a:off x="3635375" y="3284538"/>
            <a:ext cx="1944688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BR" altLang="pt-BR" sz="1400" b="1" u="none"/>
          </a:p>
        </p:txBody>
      </p:sp>
      <p:sp>
        <p:nvSpPr>
          <p:cNvPr id="270366" name="Rectangle 30"/>
          <p:cNvSpPr>
            <a:spLocks noChangeArrowheads="1"/>
          </p:cNvSpPr>
          <p:nvPr/>
        </p:nvSpPr>
        <p:spPr bwMode="auto">
          <a:xfrm>
            <a:off x="4500563" y="6381750"/>
            <a:ext cx="457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r"/>
            <a:r>
              <a:rPr lang="en-US" altLang="pt-BR" sz="1600" u="none"/>
              <a:t>Fonte: Deitel &amp; Deitel, 2003.</a:t>
            </a:r>
          </a:p>
        </p:txBody>
      </p:sp>
      <p:sp>
        <p:nvSpPr>
          <p:cNvPr id="270367" name="Line 31"/>
          <p:cNvSpPr>
            <a:spLocks noChangeShapeType="1"/>
          </p:cNvSpPr>
          <p:nvPr/>
        </p:nvSpPr>
        <p:spPr bwMode="auto">
          <a:xfrm>
            <a:off x="3059113" y="13557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0368" name="Text Box 32"/>
          <p:cNvSpPr txBox="1">
            <a:spLocks noChangeArrowheads="1"/>
          </p:cNvSpPr>
          <p:nvPr/>
        </p:nvSpPr>
        <p:spPr bwMode="auto">
          <a:xfrm>
            <a:off x="1403350" y="3835400"/>
            <a:ext cx="1944688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pt-BR" u="none"/>
              <a:t>Intepretador</a:t>
            </a:r>
            <a:endParaRPr lang="pt-BR" altLang="pt-BR" u="none"/>
          </a:p>
        </p:txBody>
      </p:sp>
      <p:sp>
        <p:nvSpPr>
          <p:cNvPr id="270369" name="Text Box 33"/>
          <p:cNvSpPr txBox="1">
            <a:spLocks noChangeArrowheads="1"/>
          </p:cNvSpPr>
          <p:nvPr/>
        </p:nvSpPr>
        <p:spPr bwMode="auto">
          <a:xfrm>
            <a:off x="5795963" y="4260850"/>
            <a:ext cx="2592387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pt-BR" sz="1600" u="none"/>
              <a:t>O interpretador lê os bytecodes e os traduz para uma linguagem que o computador pode entender, possivelmente armazenando valores dos dados enquanto executa o programa.</a:t>
            </a:r>
            <a:endParaRPr lang="pt-BR" altLang="pt-BR" sz="1600" u="none"/>
          </a:p>
        </p:txBody>
      </p:sp>
      <p:sp>
        <p:nvSpPr>
          <p:cNvPr id="270370" name="Text Box 34"/>
          <p:cNvSpPr txBox="1">
            <a:spLocks noChangeArrowheads="1"/>
          </p:cNvSpPr>
          <p:nvPr/>
        </p:nvSpPr>
        <p:spPr bwMode="auto">
          <a:xfrm>
            <a:off x="3706813" y="3849688"/>
            <a:ext cx="19446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pt-BR" sz="1400" b="1" u="none"/>
              <a:t>Memória Principal</a:t>
            </a:r>
            <a:endParaRPr lang="pt-BR" altLang="pt-BR" sz="1400" b="1" u="none"/>
          </a:p>
        </p:txBody>
      </p:sp>
      <p:sp>
        <p:nvSpPr>
          <p:cNvPr id="270371" name="Text Box 35"/>
          <p:cNvSpPr txBox="1">
            <a:spLocks noChangeArrowheads="1"/>
          </p:cNvSpPr>
          <p:nvPr/>
        </p:nvSpPr>
        <p:spPr bwMode="auto">
          <a:xfrm>
            <a:off x="3706813" y="4210050"/>
            <a:ext cx="1944687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BR" altLang="pt-BR" sz="1400" b="1" u="none"/>
          </a:p>
        </p:txBody>
      </p:sp>
      <p:sp>
        <p:nvSpPr>
          <p:cNvPr id="270372" name="Text Box 36"/>
          <p:cNvSpPr txBox="1">
            <a:spLocks noChangeArrowheads="1"/>
          </p:cNvSpPr>
          <p:nvPr/>
        </p:nvSpPr>
        <p:spPr bwMode="auto">
          <a:xfrm>
            <a:off x="3706813" y="4570413"/>
            <a:ext cx="1944687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BR" altLang="pt-BR" sz="1400" b="1" u="none"/>
          </a:p>
        </p:txBody>
      </p:sp>
      <p:sp>
        <p:nvSpPr>
          <p:cNvPr id="270373" name="Text Box 37"/>
          <p:cNvSpPr txBox="1">
            <a:spLocks noChangeArrowheads="1"/>
          </p:cNvSpPr>
          <p:nvPr/>
        </p:nvSpPr>
        <p:spPr bwMode="auto">
          <a:xfrm>
            <a:off x="3706813" y="4930775"/>
            <a:ext cx="1944687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BR" altLang="pt-BR" sz="1400" b="1" u="none"/>
          </a:p>
        </p:txBody>
      </p:sp>
      <p:sp>
        <p:nvSpPr>
          <p:cNvPr id="270374" name="Text Box 38"/>
          <p:cNvSpPr txBox="1">
            <a:spLocks noChangeArrowheads="1"/>
          </p:cNvSpPr>
          <p:nvPr/>
        </p:nvSpPr>
        <p:spPr bwMode="auto">
          <a:xfrm>
            <a:off x="3706813" y="5275263"/>
            <a:ext cx="1944687" cy="952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pt-BR" sz="1400" b="1" u="none"/>
              <a:t>.</a:t>
            </a:r>
          </a:p>
          <a:p>
            <a:pPr algn="ctr">
              <a:spcBef>
                <a:spcPct val="50000"/>
              </a:spcBef>
            </a:pPr>
            <a:r>
              <a:rPr lang="en-US" altLang="pt-BR" sz="1400" b="1" u="none"/>
              <a:t>.</a:t>
            </a:r>
          </a:p>
          <a:p>
            <a:pPr algn="ctr">
              <a:spcBef>
                <a:spcPct val="50000"/>
              </a:spcBef>
            </a:pPr>
            <a:r>
              <a:rPr lang="en-US" altLang="pt-BR" sz="1400" b="1" u="none"/>
              <a:t>.</a:t>
            </a:r>
            <a:endParaRPr lang="pt-BR" altLang="pt-BR" sz="1400" b="1" u="none"/>
          </a:p>
        </p:txBody>
      </p:sp>
      <p:sp>
        <p:nvSpPr>
          <p:cNvPr id="270375" name="Text Box 39"/>
          <p:cNvSpPr txBox="1">
            <a:spLocks noChangeArrowheads="1"/>
          </p:cNvSpPr>
          <p:nvPr/>
        </p:nvSpPr>
        <p:spPr bwMode="auto">
          <a:xfrm>
            <a:off x="3706813" y="6283325"/>
            <a:ext cx="1944687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BR" altLang="pt-BR" sz="1400" b="1" u="none"/>
          </a:p>
        </p:txBody>
      </p:sp>
      <p:sp>
        <p:nvSpPr>
          <p:cNvPr id="270376" name="Line 40"/>
          <p:cNvSpPr>
            <a:spLocks noChangeShapeType="1"/>
          </p:cNvSpPr>
          <p:nvPr/>
        </p:nvSpPr>
        <p:spPr bwMode="auto">
          <a:xfrm>
            <a:off x="3130550" y="435451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0377" name="Text Box 41"/>
          <p:cNvSpPr txBox="1">
            <a:spLocks noChangeArrowheads="1"/>
          </p:cNvSpPr>
          <p:nvPr/>
        </p:nvSpPr>
        <p:spPr bwMode="auto">
          <a:xfrm>
            <a:off x="179388" y="3709988"/>
            <a:ext cx="1008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pt-BR" b="1" u="none"/>
              <a:t>Fase 5</a:t>
            </a:r>
            <a:endParaRPr lang="pt-BR" altLang="pt-BR" b="1" u="none"/>
          </a:p>
        </p:txBody>
      </p:sp>
    </p:spTree>
    <p:extLst>
      <p:ext uri="{BB962C8B-B14F-4D97-AF65-F5344CB8AC3E}">
        <p14:creationId xmlns:p14="http://schemas.microsoft.com/office/powerpoint/2010/main" val="1727166086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754697-3528-4ED2-9849-03293D6B88B4}" type="slidenum">
              <a:rPr lang="pt-BR"/>
              <a:pPr>
                <a:defRPr/>
              </a:pPr>
              <a:t>21</a:t>
            </a:fld>
            <a:endParaRPr lang="pt-BR"/>
          </a:p>
        </p:txBody>
      </p:sp>
      <p:sp>
        <p:nvSpPr>
          <p:cNvPr id="548866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/>
              <a:t>O </a:t>
            </a:r>
            <a:r>
              <a:rPr lang="en-GB" dirty="0" err="1"/>
              <a:t>Ambiente</a:t>
            </a:r>
            <a:r>
              <a:rPr lang="en-GB" dirty="0"/>
              <a:t> Java  (1/2)</a:t>
            </a:r>
            <a:endParaRPr lang="pt-BR" dirty="0"/>
          </a:p>
        </p:txBody>
      </p:sp>
      <p:graphicFrame>
        <p:nvGraphicFramePr>
          <p:cNvPr id="1026" name="Object 5"/>
          <p:cNvGraphicFramePr>
            <a:graphicFrameLocks noGrp="1" noChangeAspect="1"/>
          </p:cNvGraphicFramePr>
          <p:nvPr>
            <p:ph/>
          </p:nvPr>
        </p:nvGraphicFramePr>
        <p:xfrm>
          <a:off x="681038" y="1944688"/>
          <a:ext cx="7594600" cy="319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Imagem de bitmap" r:id="rId3" imgW="0" imgH="0" progId="Paint.Picture">
                  <p:embed/>
                </p:oleObj>
              </mc:Choice>
              <mc:Fallback>
                <p:oleObj name="Imagem de bitmap" r:id="rId3" imgW="0" imgH="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1944688"/>
                        <a:ext cx="7594600" cy="319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161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26034-B51C-479E-9D39-1FB6B296AFBE}" type="slidenum">
              <a:rPr lang="pt-BR"/>
              <a:pPr>
                <a:defRPr/>
              </a:pPr>
              <a:t>22</a:t>
            </a:fld>
            <a:endParaRPr lang="pt-BR"/>
          </a:p>
        </p:txBody>
      </p:sp>
      <p:sp>
        <p:nvSpPr>
          <p:cNvPr id="55091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/>
              <a:t>O </a:t>
            </a:r>
            <a:r>
              <a:rPr lang="en-GB" dirty="0" err="1"/>
              <a:t>Ambiente</a:t>
            </a:r>
            <a:r>
              <a:rPr lang="en-GB" dirty="0"/>
              <a:t> Java  (2/2)</a:t>
            </a:r>
            <a:endParaRPr lang="pt-BR" dirty="0"/>
          </a:p>
        </p:txBody>
      </p:sp>
      <p:graphicFrame>
        <p:nvGraphicFramePr>
          <p:cNvPr id="550917" name="Object 5"/>
          <p:cNvGraphicFramePr>
            <a:graphicFrameLocks noGrp="1" noChangeAspect="1"/>
          </p:cNvGraphicFramePr>
          <p:nvPr>
            <p:ph/>
          </p:nvPr>
        </p:nvGraphicFramePr>
        <p:xfrm>
          <a:off x="1169988" y="1962150"/>
          <a:ext cx="6427787" cy="34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Imagem de bitmap" r:id="rId3" imgW="0" imgH="0" progId="Paint.Picture">
                  <p:embed/>
                </p:oleObj>
              </mc:Choice>
              <mc:Fallback>
                <p:oleObj name="Imagem de bitmap" r:id="rId3" imgW="0" imgH="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1962150"/>
                        <a:ext cx="6427787" cy="345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206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19D99-5052-4161-BAFB-36DA9B38B6B1}" type="slidenum">
              <a:rPr lang="pt-BR"/>
              <a:pPr>
                <a:defRPr/>
              </a:pPr>
              <a:t>23</a:t>
            </a:fld>
            <a:endParaRPr lang="pt-BR" dirty="0"/>
          </a:p>
        </p:txBody>
      </p:sp>
      <p:sp>
        <p:nvSpPr>
          <p:cNvPr id="551938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Ambiente</a:t>
            </a:r>
            <a:r>
              <a:rPr lang="en-GB" dirty="0"/>
              <a:t> de </a:t>
            </a:r>
            <a:r>
              <a:rPr lang="en-GB" dirty="0" err="1"/>
              <a:t>Desenvolvimento</a:t>
            </a:r>
            <a:r>
              <a:rPr lang="en-GB" dirty="0"/>
              <a:t> (1/2)</a:t>
            </a:r>
            <a:endParaRPr lang="pt-BR" dirty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12838"/>
            <a:ext cx="8229600" cy="4645025"/>
          </a:xfrm>
        </p:spPr>
        <p:txBody>
          <a:bodyPr lIns="90000" tIns="46800" rIns="90000" bIns="46800">
            <a:spAutoFit/>
          </a:bodyPr>
          <a:lstStyle/>
          <a:p>
            <a:pPr marL="339725" indent="-339725" defTabSz="449263" eaLnBrk="1" hangingPunct="1">
              <a:spcBef>
                <a:spcPts val="8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2400" smtClean="0">
                <a:cs typeface="Times New Roman" pitchFamily="18" charset="0"/>
              </a:rPr>
              <a:t>Java possui um ambiente de desenvolvimento de software denominado Java SDK ( </a:t>
            </a:r>
            <a:r>
              <a:rPr lang="pt-BR" altLang="pt-BR" sz="2400" i="1" smtClean="0">
                <a:cs typeface="Times New Roman" pitchFamily="18" charset="0"/>
              </a:rPr>
              <a:t>Software Development Kit</a:t>
            </a:r>
            <a:r>
              <a:rPr lang="pt-BR" altLang="pt-BR" sz="2400" smtClean="0">
                <a:cs typeface="Times New Roman" pitchFamily="18" charset="0"/>
              </a:rPr>
              <a:t> – antigamente denominado JDK ).</a:t>
            </a:r>
            <a:r>
              <a:rPr lang="pt-BR" altLang="pt-BR" sz="2400" smtClean="0"/>
              <a:t> </a:t>
            </a:r>
          </a:p>
          <a:p>
            <a:pPr marL="339725" indent="-339725" defTabSz="449263" eaLnBrk="1" hangingPunct="1">
              <a:spcBef>
                <a:spcPts val="800"/>
              </a:spcBef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400" smtClean="0"/>
          </a:p>
          <a:p>
            <a:pPr marL="339725" indent="-339725" defTabSz="449263" eaLnBrk="1" hangingPunct="1">
              <a:spcBef>
                <a:spcPts val="800"/>
              </a:spcBef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400" smtClean="0"/>
          </a:p>
          <a:p>
            <a:pPr marL="339725" indent="-339725" defTabSz="449263" eaLnBrk="1" hangingPunct="1">
              <a:spcBef>
                <a:spcPts val="8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2400" smtClean="0">
                <a:cs typeface="Times New Roman" pitchFamily="18" charset="0"/>
              </a:rPr>
              <a:t>Não é um ambiente integrado de desenvolvimento, não oferecendo editores ou ambiente de programação.</a:t>
            </a:r>
            <a:r>
              <a:rPr lang="pt-BR" altLang="pt-BR" sz="2400" smtClean="0"/>
              <a:t> </a:t>
            </a:r>
          </a:p>
          <a:p>
            <a:pPr marL="339725" indent="-339725" defTabSz="449263" eaLnBrk="1" hangingPunct="1">
              <a:spcBef>
                <a:spcPts val="800"/>
              </a:spcBef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400" smtClean="0"/>
          </a:p>
          <a:p>
            <a:pPr marL="339725" indent="-339725" defTabSz="449263" eaLnBrk="1" hangingPunct="1">
              <a:spcBef>
                <a:spcPts val="800"/>
              </a:spcBef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400" smtClean="0"/>
          </a:p>
          <a:p>
            <a:pPr marL="339725" indent="-339725" defTabSz="449263" eaLnBrk="1" hangingPunct="1">
              <a:lnSpc>
                <a:spcPct val="90000"/>
              </a:lnSpc>
              <a:spcBef>
                <a:spcPts val="8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2400" smtClean="0">
                <a:cs typeface="Times New Roman" pitchFamily="18" charset="0"/>
              </a:rPr>
              <a:t>O Java SDK </a:t>
            </a:r>
            <a:r>
              <a:rPr lang="pt-BR" altLang="pt-BR" sz="2400" i="1" smtClean="0">
                <a:solidFill>
                  <a:schemeClr val="accent2"/>
                </a:solidFill>
                <a:cs typeface="Times New Roman" pitchFamily="18" charset="0"/>
              </a:rPr>
              <a:t>contém um amplo conjunto de APIs</a:t>
            </a:r>
            <a:r>
              <a:rPr lang="pt-BR" altLang="pt-BR" sz="2400" smtClean="0">
                <a:cs typeface="Times New Roman" pitchFamily="18" charset="0"/>
              </a:rPr>
              <a:t> </a:t>
            </a:r>
            <a:r>
              <a:rPr lang="pt-BR" altLang="pt-BR" sz="2400" i="1" smtClean="0">
                <a:cs typeface="Times New Roman" pitchFamily="18" charset="0"/>
              </a:rPr>
              <a:t>(Application Programing Interface</a:t>
            </a:r>
            <a:r>
              <a:rPr lang="pt-BR" altLang="pt-BR" sz="2400" smtClean="0">
                <a:cs typeface="Times New Roman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2462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4BFB2A-C37A-4737-8BC6-3D75391A09A2}" type="slidenum">
              <a:rPr lang="pt-BR"/>
              <a:pPr>
                <a:defRPr/>
              </a:pPr>
              <a:t>24</a:t>
            </a:fld>
            <a:endParaRPr lang="pt-BR"/>
          </a:p>
        </p:txBody>
      </p:sp>
      <p:sp>
        <p:nvSpPr>
          <p:cNvPr id="552962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83632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Ambiente</a:t>
            </a:r>
            <a:r>
              <a:rPr lang="en-GB" dirty="0"/>
              <a:t> de </a:t>
            </a:r>
            <a:r>
              <a:rPr lang="en-GB" dirty="0" err="1"/>
              <a:t>Desenvolvimento</a:t>
            </a:r>
            <a:r>
              <a:rPr lang="en-GB" dirty="0"/>
              <a:t>  (2/2)</a:t>
            </a:r>
            <a:endParaRPr lang="pt-BR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12838"/>
            <a:ext cx="8229600" cy="4794250"/>
          </a:xfrm>
        </p:spPr>
        <p:txBody>
          <a:bodyPr lIns="90000" tIns="46800" rIns="90000" bIns="46800">
            <a:spAutoFit/>
          </a:bodyPr>
          <a:lstStyle/>
          <a:p>
            <a:pPr marL="339725" indent="-339725" defTabSz="449263" eaLnBrk="1" hangingPunct="1">
              <a:spcBef>
                <a:spcPts val="8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400" b="1" smtClean="0">
                <a:cs typeface="Times New Roman" pitchFamily="18" charset="0"/>
              </a:rPr>
              <a:t>Algumas ferramentas do Java SDK</a:t>
            </a:r>
            <a:r>
              <a:rPr lang="en-GB" altLang="pt-BR" sz="2400" smtClean="0">
                <a:cs typeface="Times New Roman" pitchFamily="18" charset="0"/>
              </a:rPr>
              <a:t>:</a:t>
            </a:r>
          </a:p>
          <a:p>
            <a:pPr marL="339725" indent="-339725" defTabSz="449263" eaLnBrk="1" hangingPunct="1">
              <a:spcBef>
                <a:spcPts val="800"/>
              </a:spcBef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GB" altLang="pt-BR" sz="2400" smtClean="0">
              <a:cs typeface="Times New Roman" pitchFamily="18" charset="0"/>
            </a:endParaRPr>
          </a:p>
          <a:p>
            <a:pPr marL="741363" lvl="1" indent="-284163" defTabSz="449263" eaLnBrk="1" hangingPunct="1">
              <a:spcBef>
                <a:spcPts val="7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000" smtClean="0">
                <a:cs typeface="Times New Roman" pitchFamily="18" charset="0"/>
              </a:rPr>
              <a:t>o </a:t>
            </a:r>
            <a:r>
              <a:rPr lang="en-GB" altLang="pt-BR" sz="2000" b="1" i="1" smtClean="0">
                <a:solidFill>
                  <a:schemeClr val="accent2"/>
                </a:solidFill>
                <a:cs typeface="Times New Roman" pitchFamily="18" charset="0"/>
              </a:rPr>
              <a:t>compilador</a:t>
            </a:r>
            <a:r>
              <a:rPr lang="en-GB" altLang="pt-BR" sz="2000" smtClean="0">
                <a:cs typeface="Times New Roman" pitchFamily="18" charset="0"/>
              </a:rPr>
              <a:t> Java (javac) </a:t>
            </a:r>
          </a:p>
          <a:p>
            <a:pPr marL="741363" lvl="1" indent="-284163" defTabSz="449263" eaLnBrk="1" hangingPunct="1">
              <a:spcBef>
                <a:spcPts val="7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000" smtClean="0">
                <a:cs typeface="Times New Roman" pitchFamily="18" charset="0"/>
              </a:rPr>
              <a:t>o</a:t>
            </a:r>
            <a:r>
              <a:rPr lang="en-GB" altLang="pt-BR" sz="2000" b="1" smtClean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GB" altLang="pt-BR" sz="2000" b="1" i="1" smtClean="0">
                <a:solidFill>
                  <a:schemeClr val="accent2"/>
                </a:solidFill>
                <a:cs typeface="Times New Roman" pitchFamily="18" charset="0"/>
              </a:rPr>
              <a:t>interpretador</a:t>
            </a:r>
            <a:r>
              <a:rPr lang="en-GB" altLang="pt-BR" sz="2000" b="1" smtClean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GB" altLang="pt-BR" sz="2000" smtClean="0">
                <a:cs typeface="Times New Roman" pitchFamily="18" charset="0"/>
              </a:rPr>
              <a:t>de aplicações Java (java)</a:t>
            </a:r>
          </a:p>
          <a:p>
            <a:pPr marL="741363" lvl="1" indent="-284163" defTabSz="449263" eaLnBrk="1" hangingPunct="1">
              <a:spcBef>
                <a:spcPts val="7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000" smtClean="0">
                <a:cs typeface="Times New Roman" pitchFamily="18" charset="0"/>
              </a:rPr>
              <a:t>o </a:t>
            </a:r>
            <a:r>
              <a:rPr lang="en-GB" altLang="pt-BR" sz="2000" b="1" i="1" smtClean="0">
                <a:solidFill>
                  <a:schemeClr val="accent2"/>
                </a:solidFill>
                <a:cs typeface="Times New Roman" pitchFamily="18" charset="0"/>
              </a:rPr>
              <a:t>interpretador de applets</a:t>
            </a:r>
            <a:r>
              <a:rPr lang="en-GB" altLang="pt-BR" sz="2000" smtClean="0">
                <a:cs typeface="Times New Roman" pitchFamily="18" charset="0"/>
              </a:rPr>
              <a:t> Java (appletsviewer ) </a:t>
            </a:r>
          </a:p>
          <a:p>
            <a:pPr marL="741363" lvl="1" indent="-284163" defTabSz="449263" eaLnBrk="1" hangingPunct="1">
              <a:spcBef>
                <a:spcPts val="7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000" smtClean="0">
                <a:cs typeface="Times New Roman" pitchFamily="18" charset="0"/>
              </a:rPr>
              <a:t>e ainda:</a:t>
            </a:r>
          </a:p>
          <a:p>
            <a:pPr marL="339725" indent="-339725" defTabSz="449263" eaLnBrk="1" hangingPunct="1">
              <a:spcBef>
                <a:spcPts val="800"/>
              </a:spcBef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GB" altLang="pt-BR" sz="2400" smtClean="0">
              <a:cs typeface="Times New Roman" pitchFamily="18" charset="0"/>
            </a:endParaRPr>
          </a:p>
          <a:p>
            <a:pPr marL="741363" lvl="1" indent="-284163" defTabSz="449263" eaLnBrk="1" hangingPunct="1">
              <a:spcBef>
                <a:spcPts val="8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000" smtClean="0">
                <a:cs typeface="Times New Roman" pitchFamily="18" charset="0"/>
              </a:rPr>
              <a:t>javadoc (</a:t>
            </a:r>
            <a:r>
              <a:rPr lang="en-GB" altLang="pt-BR" sz="2000" b="1" smtClean="0">
                <a:cs typeface="Times New Roman" pitchFamily="18" charset="0"/>
              </a:rPr>
              <a:t>um </a:t>
            </a:r>
            <a:r>
              <a:rPr lang="en-GB" altLang="pt-BR" sz="2000" b="1" i="1" smtClean="0">
                <a:solidFill>
                  <a:schemeClr val="accent2"/>
                </a:solidFill>
                <a:cs typeface="Times New Roman" pitchFamily="18" charset="0"/>
              </a:rPr>
              <a:t>gerador de documentação</a:t>
            </a:r>
            <a:r>
              <a:rPr lang="en-GB" altLang="pt-BR" sz="2000" smtClean="0">
                <a:cs typeface="Times New Roman" pitchFamily="18" charset="0"/>
              </a:rPr>
              <a:t> para programas Java) </a:t>
            </a:r>
          </a:p>
          <a:p>
            <a:pPr marL="741363" lvl="1" indent="-284163" defTabSz="449263" eaLnBrk="1" hangingPunct="1">
              <a:spcBef>
                <a:spcPts val="8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000" smtClean="0">
                <a:cs typeface="Times New Roman" pitchFamily="18" charset="0"/>
              </a:rPr>
              <a:t>jar (o </a:t>
            </a:r>
            <a:r>
              <a:rPr lang="en-GB" altLang="pt-BR" sz="2000" b="1" i="1" smtClean="0">
                <a:solidFill>
                  <a:schemeClr val="accent2"/>
                </a:solidFill>
                <a:cs typeface="Times New Roman" pitchFamily="18" charset="0"/>
              </a:rPr>
              <a:t>manipulador de arquivos comprimidos</a:t>
            </a:r>
            <a:r>
              <a:rPr lang="en-GB" altLang="pt-BR" sz="2000" smtClean="0">
                <a:cs typeface="Times New Roman" pitchFamily="18" charset="0"/>
              </a:rPr>
              <a:t> no formato Java Archive)</a:t>
            </a:r>
          </a:p>
          <a:p>
            <a:pPr marL="741363" lvl="1" indent="-284163" defTabSz="449263" eaLnBrk="1" hangingPunct="1">
              <a:spcBef>
                <a:spcPts val="8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000" smtClean="0">
                <a:cs typeface="Times New Roman" pitchFamily="18" charset="0"/>
              </a:rPr>
              <a:t>jdb (um </a:t>
            </a:r>
            <a:r>
              <a:rPr lang="en-GB" altLang="pt-BR" sz="2000" b="1" i="1" smtClean="0">
                <a:solidFill>
                  <a:schemeClr val="accent2"/>
                </a:solidFill>
                <a:cs typeface="Times New Roman" pitchFamily="18" charset="0"/>
              </a:rPr>
              <a:t>depurador de programas</a:t>
            </a:r>
            <a:r>
              <a:rPr lang="en-GB" altLang="pt-BR" sz="2000" smtClean="0">
                <a:cs typeface="Times New Roman" pitchFamily="18" charset="0"/>
              </a:rPr>
              <a:t> Java),  entre outras ferramentas.</a:t>
            </a:r>
          </a:p>
        </p:txBody>
      </p:sp>
    </p:spTree>
    <p:extLst>
      <p:ext uri="{BB962C8B-B14F-4D97-AF65-F5344CB8AC3E}">
        <p14:creationId xmlns:p14="http://schemas.microsoft.com/office/powerpoint/2010/main" val="355357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Programando JAVA </a:t>
            </a:r>
            <a:endParaRPr lang="pt-BR" altLang="pt-BR"/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36513" y="735013"/>
            <a:ext cx="8856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Elementos da Programação Tradicional no Programa</a:t>
            </a:r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179388" y="1268413"/>
            <a:ext cx="8424862" cy="237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179388" indent="31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5093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2000" u="none">
                <a:latin typeface="Courier New" pitchFamily="49" charset="0"/>
              </a:rPr>
              <a:t>// Nosso primeiro programa Java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2000" u="none">
                <a:latin typeface="Courier New" pitchFamily="49" charset="0"/>
              </a:rPr>
              <a:t>// Conhecendo a estrutura de um programa Java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2000" b="1" u="none">
                <a:latin typeface="Courier New" pitchFamily="49" charset="0"/>
              </a:rPr>
              <a:t>public</a:t>
            </a:r>
            <a:r>
              <a:rPr lang="en-US" altLang="pt-BR" sz="2000" u="none">
                <a:latin typeface="Courier New" pitchFamily="49" charset="0"/>
              </a:rPr>
              <a:t> </a:t>
            </a:r>
            <a:r>
              <a:rPr lang="en-US" altLang="pt-BR" sz="2000" b="1" u="none">
                <a:latin typeface="Courier New" pitchFamily="49" charset="0"/>
              </a:rPr>
              <a:t>class</a:t>
            </a:r>
            <a:r>
              <a:rPr lang="en-US" altLang="pt-BR" sz="2000" u="none">
                <a:latin typeface="Courier New" pitchFamily="49" charset="0"/>
              </a:rPr>
              <a:t> MeuPrimeiroPrograma {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2000" b="1" u="none">
                <a:latin typeface="Courier New" pitchFamily="49" charset="0"/>
              </a:rPr>
              <a:t>  public static</a:t>
            </a:r>
            <a:r>
              <a:rPr lang="en-US" altLang="pt-BR" sz="2000" u="none">
                <a:latin typeface="Courier New" pitchFamily="49" charset="0"/>
              </a:rPr>
              <a:t> </a:t>
            </a:r>
            <a:r>
              <a:rPr lang="en-US" altLang="pt-BR" sz="2000" b="1" u="none">
                <a:latin typeface="Courier New" pitchFamily="49" charset="0"/>
              </a:rPr>
              <a:t>void </a:t>
            </a:r>
            <a:r>
              <a:rPr lang="en-US" altLang="pt-BR" sz="2000" u="none">
                <a:latin typeface="Courier New" pitchFamily="49" charset="0"/>
              </a:rPr>
              <a:t>main (String arg[]) {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2000" u="none">
                <a:latin typeface="Courier New" pitchFamily="49" charset="0"/>
              </a:rPr>
              <a:t>    System.out.println("Olá Aluno de JAVA");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2000" u="none">
                <a:latin typeface="Courier New" pitchFamily="49" charset="0"/>
              </a:rPr>
              <a:t>  } // fim do método main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2000" u="none">
                <a:latin typeface="Courier New" pitchFamily="49" charset="0"/>
              </a:rPr>
              <a:t>} // fim da classe MeuPrimeiroPrograma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pt-BR" sz="2400" u="none">
              <a:latin typeface="Courier New" pitchFamily="49" charset="0"/>
            </a:endParaRPr>
          </a:p>
        </p:txBody>
      </p:sp>
      <p:grpSp>
        <p:nvGrpSpPr>
          <p:cNvPr id="206860" name="Group 12"/>
          <p:cNvGrpSpPr>
            <a:grpSpLocks/>
          </p:cNvGrpSpPr>
          <p:nvPr/>
        </p:nvGrpSpPr>
        <p:grpSpPr bwMode="auto">
          <a:xfrm>
            <a:off x="323850" y="2028825"/>
            <a:ext cx="3455988" cy="3805238"/>
            <a:chOff x="204" y="1278"/>
            <a:chExt cx="2177" cy="2397"/>
          </a:xfrm>
        </p:grpSpPr>
        <p:sp>
          <p:nvSpPr>
            <p:cNvPr id="206853" name="AutoShape 5"/>
            <p:cNvSpPr>
              <a:spLocks noChangeArrowheads="1"/>
            </p:cNvSpPr>
            <p:nvPr/>
          </p:nvSpPr>
          <p:spPr bwMode="auto">
            <a:xfrm rot="2629095" flipH="1">
              <a:off x="1854" y="1278"/>
              <a:ext cx="45" cy="1815"/>
            </a:xfrm>
            <a:prstGeom prst="downArrow">
              <a:avLst>
                <a:gd name="adj1" fmla="val 50000"/>
                <a:gd name="adj2" fmla="val 1008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854" name="Text Box 6"/>
            <p:cNvSpPr txBox="1">
              <a:spLocks noChangeArrowheads="1"/>
            </p:cNvSpPr>
            <p:nvPr/>
          </p:nvSpPr>
          <p:spPr bwMode="auto">
            <a:xfrm>
              <a:off x="204" y="2976"/>
              <a:ext cx="2177" cy="6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b="1" u="none"/>
                <a:t>Função Principal. </a:t>
              </a:r>
              <a:r>
                <a:rPr lang="pt-BR" altLang="pt-BR" sz="1600" u="none"/>
                <a:t>Programas em Linguagem C e C++ buscam seu início pela função principal (main()).</a:t>
              </a:r>
              <a:endParaRPr lang="pt-BR" altLang="pt-BR"/>
            </a:p>
          </p:txBody>
        </p:sp>
      </p:grpSp>
      <p:grpSp>
        <p:nvGrpSpPr>
          <p:cNvPr id="206861" name="Group 13"/>
          <p:cNvGrpSpPr>
            <a:grpSpLocks/>
          </p:cNvGrpSpPr>
          <p:nvPr/>
        </p:nvGrpSpPr>
        <p:grpSpPr bwMode="auto">
          <a:xfrm>
            <a:off x="4859338" y="3357563"/>
            <a:ext cx="3170237" cy="2289175"/>
            <a:chOff x="3061" y="2115"/>
            <a:chExt cx="1997" cy="1442"/>
          </a:xfrm>
        </p:grpSpPr>
        <p:sp>
          <p:nvSpPr>
            <p:cNvPr id="206857" name="Text Box 9"/>
            <p:cNvSpPr txBox="1">
              <a:spLocks noChangeArrowheads="1"/>
            </p:cNvSpPr>
            <p:nvPr/>
          </p:nvSpPr>
          <p:spPr bwMode="auto">
            <a:xfrm>
              <a:off x="3061" y="2704"/>
              <a:ext cx="1905" cy="85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b="1" u="none"/>
                <a:t>Parâmetros. </a:t>
              </a:r>
              <a:r>
                <a:rPr lang="pt-BR" altLang="pt-BR" sz="1600" u="none"/>
                <a:t>Parâmetros em funções permitem que essas iniciem com valores recebidos externamente, para variáveis que utilizarão internamente.</a:t>
              </a:r>
              <a:r>
                <a:rPr lang="pt-BR" altLang="pt-BR" sz="1600"/>
                <a:t> </a:t>
              </a:r>
            </a:p>
          </p:txBody>
        </p:sp>
        <p:sp>
          <p:nvSpPr>
            <p:cNvPr id="206858" name="AutoShape 10"/>
            <p:cNvSpPr>
              <a:spLocks noChangeArrowheads="1"/>
            </p:cNvSpPr>
            <p:nvPr/>
          </p:nvSpPr>
          <p:spPr bwMode="auto">
            <a:xfrm rot="2363261" flipV="1">
              <a:off x="3107" y="2115"/>
              <a:ext cx="1951" cy="45"/>
            </a:xfrm>
            <a:prstGeom prst="rightArrow">
              <a:avLst>
                <a:gd name="adj1" fmla="val 50000"/>
                <a:gd name="adj2" fmla="val 1083889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809914196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Programando JAVA </a:t>
            </a:r>
            <a:endParaRPr lang="pt-BR" altLang="pt-BR"/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36513" y="735013"/>
            <a:ext cx="8856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Elementos da Orientação a Objetos no Programa</a:t>
            </a:r>
          </a:p>
        </p:txBody>
      </p:sp>
      <p:sp>
        <p:nvSpPr>
          <p:cNvPr id="205832" name="Rectangle 8"/>
          <p:cNvSpPr>
            <a:spLocks noChangeArrowheads="1"/>
          </p:cNvSpPr>
          <p:nvPr/>
        </p:nvSpPr>
        <p:spPr bwMode="auto">
          <a:xfrm>
            <a:off x="179388" y="1268413"/>
            <a:ext cx="8424862" cy="237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179388" indent="31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5093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2000" u="none">
                <a:latin typeface="Courier New" pitchFamily="49" charset="0"/>
              </a:rPr>
              <a:t>// Nosso primeiro programa Java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2000" u="none">
                <a:latin typeface="Courier New" pitchFamily="49" charset="0"/>
              </a:rPr>
              <a:t>// Conhecendo a estrutura de um programa Java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2000" b="1" u="none">
                <a:latin typeface="Courier New" pitchFamily="49" charset="0"/>
              </a:rPr>
              <a:t>public</a:t>
            </a:r>
            <a:r>
              <a:rPr lang="en-US" altLang="pt-BR" sz="2000" u="none">
                <a:latin typeface="Courier New" pitchFamily="49" charset="0"/>
              </a:rPr>
              <a:t> </a:t>
            </a:r>
            <a:r>
              <a:rPr lang="en-US" altLang="pt-BR" sz="2000" b="1" u="none">
                <a:latin typeface="Courier New" pitchFamily="49" charset="0"/>
              </a:rPr>
              <a:t>class</a:t>
            </a:r>
            <a:r>
              <a:rPr lang="en-US" altLang="pt-BR" sz="2000" u="none">
                <a:latin typeface="Courier New" pitchFamily="49" charset="0"/>
              </a:rPr>
              <a:t> MeuPrimeiroPrograma {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2000" b="1" u="none">
                <a:latin typeface="Courier New" pitchFamily="49" charset="0"/>
              </a:rPr>
              <a:t>  public static</a:t>
            </a:r>
            <a:r>
              <a:rPr lang="en-US" altLang="pt-BR" sz="2000" u="none">
                <a:latin typeface="Courier New" pitchFamily="49" charset="0"/>
              </a:rPr>
              <a:t> </a:t>
            </a:r>
            <a:r>
              <a:rPr lang="en-US" altLang="pt-BR" sz="2000" b="1" u="none">
                <a:latin typeface="Courier New" pitchFamily="49" charset="0"/>
              </a:rPr>
              <a:t>void </a:t>
            </a:r>
            <a:r>
              <a:rPr lang="en-US" altLang="pt-BR" sz="2000" u="none">
                <a:latin typeface="Courier New" pitchFamily="49" charset="0"/>
              </a:rPr>
              <a:t>main (String arg[]) {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2000" u="none">
                <a:latin typeface="Courier New" pitchFamily="49" charset="0"/>
              </a:rPr>
              <a:t>    System.out.println("Olá Aluno de JAVA");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2000" u="none">
                <a:latin typeface="Courier New" pitchFamily="49" charset="0"/>
              </a:rPr>
              <a:t>  } // fim do método main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2000" u="none">
                <a:latin typeface="Courier New" pitchFamily="49" charset="0"/>
              </a:rPr>
              <a:t>} // fim da classe MeuPrimeiroPrograma</a:t>
            </a:r>
          </a:p>
        </p:txBody>
      </p:sp>
      <p:grpSp>
        <p:nvGrpSpPr>
          <p:cNvPr id="205840" name="Group 16"/>
          <p:cNvGrpSpPr>
            <a:grpSpLocks/>
          </p:cNvGrpSpPr>
          <p:nvPr/>
        </p:nvGrpSpPr>
        <p:grpSpPr bwMode="auto">
          <a:xfrm>
            <a:off x="179388" y="2728913"/>
            <a:ext cx="3455987" cy="2400300"/>
            <a:chOff x="113" y="1719"/>
            <a:chExt cx="2177" cy="1512"/>
          </a:xfrm>
        </p:grpSpPr>
        <p:sp>
          <p:nvSpPr>
            <p:cNvPr id="205833" name="AutoShape 9"/>
            <p:cNvSpPr>
              <a:spLocks noChangeArrowheads="1"/>
            </p:cNvSpPr>
            <p:nvPr/>
          </p:nvSpPr>
          <p:spPr bwMode="auto">
            <a:xfrm rot="2743451">
              <a:off x="744" y="1175"/>
              <a:ext cx="91" cy="1180"/>
            </a:xfrm>
            <a:prstGeom prst="downArrow">
              <a:avLst>
                <a:gd name="adj1" fmla="val 50000"/>
                <a:gd name="adj2" fmla="val 32417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5834" name="Text Box 10"/>
            <p:cNvSpPr txBox="1">
              <a:spLocks noChangeArrowheads="1"/>
            </p:cNvSpPr>
            <p:nvPr/>
          </p:nvSpPr>
          <p:spPr bwMode="auto">
            <a:xfrm>
              <a:off x="113" y="2205"/>
              <a:ext cx="2177" cy="10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b="1" u="none"/>
                <a:t>Classe. </a:t>
              </a:r>
              <a:r>
                <a:rPr lang="pt-BR" altLang="pt-BR" sz="1600" u="none"/>
                <a:t>Como qualquer programa JAVA, esse programa exige uma classe (palavra reservada “class”). O fato de ser pública (palavra “public”) garante visibilidade em qualquer contexto de sua utilização</a:t>
              </a:r>
              <a:r>
                <a:rPr lang="pt-BR" altLang="pt-BR"/>
                <a:t> </a:t>
              </a:r>
            </a:p>
          </p:txBody>
        </p:sp>
      </p:grpSp>
      <p:grpSp>
        <p:nvGrpSpPr>
          <p:cNvPr id="205843" name="Group 19"/>
          <p:cNvGrpSpPr>
            <a:grpSpLocks/>
          </p:cNvGrpSpPr>
          <p:nvPr/>
        </p:nvGrpSpPr>
        <p:grpSpPr bwMode="auto">
          <a:xfrm>
            <a:off x="3743325" y="3213100"/>
            <a:ext cx="5149850" cy="1354138"/>
            <a:chOff x="2358" y="2024"/>
            <a:chExt cx="3244" cy="853"/>
          </a:xfrm>
        </p:grpSpPr>
        <p:sp>
          <p:nvSpPr>
            <p:cNvPr id="205837" name="Text Box 13"/>
            <p:cNvSpPr txBox="1">
              <a:spLocks noChangeArrowheads="1"/>
            </p:cNvSpPr>
            <p:nvPr/>
          </p:nvSpPr>
          <p:spPr bwMode="auto">
            <a:xfrm>
              <a:off x="3697" y="2024"/>
              <a:ext cx="1905" cy="85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b="1" u="none"/>
                <a:t>Método. </a:t>
              </a:r>
              <a:r>
                <a:rPr lang="pt-BR" altLang="pt-BR" sz="1600" u="none"/>
                <a:t>A impressão da mensagem “Olá Aluno de Java” se deu pela execução do método “println” da classe “System”.</a:t>
              </a:r>
              <a:r>
                <a:rPr lang="pt-BR" altLang="pt-BR" sz="1600"/>
                <a:t>  </a:t>
              </a:r>
            </a:p>
          </p:txBody>
        </p:sp>
        <p:sp>
          <p:nvSpPr>
            <p:cNvPr id="205838" name="AutoShape 14"/>
            <p:cNvSpPr>
              <a:spLocks noChangeArrowheads="1"/>
            </p:cNvSpPr>
            <p:nvPr/>
          </p:nvSpPr>
          <p:spPr bwMode="auto">
            <a:xfrm rot="2363261">
              <a:off x="2358" y="2108"/>
              <a:ext cx="1328" cy="113"/>
            </a:xfrm>
            <a:prstGeom prst="rightArrow">
              <a:avLst>
                <a:gd name="adj1" fmla="val 50000"/>
                <a:gd name="adj2" fmla="val 293805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05842" name="Group 18"/>
          <p:cNvGrpSpPr>
            <a:grpSpLocks/>
          </p:cNvGrpSpPr>
          <p:nvPr/>
        </p:nvGrpSpPr>
        <p:grpSpPr bwMode="auto">
          <a:xfrm>
            <a:off x="611188" y="3565525"/>
            <a:ext cx="7345362" cy="2959100"/>
            <a:chOff x="385" y="2246"/>
            <a:chExt cx="4627" cy="1864"/>
          </a:xfrm>
        </p:grpSpPr>
        <p:sp>
          <p:nvSpPr>
            <p:cNvPr id="205835" name="AutoShape 11"/>
            <p:cNvSpPr>
              <a:spLocks noChangeArrowheads="1"/>
            </p:cNvSpPr>
            <p:nvPr/>
          </p:nvSpPr>
          <p:spPr bwMode="auto">
            <a:xfrm rot="2363261">
              <a:off x="1598" y="2246"/>
              <a:ext cx="1908" cy="152"/>
            </a:xfrm>
            <a:prstGeom prst="rightArrow">
              <a:avLst>
                <a:gd name="adj1" fmla="val 50000"/>
                <a:gd name="adj2" fmla="val 313816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5836" name="Text Box 12"/>
            <p:cNvSpPr txBox="1">
              <a:spLocks noChangeArrowheads="1"/>
            </p:cNvSpPr>
            <p:nvPr/>
          </p:nvSpPr>
          <p:spPr bwMode="auto">
            <a:xfrm>
              <a:off x="2835" y="3031"/>
              <a:ext cx="2177" cy="85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b="1" u="none"/>
                <a:t>Objeto. </a:t>
              </a:r>
              <a:r>
                <a:rPr lang="pt-BR" altLang="pt-BR" sz="1600" u="none"/>
                <a:t>Para imprimirmos a mensagem de saída de nosso programa precisamos de um objeto “out” da classe “System” da biblioteca padrão java.lang</a:t>
              </a:r>
              <a:r>
                <a:rPr lang="pt-BR" altLang="pt-BR" sz="1600"/>
                <a:t> </a:t>
              </a:r>
            </a:p>
          </p:txBody>
        </p:sp>
        <p:sp>
          <p:nvSpPr>
            <p:cNvPr id="205839" name="Text Box 15"/>
            <p:cNvSpPr txBox="1">
              <a:spLocks noChangeArrowheads="1"/>
            </p:cNvSpPr>
            <p:nvPr/>
          </p:nvSpPr>
          <p:spPr bwMode="auto">
            <a:xfrm>
              <a:off x="385" y="3317"/>
              <a:ext cx="2177" cy="79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b="1" u="none"/>
                <a:t>Biblioteca.</a:t>
              </a:r>
              <a:r>
                <a:rPr lang="pt-BR" altLang="pt-BR" sz="1400" b="1" u="none"/>
                <a:t> </a:t>
              </a:r>
              <a:r>
                <a:rPr lang="pt-BR" altLang="pt-BR" sz="1400" u="none"/>
                <a:t>A organização das classes JAVA se dá na forma de bibliotecas. Nesse programa utilizamos a biblioteca padrão da linguagem JAVA (biblioteca java.lang)</a:t>
              </a:r>
              <a:r>
                <a:rPr lang="pt-BR" altLang="pt-BR" sz="1400"/>
                <a:t> </a:t>
              </a:r>
              <a:r>
                <a:rPr lang="pt-BR" altLang="pt-BR" sz="160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874364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 err="1"/>
              <a:t>Estrutura</a:t>
            </a:r>
            <a:r>
              <a:rPr lang="en-US" altLang="pt-BR" dirty="0"/>
              <a:t> de um </a:t>
            </a:r>
            <a:r>
              <a:rPr lang="en-US" altLang="pt-BR" dirty="0" err="1"/>
              <a:t>Programa</a:t>
            </a:r>
            <a:r>
              <a:rPr lang="en-US" altLang="pt-BR" dirty="0"/>
              <a:t> JAVA </a:t>
            </a:r>
            <a:endParaRPr lang="pt-BR" altLang="pt-BR" dirty="0"/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179388" y="1989138"/>
            <a:ext cx="4321175" cy="10080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179388" indent="31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5093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/>
            </a:r>
            <a:br>
              <a:rPr lang="en-US" altLang="pt-BR" sz="1400" u="none">
                <a:latin typeface="Courier New" pitchFamily="49" charset="0"/>
              </a:rPr>
            </a:br>
            <a:r>
              <a:rPr lang="en-US" altLang="pt-BR" sz="1400" u="none">
                <a:latin typeface="Courier New" pitchFamily="49" charset="0"/>
              </a:rPr>
              <a:t>/** Nosso primeiro programa Java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    Conhecendo a estrutura de um     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    programa Java */</a:t>
            </a:r>
          </a:p>
        </p:txBody>
      </p:sp>
      <p:sp>
        <p:nvSpPr>
          <p:cNvPr id="271367" name="Rectangle 7"/>
          <p:cNvSpPr>
            <a:spLocks noChangeArrowheads="1"/>
          </p:cNvSpPr>
          <p:nvPr/>
        </p:nvSpPr>
        <p:spPr bwMode="auto">
          <a:xfrm>
            <a:off x="179388" y="3167063"/>
            <a:ext cx="6913562" cy="22034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altLang="pt-BR" sz="1600" b="1" u="none">
                <a:latin typeface="Courier New" pitchFamily="49" charset="0"/>
              </a:rPr>
              <a:t>public</a:t>
            </a:r>
            <a:r>
              <a:rPr lang="en-US" altLang="pt-BR" sz="1600" u="none">
                <a:latin typeface="Courier New" pitchFamily="49" charset="0"/>
              </a:rPr>
              <a:t> </a:t>
            </a:r>
            <a:r>
              <a:rPr lang="en-US" altLang="pt-BR" sz="1600" b="1" u="none">
                <a:latin typeface="Courier New" pitchFamily="49" charset="0"/>
              </a:rPr>
              <a:t>class</a:t>
            </a:r>
            <a:r>
              <a:rPr lang="en-US" altLang="pt-BR" sz="1600" u="none">
                <a:latin typeface="Courier New" pitchFamily="49" charset="0"/>
              </a:rPr>
              <a:t> MinhaClassePublica {</a:t>
            </a:r>
          </a:p>
          <a:p>
            <a:pPr lvl="1"/>
            <a:r>
              <a:rPr lang="en-US" altLang="pt-BR" b="1" u="none"/>
              <a:t>……</a:t>
            </a:r>
            <a:r>
              <a:rPr lang="en-US" altLang="pt-BR"/>
              <a:t> </a:t>
            </a:r>
            <a:r>
              <a:rPr lang="en-US" altLang="pt-BR" sz="1600" b="1" u="none">
                <a:latin typeface="Courier New" pitchFamily="49" charset="0"/>
              </a:rPr>
              <a:t>  </a:t>
            </a:r>
          </a:p>
          <a:p>
            <a:pPr lvl="1"/>
            <a:r>
              <a:rPr lang="en-US" altLang="pt-BR" b="1" u="none"/>
              <a:t>……</a:t>
            </a:r>
            <a:r>
              <a:rPr lang="en-US" altLang="pt-BR"/>
              <a:t> </a:t>
            </a:r>
          </a:p>
          <a:p>
            <a:pPr lvl="1"/>
            <a:r>
              <a:rPr lang="en-US" altLang="pt-BR" sz="1400" u="none">
                <a:latin typeface="Courier New" pitchFamily="49" charset="0"/>
              </a:rPr>
              <a:t>/** Comentário sobre o método */</a:t>
            </a:r>
          </a:p>
          <a:p>
            <a:pPr lvl="1"/>
            <a:r>
              <a:rPr lang="en-US" altLang="pt-BR" sz="1400" u="none">
                <a:latin typeface="Courier New" pitchFamily="49" charset="0"/>
              </a:rPr>
              <a:t>  </a:t>
            </a:r>
            <a:r>
              <a:rPr lang="en-US" altLang="pt-BR" sz="1400" b="1" u="none">
                <a:latin typeface="Courier New" pitchFamily="49" charset="0"/>
              </a:rPr>
              <a:t>public (private/protected) </a:t>
            </a:r>
            <a:r>
              <a:rPr lang="en-US" altLang="pt-BR" sz="1400" u="none">
                <a:latin typeface="Courier New" pitchFamily="49" charset="0"/>
              </a:rPr>
              <a:t>tipoRet nomeMetodo(&lt;parametros&gt;) { </a:t>
            </a:r>
          </a:p>
          <a:p>
            <a:pPr lvl="1"/>
            <a:r>
              <a:rPr lang="en-US" altLang="pt-BR" sz="1400" u="none">
                <a:latin typeface="Courier New" pitchFamily="49" charset="0"/>
              </a:rPr>
              <a:t>   // código do método</a:t>
            </a:r>
          </a:p>
          <a:p>
            <a:pPr lvl="1"/>
            <a:r>
              <a:rPr lang="en-US" altLang="pt-BR" sz="1400" u="none">
                <a:latin typeface="Courier New" pitchFamily="49" charset="0"/>
              </a:rPr>
              <a:t>} // fim da definição do método</a:t>
            </a:r>
            <a:endParaRPr lang="en-US" altLang="pt-BR" sz="1400" b="1" u="none">
              <a:latin typeface="Courier New" pitchFamily="49" charset="0"/>
            </a:endParaRPr>
          </a:p>
          <a:p>
            <a:pPr lvl="1"/>
            <a:r>
              <a:rPr lang="en-US" altLang="pt-BR" sz="1600" u="none">
                <a:latin typeface="Courier New" pitchFamily="49" charset="0"/>
              </a:rPr>
              <a:t>} // fim da classe</a:t>
            </a: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4643438" y="1989138"/>
            <a:ext cx="4178300" cy="10144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b="1" u="none" dirty="0"/>
              <a:t>Comentários. </a:t>
            </a:r>
            <a:r>
              <a:rPr lang="pt-BR" altLang="pt-BR" sz="1400" u="none" dirty="0"/>
              <a:t>Com sintaxe “// ... para comentários simples ou “/* .... */” e a mais recente “/** .. */ que permite geração de documentação automática (ferramenta </a:t>
            </a:r>
            <a:r>
              <a:rPr lang="pt-BR" altLang="pt-BR" sz="1400" u="none" dirty="0" err="1"/>
              <a:t>javadoc</a:t>
            </a:r>
            <a:r>
              <a:rPr lang="pt-BR" altLang="pt-BR" sz="1400" u="none" dirty="0"/>
              <a:t>)</a:t>
            </a:r>
            <a:endParaRPr lang="pt-BR" altLang="pt-BR" sz="1400" dirty="0"/>
          </a:p>
        </p:txBody>
      </p:sp>
      <p:sp>
        <p:nvSpPr>
          <p:cNvPr id="271373" name="Rectangle 13"/>
          <p:cNvSpPr>
            <a:spLocks noChangeArrowheads="1"/>
          </p:cNvSpPr>
          <p:nvPr/>
        </p:nvSpPr>
        <p:spPr bwMode="auto">
          <a:xfrm>
            <a:off x="179388" y="1417638"/>
            <a:ext cx="4321175" cy="431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179388" indent="31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5093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1800" b="1" u="none">
                <a:latin typeface="Courier New" pitchFamily="49" charset="0"/>
              </a:rPr>
              <a:t>import</a:t>
            </a:r>
            <a:r>
              <a:rPr lang="en-US" altLang="pt-BR" sz="1800" u="none">
                <a:latin typeface="Courier New" pitchFamily="49" charset="0"/>
              </a:rPr>
              <a:t> java.lang.*;</a:t>
            </a:r>
          </a:p>
        </p:txBody>
      </p:sp>
      <p:sp>
        <p:nvSpPr>
          <p:cNvPr id="271374" name="Text Box 14"/>
          <p:cNvSpPr txBox="1">
            <a:spLocks noChangeArrowheads="1"/>
          </p:cNvSpPr>
          <p:nvPr/>
        </p:nvSpPr>
        <p:spPr bwMode="auto">
          <a:xfrm>
            <a:off x="4643438" y="1460500"/>
            <a:ext cx="4321175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b="1" u="none"/>
              <a:t>Import. </a:t>
            </a:r>
            <a:r>
              <a:rPr lang="pt-BR" altLang="pt-BR" sz="1400" u="none"/>
              <a:t>Seção de importação de bibliotecas.</a:t>
            </a:r>
            <a:endParaRPr lang="pt-BR" altLang="pt-BR" sz="1400"/>
          </a:p>
        </p:txBody>
      </p:sp>
      <p:sp>
        <p:nvSpPr>
          <p:cNvPr id="271375" name="Rectangle 15"/>
          <p:cNvSpPr>
            <a:spLocks noChangeArrowheads="1"/>
          </p:cNvSpPr>
          <p:nvPr/>
        </p:nvSpPr>
        <p:spPr bwMode="auto">
          <a:xfrm>
            <a:off x="179388" y="836613"/>
            <a:ext cx="4321175" cy="431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179388" indent="31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5093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1800" b="1" u="none">
                <a:latin typeface="Courier New" pitchFamily="49" charset="0"/>
              </a:rPr>
              <a:t>package</a:t>
            </a:r>
            <a:r>
              <a:rPr lang="en-US" altLang="pt-BR" sz="1800" u="none">
                <a:latin typeface="Courier New" pitchFamily="49" charset="0"/>
              </a:rPr>
              <a:t> meupacote;</a:t>
            </a:r>
          </a:p>
        </p:txBody>
      </p:sp>
      <p:sp>
        <p:nvSpPr>
          <p:cNvPr id="271376" name="Text Box 16"/>
          <p:cNvSpPr txBox="1">
            <a:spLocks noChangeArrowheads="1"/>
          </p:cNvSpPr>
          <p:nvPr/>
        </p:nvSpPr>
        <p:spPr bwMode="auto">
          <a:xfrm>
            <a:off x="4643438" y="820738"/>
            <a:ext cx="4321175" cy="588962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b="1" u="none" dirty="0" err="1"/>
              <a:t>Package</a:t>
            </a:r>
            <a:r>
              <a:rPr lang="pt-BR" altLang="pt-BR" b="1" u="none" dirty="0"/>
              <a:t>. </a:t>
            </a:r>
            <a:r>
              <a:rPr lang="pt-BR" altLang="pt-BR" sz="1400" u="none" dirty="0"/>
              <a:t>Utilizado quando o código do programa deverá fazer parte de um pacote.</a:t>
            </a:r>
            <a:endParaRPr lang="pt-BR" altLang="pt-BR" sz="1400" dirty="0"/>
          </a:p>
        </p:txBody>
      </p:sp>
      <p:sp>
        <p:nvSpPr>
          <p:cNvPr id="271377" name="Text Box 17"/>
          <p:cNvSpPr txBox="1">
            <a:spLocks noChangeArrowheads="1"/>
          </p:cNvSpPr>
          <p:nvPr/>
        </p:nvSpPr>
        <p:spPr bwMode="auto">
          <a:xfrm>
            <a:off x="7193540" y="3155950"/>
            <a:ext cx="1655763" cy="2716212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b="1" u="none" dirty="0"/>
              <a:t>Classes. </a:t>
            </a:r>
            <a:r>
              <a:rPr lang="pt-BR" altLang="pt-BR" sz="1400" u="none" dirty="0"/>
              <a:t>Declaração de classes, atributos e métodos do programa Java. A declaração e a definição dos métodos ocorre obrigatoriamente dentro do limite de declaração da classe.</a:t>
            </a:r>
            <a:endParaRPr lang="pt-BR" altLang="pt-BR" sz="1400" dirty="0"/>
          </a:p>
        </p:txBody>
      </p:sp>
      <p:sp>
        <p:nvSpPr>
          <p:cNvPr id="271378" name="Text Box 18"/>
          <p:cNvSpPr txBox="1">
            <a:spLocks noChangeArrowheads="1"/>
          </p:cNvSpPr>
          <p:nvPr/>
        </p:nvSpPr>
        <p:spPr bwMode="auto">
          <a:xfrm>
            <a:off x="177800" y="5516563"/>
            <a:ext cx="3530600" cy="801687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b="1" u="none"/>
              <a:t>Método main().</a:t>
            </a:r>
            <a:r>
              <a:rPr lang="pt-BR" altLang="pt-BR" sz="1600" u="none"/>
              <a:t> </a:t>
            </a:r>
            <a:r>
              <a:rPr lang="pt-BR" altLang="pt-BR" sz="1400" u="none"/>
              <a:t>Indica que a classe Java é um aplicativo que será interpretado pela máquina virtual. </a:t>
            </a:r>
            <a:endParaRPr lang="pt-BR" altLang="pt-BR" sz="1000"/>
          </a:p>
        </p:txBody>
      </p:sp>
    </p:spTree>
    <p:extLst>
      <p:ext uri="{BB962C8B-B14F-4D97-AF65-F5344CB8AC3E}">
        <p14:creationId xmlns:p14="http://schemas.microsoft.com/office/powerpoint/2010/main" val="3518709194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6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Lembre-se….</a:t>
            </a:r>
            <a:endParaRPr lang="pt-BR" altLang="pt-BR"/>
          </a:p>
        </p:txBody>
      </p:sp>
      <p:sp>
        <p:nvSpPr>
          <p:cNvPr id="305157" name="Rectangle 5"/>
          <p:cNvSpPr>
            <a:spLocks noChangeArrowheads="1"/>
          </p:cNvSpPr>
          <p:nvPr/>
        </p:nvSpPr>
        <p:spPr bwMode="auto">
          <a:xfrm>
            <a:off x="179388" y="836613"/>
            <a:ext cx="2438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3200" b="1" u="none">
                <a:solidFill>
                  <a:srgbClr val="008000"/>
                </a:solidFill>
              </a:rPr>
              <a:t>//</a:t>
            </a:r>
            <a:r>
              <a:rPr lang="pt-BR" altLang="pt-BR" b="1" u="none">
                <a:solidFill>
                  <a:srgbClr val="008000"/>
                </a:solidFill>
              </a:rPr>
              <a:t> </a:t>
            </a:r>
            <a:r>
              <a:rPr lang="pt-BR" altLang="pt-BR" sz="2400" b="1" u="none">
                <a:solidFill>
                  <a:srgbClr val="008000"/>
                </a:solidFill>
              </a:rPr>
              <a:t>Comentários:</a:t>
            </a:r>
          </a:p>
        </p:txBody>
      </p:sp>
      <p:sp>
        <p:nvSpPr>
          <p:cNvPr id="305158" name="Rectangle 6"/>
          <p:cNvSpPr>
            <a:spLocks noChangeArrowheads="1"/>
          </p:cNvSpPr>
          <p:nvPr/>
        </p:nvSpPr>
        <p:spPr bwMode="auto">
          <a:xfrm>
            <a:off x="3132138" y="908050"/>
            <a:ext cx="5616575" cy="32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1435100" indent="-977900">
              <a:defRPr>
                <a:solidFill>
                  <a:schemeClr val="tx1"/>
                </a:solidFill>
                <a:latin typeface="Arial" charset="0"/>
              </a:defRPr>
            </a:lvl2pPr>
            <a:lvl3pPr marL="1614488">
              <a:defRPr>
                <a:solidFill>
                  <a:schemeClr val="tx1"/>
                </a:solidFill>
                <a:latin typeface="Arial" charset="0"/>
              </a:defRPr>
            </a:lvl3pPr>
            <a:lvl4pPr marL="1793875">
              <a:defRPr>
                <a:solidFill>
                  <a:schemeClr val="tx1"/>
                </a:solidFill>
                <a:latin typeface="Arial" charset="0"/>
              </a:defRPr>
            </a:lvl4pPr>
            <a:lvl5pPr marL="1973263">
              <a:defRPr>
                <a:solidFill>
                  <a:schemeClr val="tx1"/>
                </a:solidFill>
                <a:latin typeface="Arial" charset="0"/>
              </a:defRPr>
            </a:lvl5pPr>
            <a:lvl6pPr marL="2430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87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44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02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altLang="pt-BR" sz="2000" u="none">
                <a:solidFill>
                  <a:srgbClr val="008000"/>
                </a:solidFill>
              </a:rPr>
              <a:t>Use comentários para esclarecer conceitos utilizados </a:t>
            </a:r>
            <a:r>
              <a:rPr lang="en-US" altLang="pt-BR" sz="2000" u="none">
                <a:solidFill>
                  <a:srgbClr val="008000"/>
                </a:solidFill>
              </a:rPr>
              <a:t>no programa. Utilize: </a:t>
            </a:r>
          </a:p>
          <a:p>
            <a:pPr lvl="1"/>
            <a:r>
              <a:rPr lang="en-US" altLang="pt-BR" sz="2000" u="none">
                <a:solidFill>
                  <a:srgbClr val="008000"/>
                </a:solidFill>
              </a:rPr>
              <a:t>// para comentários de linha única</a:t>
            </a:r>
          </a:p>
          <a:p>
            <a:pPr lvl="1"/>
            <a:r>
              <a:rPr lang="en-US" altLang="pt-BR" sz="2000" u="none">
                <a:solidFill>
                  <a:srgbClr val="008000"/>
                </a:solidFill>
              </a:rPr>
              <a:t>/* …. */  para comentários de várias linhas</a:t>
            </a:r>
          </a:p>
          <a:p>
            <a:pPr lvl="1"/>
            <a:r>
              <a:rPr lang="en-US" altLang="pt-BR" sz="2000" u="none">
                <a:solidFill>
                  <a:srgbClr val="008000"/>
                </a:solidFill>
              </a:rPr>
              <a:t>/** ….*/ em ambos os casos e quando desejar incluir o texto na documentação de seu programa (javadoc).</a:t>
            </a:r>
          </a:p>
          <a:p>
            <a:pPr>
              <a:spcBef>
                <a:spcPct val="30000"/>
              </a:spcBef>
            </a:pPr>
            <a:r>
              <a:rPr lang="en-US" altLang="pt-BR" sz="2000" u="none">
                <a:solidFill>
                  <a:srgbClr val="008000"/>
                </a:solidFill>
              </a:rPr>
              <a:t>Sempre inicie seus programas com comentário descrevendo o propósito do mesmo.</a:t>
            </a:r>
            <a:endParaRPr lang="pt-BR" altLang="pt-BR" sz="2000" u="none">
              <a:solidFill>
                <a:srgbClr val="008000"/>
              </a:solidFill>
            </a:endParaRPr>
          </a:p>
        </p:txBody>
      </p:sp>
      <p:sp>
        <p:nvSpPr>
          <p:cNvPr id="305159" name="Rectangle 7"/>
          <p:cNvSpPr>
            <a:spLocks noChangeArrowheads="1"/>
          </p:cNvSpPr>
          <p:nvPr/>
        </p:nvSpPr>
        <p:spPr bwMode="auto">
          <a:xfrm>
            <a:off x="107950" y="4525963"/>
            <a:ext cx="601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400" b="1" u="none">
                <a:solidFill>
                  <a:schemeClr val="accent2"/>
                </a:solidFill>
              </a:rPr>
              <a:t>public</a:t>
            </a:r>
            <a:r>
              <a:rPr lang="en-US" altLang="pt-BR" sz="2400" u="none">
                <a:solidFill>
                  <a:schemeClr val="accent2"/>
                </a:solidFill>
              </a:rPr>
              <a:t> </a:t>
            </a:r>
            <a:r>
              <a:rPr lang="en-US" altLang="pt-BR" sz="2400" b="1" u="none">
                <a:solidFill>
                  <a:schemeClr val="accent2"/>
                </a:solidFill>
              </a:rPr>
              <a:t>class</a:t>
            </a:r>
            <a:r>
              <a:rPr lang="en-US" altLang="pt-BR" sz="2400" u="none">
                <a:solidFill>
                  <a:schemeClr val="accent2"/>
                </a:solidFill>
              </a:rPr>
              <a:t> MeuPrimeiroPrograma { ….. }</a:t>
            </a:r>
            <a:endParaRPr lang="pt-BR" altLang="pt-BR" sz="2400" u="none">
              <a:solidFill>
                <a:schemeClr val="accent2"/>
              </a:solidFill>
            </a:endParaRPr>
          </a:p>
        </p:txBody>
      </p:sp>
      <p:sp>
        <p:nvSpPr>
          <p:cNvPr id="305160" name="Rectangle 8"/>
          <p:cNvSpPr>
            <a:spLocks noChangeArrowheads="1"/>
          </p:cNvSpPr>
          <p:nvPr/>
        </p:nvSpPr>
        <p:spPr bwMode="auto">
          <a:xfrm>
            <a:off x="1835150" y="4957763"/>
            <a:ext cx="70580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charset="0"/>
              </a:defRPr>
            </a:lvl1pPr>
            <a:lvl2pPr marL="1435100" indent="-977900">
              <a:defRPr>
                <a:solidFill>
                  <a:schemeClr val="tx1"/>
                </a:solidFill>
                <a:latin typeface="Arial" charset="0"/>
              </a:defRPr>
            </a:lvl2pPr>
            <a:lvl3pPr marL="1614488">
              <a:defRPr>
                <a:solidFill>
                  <a:schemeClr val="tx1"/>
                </a:solidFill>
                <a:latin typeface="Arial" charset="0"/>
              </a:defRPr>
            </a:lvl3pPr>
            <a:lvl4pPr marL="1793875">
              <a:defRPr>
                <a:solidFill>
                  <a:schemeClr val="tx1"/>
                </a:solidFill>
                <a:latin typeface="Arial" charset="0"/>
              </a:defRPr>
            </a:lvl4pPr>
            <a:lvl5pPr marL="1973263">
              <a:defRPr>
                <a:solidFill>
                  <a:schemeClr val="tx1"/>
                </a:solidFill>
                <a:latin typeface="Arial" charset="0"/>
              </a:defRPr>
            </a:lvl5pPr>
            <a:lvl6pPr marL="2430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87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44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02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30000"/>
              </a:spcBef>
              <a:buFontTx/>
              <a:buChar char="•"/>
            </a:pPr>
            <a:r>
              <a:rPr lang="pt-BR" altLang="pt-BR" sz="2000" u="none"/>
              <a:t>Classes são tipos de dados declarados com a palavra reservada </a:t>
            </a:r>
            <a:r>
              <a:rPr lang="pt-BR" altLang="pt-BR" sz="2000" b="1" u="none"/>
              <a:t>class. </a:t>
            </a:r>
          </a:p>
        </p:txBody>
      </p:sp>
      <p:sp>
        <p:nvSpPr>
          <p:cNvPr id="305161" name="Rectangle 9"/>
          <p:cNvSpPr>
            <a:spLocks noChangeArrowheads="1"/>
          </p:cNvSpPr>
          <p:nvPr/>
        </p:nvSpPr>
        <p:spPr bwMode="auto">
          <a:xfrm>
            <a:off x="1835150" y="5607050"/>
            <a:ext cx="698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charset="0"/>
              </a:defRPr>
            </a:lvl1pPr>
            <a:lvl2pPr marL="1435100" indent="-977900">
              <a:defRPr>
                <a:solidFill>
                  <a:schemeClr val="tx1"/>
                </a:solidFill>
                <a:latin typeface="Arial" charset="0"/>
              </a:defRPr>
            </a:lvl2pPr>
            <a:lvl3pPr marL="1614488">
              <a:defRPr>
                <a:solidFill>
                  <a:schemeClr val="tx1"/>
                </a:solidFill>
                <a:latin typeface="Arial" charset="0"/>
              </a:defRPr>
            </a:lvl3pPr>
            <a:lvl4pPr marL="1793875">
              <a:defRPr>
                <a:solidFill>
                  <a:schemeClr val="tx1"/>
                </a:solidFill>
                <a:latin typeface="Arial" charset="0"/>
              </a:defRPr>
            </a:lvl4pPr>
            <a:lvl5pPr marL="1973263">
              <a:defRPr>
                <a:solidFill>
                  <a:schemeClr val="tx1"/>
                </a:solidFill>
                <a:latin typeface="Arial" charset="0"/>
              </a:defRPr>
            </a:lvl5pPr>
            <a:lvl6pPr marL="2430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87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44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02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30000"/>
              </a:spcBef>
              <a:buFontTx/>
              <a:buChar char="•"/>
            </a:pPr>
            <a:r>
              <a:rPr lang="en-US" altLang="pt-BR" sz="2000" u="none"/>
              <a:t>Cada arquivo .java deve ter somente uma classe pública e essa deve ter o mesmo nome do arquivo</a:t>
            </a:r>
            <a:endParaRPr lang="pt-BR" altLang="pt-BR" sz="2000" u="none"/>
          </a:p>
        </p:txBody>
      </p:sp>
    </p:spTree>
    <p:extLst>
      <p:ext uri="{BB962C8B-B14F-4D97-AF65-F5344CB8AC3E}">
        <p14:creationId xmlns:p14="http://schemas.microsoft.com/office/powerpoint/2010/main" val="1199026954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 err="1"/>
              <a:t>Lembre</a:t>
            </a:r>
            <a:r>
              <a:rPr lang="en-US" altLang="pt-BR" dirty="0"/>
              <a:t>-se….</a:t>
            </a:r>
            <a:endParaRPr lang="pt-BR" altLang="pt-BR" dirty="0"/>
          </a:p>
        </p:txBody>
      </p:sp>
      <p:sp>
        <p:nvSpPr>
          <p:cNvPr id="306181" name="Rectangle 5"/>
          <p:cNvSpPr>
            <a:spLocks noChangeArrowheads="1"/>
          </p:cNvSpPr>
          <p:nvPr/>
        </p:nvSpPr>
        <p:spPr bwMode="auto">
          <a:xfrm>
            <a:off x="250825" y="765175"/>
            <a:ext cx="6022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400" b="1" u="none">
                <a:solidFill>
                  <a:schemeClr val="accent2"/>
                </a:solidFill>
              </a:rPr>
              <a:t>public</a:t>
            </a:r>
            <a:r>
              <a:rPr lang="en-US" altLang="pt-BR" sz="2400" u="none">
                <a:solidFill>
                  <a:schemeClr val="accent2"/>
                </a:solidFill>
              </a:rPr>
              <a:t> </a:t>
            </a:r>
            <a:r>
              <a:rPr lang="en-US" altLang="pt-BR" sz="2400" b="1" u="none">
                <a:solidFill>
                  <a:schemeClr val="accent2"/>
                </a:solidFill>
              </a:rPr>
              <a:t>static void </a:t>
            </a:r>
            <a:r>
              <a:rPr lang="en-US" altLang="pt-BR" sz="2400" u="none">
                <a:solidFill>
                  <a:schemeClr val="accent2"/>
                </a:solidFill>
              </a:rPr>
              <a:t>main (String args[]) {….}</a:t>
            </a:r>
            <a:endParaRPr lang="pt-BR" altLang="pt-BR" sz="2400" u="none">
              <a:solidFill>
                <a:schemeClr val="accent2"/>
              </a:solidFill>
            </a:endParaRPr>
          </a:p>
        </p:txBody>
      </p:sp>
      <p:sp>
        <p:nvSpPr>
          <p:cNvPr id="306182" name="Rectangle 6"/>
          <p:cNvSpPr>
            <a:spLocks noChangeArrowheads="1"/>
          </p:cNvSpPr>
          <p:nvPr/>
        </p:nvSpPr>
        <p:spPr bwMode="auto">
          <a:xfrm>
            <a:off x="971550" y="1268413"/>
            <a:ext cx="7058025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charset="0"/>
              </a:defRPr>
            </a:lvl1pPr>
            <a:lvl2pPr marL="1435100" indent="-977900">
              <a:defRPr>
                <a:solidFill>
                  <a:schemeClr val="tx1"/>
                </a:solidFill>
                <a:latin typeface="Arial" charset="0"/>
              </a:defRPr>
            </a:lvl2pPr>
            <a:lvl3pPr marL="1614488">
              <a:defRPr>
                <a:solidFill>
                  <a:schemeClr val="tx1"/>
                </a:solidFill>
                <a:latin typeface="Arial" charset="0"/>
              </a:defRPr>
            </a:lvl3pPr>
            <a:lvl4pPr marL="1793875">
              <a:defRPr>
                <a:solidFill>
                  <a:schemeClr val="tx1"/>
                </a:solidFill>
                <a:latin typeface="Arial" charset="0"/>
              </a:defRPr>
            </a:lvl4pPr>
            <a:lvl5pPr marL="1973263">
              <a:defRPr>
                <a:solidFill>
                  <a:schemeClr val="tx1"/>
                </a:solidFill>
                <a:latin typeface="Arial" charset="0"/>
              </a:defRPr>
            </a:lvl5pPr>
            <a:lvl6pPr marL="2430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87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44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02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30000"/>
              </a:spcBef>
              <a:buFontTx/>
              <a:buChar char="•"/>
            </a:pPr>
            <a:r>
              <a:rPr lang="pt-BR" altLang="pt-BR" sz="2000" u="none"/>
              <a:t>O método “main()” faz parte de todo aplicativo Java;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pt-BR" sz="2000" u="none"/>
              <a:t>Deve estar entre os métodos da classe pública e será sempre por onde o aplicativo se inicia.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pt-BR" sz="2000" u="none"/>
              <a:t>Os argumentos passados ao método “main()” são uma lista de objetos da classe String, separados por espaços em branco.</a:t>
            </a:r>
          </a:p>
          <a:p>
            <a:pPr>
              <a:spcBef>
                <a:spcPct val="30000"/>
              </a:spcBef>
              <a:buFontTx/>
              <a:buChar char="•"/>
            </a:pPr>
            <a:endParaRPr lang="pt-BR" altLang="pt-BR" sz="2000" b="1" u="none"/>
          </a:p>
        </p:txBody>
      </p:sp>
      <p:sp>
        <p:nvSpPr>
          <p:cNvPr id="306184" name="Rectangle 8"/>
          <p:cNvSpPr>
            <a:spLocks noChangeArrowheads="1"/>
          </p:cNvSpPr>
          <p:nvPr/>
        </p:nvSpPr>
        <p:spPr bwMode="auto">
          <a:xfrm>
            <a:off x="107950" y="3519488"/>
            <a:ext cx="7770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400" u="none">
                <a:solidFill>
                  <a:schemeClr val="accent2"/>
                </a:solidFill>
              </a:rPr>
              <a:t>System.out.println (“parâmetros”) &amp; System.out.print(....)</a:t>
            </a:r>
            <a:endParaRPr lang="pt-BR" altLang="pt-BR" sz="2400" u="none">
              <a:solidFill>
                <a:schemeClr val="accent2"/>
              </a:solidFill>
            </a:endParaRPr>
          </a:p>
        </p:txBody>
      </p:sp>
      <p:sp>
        <p:nvSpPr>
          <p:cNvPr id="306185" name="Rectangle 9"/>
          <p:cNvSpPr>
            <a:spLocks noChangeArrowheads="1"/>
          </p:cNvSpPr>
          <p:nvPr/>
        </p:nvSpPr>
        <p:spPr bwMode="auto">
          <a:xfrm>
            <a:off x="828675" y="4022725"/>
            <a:ext cx="7058025" cy="219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charset="0"/>
              </a:defRPr>
            </a:lvl1pPr>
            <a:lvl2pPr marL="1435100" indent="-977900">
              <a:defRPr>
                <a:solidFill>
                  <a:schemeClr val="tx1"/>
                </a:solidFill>
                <a:latin typeface="Arial" charset="0"/>
              </a:defRPr>
            </a:lvl2pPr>
            <a:lvl3pPr marL="1614488">
              <a:defRPr>
                <a:solidFill>
                  <a:schemeClr val="tx1"/>
                </a:solidFill>
                <a:latin typeface="Arial" charset="0"/>
              </a:defRPr>
            </a:lvl3pPr>
            <a:lvl4pPr marL="1793875">
              <a:defRPr>
                <a:solidFill>
                  <a:schemeClr val="tx1"/>
                </a:solidFill>
                <a:latin typeface="Arial" charset="0"/>
              </a:defRPr>
            </a:lvl4pPr>
            <a:lvl5pPr marL="1973263">
              <a:defRPr>
                <a:solidFill>
                  <a:schemeClr val="tx1"/>
                </a:solidFill>
                <a:latin typeface="Arial" charset="0"/>
              </a:defRPr>
            </a:lvl5pPr>
            <a:lvl6pPr marL="2430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87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44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02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30000"/>
              </a:spcBef>
              <a:buFontTx/>
              <a:buChar char="•"/>
            </a:pPr>
            <a:r>
              <a:rPr lang="pt-BR" altLang="pt-BR" sz="2000" u="none"/>
              <a:t>System.out é o objeto de saída padrão em Java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pt-BR" sz="2000" u="none"/>
              <a:t>Permite exibir strings e outros tipos de informações na Janela de Comando (console do sistema operacional)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pt-BR" sz="2000" u="none"/>
              <a:t>System.out.println() exibe seus parâmetros e pula uma linha</a:t>
            </a:r>
          </a:p>
          <a:p>
            <a:pPr>
              <a:spcBef>
                <a:spcPct val="30000"/>
              </a:spcBef>
              <a:buFontTx/>
              <a:buChar char="•"/>
            </a:pPr>
            <a:endParaRPr lang="pt-BR" altLang="pt-BR" sz="2000" b="1" u="none"/>
          </a:p>
        </p:txBody>
      </p:sp>
    </p:spTree>
    <p:extLst>
      <p:ext uri="{BB962C8B-B14F-4D97-AF65-F5344CB8AC3E}">
        <p14:creationId xmlns:p14="http://schemas.microsoft.com/office/powerpoint/2010/main" val="2486081846"/>
      </p:ext>
    </p:extLst>
  </p:cSld>
  <p:clrMapOvr>
    <a:masterClrMapping/>
  </p:clrMapOvr>
  <p:transition spd="slow"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50DDE-2662-4056-BB17-D054E742CF20}" type="slidenum">
              <a:rPr lang="pt-BR"/>
              <a:pPr>
                <a:defRPr/>
              </a:pPr>
              <a:t>3</a:t>
            </a:fld>
            <a:endParaRPr lang="pt-BR"/>
          </a:p>
        </p:txBody>
      </p:sp>
      <p:sp>
        <p:nvSpPr>
          <p:cNvPr id="536578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GB" sz="3200" b="1" dirty="0" err="1">
                <a:latin typeface="Arial" charset="0"/>
              </a:rPr>
              <a:t>Histórico</a:t>
            </a:r>
            <a:r>
              <a:rPr lang="en-GB" sz="3200" b="1" dirty="0">
                <a:latin typeface="Arial" charset="0"/>
              </a:rPr>
              <a:t> (2/3)</a:t>
            </a:r>
            <a:endParaRPr lang="pt-BR" sz="3200" b="1" dirty="0">
              <a:latin typeface="Arial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68538"/>
            <a:ext cx="8229600" cy="4054475"/>
          </a:xfrm>
        </p:spPr>
        <p:txBody>
          <a:bodyPr lIns="90000" tIns="46800" rIns="90000" bIns="46800">
            <a:spAutoFit/>
          </a:bodyPr>
          <a:lstStyle/>
          <a:p>
            <a:pPr marL="339725" indent="-339725" defTabSz="449263" eaLnBrk="1" hangingPunct="1">
              <a:spcBef>
                <a:spcPts val="8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2000" smtClean="0">
                <a:cs typeface="Times New Roman" pitchFamily="18" charset="0"/>
              </a:rPr>
              <a:t>Mudança de foco para </a:t>
            </a:r>
            <a:r>
              <a:rPr lang="pt-BR" altLang="pt-BR" sz="2000" i="1" smtClean="0">
                <a:solidFill>
                  <a:schemeClr val="accent2"/>
                </a:solidFill>
                <a:cs typeface="Times New Roman" pitchFamily="18" charset="0"/>
              </a:rPr>
              <a:t>aplicação na Internet</a:t>
            </a:r>
            <a:r>
              <a:rPr lang="pt-BR" altLang="pt-BR" sz="2000" smtClean="0">
                <a:cs typeface="Times New Roman" pitchFamily="18" charset="0"/>
              </a:rPr>
              <a:t> (visão: um meio popular de transmissão de texto, som, vídeo).</a:t>
            </a:r>
          </a:p>
          <a:p>
            <a:pPr marL="339725" indent="-339725" defTabSz="449263" eaLnBrk="1" hangingPunct="1">
              <a:spcBef>
                <a:spcPts val="800"/>
              </a:spcBef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000" smtClean="0">
              <a:cs typeface="Times New Roman" pitchFamily="18" charset="0"/>
            </a:endParaRPr>
          </a:p>
          <a:p>
            <a:pPr marL="339725" indent="-339725" defTabSz="449263" eaLnBrk="1" hangingPunct="1">
              <a:spcBef>
                <a:spcPts val="8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2000" smtClean="0">
                <a:cs typeface="Times New Roman" pitchFamily="18" charset="0"/>
              </a:rPr>
              <a:t>Projetada para </a:t>
            </a:r>
            <a:r>
              <a:rPr lang="pt-BR" altLang="pt-BR" sz="2000" i="1" smtClean="0">
                <a:solidFill>
                  <a:schemeClr val="accent2"/>
                </a:solidFill>
                <a:cs typeface="Times New Roman" pitchFamily="18" charset="0"/>
              </a:rPr>
              <a:t>transferência de conteúdo de mídia</a:t>
            </a:r>
            <a:r>
              <a:rPr lang="pt-BR" altLang="pt-BR" sz="2000" smtClean="0">
                <a:cs typeface="Times New Roman" pitchFamily="18" charset="0"/>
              </a:rPr>
              <a:t> em redes com dispositivos heterogêneos. </a:t>
            </a:r>
          </a:p>
          <a:p>
            <a:pPr marL="339725" indent="-339725" defTabSz="449263" eaLnBrk="1" hangingPunct="1">
              <a:spcBef>
                <a:spcPts val="800"/>
              </a:spcBef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000" smtClean="0">
              <a:cs typeface="Times New Roman" pitchFamily="18" charset="0"/>
            </a:endParaRPr>
          </a:p>
          <a:p>
            <a:pPr marL="339725" indent="-339725" defTabSz="449263" eaLnBrk="1" hangingPunct="1">
              <a:spcBef>
                <a:spcPts val="8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2000" smtClean="0">
                <a:cs typeface="Times New Roman" pitchFamily="18" charset="0"/>
              </a:rPr>
              <a:t>Também possui capacidade de </a:t>
            </a:r>
            <a:r>
              <a:rPr lang="pt-BR" altLang="pt-BR" sz="2000" i="1" smtClean="0">
                <a:solidFill>
                  <a:schemeClr val="accent2"/>
                </a:solidFill>
                <a:cs typeface="Times New Roman" pitchFamily="18" charset="0"/>
              </a:rPr>
              <a:t>transferir “comportamentos”</a:t>
            </a:r>
            <a:r>
              <a:rPr lang="pt-BR" altLang="pt-BR" sz="2000" smtClean="0">
                <a:cs typeface="Times New Roman" pitchFamily="18" charset="0"/>
              </a:rPr>
              <a:t>, através de </a:t>
            </a:r>
            <a:r>
              <a:rPr lang="pt-BR" altLang="pt-BR" sz="2000" i="1" smtClean="0">
                <a:cs typeface="Times New Roman" pitchFamily="18" charset="0"/>
              </a:rPr>
              <a:t>applets, junto com o conteúdo </a:t>
            </a:r>
            <a:r>
              <a:rPr lang="pt-BR" altLang="pt-BR" sz="2000" b="1" smtClean="0">
                <a:cs typeface="Times New Roman" pitchFamily="18" charset="0"/>
              </a:rPr>
              <a:t>(</a:t>
            </a:r>
            <a:r>
              <a:rPr lang="pt-BR" altLang="pt-BR" sz="2000" b="1" i="1" smtClean="0">
                <a:cs typeface="Times New Roman" pitchFamily="18" charset="0"/>
              </a:rPr>
              <a:t>HTML por si só não faz isso</a:t>
            </a:r>
            <a:r>
              <a:rPr lang="pt-BR" altLang="pt-BR" sz="2000" b="1" smtClean="0">
                <a:cs typeface="Times New Roman" pitchFamily="18" charset="0"/>
              </a:rPr>
              <a:t>)</a:t>
            </a:r>
            <a:r>
              <a:rPr lang="pt-BR" altLang="pt-BR" sz="2000" smtClean="0">
                <a:cs typeface="Times New Roman" pitchFamily="18" charset="0"/>
              </a:rPr>
              <a:t>.</a:t>
            </a:r>
          </a:p>
          <a:p>
            <a:pPr marL="339725" indent="-339725" defTabSz="449263" eaLnBrk="1" hangingPunct="1">
              <a:spcBef>
                <a:spcPts val="800"/>
              </a:spcBef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000" b="1" smtClean="0">
              <a:cs typeface="Times New Roman" pitchFamily="18" charset="0"/>
            </a:endParaRPr>
          </a:p>
          <a:p>
            <a:pPr marL="339725" indent="-339725" defTabSz="449263" eaLnBrk="1" hangingPunct="1">
              <a:spcBef>
                <a:spcPts val="8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2000" smtClean="0">
                <a:cs typeface="Times New Roman" pitchFamily="18" charset="0"/>
              </a:rPr>
              <a:t>Em 1994 Jonathan Payne e Patrick Naughton desenvolveram o programa navegador </a:t>
            </a:r>
            <a:r>
              <a:rPr lang="pt-BR" altLang="pt-BR" sz="2000" i="1" smtClean="0">
                <a:cs typeface="Times New Roman" pitchFamily="18" charset="0"/>
              </a:rPr>
              <a:t>WebRunner</a:t>
            </a:r>
            <a:r>
              <a:rPr lang="pt-BR" altLang="pt-BR" sz="2000" smtClean="0"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165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 err="1"/>
              <a:t>Compilando</a:t>
            </a:r>
            <a:r>
              <a:rPr lang="en-US" altLang="pt-BR" dirty="0"/>
              <a:t> e </a:t>
            </a:r>
            <a:r>
              <a:rPr lang="en-US" altLang="pt-BR" dirty="0" err="1"/>
              <a:t>Rodando</a:t>
            </a:r>
            <a:r>
              <a:rPr lang="en-US" altLang="pt-BR" dirty="0"/>
              <a:t> o </a:t>
            </a:r>
            <a:r>
              <a:rPr lang="en-US" altLang="pt-BR" dirty="0" err="1"/>
              <a:t>Programa</a:t>
            </a:r>
            <a:endParaRPr lang="pt-BR" altLang="pt-BR" dirty="0"/>
          </a:p>
        </p:txBody>
      </p:sp>
      <p:sp>
        <p:nvSpPr>
          <p:cNvPr id="317443" name="Rectangle 3"/>
          <p:cNvSpPr>
            <a:spLocks noChangeArrowheads="1"/>
          </p:cNvSpPr>
          <p:nvPr/>
        </p:nvSpPr>
        <p:spPr bwMode="auto">
          <a:xfrm>
            <a:off x="250825" y="765175"/>
            <a:ext cx="4979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400" b="1" u="none">
                <a:solidFill>
                  <a:schemeClr val="accent2"/>
                </a:solidFill>
              </a:rPr>
              <a:t>javac </a:t>
            </a:r>
            <a:r>
              <a:rPr lang="en-US" altLang="pt-BR" sz="2400" b="1" i="1" u="none">
                <a:solidFill>
                  <a:schemeClr val="accent2"/>
                </a:solidFill>
              </a:rPr>
              <a:t>MeuPrimeiroPrograma</a:t>
            </a:r>
            <a:r>
              <a:rPr lang="en-US" altLang="pt-BR" sz="2400" b="1" u="none">
                <a:solidFill>
                  <a:schemeClr val="accent2"/>
                </a:solidFill>
              </a:rPr>
              <a:t>.java</a:t>
            </a:r>
            <a:endParaRPr lang="pt-BR" altLang="pt-BR" sz="2400" u="none">
              <a:solidFill>
                <a:schemeClr val="accent2"/>
              </a:solidFill>
            </a:endParaRPr>
          </a:p>
        </p:txBody>
      </p:sp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971550" y="1268413"/>
            <a:ext cx="7058025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charset="0"/>
              </a:defRPr>
            </a:lvl1pPr>
            <a:lvl2pPr marL="1435100" indent="-977900">
              <a:defRPr>
                <a:solidFill>
                  <a:schemeClr val="tx1"/>
                </a:solidFill>
                <a:latin typeface="Arial" charset="0"/>
              </a:defRPr>
            </a:lvl2pPr>
            <a:lvl3pPr marL="1614488">
              <a:defRPr>
                <a:solidFill>
                  <a:schemeClr val="tx1"/>
                </a:solidFill>
                <a:latin typeface="Arial" charset="0"/>
              </a:defRPr>
            </a:lvl3pPr>
            <a:lvl4pPr marL="1793875">
              <a:defRPr>
                <a:solidFill>
                  <a:schemeClr val="tx1"/>
                </a:solidFill>
                <a:latin typeface="Arial" charset="0"/>
              </a:defRPr>
            </a:lvl4pPr>
            <a:lvl5pPr marL="1973263">
              <a:defRPr>
                <a:solidFill>
                  <a:schemeClr val="tx1"/>
                </a:solidFill>
                <a:latin typeface="Arial" charset="0"/>
              </a:defRPr>
            </a:lvl5pPr>
            <a:lvl6pPr marL="2430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87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44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02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30000"/>
              </a:spcBef>
              <a:buFontTx/>
              <a:buChar char="•"/>
            </a:pPr>
            <a:r>
              <a:rPr lang="pt-BR" altLang="pt-BR" sz="2000" u="none"/>
              <a:t>Compila o arquivo .java, gerando o arquivo .class, que contém o bytecode da classe</a:t>
            </a:r>
            <a:r>
              <a:rPr lang="en-US" altLang="pt-BR" sz="2000" u="none"/>
              <a:t>.</a:t>
            </a:r>
          </a:p>
          <a:p>
            <a:pPr>
              <a:spcBef>
                <a:spcPct val="30000"/>
              </a:spcBef>
              <a:buFontTx/>
              <a:buChar char="•"/>
            </a:pPr>
            <a:endParaRPr lang="pt-BR" altLang="pt-BR" sz="2000" b="1" u="none"/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250825" y="2205038"/>
            <a:ext cx="4132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400" b="1" u="none">
                <a:solidFill>
                  <a:schemeClr val="accent2"/>
                </a:solidFill>
              </a:rPr>
              <a:t>java</a:t>
            </a:r>
            <a:r>
              <a:rPr lang="en-US" altLang="pt-BR" sz="2400" u="none">
                <a:solidFill>
                  <a:schemeClr val="accent2"/>
                </a:solidFill>
              </a:rPr>
              <a:t> </a:t>
            </a:r>
            <a:r>
              <a:rPr lang="en-US" altLang="pt-BR" sz="2400" b="1" i="1" u="none">
                <a:solidFill>
                  <a:schemeClr val="accent2"/>
                </a:solidFill>
              </a:rPr>
              <a:t>MeuPrimeiroPrograma</a:t>
            </a:r>
            <a:endParaRPr lang="pt-BR" altLang="pt-BR" sz="2400" b="1" i="1" u="none">
              <a:solidFill>
                <a:schemeClr val="accent2"/>
              </a:solidFill>
            </a:endParaRPr>
          </a:p>
        </p:txBody>
      </p:sp>
      <p:sp>
        <p:nvSpPr>
          <p:cNvPr id="317446" name="Rectangle 6"/>
          <p:cNvSpPr>
            <a:spLocks noChangeArrowheads="1"/>
          </p:cNvSpPr>
          <p:nvPr/>
        </p:nvSpPr>
        <p:spPr bwMode="auto">
          <a:xfrm>
            <a:off x="971550" y="2708275"/>
            <a:ext cx="7058025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charset="0"/>
              </a:defRPr>
            </a:lvl1pPr>
            <a:lvl2pPr marL="1435100" indent="-977900">
              <a:defRPr>
                <a:solidFill>
                  <a:schemeClr val="tx1"/>
                </a:solidFill>
                <a:latin typeface="Arial" charset="0"/>
              </a:defRPr>
            </a:lvl2pPr>
            <a:lvl3pPr marL="1614488">
              <a:defRPr>
                <a:solidFill>
                  <a:schemeClr val="tx1"/>
                </a:solidFill>
                <a:latin typeface="Arial" charset="0"/>
              </a:defRPr>
            </a:lvl3pPr>
            <a:lvl4pPr marL="1793875">
              <a:defRPr>
                <a:solidFill>
                  <a:schemeClr val="tx1"/>
                </a:solidFill>
                <a:latin typeface="Arial" charset="0"/>
              </a:defRPr>
            </a:lvl4pPr>
            <a:lvl5pPr marL="1973263">
              <a:defRPr>
                <a:solidFill>
                  <a:schemeClr val="tx1"/>
                </a:solidFill>
                <a:latin typeface="Arial" charset="0"/>
              </a:defRPr>
            </a:lvl5pPr>
            <a:lvl6pPr marL="2430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87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44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02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30000"/>
              </a:spcBef>
              <a:buFontTx/>
              <a:buChar char="•"/>
            </a:pPr>
            <a:r>
              <a:rPr lang="pt-BR" altLang="pt-BR" sz="2000" u="none"/>
              <a:t>Executa o programa Java</a:t>
            </a:r>
            <a:endParaRPr lang="en-US" altLang="pt-BR" sz="2000" u="none"/>
          </a:p>
          <a:p>
            <a:pPr>
              <a:spcBef>
                <a:spcPct val="30000"/>
              </a:spcBef>
              <a:buFontTx/>
              <a:buChar char="•"/>
            </a:pPr>
            <a:endParaRPr lang="pt-BR" altLang="pt-BR" sz="2000" b="1" u="none"/>
          </a:p>
        </p:txBody>
      </p:sp>
      <p:sp>
        <p:nvSpPr>
          <p:cNvPr id="317447" name="Rectangle 7"/>
          <p:cNvSpPr>
            <a:spLocks noChangeArrowheads="1"/>
          </p:cNvSpPr>
          <p:nvPr/>
        </p:nvSpPr>
        <p:spPr bwMode="auto">
          <a:xfrm>
            <a:off x="322263" y="4438650"/>
            <a:ext cx="496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400" b="1" u="none">
                <a:solidFill>
                  <a:schemeClr val="accent2"/>
                </a:solidFill>
              </a:rPr>
              <a:t>set CLASSPATH=</a:t>
            </a:r>
            <a:r>
              <a:rPr lang="en-US" altLang="pt-BR" sz="2400" b="1" i="1" u="none">
                <a:solidFill>
                  <a:schemeClr val="accent2"/>
                </a:solidFill>
              </a:rPr>
              <a:t>C:\dir1;C:\dir2;.</a:t>
            </a:r>
            <a:endParaRPr lang="pt-BR" altLang="pt-BR" sz="2400" b="1" i="1" u="none">
              <a:solidFill>
                <a:schemeClr val="accent2"/>
              </a:solidFill>
            </a:endParaRPr>
          </a:p>
        </p:txBody>
      </p:sp>
      <p:sp>
        <p:nvSpPr>
          <p:cNvPr id="317448" name="Rectangle 8"/>
          <p:cNvSpPr>
            <a:spLocks noChangeArrowheads="1"/>
          </p:cNvSpPr>
          <p:nvPr/>
        </p:nvSpPr>
        <p:spPr bwMode="auto">
          <a:xfrm>
            <a:off x="1042988" y="4941888"/>
            <a:ext cx="7058025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charset="0"/>
              </a:defRPr>
            </a:lvl1pPr>
            <a:lvl2pPr marL="1435100" indent="-977900">
              <a:defRPr>
                <a:solidFill>
                  <a:schemeClr val="tx1"/>
                </a:solidFill>
                <a:latin typeface="Arial" charset="0"/>
              </a:defRPr>
            </a:lvl2pPr>
            <a:lvl3pPr marL="1614488">
              <a:defRPr>
                <a:solidFill>
                  <a:schemeClr val="tx1"/>
                </a:solidFill>
                <a:latin typeface="Arial" charset="0"/>
              </a:defRPr>
            </a:lvl3pPr>
            <a:lvl4pPr marL="1793875">
              <a:defRPr>
                <a:solidFill>
                  <a:schemeClr val="tx1"/>
                </a:solidFill>
                <a:latin typeface="Arial" charset="0"/>
              </a:defRPr>
            </a:lvl4pPr>
            <a:lvl5pPr marL="1973263">
              <a:defRPr>
                <a:solidFill>
                  <a:schemeClr val="tx1"/>
                </a:solidFill>
                <a:latin typeface="Arial" charset="0"/>
              </a:defRPr>
            </a:lvl5pPr>
            <a:lvl6pPr marL="2430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87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44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02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30000"/>
              </a:spcBef>
              <a:buFontTx/>
              <a:buChar char="•"/>
            </a:pPr>
            <a:r>
              <a:rPr lang="pt-BR" altLang="pt-BR" sz="2000" u="none"/>
              <a:t>Define os locais onde a JVM vai procurar por pacotes e classes Java</a:t>
            </a:r>
            <a:endParaRPr lang="en-US" altLang="pt-BR" sz="2000" u="none"/>
          </a:p>
          <a:p>
            <a:pPr>
              <a:spcBef>
                <a:spcPct val="30000"/>
              </a:spcBef>
              <a:buFontTx/>
              <a:buChar char="•"/>
            </a:pPr>
            <a:endParaRPr lang="pt-BR" altLang="pt-BR" sz="2000" b="1" u="none"/>
          </a:p>
        </p:txBody>
      </p:sp>
      <p:sp>
        <p:nvSpPr>
          <p:cNvPr id="317449" name="Rectangle 9"/>
          <p:cNvSpPr>
            <a:spLocks noChangeArrowheads="1"/>
          </p:cNvSpPr>
          <p:nvPr/>
        </p:nvSpPr>
        <p:spPr bwMode="auto">
          <a:xfrm>
            <a:off x="250825" y="3284538"/>
            <a:ext cx="4878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400" b="1" u="none">
                <a:solidFill>
                  <a:schemeClr val="accent2"/>
                </a:solidFill>
              </a:rPr>
              <a:t>start java</a:t>
            </a:r>
            <a:r>
              <a:rPr lang="en-US" altLang="pt-BR" sz="2400" u="none">
                <a:solidFill>
                  <a:schemeClr val="accent2"/>
                </a:solidFill>
              </a:rPr>
              <a:t> </a:t>
            </a:r>
            <a:r>
              <a:rPr lang="en-US" altLang="pt-BR" sz="2400" b="1" i="1" u="none">
                <a:solidFill>
                  <a:schemeClr val="accent2"/>
                </a:solidFill>
              </a:rPr>
              <a:t>MeuPrimeiroPrograma</a:t>
            </a:r>
            <a:endParaRPr lang="pt-BR" altLang="pt-BR" sz="2400" b="1" i="1" u="none">
              <a:solidFill>
                <a:schemeClr val="accent2"/>
              </a:solidFill>
            </a:endParaRPr>
          </a:p>
        </p:txBody>
      </p:sp>
      <p:sp>
        <p:nvSpPr>
          <p:cNvPr id="317450" name="Rectangle 10"/>
          <p:cNvSpPr>
            <a:spLocks noChangeArrowheads="1"/>
          </p:cNvSpPr>
          <p:nvPr/>
        </p:nvSpPr>
        <p:spPr bwMode="auto">
          <a:xfrm>
            <a:off x="971550" y="3787775"/>
            <a:ext cx="7058025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charset="0"/>
              </a:defRPr>
            </a:lvl1pPr>
            <a:lvl2pPr marL="1435100" indent="-977900">
              <a:defRPr>
                <a:solidFill>
                  <a:schemeClr val="tx1"/>
                </a:solidFill>
                <a:latin typeface="Arial" charset="0"/>
              </a:defRPr>
            </a:lvl2pPr>
            <a:lvl3pPr marL="1614488">
              <a:defRPr>
                <a:solidFill>
                  <a:schemeClr val="tx1"/>
                </a:solidFill>
                <a:latin typeface="Arial" charset="0"/>
              </a:defRPr>
            </a:lvl3pPr>
            <a:lvl4pPr marL="1793875">
              <a:defRPr>
                <a:solidFill>
                  <a:schemeClr val="tx1"/>
                </a:solidFill>
                <a:latin typeface="Arial" charset="0"/>
              </a:defRPr>
            </a:lvl4pPr>
            <a:lvl5pPr marL="1973263">
              <a:defRPr>
                <a:solidFill>
                  <a:schemeClr val="tx1"/>
                </a:solidFill>
                <a:latin typeface="Arial" charset="0"/>
              </a:defRPr>
            </a:lvl5pPr>
            <a:lvl6pPr marL="2430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87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44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02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30000"/>
              </a:spcBef>
              <a:buFontTx/>
              <a:buChar char="•"/>
            </a:pPr>
            <a:r>
              <a:rPr lang="pt-BR" altLang="pt-BR" sz="2000" u="none"/>
              <a:t>Executa o programa Java em uma nova janela</a:t>
            </a:r>
            <a:endParaRPr lang="en-US" altLang="pt-BR" sz="2000" u="none"/>
          </a:p>
          <a:p>
            <a:pPr>
              <a:spcBef>
                <a:spcPct val="30000"/>
              </a:spcBef>
              <a:buFontTx/>
              <a:buChar char="•"/>
            </a:pPr>
            <a:endParaRPr lang="pt-BR" altLang="pt-BR" sz="2000" b="1" u="none"/>
          </a:p>
        </p:txBody>
      </p:sp>
    </p:spTree>
    <p:extLst>
      <p:ext uri="{BB962C8B-B14F-4D97-AF65-F5344CB8AC3E}">
        <p14:creationId xmlns:p14="http://schemas.microsoft.com/office/powerpoint/2010/main" val="2523952814"/>
      </p:ext>
    </p:extLst>
  </p:cSld>
  <p:clrMapOvr>
    <a:masterClrMapping/>
  </p:clrMapOvr>
  <p:transition spd="slow"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Explorando o Programa JAVA</a:t>
            </a:r>
            <a:endParaRPr lang="pt-BR" altLang="pt-BR"/>
          </a:p>
        </p:txBody>
      </p:sp>
      <p:sp>
        <p:nvSpPr>
          <p:cNvPr id="274435" name="Rectangle 3"/>
          <p:cNvSpPr>
            <a:spLocks noChangeArrowheads="1"/>
          </p:cNvSpPr>
          <p:nvPr/>
        </p:nvSpPr>
        <p:spPr bwMode="auto">
          <a:xfrm>
            <a:off x="71438" y="908050"/>
            <a:ext cx="8964612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179388" indent="31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5093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r>
              <a:rPr lang="en-US" altLang="pt-BR" sz="1800" u="none">
                <a:latin typeface="Courier New" pitchFamily="49" charset="0"/>
              </a:rPr>
              <a:t>// Explorando nosso primeiro programa Java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pt-BR" sz="1800" u="none">
                <a:latin typeface="Courier New" pitchFamily="49" charset="0"/>
              </a:rPr>
              <a:t>// Para Trabalhar com Tela Gráfica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pt-BR" altLang="pt-BR" sz="1800" u="none">
                <a:latin typeface="Courier New" pitchFamily="49" charset="0"/>
              </a:rPr>
              <a:t>// Pacotes de extensão Java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pt-BR" altLang="pt-BR" sz="1800" b="1" u="none">
                <a:latin typeface="Courier New" pitchFamily="49" charset="0"/>
              </a:rPr>
              <a:t>import </a:t>
            </a:r>
            <a:r>
              <a:rPr lang="pt-BR" altLang="pt-BR" sz="1800" u="none">
                <a:latin typeface="Courier New" pitchFamily="49" charset="0"/>
              </a:rPr>
              <a:t>javax.swing.JOptionPane;</a:t>
            </a:r>
            <a:endParaRPr lang="en-US" altLang="pt-BR" sz="1800" u="none">
              <a:latin typeface="Courier New" pitchFamily="49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pt-BR" sz="1800" b="1" u="none">
                <a:latin typeface="Courier New" pitchFamily="49" charset="0"/>
              </a:rPr>
              <a:t>public class</a:t>
            </a:r>
            <a:r>
              <a:rPr lang="en-US" altLang="pt-BR" sz="1800" u="none">
                <a:latin typeface="Courier New" pitchFamily="49" charset="0"/>
              </a:rPr>
              <a:t> MeuPrimeiroPrograma4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pt-BR" sz="1800" u="none">
                <a:latin typeface="Courier New" pitchFamily="49" charset="0"/>
              </a:rPr>
              <a:t>  // o método main inicia a execução do aplicativo Java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pt-BR" sz="1800" b="1" u="none">
                <a:latin typeface="Courier New" pitchFamily="49" charset="0"/>
              </a:rPr>
              <a:t>  public static void</a:t>
            </a:r>
            <a:r>
              <a:rPr lang="en-US" altLang="pt-BR" sz="1800" u="none">
                <a:latin typeface="Courier New" pitchFamily="49" charset="0"/>
              </a:rPr>
              <a:t> main (String arg[]) {</a:t>
            </a:r>
          </a:p>
          <a:p>
            <a:pPr lvl="1">
              <a:buFontTx/>
              <a:buNone/>
            </a:pPr>
            <a:r>
              <a:rPr lang="en-US" altLang="pt-BR" sz="1800" u="none">
                <a:latin typeface="Courier New" pitchFamily="49" charset="0"/>
              </a:rPr>
              <a:t> </a:t>
            </a:r>
            <a:r>
              <a:rPr lang="en-US" altLang="pt-BR" sz="1600" u="none">
                <a:latin typeface="Courier New" pitchFamily="49" charset="0"/>
              </a:rPr>
              <a:t> JOptionPane.showMessageDialog(null, "\nBem-Vindo\nà Programação Java\n\t\t por Janelas");</a:t>
            </a:r>
          </a:p>
          <a:p>
            <a:pPr lvl="1">
              <a:buFontTx/>
              <a:buNone/>
            </a:pPr>
            <a:r>
              <a:rPr lang="en-US" altLang="pt-BR" sz="1600" u="none">
                <a:latin typeface="Courier New" pitchFamily="49" charset="0"/>
              </a:rPr>
              <a:t> </a:t>
            </a:r>
            <a:r>
              <a:rPr lang="en-US" altLang="pt-BR" sz="1800" u="none">
                <a:latin typeface="Courier New" pitchFamily="49" charset="0"/>
              </a:rPr>
              <a:t>   System.exit(0); // termina programa  </a:t>
            </a:r>
            <a:br>
              <a:rPr lang="en-US" altLang="pt-BR" sz="1800" u="none">
                <a:latin typeface="Courier New" pitchFamily="49" charset="0"/>
              </a:rPr>
            </a:br>
            <a:r>
              <a:rPr lang="en-US" altLang="pt-BR" sz="1800" u="none">
                <a:latin typeface="Courier New" pitchFamily="49" charset="0"/>
              </a:rPr>
              <a:t>} // fim do método main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pt-BR" sz="1800" u="none">
                <a:latin typeface="Courier New" pitchFamily="49" charset="0"/>
              </a:rPr>
              <a:t>} // fim da classe MeuPrimeiroPrograma</a:t>
            </a:r>
          </a:p>
        </p:txBody>
      </p:sp>
      <p:pic>
        <p:nvPicPr>
          <p:cNvPr id="274440" name="Picture 8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87675" y="4652963"/>
            <a:ext cx="3311525" cy="1890712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965924639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Lembre-se….</a:t>
            </a:r>
            <a:endParaRPr lang="pt-BR" altLang="pt-BR"/>
          </a:p>
        </p:txBody>
      </p:sp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107950" y="668338"/>
            <a:ext cx="561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179388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pt-BR" altLang="pt-BR" sz="2400" b="1" u="none">
                <a:solidFill>
                  <a:schemeClr val="accent2"/>
                </a:solidFill>
              </a:rPr>
              <a:t>import </a:t>
            </a:r>
            <a:r>
              <a:rPr lang="pt-BR" altLang="pt-BR" sz="2400" u="none">
                <a:solidFill>
                  <a:schemeClr val="accent2"/>
                </a:solidFill>
              </a:rPr>
              <a:t>javax.swing.JOptionPane;</a:t>
            </a:r>
            <a:endParaRPr lang="pt-BR" altLang="pt-BR" sz="3200" u="none">
              <a:solidFill>
                <a:schemeClr val="accent2"/>
              </a:solidFill>
            </a:endParaRPr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250825" y="1171575"/>
            <a:ext cx="8497888" cy="542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charset="0"/>
              </a:defRPr>
            </a:lvl1pPr>
            <a:lvl2pPr marL="1435100" indent="-977900">
              <a:defRPr>
                <a:solidFill>
                  <a:schemeClr val="tx1"/>
                </a:solidFill>
                <a:latin typeface="Arial" charset="0"/>
              </a:defRPr>
            </a:lvl2pPr>
            <a:lvl3pPr marL="1614488">
              <a:defRPr>
                <a:solidFill>
                  <a:schemeClr val="tx1"/>
                </a:solidFill>
                <a:latin typeface="Arial" charset="0"/>
              </a:defRPr>
            </a:lvl3pPr>
            <a:lvl4pPr marL="1793875">
              <a:defRPr>
                <a:solidFill>
                  <a:schemeClr val="tx1"/>
                </a:solidFill>
                <a:latin typeface="Arial" charset="0"/>
              </a:defRPr>
            </a:lvl4pPr>
            <a:lvl5pPr marL="1973263">
              <a:defRPr>
                <a:solidFill>
                  <a:schemeClr val="tx1"/>
                </a:solidFill>
                <a:latin typeface="Arial" charset="0"/>
              </a:defRPr>
            </a:lvl5pPr>
            <a:lvl6pPr marL="2430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87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44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02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FontTx/>
              <a:buChar char="•"/>
            </a:pPr>
            <a:r>
              <a:rPr lang="pt-BR" altLang="pt-BR" sz="2000" u="none"/>
              <a:t>A Classe Java </a:t>
            </a:r>
            <a:r>
              <a:rPr lang="pt-BR" altLang="pt-BR" sz="2000" b="1" i="1" u="none"/>
              <a:t>JOptionPane</a:t>
            </a:r>
            <a:r>
              <a:rPr lang="pt-BR" altLang="pt-BR" sz="2000" u="none"/>
              <a:t> oferece caixas de diálogo predefinidas que permitem aos programas exibir mensagens aos usuários;</a:t>
            </a:r>
          </a:p>
          <a:p>
            <a:pPr>
              <a:spcBef>
                <a:spcPct val="30000"/>
              </a:spcBef>
              <a:spcAft>
                <a:spcPct val="20000"/>
              </a:spcAft>
              <a:buFontTx/>
              <a:buChar char="•"/>
            </a:pPr>
            <a:r>
              <a:rPr lang="en-US" altLang="pt-BR" sz="2000" u="none"/>
              <a:t>As classes predefinidas da linguagem Java são agrupadas em categorias de classes chamadas </a:t>
            </a:r>
            <a:r>
              <a:rPr lang="en-US" altLang="pt-BR" sz="2000" i="1" u="none"/>
              <a:t>pacotes</a:t>
            </a:r>
            <a:r>
              <a:rPr lang="en-US" altLang="pt-BR" sz="2000" b="1" u="none"/>
              <a:t> </a:t>
            </a:r>
            <a:r>
              <a:rPr lang="en-US" altLang="pt-BR" sz="2000" u="none"/>
              <a:t>(</a:t>
            </a:r>
            <a:r>
              <a:rPr lang="en-US" altLang="pt-BR" sz="2000" b="1" u="none"/>
              <a:t>package</a:t>
            </a:r>
            <a:r>
              <a:rPr lang="en-US" altLang="pt-BR" sz="2000" u="none"/>
              <a:t>), conhecidos como </a:t>
            </a:r>
            <a:r>
              <a:rPr lang="en-US" altLang="pt-BR" sz="2000" i="1" u="none"/>
              <a:t>bibliotecas de classes Java </a:t>
            </a:r>
            <a:r>
              <a:rPr lang="en-US" altLang="pt-BR" sz="2000" u="none"/>
              <a:t>ou </a:t>
            </a:r>
            <a:r>
              <a:rPr lang="en-US" altLang="pt-BR" sz="2000" i="1" u="none"/>
              <a:t>interface de programação de aplicativos Java</a:t>
            </a:r>
            <a:r>
              <a:rPr lang="en-US" altLang="pt-BR" sz="2000" u="none"/>
              <a:t> (</a:t>
            </a:r>
            <a:r>
              <a:rPr lang="en-US" altLang="pt-BR" sz="2000" b="1" u="none"/>
              <a:t>Java API</a:t>
            </a:r>
            <a:r>
              <a:rPr lang="en-US" altLang="pt-BR" sz="2000" u="none"/>
              <a:t>)</a:t>
            </a:r>
          </a:p>
          <a:p>
            <a:pPr>
              <a:spcBef>
                <a:spcPct val="30000"/>
              </a:spcBef>
              <a:spcAft>
                <a:spcPct val="20000"/>
              </a:spcAft>
              <a:buFontTx/>
              <a:buChar char="•"/>
            </a:pPr>
            <a:r>
              <a:rPr lang="en-US" altLang="pt-BR" sz="2000" u="none"/>
              <a:t>Os nomes dos pacotes Java começam com </a:t>
            </a:r>
            <a:r>
              <a:rPr lang="en-US" altLang="pt-BR" sz="2000" b="1" u="none"/>
              <a:t>Java</a:t>
            </a:r>
            <a:r>
              <a:rPr lang="en-US" altLang="pt-BR" sz="2000" u="none"/>
              <a:t> (pacotes do núcleo da linguagem) ou </a:t>
            </a:r>
            <a:r>
              <a:rPr lang="en-US" altLang="pt-BR" sz="2000" b="1" u="none"/>
              <a:t>Javax</a:t>
            </a:r>
            <a:r>
              <a:rPr lang="en-US" altLang="pt-BR" sz="2000" u="none"/>
              <a:t> (extensões ao núcleo)</a:t>
            </a:r>
          </a:p>
          <a:p>
            <a:pPr>
              <a:spcBef>
                <a:spcPct val="30000"/>
              </a:spcBef>
              <a:spcAft>
                <a:spcPct val="20000"/>
              </a:spcAft>
              <a:buFontTx/>
              <a:buChar char="•"/>
            </a:pPr>
            <a:r>
              <a:rPr lang="en-US" altLang="pt-BR" sz="2000" u="none"/>
              <a:t>A instrução </a:t>
            </a:r>
            <a:r>
              <a:rPr lang="en-US" altLang="pt-BR" sz="2000" b="1" u="none"/>
              <a:t>import</a:t>
            </a:r>
            <a:r>
              <a:rPr lang="en-US" altLang="pt-BR" sz="2000" u="none"/>
              <a:t> é utilizada para identificar e carregar classes utilizadas em um programa Java. As classes importadas pertencem a pacotes do núcleo, extensões oficiais ou extensões fornecidas por terceiros.</a:t>
            </a:r>
          </a:p>
          <a:p>
            <a:pPr>
              <a:spcBef>
                <a:spcPct val="30000"/>
              </a:spcBef>
              <a:spcAft>
                <a:spcPct val="20000"/>
              </a:spcAft>
              <a:buFontTx/>
              <a:buChar char="•"/>
            </a:pPr>
            <a:r>
              <a:rPr lang="en-US" altLang="pt-BR" sz="2000" u="none"/>
              <a:t>As instruções </a:t>
            </a:r>
            <a:r>
              <a:rPr lang="en-US" altLang="pt-BR" sz="2000" b="1" u="none"/>
              <a:t>import</a:t>
            </a:r>
            <a:r>
              <a:rPr lang="en-US" altLang="pt-BR" sz="2000" u="none"/>
              <a:t> devem aparecer sempre antes da definição das classes</a:t>
            </a:r>
          </a:p>
          <a:p>
            <a:pPr>
              <a:spcBef>
                <a:spcPct val="30000"/>
              </a:spcBef>
              <a:spcAft>
                <a:spcPct val="20000"/>
              </a:spcAft>
              <a:buFontTx/>
              <a:buChar char="•"/>
            </a:pPr>
            <a:r>
              <a:rPr lang="en-US" altLang="pt-BR" sz="2000" b="1" u="none"/>
              <a:t>JOptionPane</a:t>
            </a:r>
            <a:r>
              <a:rPr lang="en-US" altLang="pt-BR" sz="2000" i="1" u="none"/>
              <a:t> </a:t>
            </a:r>
            <a:r>
              <a:rPr lang="en-US" altLang="pt-BR" sz="2000" u="none"/>
              <a:t>é uma classe da biblioteca de interfaces gráficas do Java</a:t>
            </a:r>
            <a:endParaRPr lang="pt-BR" altLang="pt-BR" sz="2000" b="1" u="none"/>
          </a:p>
        </p:txBody>
      </p:sp>
    </p:spTree>
    <p:extLst>
      <p:ext uri="{BB962C8B-B14F-4D97-AF65-F5344CB8AC3E}">
        <p14:creationId xmlns:p14="http://schemas.microsoft.com/office/powerpoint/2010/main" val="1543616017"/>
      </p:ext>
    </p:extLst>
  </p:cSld>
  <p:clrMapOvr>
    <a:masterClrMapping/>
  </p:clrMapOvr>
  <p:transition spd="slow" advClick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Lembre-se….</a:t>
            </a:r>
            <a:endParaRPr lang="pt-BR" altLang="pt-BR"/>
          </a:p>
        </p:txBody>
      </p:sp>
      <p:sp>
        <p:nvSpPr>
          <p:cNvPr id="308227" name="Rectangle 3"/>
          <p:cNvSpPr>
            <a:spLocks noChangeArrowheads="1"/>
          </p:cNvSpPr>
          <p:nvPr/>
        </p:nvSpPr>
        <p:spPr bwMode="auto">
          <a:xfrm>
            <a:off x="0" y="700088"/>
            <a:ext cx="89646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179388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en-US" altLang="pt-BR" sz="2000" u="none">
                <a:solidFill>
                  <a:schemeClr val="accent2"/>
                </a:solidFill>
                <a:latin typeface="Courier New" pitchFamily="49" charset="0"/>
              </a:rPr>
              <a:t>JOptionPane.showMessageDialog(null, "\nBem-Vindo\nà Programação Java\n\t\t por Janelas");</a:t>
            </a:r>
            <a:endParaRPr lang="pt-BR" altLang="pt-BR" sz="2000" u="none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308228" name="Rectangle 4"/>
          <p:cNvSpPr>
            <a:spLocks noChangeArrowheads="1"/>
          </p:cNvSpPr>
          <p:nvPr/>
        </p:nvSpPr>
        <p:spPr bwMode="auto">
          <a:xfrm>
            <a:off x="468313" y="1484313"/>
            <a:ext cx="8208962" cy="509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charset="0"/>
              </a:defRPr>
            </a:lvl1pPr>
            <a:lvl2pPr marL="1435100" indent="-977900">
              <a:defRPr>
                <a:solidFill>
                  <a:schemeClr val="tx1"/>
                </a:solidFill>
                <a:latin typeface="Arial" charset="0"/>
              </a:defRPr>
            </a:lvl2pPr>
            <a:lvl3pPr marL="1614488">
              <a:defRPr>
                <a:solidFill>
                  <a:schemeClr val="tx1"/>
                </a:solidFill>
                <a:latin typeface="Arial" charset="0"/>
              </a:defRPr>
            </a:lvl3pPr>
            <a:lvl4pPr marL="1793875">
              <a:defRPr>
                <a:solidFill>
                  <a:schemeClr val="tx1"/>
                </a:solidFill>
                <a:latin typeface="Arial" charset="0"/>
              </a:defRPr>
            </a:lvl4pPr>
            <a:lvl5pPr marL="1973263">
              <a:defRPr>
                <a:solidFill>
                  <a:schemeClr val="tx1"/>
                </a:solidFill>
                <a:latin typeface="Arial" charset="0"/>
              </a:defRPr>
            </a:lvl5pPr>
            <a:lvl6pPr marL="2430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87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44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02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FontTx/>
              <a:buChar char="•"/>
            </a:pPr>
            <a:r>
              <a:rPr lang="en-US" altLang="pt-BR" sz="2000" u="none"/>
              <a:t>O método exibe dois argumentos (separados por vírgula, como se faz em Java para todo método de múltiplos argumentos);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pt-BR" sz="2000" u="none"/>
              <a:t>O primeiro argumento é </a:t>
            </a:r>
            <a:r>
              <a:rPr lang="en-US" altLang="pt-BR" sz="2000" b="1" i="1" u="none"/>
              <a:t>null</a:t>
            </a:r>
            <a:r>
              <a:rPr lang="en-US" altLang="pt-BR" sz="2000" b="1" u="none"/>
              <a:t>, </a:t>
            </a:r>
            <a:r>
              <a:rPr lang="en-US" altLang="pt-BR" sz="2000" u="none"/>
              <a:t>significando “vazio”. O primeiro argumento do método </a:t>
            </a:r>
            <a:r>
              <a:rPr lang="en-US" altLang="pt-BR" sz="2000" i="1" u="none"/>
              <a:t>showMessageDialog()</a:t>
            </a:r>
            <a:r>
              <a:rPr lang="en-US" altLang="pt-BR" sz="2000" u="none"/>
              <a:t> é utilizado para posicionamento da janela. Ao ser null é ignorado e a janela é apresentada no centro da tela.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pt-BR" sz="2000" u="none"/>
              <a:t>A linha </a:t>
            </a:r>
            <a:r>
              <a:rPr lang="en-US" altLang="pt-BR" sz="2000" i="1" u="none"/>
              <a:t>System.exit </a:t>
            </a:r>
            <a:r>
              <a:rPr lang="en-US" altLang="pt-BR" sz="2000" u="none"/>
              <a:t>( 0 )</a:t>
            </a:r>
            <a:r>
              <a:rPr lang="en-US" altLang="pt-BR" sz="2000" i="1" u="none"/>
              <a:t> </a:t>
            </a:r>
            <a:r>
              <a:rPr lang="en-US" altLang="pt-BR" sz="2000" u="none"/>
              <a:t>é necessária em programas com interface gráfica, terminando o aplicativo Java.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pt-BR" sz="2000" u="none"/>
              <a:t>O retorno Zero (‘0’) para o método  </a:t>
            </a:r>
            <a:r>
              <a:rPr lang="en-US" altLang="pt-BR" sz="2000" i="1" u="none"/>
              <a:t>exit()</a:t>
            </a:r>
            <a:r>
              <a:rPr lang="en-US" altLang="pt-BR" sz="2000" u="none"/>
              <a:t> indica que o programa finalizou com sucesso. Valores diferentes de zero significam erros na execução e podem ser tratados por aplicativos que chamaram o programa Java.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pt-BR" sz="2000" u="none"/>
              <a:t>A classe </a:t>
            </a:r>
            <a:r>
              <a:rPr lang="en-US" altLang="pt-BR" sz="2000" b="1" i="1" u="none"/>
              <a:t>System</a:t>
            </a:r>
            <a:r>
              <a:rPr lang="en-US" altLang="pt-BR" sz="2000" i="1" u="none"/>
              <a:t> </a:t>
            </a:r>
            <a:r>
              <a:rPr lang="en-US" altLang="pt-BR" sz="2000" u="none"/>
              <a:t>faz parte do pacote padrão java.lang, que dispensa a importação (comando </a:t>
            </a:r>
            <a:r>
              <a:rPr lang="en-US" altLang="pt-BR" sz="2000" b="1" u="none"/>
              <a:t>import</a:t>
            </a:r>
            <a:r>
              <a:rPr lang="en-US" altLang="pt-BR" sz="2000" u="none"/>
              <a:t>) por ser acrescida aos seus programas por </a:t>
            </a:r>
            <a:r>
              <a:rPr lang="en-US" altLang="pt-BR" sz="2000" i="1" u="none"/>
              <a:t>default</a:t>
            </a:r>
            <a:endParaRPr lang="pt-BR" altLang="pt-BR" sz="2000" i="1" u="none"/>
          </a:p>
        </p:txBody>
      </p:sp>
    </p:spTree>
    <p:extLst>
      <p:ext uri="{BB962C8B-B14F-4D97-AF65-F5344CB8AC3E}">
        <p14:creationId xmlns:p14="http://schemas.microsoft.com/office/powerpoint/2010/main" val="2274494002"/>
      </p:ext>
    </p:extLst>
  </p:cSld>
  <p:clrMapOvr>
    <a:masterClrMapping/>
  </p:clrMapOvr>
  <p:transition spd="slow" advClick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/>
              <a:t>As </a:t>
            </a:r>
            <a:r>
              <a:rPr lang="en-US" altLang="pt-BR" dirty="0" err="1"/>
              <a:t>Bibliotecas</a:t>
            </a:r>
            <a:r>
              <a:rPr lang="en-US" altLang="pt-BR" dirty="0"/>
              <a:t> JAVA – rt.jar &amp; tools.jar</a:t>
            </a:r>
            <a:endParaRPr lang="pt-BR" altLang="pt-BR" dirty="0"/>
          </a:p>
        </p:txBody>
      </p:sp>
      <p:pic>
        <p:nvPicPr>
          <p:cNvPr id="276484" name="Picture 4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836613"/>
            <a:ext cx="7227887" cy="564832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558185331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497888" cy="5761037"/>
          </a:xfrm>
          <a:noFill/>
          <a:ln/>
        </p:spPr>
        <p:txBody>
          <a:bodyPr lIns="92075" tIns="46038" rIns="92075" bIns="46038"/>
          <a:lstStyle/>
          <a:p>
            <a:pPr algn="just">
              <a:spcBef>
                <a:spcPts val="11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800"/>
              <a:t>A Biblioteca (</a:t>
            </a:r>
            <a:r>
              <a:rPr lang="pt-BR" altLang="pt-BR" sz="2000" i="1"/>
              <a:t>API – Application Programming Interface</a:t>
            </a:r>
            <a:r>
              <a:rPr lang="pt-BR" altLang="pt-BR" sz="2800"/>
              <a:t>) é formada por conjunto de classes do JDK;</a:t>
            </a:r>
          </a:p>
          <a:p>
            <a:pPr algn="just">
              <a:spcBef>
                <a:spcPts val="11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800"/>
              <a:t>Exemplos de pacotes Java: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000" b="1"/>
              <a:t>java.lang:</a:t>
            </a:r>
            <a:r>
              <a:rPr lang="pt-BR" altLang="pt-BR" sz="2000"/>
              <a:t> Tipos e funcionalidades básicas da linguagem. Inclui, entre outras, as classes </a:t>
            </a:r>
            <a:r>
              <a:rPr lang="pt-BR" altLang="pt-BR" sz="2000" i="1"/>
              <a:t>String, Math, Integer e Thread</a:t>
            </a:r>
            <a:r>
              <a:rPr lang="pt-BR" altLang="pt-BR" sz="2000"/>
              <a:t>. É importada automaticamente em seus programas Java;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000" b="1"/>
              <a:t>java.awt:</a:t>
            </a:r>
            <a:r>
              <a:rPr lang="pt-BR" altLang="pt-BR" sz="2000"/>
              <a:t> componentes gráficos originais da linguagem (</a:t>
            </a:r>
            <a:r>
              <a:rPr lang="pt-BR" altLang="pt-BR" sz="1800" b="1" i="1"/>
              <a:t>A</a:t>
            </a:r>
            <a:r>
              <a:rPr lang="pt-BR" altLang="pt-BR" sz="1800" i="1"/>
              <a:t>bstract </a:t>
            </a:r>
            <a:r>
              <a:rPr lang="pt-BR" altLang="pt-BR" sz="1800" b="1" i="1"/>
              <a:t>W</a:t>
            </a:r>
            <a:r>
              <a:rPr lang="pt-BR" altLang="pt-BR" sz="1800" i="1"/>
              <a:t>indow </a:t>
            </a:r>
            <a:r>
              <a:rPr lang="pt-BR" altLang="pt-BR" sz="1800" b="1" i="1"/>
              <a:t>T</a:t>
            </a:r>
            <a:r>
              <a:rPr lang="pt-BR" altLang="pt-BR" sz="1800" i="1"/>
              <a:t>oolkit</a:t>
            </a:r>
            <a:r>
              <a:rPr lang="pt-BR" altLang="pt-BR" sz="2000"/>
              <a:t>); 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en-US" altLang="pt-BR" sz="2000" b="1"/>
              <a:t>javax.swing:</a:t>
            </a:r>
            <a:r>
              <a:rPr lang="en-US" altLang="pt-BR" sz="2000"/>
              <a:t> pacote de e</a:t>
            </a:r>
            <a:r>
              <a:rPr lang="en-US" altLang="pt-BR" sz="2000" b="1"/>
              <a:t>X</a:t>
            </a:r>
            <a:r>
              <a:rPr lang="en-US" altLang="pt-BR" sz="2000"/>
              <a:t>tensão aos componentes gráficos com melhoramentos à biblioteca AWT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000" b="1"/>
              <a:t>java.applet:</a:t>
            </a:r>
            <a:r>
              <a:rPr lang="pt-BR" altLang="pt-BR" sz="2000"/>
              <a:t> classes específicas para tratamento de </a:t>
            </a:r>
            <a:r>
              <a:rPr lang="pt-BR" altLang="pt-BR" sz="2000" i="1"/>
              <a:t>applets</a:t>
            </a:r>
            <a:r>
              <a:rPr lang="pt-BR" altLang="pt-BR" sz="2000"/>
              <a:t>;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000" b="1"/>
              <a:t>java.net:</a:t>
            </a:r>
            <a:r>
              <a:rPr lang="pt-BR" altLang="pt-BR" sz="2000"/>
              <a:t> recursos de rede </a:t>
            </a:r>
            <a:r>
              <a:rPr lang="pt-BR" altLang="pt-BR" sz="2000" i="1"/>
              <a:t>(sockets</a:t>
            </a:r>
            <a:r>
              <a:rPr lang="pt-BR" altLang="pt-BR" sz="2000"/>
              <a:t> e URLs);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000" b="1"/>
              <a:t>java.io:</a:t>
            </a:r>
            <a:r>
              <a:rPr lang="pt-BR" altLang="pt-BR" sz="2000"/>
              <a:t> classes para escrita e leitura em arquivos;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000" b="1"/>
              <a:t>java.util:</a:t>
            </a:r>
            <a:r>
              <a:rPr lang="pt-BR" altLang="pt-BR" sz="2000"/>
              <a:t> classes para tarefas gerais, tais como vetores e </a:t>
            </a:r>
            <a:r>
              <a:rPr lang="pt-BR" altLang="pt-BR" sz="2000" i="1"/>
              <a:t>string</a:t>
            </a:r>
            <a:r>
              <a:rPr lang="pt-BR" altLang="pt-BR" sz="2000"/>
              <a:t> de </a:t>
            </a:r>
            <a:r>
              <a:rPr lang="pt-BR" altLang="pt-BR" sz="2000" i="1"/>
              <a:t>tokens</a:t>
            </a:r>
            <a:r>
              <a:rPr lang="pt-BR" altLang="pt-BR" sz="2000"/>
              <a:t>.</a:t>
            </a:r>
            <a:endParaRPr lang="pt-BR" altLang="pt-BR" sz="1800"/>
          </a:p>
        </p:txBody>
      </p:sp>
      <p:sp>
        <p:nvSpPr>
          <p:cNvPr id="282627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O que há na Biblioteca Java?</a:t>
            </a: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7343035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Operadores Aritméticos</a:t>
            </a:r>
            <a:endParaRPr lang="pt-BR" altLang="pt-BR"/>
          </a:p>
        </p:txBody>
      </p:sp>
      <p:sp>
        <p:nvSpPr>
          <p:cNvPr id="321539" name="Rectangle 3"/>
          <p:cNvSpPr>
            <a:spLocks noChangeArrowheads="1"/>
          </p:cNvSpPr>
          <p:nvPr/>
        </p:nvSpPr>
        <p:spPr bwMode="auto">
          <a:xfrm>
            <a:off x="827088" y="3429000"/>
            <a:ext cx="7848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pt-BR" sz="2000" u="none"/>
              <a:t> Java fornece, similar a outras linguagens, operadores aritméticos de adição, subtração, multiplicação, divisão e módulo</a:t>
            </a:r>
            <a:r>
              <a:rPr lang="en-US" altLang="pt-BR" sz="2000" b="1" u="none"/>
              <a:t>. </a:t>
            </a:r>
            <a:br>
              <a:rPr lang="en-US" altLang="pt-BR" sz="2000" b="1" u="none"/>
            </a:br>
            <a:endParaRPr lang="en-US" altLang="pt-BR" sz="2000" b="1" u="none"/>
          </a:p>
        </p:txBody>
      </p:sp>
      <p:pic>
        <p:nvPicPr>
          <p:cNvPr id="321540" name="Picture 4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908050"/>
            <a:ext cx="8497887" cy="238442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353209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Precedência de Operadores Aritméticos</a:t>
            </a:r>
            <a:endParaRPr lang="pt-BR" altLang="pt-BR"/>
          </a:p>
        </p:txBody>
      </p:sp>
      <p:sp>
        <p:nvSpPr>
          <p:cNvPr id="322563" name="Rectangle 3"/>
          <p:cNvSpPr>
            <a:spLocks noChangeArrowheads="1"/>
          </p:cNvSpPr>
          <p:nvPr/>
        </p:nvSpPr>
        <p:spPr bwMode="auto">
          <a:xfrm>
            <a:off x="755650" y="3933825"/>
            <a:ext cx="78486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pt-BR" sz="2000" u="none"/>
              <a:t> Java aplica os operadores em expressões aritméticas em uma sequência precisa determinada pelas regras de precedência de operadores, na seguinte ordem:</a:t>
            </a:r>
          </a:p>
          <a:p>
            <a:pPr lvl="1">
              <a:buFontTx/>
              <a:buChar char="•"/>
            </a:pPr>
            <a:r>
              <a:rPr lang="en-US" altLang="pt-BR" sz="2000" u="none"/>
              <a:t> operadores em expressões contidas entre parânteses;</a:t>
            </a:r>
          </a:p>
          <a:p>
            <a:pPr lvl="1">
              <a:buFontTx/>
              <a:buChar char="•"/>
            </a:pPr>
            <a:r>
              <a:rPr lang="en-US" altLang="pt-BR" sz="2000" u="none"/>
              <a:t> operações de multiplicação, divisão e módulo;</a:t>
            </a:r>
          </a:p>
          <a:p>
            <a:pPr lvl="1">
              <a:buFontTx/>
              <a:buChar char="•"/>
            </a:pPr>
            <a:r>
              <a:rPr lang="en-US" altLang="pt-BR" sz="2000" u="none"/>
              <a:t> operações de adição e de subtração.</a:t>
            </a:r>
          </a:p>
        </p:txBody>
      </p:sp>
      <p:pic>
        <p:nvPicPr>
          <p:cNvPr id="322564" name="Picture 4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765175"/>
            <a:ext cx="8713788" cy="293211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4326334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 err="1"/>
              <a:t>Operadores</a:t>
            </a:r>
            <a:r>
              <a:rPr lang="en-US" altLang="pt-BR" dirty="0"/>
              <a:t> de </a:t>
            </a:r>
            <a:r>
              <a:rPr lang="en-US" altLang="pt-BR" dirty="0" err="1"/>
              <a:t>Igualdade</a:t>
            </a:r>
            <a:r>
              <a:rPr lang="en-US" altLang="pt-BR" dirty="0"/>
              <a:t> e </a:t>
            </a:r>
            <a:r>
              <a:rPr lang="en-US" altLang="pt-BR" dirty="0" err="1"/>
              <a:t>Relacionais</a:t>
            </a:r>
            <a:endParaRPr lang="pt-BR" altLang="pt-BR" dirty="0"/>
          </a:p>
        </p:txBody>
      </p:sp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755650" y="3933825"/>
            <a:ext cx="78486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pt-BR" sz="2000" u="none"/>
              <a:t> Todos os operadores relacionais têm o mesmo nível de precedência e associam da esquerda para a direita;</a:t>
            </a:r>
            <a:r>
              <a:rPr lang="en-US" altLang="pt-BR" sz="2000" b="1" u="none"/>
              <a:t> </a:t>
            </a:r>
            <a:br>
              <a:rPr lang="en-US" altLang="pt-BR" sz="2000" b="1" u="none"/>
            </a:br>
            <a:endParaRPr lang="en-US" altLang="pt-BR" sz="2000" b="1" u="none"/>
          </a:p>
          <a:p>
            <a:pPr>
              <a:buFontTx/>
              <a:buChar char="•"/>
            </a:pPr>
            <a:r>
              <a:rPr lang="en-US" altLang="pt-BR" sz="2000" u="none"/>
              <a:t> Os operadores de igualdade têm o mesmo nível de precedência, que é mais baixo que a precedência dos operadores relacionais.</a:t>
            </a:r>
          </a:p>
        </p:txBody>
      </p:sp>
      <p:pic>
        <p:nvPicPr>
          <p:cNvPr id="323588" name="Picture 4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765175"/>
            <a:ext cx="8569325" cy="309721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0942616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Precedência e Associatividade</a:t>
            </a:r>
            <a:endParaRPr lang="pt-BR" altLang="pt-BR"/>
          </a:p>
        </p:txBody>
      </p:sp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755650" y="3933825"/>
            <a:ext cx="78486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pt-BR" sz="2000" u="none"/>
              <a:t> Java fornece um conjunto de operadores similar ao C e C++. Entretanto, um erro bastante comum é tentar utilizar o operador de atribuição = como igualdade ==</a:t>
            </a:r>
            <a:r>
              <a:rPr lang="en-US" altLang="pt-BR" sz="2000" b="1" u="none"/>
              <a:t>;</a:t>
            </a:r>
          </a:p>
          <a:p>
            <a:pPr>
              <a:buFontTx/>
              <a:buChar char="•"/>
            </a:pPr>
            <a:endParaRPr lang="en-US" altLang="pt-BR" sz="2000" b="1" u="none"/>
          </a:p>
          <a:p>
            <a:pPr>
              <a:buFontTx/>
              <a:buChar char="•"/>
            </a:pPr>
            <a:r>
              <a:rPr lang="en-US" altLang="pt-BR" sz="2000" u="none"/>
              <a:t> Todos os operadores, com exceção do operador de atribuição =, associam da esquerda para a direita.</a:t>
            </a:r>
          </a:p>
        </p:txBody>
      </p:sp>
      <p:pic>
        <p:nvPicPr>
          <p:cNvPr id="324612" name="Picture 4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1125538"/>
            <a:ext cx="8351837" cy="25019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540861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A31170-21BF-4EFA-955A-00696D8997F9}" type="slidenum">
              <a:rPr lang="pt-BR"/>
              <a:pPr>
                <a:defRPr/>
              </a:pPr>
              <a:t>4</a:t>
            </a:fld>
            <a:endParaRPr lang="pt-BR"/>
          </a:p>
        </p:txBody>
      </p:sp>
      <p:sp>
        <p:nvSpPr>
          <p:cNvPr id="537602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Histórico</a:t>
            </a:r>
            <a:r>
              <a:rPr lang="en-GB" dirty="0"/>
              <a:t> (3/3)</a:t>
            </a:r>
            <a:endParaRPr lang="pt-BR" dirty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12838"/>
            <a:ext cx="8229600" cy="5392737"/>
          </a:xfrm>
        </p:spPr>
        <p:txBody>
          <a:bodyPr lIns="90000" tIns="46800" rIns="90000" bIns="46800">
            <a:spAutoFit/>
          </a:bodyPr>
          <a:lstStyle/>
          <a:p>
            <a:pPr marL="339725" indent="-339725" defTabSz="449263" eaLnBrk="1" hangingPunct="1">
              <a:spcBef>
                <a:spcPts val="8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1800" smtClean="0">
                <a:cs typeface="Times New Roman" pitchFamily="18" charset="0"/>
              </a:rPr>
              <a:t>No SunWorld’95</a:t>
            </a:r>
            <a:r>
              <a:rPr lang="pt-BR" altLang="pt-BR" sz="1800" smtClean="0"/>
              <a:t> a Sun apresenta formalmente o navegador HotJava e a linguagem Java.</a:t>
            </a:r>
          </a:p>
          <a:p>
            <a:pPr marL="339725" indent="-339725" defTabSz="449263" eaLnBrk="1" hangingPunct="1">
              <a:spcBef>
                <a:spcPts val="800"/>
              </a:spcBef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1800" smtClean="0"/>
          </a:p>
          <a:p>
            <a:pPr marL="339725" indent="-339725" defTabSz="449263" eaLnBrk="1" hangingPunct="1">
              <a:spcBef>
                <a:spcPts val="8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1800" smtClean="0">
                <a:cs typeface="Times New Roman" pitchFamily="18" charset="0"/>
              </a:rPr>
              <a:t>Poucos meses depois a </a:t>
            </a:r>
            <a:r>
              <a:rPr lang="pt-BR" altLang="pt-BR" sz="1800" i="1" smtClean="0">
                <a:cs typeface="Times New Roman" pitchFamily="18" charset="0"/>
              </a:rPr>
              <a:t>Netscape Corp</a:t>
            </a:r>
            <a:r>
              <a:rPr lang="pt-BR" altLang="pt-BR" sz="1800" smtClean="0">
                <a:cs typeface="Times New Roman" pitchFamily="18" charset="0"/>
              </a:rPr>
              <a:t>. lança o seu navegador capaz de fazer download e executar pequenos códigos Java chamados de</a:t>
            </a:r>
            <a:r>
              <a:rPr lang="pt-BR" altLang="pt-BR" sz="1800" i="1" smtClean="0">
                <a:solidFill>
                  <a:schemeClr val="accent2"/>
                </a:solidFill>
                <a:cs typeface="Times New Roman" pitchFamily="18" charset="0"/>
              </a:rPr>
              <a:t> Applets</a:t>
            </a:r>
            <a:r>
              <a:rPr lang="pt-BR" altLang="pt-BR" sz="1800" smtClean="0">
                <a:cs typeface="Times New Roman" pitchFamily="18" charset="0"/>
              </a:rPr>
              <a:t>.</a:t>
            </a:r>
          </a:p>
          <a:p>
            <a:pPr marL="339725" indent="-339725" defTabSz="449263" eaLnBrk="1" hangingPunct="1">
              <a:spcBef>
                <a:spcPts val="800"/>
              </a:spcBef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1800" smtClean="0">
              <a:cs typeface="Times New Roman" pitchFamily="18" charset="0"/>
            </a:endParaRPr>
          </a:p>
          <a:p>
            <a:pPr marL="339725" indent="-339725" defTabSz="449263" eaLnBrk="1" hangingPunct="1">
              <a:spcBef>
                <a:spcPts val="775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1800" smtClean="0"/>
              <a:t>Imediatamente a Sun decide disponibilizar o Java gratuitamente para a comunidade de desenvolvimento de softwares e assim surge o Java Developer´s Kit 1.0 (JDK 1.0).</a:t>
            </a:r>
          </a:p>
          <a:p>
            <a:pPr marL="339725" indent="-339725" defTabSz="449263" eaLnBrk="1" hangingPunct="1">
              <a:spcBef>
                <a:spcPts val="775"/>
              </a:spcBef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1800" smtClean="0"/>
          </a:p>
          <a:p>
            <a:pPr marL="339725" indent="-339725" defTabSz="449263" eaLnBrk="1" hangingPunct="1">
              <a:spcBef>
                <a:spcPts val="775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1800" smtClean="0"/>
              <a:t>Para </a:t>
            </a:r>
            <a:r>
              <a:rPr lang="pt-BR" altLang="pt-BR" sz="1800" smtClean="0">
                <a:cs typeface="Times New Roman" pitchFamily="18" charset="0"/>
              </a:rPr>
              <a:t>Sun Solaris e Microsoft Windows 95/NT</a:t>
            </a:r>
            <a:r>
              <a:rPr lang="pt-BR" altLang="pt-BR" sz="1800" smtClean="0"/>
              <a:t>. </a:t>
            </a:r>
          </a:p>
          <a:p>
            <a:pPr marL="339725" indent="-339725" defTabSz="449263" eaLnBrk="1" hangingPunct="1">
              <a:spcBef>
                <a:spcPts val="775"/>
              </a:spcBef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1800" smtClean="0"/>
          </a:p>
          <a:p>
            <a:pPr marL="339725" indent="-339725" defTabSz="449263" eaLnBrk="1" hangingPunct="1">
              <a:spcBef>
                <a:spcPts val="7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1800" smtClean="0"/>
              <a:t>Progressivamente surgiram </a:t>
            </a:r>
            <a:r>
              <a:rPr lang="pt-BR" altLang="pt-BR" sz="1800" i="1" smtClean="0"/>
              <a:t>kits</a:t>
            </a:r>
            <a:r>
              <a:rPr lang="pt-BR" altLang="pt-BR" sz="1800" smtClean="0"/>
              <a:t> para outras plataformas como </a:t>
            </a:r>
            <a:r>
              <a:rPr lang="pt-BR" altLang="pt-BR" sz="1800" smtClean="0">
                <a:cs typeface="Times New Roman" pitchFamily="18" charset="0"/>
              </a:rPr>
              <a:t>Linux e Applet Macintosh</a:t>
            </a:r>
            <a:r>
              <a:rPr lang="pt-BR" altLang="pt-BR" sz="2800" smtClean="0"/>
              <a:t>.</a:t>
            </a:r>
          </a:p>
          <a:p>
            <a:pPr marL="339725" indent="-339725" defTabSz="449263" eaLnBrk="1" hangingPunct="1">
              <a:spcBef>
                <a:spcPts val="700"/>
              </a:spcBef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800" smtClean="0"/>
          </a:p>
        </p:txBody>
      </p:sp>
    </p:spTree>
    <p:extLst>
      <p:ext uri="{BB962C8B-B14F-4D97-AF65-F5344CB8AC3E}">
        <p14:creationId xmlns:p14="http://schemas.microsoft.com/office/powerpoint/2010/main" val="340328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 err="1"/>
              <a:t>Operadores</a:t>
            </a:r>
            <a:r>
              <a:rPr lang="en-US" altLang="pt-BR" dirty="0"/>
              <a:t> </a:t>
            </a:r>
            <a:r>
              <a:rPr lang="en-US" altLang="pt-BR" dirty="0" err="1"/>
              <a:t>Aritméticos</a:t>
            </a:r>
            <a:r>
              <a:rPr lang="en-US" altLang="pt-BR" dirty="0"/>
              <a:t> de </a:t>
            </a:r>
            <a:r>
              <a:rPr lang="en-US" altLang="pt-BR" dirty="0" err="1"/>
              <a:t>Atribuição</a:t>
            </a:r>
            <a:endParaRPr lang="pt-BR" altLang="pt-BR" dirty="0"/>
          </a:p>
        </p:txBody>
      </p:sp>
      <p:sp>
        <p:nvSpPr>
          <p:cNvPr id="326659" name="Rectangle 3"/>
          <p:cNvSpPr>
            <a:spLocks noChangeArrowheads="1"/>
          </p:cNvSpPr>
          <p:nvPr/>
        </p:nvSpPr>
        <p:spPr bwMode="auto">
          <a:xfrm>
            <a:off x="827088" y="3933825"/>
            <a:ext cx="7848600" cy="216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pt-BR" sz="2000" u="none"/>
              <a:t> Java fornece vários operadores que abreviam as expressões</a:t>
            </a:r>
            <a:r>
              <a:rPr lang="en-US" altLang="pt-BR" sz="3600" u="none"/>
              <a:t> </a:t>
            </a:r>
            <a:r>
              <a:rPr lang="en-US" altLang="pt-BR" sz="2000" u="none"/>
              <a:t>de atribuição</a:t>
            </a:r>
            <a:r>
              <a:rPr lang="en-US" altLang="pt-BR" sz="2000" b="1" u="none"/>
              <a:t>;</a:t>
            </a:r>
          </a:p>
          <a:p>
            <a:pPr>
              <a:buFontTx/>
              <a:buChar char="•"/>
            </a:pPr>
            <a:endParaRPr lang="en-US" altLang="pt-BR" sz="2000" b="1" u="none"/>
          </a:p>
          <a:p>
            <a:pPr>
              <a:buFontTx/>
              <a:buChar char="•"/>
            </a:pPr>
            <a:r>
              <a:rPr lang="en-US" altLang="pt-BR" sz="2000" u="none"/>
              <a:t>A simplificação de sintaxe não é a única vantagem desses operadores. Eles aumentam a velocidade de acesso às variáveis em programas.</a:t>
            </a:r>
          </a:p>
        </p:txBody>
      </p:sp>
      <p:pic>
        <p:nvPicPr>
          <p:cNvPr id="326660" name="Picture 4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196975"/>
            <a:ext cx="7127875" cy="229393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516292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 err="1"/>
              <a:t>Operadores</a:t>
            </a:r>
            <a:r>
              <a:rPr lang="en-US" altLang="pt-BR" dirty="0"/>
              <a:t> de </a:t>
            </a:r>
            <a:r>
              <a:rPr lang="en-US" altLang="pt-BR" dirty="0" err="1"/>
              <a:t>Incremento</a:t>
            </a:r>
            <a:r>
              <a:rPr lang="en-US" altLang="pt-BR" dirty="0"/>
              <a:t> e </a:t>
            </a:r>
            <a:r>
              <a:rPr lang="en-US" altLang="pt-BR" dirty="0" err="1"/>
              <a:t>Decremento</a:t>
            </a:r>
            <a:endParaRPr lang="pt-BR" altLang="pt-BR" dirty="0"/>
          </a:p>
        </p:txBody>
      </p:sp>
      <p:sp>
        <p:nvSpPr>
          <p:cNvPr id="327683" name="Rectangle 3"/>
          <p:cNvSpPr>
            <a:spLocks noChangeArrowheads="1"/>
          </p:cNvSpPr>
          <p:nvPr/>
        </p:nvSpPr>
        <p:spPr bwMode="auto">
          <a:xfrm>
            <a:off x="395288" y="3644900"/>
            <a:ext cx="8208962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pt-BR" sz="2000" u="none"/>
              <a:t>  Java possui operadores que acrescentam ou diminuem valores unitários em variáveis. Seu funcionamento é semelhante à aplicação do operador de atribuição com valor 1 (ou seja: x += 1;), mas permite que o programador determine o momento em que deseja incrementar (ou decrementar) sua variável, com relação ao uso na expressão em que essa variável está inserida.</a:t>
            </a:r>
          </a:p>
        </p:txBody>
      </p:sp>
      <p:pic>
        <p:nvPicPr>
          <p:cNvPr id="327684" name="Picture 4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1141413"/>
            <a:ext cx="8172450" cy="22161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128678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Utilizando Números - Adição</a:t>
            </a:r>
            <a:endParaRPr lang="pt-BR" altLang="pt-BR"/>
          </a:p>
        </p:txBody>
      </p:sp>
      <p:sp>
        <p:nvSpPr>
          <p:cNvPr id="279558" name="Rectangle 6"/>
          <p:cNvSpPr>
            <a:spLocks noChangeArrowheads="1"/>
          </p:cNvSpPr>
          <p:nvPr/>
        </p:nvSpPr>
        <p:spPr bwMode="auto">
          <a:xfrm>
            <a:off x="179388" y="765175"/>
            <a:ext cx="8964612" cy="583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// Meu Segundo Programa JAVA</a:t>
            </a:r>
          </a:p>
          <a:p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// Trabalhando com Números e Operadores Aritméticos</a:t>
            </a:r>
          </a:p>
          <a:p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// Baseado em Deitel &amp; Deitel, 2003</a:t>
            </a:r>
          </a:p>
          <a:p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// Pacote de extensão Java</a:t>
            </a:r>
          </a:p>
          <a:p>
            <a:r>
              <a:rPr lang="pt-BR" altLang="pt-BR" sz="1400" b="1" u="none">
                <a:latin typeface="Courier New" pitchFamily="49" charset="0"/>
              </a:rPr>
              <a:t>import</a:t>
            </a:r>
            <a:r>
              <a:rPr lang="pt-BR" altLang="pt-BR" sz="1400" u="none">
                <a:latin typeface="Courier New" pitchFamily="49" charset="0"/>
              </a:rPr>
              <a:t> javax.swing.JOptionPane;  // import class JOptionPane</a:t>
            </a:r>
          </a:p>
          <a:p>
            <a:r>
              <a:rPr lang="pt-BR" altLang="pt-BR" sz="1400" b="1" u="none">
                <a:latin typeface="Courier New" pitchFamily="49" charset="0"/>
              </a:rPr>
              <a:t>public class</a:t>
            </a:r>
            <a:r>
              <a:rPr lang="pt-BR" altLang="pt-BR" sz="1400" u="none">
                <a:latin typeface="Courier New" pitchFamily="49" charset="0"/>
              </a:rPr>
              <a:t> Adicao {</a:t>
            </a:r>
          </a:p>
          <a:p>
            <a:r>
              <a:rPr lang="pt-BR" altLang="pt-BR" sz="1400" u="none">
                <a:latin typeface="Courier New" pitchFamily="49" charset="0"/>
              </a:rPr>
              <a:t>  </a:t>
            </a:r>
            <a:r>
              <a:rPr lang="pt-BR" altLang="pt-BR" sz="1400" b="1" u="none">
                <a:latin typeface="Courier New" pitchFamily="49" charset="0"/>
              </a:rPr>
              <a:t>public static void</a:t>
            </a:r>
            <a:r>
              <a:rPr lang="pt-BR" altLang="pt-BR" sz="1400" u="none">
                <a:latin typeface="Courier New" pitchFamily="49" charset="0"/>
              </a:rPr>
              <a:t> main( String args[] )   {</a:t>
            </a:r>
          </a:p>
          <a:p>
            <a:r>
              <a:rPr lang="pt-BR" altLang="pt-BR" sz="1400" u="none">
                <a:latin typeface="Courier New" pitchFamily="49" charset="0"/>
              </a:rPr>
              <a:t>    String primeiroNumero</a:t>
            </a:r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;// 1o string informado pelo usuário</a:t>
            </a:r>
          </a:p>
          <a:p>
            <a:r>
              <a:rPr lang="pt-BR" altLang="pt-BR" sz="1400" u="none">
                <a:latin typeface="Courier New" pitchFamily="49" charset="0"/>
              </a:rPr>
              <a:t>    String segundoNumero; </a:t>
            </a:r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// 2o string informado pelo usuário</a:t>
            </a:r>
          </a:p>
          <a:p>
            <a:r>
              <a:rPr lang="pt-BR" altLang="pt-BR" sz="1400" u="none">
                <a:latin typeface="Courier New" pitchFamily="49" charset="0"/>
              </a:rPr>
              <a:t>    </a:t>
            </a:r>
            <a:r>
              <a:rPr lang="pt-BR" altLang="pt-BR" sz="1400" b="1" u="none">
                <a:latin typeface="Courier New" pitchFamily="49" charset="0"/>
              </a:rPr>
              <a:t>int </a:t>
            </a:r>
            <a:r>
              <a:rPr lang="pt-BR" altLang="pt-BR" sz="1400" u="none">
                <a:latin typeface="Courier New" pitchFamily="49" charset="0"/>
              </a:rPr>
              <a:t>numero1;          // primeiro operando da adição</a:t>
            </a:r>
          </a:p>
          <a:p>
            <a:r>
              <a:rPr lang="pt-BR" altLang="pt-BR" sz="1400" b="1" u="none">
                <a:latin typeface="Courier New" pitchFamily="49" charset="0"/>
              </a:rPr>
              <a:t>    int</a:t>
            </a:r>
            <a:r>
              <a:rPr lang="pt-BR" altLang="pt-BR" sz="1400" u="none">
                <a:latin typeface="Courier New" pitchFamily="49" charset="0"/>
              </a:rPr>
              <a:t> numero2;          // segundo operando da adição</a:t>
            </a:r>
          </a:p>
          <a:p>
            <a:r>
              <a:rPr lang="pt-BR" altLang="pt-BR" sz="1400" b="1" u="none">
                <a:latin typeface="Courier New" pitchFamily="49" charset="0"/>
              </a:rPr>
              <a:t>    int</a:t>
            </a:r>
            <a:r>
              <a:rPr lang="pt-BR" altLang="pt-BR" sz="1400" u="none">
                <a:latin typeface="Courier New" pitchFamily="49" charset="0"/>
              </a:rPr>
              <a:t> soma;             // Resultado da Adição</a:t>
            </a:r>
          </a:p>
          <a:p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    // ler o primeiro número (na forma string)</a:t>
            </a:r>
          </a:p>
          <a:p>
            <a:r>
              <a:rPr lang="pt-BR" altLang="pt-BR" sz="1400" u="none">
                <a:latin typeface="Courier New" pitchFamily="49" charset="0"/>
              </a:rPr>
              <a:t>    primeiroNumero = JOptionPane.showInputDialog("Digite o Primeiro No Inteiro" );</a:t>
            </a:r>
          </a:p>
          <a:p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    // ler o segundo número (na forma string)</a:t>
            </a:r>
          </a:p>
          <a:p>
            <a:r>
              <a:rPr lang="pt-BR" altLang="pt-BR" sz="1400" u="none">
                <a:latin typeface="Courier New" pitchFamily="49" charset="0"/>
              </a:rPr>
              <a:t>    segundoNumero = JOptionPane.showInputDialog( "Digite o Segundo No Inteiro" );</a:t>
            </a:r>
          </a:p>
          <a:p>
            <a:r>
              <a:rPr lang="pt-BR" altLang="pt-BR" sz="1400" u="none">
                <a:latin typeface="Courier New" pitchFamily="49" charset="0"/>
              </a:rPr>
              <a:t>    </a:t>
            </a:r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// convertendo os strings em números inteiros</a:t>
            </a:r>
          </a:p>
          <a:p>
            <a:r>
              <a:rPr lang="pt-BR" altLang="pt-BR" sz="1400" u="none">
                <a:latin typeface="Courier New" pitchFamily="49" charset="0"/>
              </a:rPr>
              <a:t>    numero1 = Integer.parseInt(primeiroNumero);</a:t>
            </a:r>
          </a:p>
          <a:p>
            <a:r>
              <a:rPr lang="pt-BR" altLang="pt-BR" sz="1400" u="none">
                <a:latin typeface="Courier New" pitchFamily="49" charset="0"/>
              </a:rPr>
              <a:t>    numero2 = Integer.parseInt(segundoNumero);</a:t>
            </a:r>
          </a:p>
          <a:p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    // Somando os números</a:t>
            </a:r>
          </a:p>
          <a:p>
            <a:r>
              <a:rPr lang="pt-BR" altLang="pt-BR" sz="1400" u="none">
                <a:latin typeface="Courier New" pitchFamily="49" charset="0"/>
              </a:rPr>
              <a:t>    soma = numero1 + numero2;</a:t>
            </a:r>
          </a:p>
          <a:p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    // Apresentando os resultados</a:t>
            </a:r>
          </a:p>
          <a:p>
            <a:r>
              <a:rPr lang="pt-BR" altLang="pt-BR" sz="1400" u="none">
                <a:latin typeface="Courier New" pitchFamily="49" charset="0"/>
              </a:rPr>
              <a:t>    JOptionPane.showMessageDialog(</a:t>
            </a:r>
            <a:r>
              <a:rPr lang="pt-BR" altLang="pt-BR" sz="1400" b="1" u="none">
                <a:latin typeface="Courier New" pitchFamily="49" charset="0"/>
              </a:rPr>
              <a:t>null</a:t>
            </a:r>
            <a:r>
              <a:rPr lang="pt-BR" altLang="pt-BR" sz="1400" u="none">
                <a:latin typeface="Courier New" pitchFamily="49" charset="0"/>
              </a:rPr>
              <a:t>, "A soma é "+soma,"Resultado da Soma: ", </a:t>
            </a:r>
            <a:br>
              <a:rPr lang="pt-BR" altLang="pt-BR" sz="1400" u="none">
                <a:latin typeface="Courier New" pitchFamily="49" charset="0"/>
              </a:rPr>
            </a:br>
            <a:r>
              <a:rPr lang="pt-BR" altLang="pt-BR" sz="1400" u="none">
                <a:latin typeface="Courier New" pitchFamily="49" charset="0"/>
              </a:rPr>
              <a:t>      JOptionPane.PLAIN_MESSAGE);</a:t>
            </a:r>
          </a:p>
          <a:p>
            <a:r>
              <a:rPr lang="pt-BR" altLang="pt-BR" sz="1400" u="none">
                <a:latin typeface="Courier New" pitchFamily="49" charset="0"/>
              </a:rPr>
              <a:t>    System.exit( 0 );   </a:t>
            </a:r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// termina a aplicação</a:t>
            </a:r>
          </a:p>
          <a:p>
            <a:r>
              <a:rPr lang="pt-BR" altLang="pt-BR" sz="1400" u="none">
                <a:latin typeface="Courier New" pitchFamily="49" charset="0"/>
              </a:rPr>
              <a:t> }  </a:t>
            </a:r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// fim do método main()</a:t>
            </a:r>
          </a:p>
          <a:p>
            <a:r>
              <a:rPr lang="pt-BR" altLang="pt-BR" sz="1400" u="none">
                <a:latin typeface="Courier New" pitchFamily="49" charset="0"/>
              </a:rPr>
              <a:t>}  </a:t>
            </a:r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// fim da classe Adicao</a:t>
            </a:r>
          </a:p>
        </p:txBody>
      </p:sp>
      <p:pic>
        <p:nvPicPr>
          <p:cNvPr id="279559" name="Picture 7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48488" y="836613"/>
            <a:ext cx="1998662" cy="825500"/>
          </a:xfrm>
          <a:noFill/>
          <a:ln/>
        </p:spPr>
      </p:pic>
      <p:pic>
        <p:nvPicPr>
          <p:cNvPr id="279561" name="Picture 9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11975" y="1773238"/>
            <a:ext cx="2124075" cy="876300"/>
          </a:xfrm>
          <a:noFill/>
          <a:ln/>
        </p:spPr>
      </p:pic>
      <p:pic>
        <p:nvPicPr>
          <p:cNvPr id="279564" name="Picture 1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72225" y="4292600"/>
            <a:ext cx="2552700" cy="109537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197146163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Lembre-se….</a:t>
            </a:r>
            <a:endParaRPr lang="pt-BR" altLang="pt-BR"/>
          </a:p>
        </p:txBody>
      </p:sp>
      <p:sp>
        <p:nvSpPr>
          <p:cNvPr id="312323" name="Rectangle 3"/>
          <p:cNvSpPr>
            <a:spLocks noChangeArrowheads="1"/>
          </p:cNvSpPr>
          <p:nvPr/>
        </p:nvSpPr>
        <p:spPr bwMode="auto">
          <a:xfrm>
            <a:off x="107950" y="668338"/>
            <a:ext cx="56165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179388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pt-BR" altLang="pt-BR" sz="2400" u="none">
                <a:solidFill>
                  <a:schemeClr val="accent2"/>
                </a:solidFill>
              </a:rPr>
              <a:t>String primeiroNumero;</a:t>
            </a:r>
          </a:p>
          <a:p>
            <a:pPr lvl="1"/>
            <a:r>
              <a:rPr lang="en-US" altLang="pt-BR" sz="2400" u="none">
                <a:solidFill>
                  <a:schemeClr val="accent2"/>
                </a:solidFill>
              </a:rPr>
              <a:t>…</a:t>
            </a:r>
            <a:endParaRPr lang="pt-BR" altLang="pt-BR" sz="2400" u="none">
              <a:solidFill>
                <a:schemeClr val="accent2"/>
              </a:solidFill>
            </a:endParaRPr>
          </a:p>
          <a:p>
            <a:pPr lvl="1"/>
            <a:r>
              <a:rPr lang="en-US" altLang="pt-BR" sz="2400" b="1" u="none">
                <a:solidFill>
                  <a:schemeClr val="accent2"/>
                </a:solidFill>
              </a:rPr>
              <a:t>int</a:t>
            </a:r>
            <a:r>
              <a:rPr lang="en-US" altLang="pt-BR" sz="2400" u="none">
                <a:solidFill>
                  <a:schemeClr val="accent2"/>
                </a:solidFill>
              </a:rPr>
              <a:t> numero1;</a:t>
            </a:r>
            <a:endParaRPr lang="pt-BR" altLang="pt-BR" sz="3200" u="none">
              <a:solidFill>
                <a:schemeClr val="accent2"/>
              </a:solidFill>
            </a:endParaRPr>
          </a:p>
        </p:txBody>
      </p:sp>
      <p:sp>
        <p:nvSpPr>
          <p:cNvPr id="312324" name="Rectangle 4"/>
          <p:cNvSpPr>
            <a:spLocks noChangeArrowheads="1"/>
          </p:cNvSpPr>
          <p:nvPr/>
        </p:nvSpPr>
        <p:spPr bwMode="auto">
          <a:xfrm>
            <a:off x="827088" y="2060575"/>
            <a:ext cx="79216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charset="0"/>
              </a:defRPr>
            </a:lvl1pPr>
            <a:lvl2pPr marL="1435100" indent="-977900">
              <a:defRPr>
                <a:solidFill>
                  <a:schemeClr val="tx1"/>
                </a:solidFill>
                <a:latin typeface="Arial" charset="0"/>
              </a:defRPr>
            </a:lvl2pPr>
            <a:lvl3pPr marL="1614488">
              <a:defRPr>
                <a:solidFill>
                  <a:schemeClr val="tx1"/>
                </a:solidFill>
                <a:latin typeface="Arial" charset="0"/>
              </a:defRPr>
            </a:lvl3pPr>
            <a:lvl4pPr marL="1793875">
              <a:defRPr>
                <a:solidFill>
                  <a:schemeClr val="tx1"/>
                </a:solidFill>
                <a:latin typeface="Arial" charset="0"/>
              </a:defRPr>
            </a:lvl4pPr>
            <a:lvl5pPr marL="1973263">
              <a:defRPr>
                <a:solidFill>
                  <a:schemeClr val="tx1"/>
                </a:solidFill>
                <a:latin typeface="Arial" charset="0"/>
              </a:defRPr>
            </a:lvl5pPr>
            <a:lvl6pPr marL="2430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87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44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02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FontTx/>
              <a:buChar char="•"/>
            </a:pPr>
            <a:r>
              <a:rPr lang="pt-BR" altLang="pt-BR" sz="2000" u="none"/>
              <a:t>A declaração de variáveis em Java segue a sintaxe </a:t>
            </a:r>
          </a:p>
          <a:p>
            <a:pPr lvl="2">
              <a:spcAft>
                <a:spcPct val="20000"/>
              </a:spcAft>
            </a:pPr>
            <a:r>
              <a:rPr lang="pt-BR" altLang="pt-BR" sz="2000" b="1" u="none"/>
              <a:t>tipo</a:t>
            </a:r>
            <a:r>
              <a:rPr lang="pt-BR" altLang="pt-BR" sz="2000" u="none"/>
              <a:t> </a:t>
            </a:r>
            <a:r>
              <a:rPr lang="pt-BR" altLang="pt-BR" sz="2000" i="1" u="none"/>
              <a:t>nomeVariavel; </a:t>
            </a:r>
            <a:r>
              <a:rPr lang="pt-BR" altLang="pt-BR" sz="2000" u="none"/>
              <a:t>ou</a:t>
            </a:r>
            <a:br>
              <a:rPr lang="pt-BR" altLang="pt-BR" sz="2000" u="none"/>
            </a:br>
            <a:r>
              <a:rPr lang="pt-BR" altLang="pt-BR" sz="2000" b="1" u="none"/>
              <a:t>tipo </a:t>
            </a:r>
            <a:r>
              <a:rPr lang="pt-BR" altLang="pt-BR" sz="2000" i="1" u="none"/>
              <a:t>nomeVariavel1, nomeVariavel2, ...;</a:t>
            </a:r>
          </a:p>
          <a:p>
            <a:pPr>
              <a:spcBef>
                <a:spcPct val="30000"/>
              </a:spcBef>
              <a:spcAft>
                <a:spcPct val="20000"/>
              </a:spcAft>
              <a:buFontTx/>
              <a:buChar char="•"/>
            </a:pPr>
            <a:r>
              <a:rPr lang="en-US" altLang="pt-BR" sz="2000" b="1" u="none"/>
              <a:t>tipo</a:t>
            </a:r>
            <a:r>
              <a:rPr lang="en-US" altLang="pt-BR" sz="2000" u="none"/>
              <a:t> pode ser um dos tipos da linguagem Java ou uma classe definida por seu programa Java.</a:t>
            </a:r>
          </a:p>
          <a:p>
            <a:pPr>
              <a:spcBef>
                <a:spcPct val="30000"/>
              </a:spcBef>
              <a:spcAft>
                <a:spcPct val="20000"/>
              </a:spcAft>
              <a:buFontTx/>
              <a:buChar char="•"/>
            </a:pPr>
            <a:r>
              <a:rPr lang="en-US" altLang="pt-BR" sz="2000" u="none"/>
              <a:t>Utilize preferencialmente letras minúsculas e com nomes significativos para o programa para declarar nomes de variáveis ;</a:t>
            </a:r>
          </a:p>
          <a:p>
            <a:pPr>
              <a:spcBef>
                <a:spcPct val="30000"/>
              </a:spcBef>
              <a:spcAft>
                <a:spcPct val="20000"/>
              </a:spcAft>
              <a:buFontTx/>
              <a:buChar char="•"/>
            </a:pPr>
            <a:r>
              <a:rPr lang="en-US" altLang="pt-BR" sz="2000" u="none"/>
              <a:t>Os tipos de variáveis da linguagem Java incluem inteiros (</a:t>
            </a:r>
            <a:r>
              <a:rPr lang="en-US" altLang="pt-BR" sz="2000" b="1" u="none"/>
              <a:t>short</a:t>
            </a:r>
            <a:r>
              <a:rPr lang="en-US" altLang="pt-BR" sz="2000" u="none"/>
              <a:t>, </a:t>
            </a:r>
            <a:r>
              <a:rPr lang="en-US" altLang="pt-BR" sz="2000" b="1" u="none"/>
              <a:t>int </a:t>
            </a:r>
            <a:r>
              <a:rPr lang="en-US" altLang="pt-BR" sz="2000" u="none"/>
              <a:t>e </a:t>
            </a:r>
            <a:r>
              <a:rPr lang="en-US" altLang="pt-BR" sz="2000" b="1" u="none"/>
              <a:t>long</a:t>
            </a:r>
            <a:r>
              <a:rPr lang="en-US" altLang="pt-BR" sz="2000" u="none"/>
              <a:t>)</a:t>
            </a:r>
            <a:r>
              <a:rPr lang="en-US" altLang="pt-BR" sz="2000" b="1" u="none"/>
              <a:t>,</a:t>
            </a:r>
            <a:r>
              <a:rPr lang="en-US" altLang="pt-BR" sz="2000" u="none"/>
              <a:t> números reais (</a:t>
            </a:r>
            <a:r>
              <a:rPr lang="en-US" altLang="pt-BR" sz="2000" b="1" u="none"/>
              <a:t>float</a:t>
            </a:r>
            <a:r>
              <a:rPr lang="en-US" altLang="pt-BR" sz="2000" u="none"/>
              <a:t> ou </a:t>
            </a:r>
            <a:r>
              <a:rPr lang="en-US" altLang="pt-BR" sz="2000" b="1" u="none"/>
              <a:t>double</a:t>
            </a:r>
            <a:r>
              <a:rPr lang="en-US" altLang="pt-BR" sz="2000" u="none"/>
              <a:t>), caracteres (</a:t>
            </a:r>
            <a:r>
              <a:rPr lang="en-US" altLang="pt-BR" sz="2000" b="1" u="none"/>
              <a:t>char</a:t>
            </a:r>
            <a:r>
              <a:rPr lang="en-US" altLang="pt-BR" sz="2000" u="none"/>
              <a:t>), tipo lógico (</a:t>
            </a:r>
            <a:r>
              <a:rPr lang="en-US" altLang="pt-BR" sz="2000" b="1" u="none"/>
              <a:t>boolean</a:t>
            </a:r>
            <a:r>
              <a:rPr lang="en-US" altLang="pt-BR" sz="2000" u="none"/>
              <a:t>) e variável binária </a:t>
            </a:r>
            <a:r>
              <a:rPr lang="en-US" altLang="pt-BR" sz="2000" b="1" u="none"/>
              <a:t>(byte)</a:t>
            </a:r>
            <a:endParaRPr lang="pt-BR" altLang="pt-BR" sz="2000" u="none"/>
          </a:p>
        </p:txBody>
      </p:sp>
    </p:spTree>
    <p:extLst>
      <p:ext uri="{BB962C8B-B14F-4D97-AF65-F5344CB8AC3E}">
        <p14:creationId xmlns:p14="http://schemas.microsoft.com/office/powerpoint/2010/main" val="187785252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Lembre-se….</a:t>
            </a:r>
            <a:endParaRPr lang="pt-BR" altLang="pt-BR"/>
          </a:p>
        </p:txBody>
      </p:sp>
      <p:sp>
        <p:nvSpPr>
          <p:cNvPr id="313347" name="Rectangle 3"/>
          <p:cNvSpPr>
            <a:spLocks noChangeArrowheads="1"/>
          </p:cNvSpPr>
          <p:nvPr/>
        </p:nvSpPr>
        <p:spPr bwMode="auto">
          <a:xfrm>
            <a:off x="0" y="668338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179388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pt-BR" altLang="pt-BR" sz="2000" u="none">
                <a:solidFill>
                  <a:schemeClr val="accent2"/>
                </a:solidFill>
              </a:rPr>
              <a:t>primeiroNumero = JOptionPane.showInputDialog(“Digite o primeiro Número inteiro: “);</a:t>
            </a:r>
            <a:endParaRPr lang="pt-BR" altLang="pt-BR" sz="2800" u="none">
              <a:solidFill>
                <a:schemeClr val="accent2"/>
              </a:solidFill>
            </a:endParaRPr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539750" y="1412875"/>
            <a:ext cx="7921625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charset="0"/>
              </a:defRPr>
            </a:lvl1pPr>
            <a:lvl2pPr marL="1435100" indent="-977900">
              <a:defRPr>
                <a:solidFill>
                  <a:schemeClr val="tx1"/>
                </a:solidFill>
                <a:latin typeface="Arial" charset="0"/>
              </a:defRPr>
            </a:lvl2pPr>
            <a:lvl3pPr marL="1614488">
              <a:defRPr>
                <a:solidFill>
                  <a:schemeClr val="tx1"/>
                </a:solidFill>
                <a:latin typeface="Arial" charset="0"/>
              </a:defRPr>
            </a:lvl3pPr>
            <a:lvl4pPr marL="1793875">
              <a:defRPr>
                <a:solidFill>
                  <a:schemeClr val="tx1"/>
                </a:solidFill>
                <a:latin typeface="Arial" charset="0"/>
              </a:defRPr>
            </a:lvl4pPr>
            <a:lvl5pPr marL="1973263">
              <a:defRPr>
                <a:solidFill>
                  <a:schemeClr val="tx1"/>
                </a:solidFill>
                <a:latin typeface="Arial" charset="0"/>
              </a:defRPr>
            </a:lvl5pPr>
            <a:lvl6pPr marL="2430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87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44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02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FontTx/>
              <a:buChar char="•"/>
            </a:pPr>
            <a:r>
              <a:rPr lang="pt-BR" altLang="pt-BR" sz="2000" u="none"/>
              <a:t>O método </a:t>
            </a:r>
            <a:r>
              <a:rPr lang="pt-BR" altLang="pt-BR" sz="2000" i="1" u="none"/>
              <a:t>showInputDialog()</a:t>
            </a:r>
            <a:r>
              <a:rPr lang="pt-BR" altLang="pt-BR" sz="2000" b="1" u="none"/>
              <a:t> </a:t>
            </a:r>
            <a:r>
              <a:rPr lang="pt-BR" altLang="pt-BR" sz="2000" u="none"/>
              <a:t>combina a montagem da janela de edição com o </a:t>
            </a:r>
            <a:r>
              <a:rPr lang="pt-BR" altLang="pt-BR" sz="2000" i="1" u="none"/>
              <a:t>prompt</a:t>
            </a:r>
            <a:r>
              <a:rPr lang="pt-BR" altLang="pt-BR" sz="2000" u="none"/>
              <a:t> de digitação do string fornecido pelo usuário.</a:t>
            </a:r>
          </a:p>
          <a:p>
            <a:pPr>
              <a:spcBef>
                <a:spcPct val="30000"/>
              </a:spcBef>
              <a:spcAft>
                <a:spcPct val="20000"/>
              </a:spcAft>
              <a:buFontTx/>
              <a:buChar char="•"/>
            </a:pPr>
            <a:r>
              <a:rPr lang="en-US" altLang="pt-BR" sz="2000" u="none"/>
              <a:t>Os argumentos passados ao método </a:t>
            </a:r>
            <a:r>
              <a:rPr lang="en-US" altLang="pt-BR" sz="2000" i="1" u="none"/>
              <a:t>showInputDialog()</a:t>
            </a:r>
            <a:r>
              <a:rPr lang="en-US" altLang="pt-BR" sz="2000" u="none"/>
              <a:t> são vistos sempre como Strings em seus programas Java.</a:t>
            </a:r>
          </a:p>
          <a:p>
            <a:pPr>
              <a:spcBef>
                <a:spcPct val="30000"/>
              </a:spcBef>
              <a:spcAft>
                <a:spcPct val="20000"/>
              </a:spcAft>
              <a:buFontTx/>
              <a:buChar char="•"/>
            </a:pPr>
            <a:r>
              <a:rPr lang="en-US" altLang="pt-BR" sz="2000" u="none"/>
              <a:t>Não há em Java método que faça para as entradas o que os métodos </a:t>
            </a:r>
            <a:r>
              <a:rPr lang="en-US" altLang="pt-BR" sz="2000" i="1" u="none"/>
              <a:t>print() </a:t>
            </a:r>
            <a:r>
              <a:rPr lang="en-US" altLang="pt-BR" sz="2000" u="none"/>
              <a:t>e </a:t>
            </a:r>
            <a:r>
              <a:rPr lang="en-US" altLang="pt-BR" sz="2000" i="1" u="none"/>
              <a:t>println()</a:t>
            </a:r>
            <a:r>
              <a:rPr lang="en-US" altLang="pt-BR" sz="2000" u="none"/>
              <a:t> fazem para as saídas de programas, ou seja, tratamento de qualquer tipo da linguagem. </a:t>
            </a:r>
          </a:p>
          <a:p>
            <a:pPr>
              <a:spcBef>
                <a:spcPct val="30000"/>
              </a:spcBef>
              <a:spcAft>
                <a:spcPct val="20000"/>
              </a:spcAft>
              <a:buFontTx/>
              <a:buChar char="•"/>
            </a:pPr>
            <a:r>
              <a:rPr lang="en-US" altLang="pt-BR" sz="2000" u="none"/>
              <a:t>Por essa razão as variáveis informadas aos programas Java são sempre Strings que devem ser convertidas.</a:t>
            </a:r>
          </a:p>
          <a:p>
            <a:pPr>
              <a:spcBef>
                <a:spcPct val="30000"/>
              </a:spcBef>
              <a:spcAft>
                <a:spcPct val="20000"/>
              </a:spcAft>
              <a:buFontTx/>
              <a:buChar char="•"/>
            </a:pPr>
            <a:r>
              <a:rPr lang="en-US" altLang="pt-BR" sz="2000" u="none"/>
              <a:t>Erros de entradas inesperadas (tipos incompatíveis com as conversões) devem ser tratados pelo usuário (veremos como em tratamento de exceções). </a:t>
            </a:r>
            <a:endParaRPr lang="pt-BR" altLang="pt-BR" sz="2000" u="none"/>
          </a:p>
        </p:txBody>
      </p:sp>
    </p:spTree>
    <p:extLst>
      <p:ext uri="{BB962C8B-B14F-4D97-AF65-F5344CB8AC3E}">
        <p14:creationId xmlns:p14="http://schemas.microsoft.com/office/powerpoint/2010/main" val="3068066104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Lembre-se….</a:t>
            </a:r>
            <a:endParaRPr lang="pt-BR" altLang="pt-BR"/>
          </a:p>
        </p:txBody>
      </p:sp>
      <p:sp>
        <p:nvSpPr>
          <p:cNvPr id="314371" name="Rectangle 3"/>
          <p:cNvSpPr>
            <a:spLocks noChangeArrowheads="1"/>
          </p:cNvSpPr>
          <p:nvPr/>
        </p:nvSpPr>
        <p:spPr bwMode="auto">
          <a:xfrm>
            <a:off x="0" y="668338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179388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pt-BR" altLang="pt-BR" sz="2000" u="none">
                <a:solidFill>
                  <a:schemeClr val="accent2"/>
                </a:solidFill>
              </a:rPr>
              <a:t>numero1 = Integer.parseInt (primeiroNumero);</a:t>
            </a:r>
            <a:endParaRPr lang="pt-BR" altLang="pt-BR" sz="2800" u="none">
              <a:solidFill>
                <a:schemeClr val="accent2"/>
              </a:solidFill>
            </a:endParaRP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1116013" y="1052513"/>
            <a:ext cx="7416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charset="0"/>
              </a:defRPr>
            </a:lvl1pPr>
            <a:lvl2pPr marL="1435100" indent="-977900">
              <a:defRPr>
                <a:solidFill>
                  <a:schemeClr val="tx1"/>
                </a:solidFill>
                <a:latin typeface="Arial" charset="0"/>
              </a:defRPr>
            </a:lvl2pPr>
            <a:lvl3pPr marL="1614488">
              <a:defRPr>
                <a:solidFill>
                  <a:schemeClr val="tx1"/>
                </a:solidFill>
                <a:latin typeface="Arial" charset="0"/>
              </a:defRPr>
            </a:lvl3pPr>
            <a:lvl4pPr marL="1793875">
              <a:defRPr>
                <a:solidFill>
                  <a:schemeClr val="tx1"/>
                </a:solidFill>
                <a:latin typeface="Arial" charset="0"/>
              </a:defRPr>
            </a:lvl4pPr>
            <a:lvl5pPr marL="1973263">
              <a:defRPr>
                <a:solidFill>
                  <a:schemeClr val="tx1"/>
                </a:solidFill>
                <a:latin typeface="Arial" charset="0"/>
              </a:defRPr>
            </a:lvl5pPr>
            <a:lvl6pPr marL="2430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87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44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02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20000"/>
              </a:spcAft>
              <a:buFontTx/>
              <a:buChar char="•"/>
            </a:pPr>
            <a:r>
              <a:rPr lang="pt-BR" altLang="pt-BR" sz="2000" u="none"/>
              <a:t>O método </a:t>
            </a:r>
            <a:r>
              <a:rPr lang="pt-BR" altLang="pt-BR" sz="2000" i="1" u="none"/>
              <a:t>Integer.parseInt()</a:t>
            </a:r>
            <a:r>
              <a:rPr lang="pt-BR" altLang="pt-BR" sz="2000" b="1" u="none"/>
              <a:t> </a:t>
            </a:r>
            <a:r>
              <a:rPr lang="pt-BR" altLang="pt-BR" sz="2000" u="none"/>
              <a:t>converte um objeto String em um tipo </a:t>
            </a:r>
            <a:r>
              <a:rPr lang="pt-BR" altLang="pt-BR" sz="2000" b="1" u="none"/>
              <a:t>int</a:t>
            </a:r>
            <a:r>
              <a:rPr lang="pt-BR" altLang="pt-BR" sz="2000" u="none"/>
              <a:t>.</a:t>
            </a:r>
          </a:p>
          <a:p>
            <a:pPr>
              <a:spcAft>
                <a:spcPct val="20000"/>
              </a:spcAft>
              <a:buFontTx/>
              <a:buChar char="•"/>
            </a:pPr>
            <a:r>
              <a:rPr lang="en-US" altLang="pt-BR" sz="2000" u="none"/>
              <a:t>A classe </a:t>
            </a:r>
            <a:r>
              <a:rPr lang="en-US" altLang="pt-BR" sz="2000" i="1" u="none"/>
              <a:t>Integer</a:t>
            </a:r>
            <a:r>
              <a:rPr lang="en-US" altLang="pt-BR" sz="2000" u="none"/>
              <a:t> está definida no pacote java.lang.</a:t>
            </a:r>
            <a:endParaRPr lang="pt-BR" altLang="pt-BR" sz="2000" u="none"/>
          </a:p>
        </p:txBody>
      </p:sp>
      <p:sp>
        <p:nvSpPr>
          <p:cNvPr id="314373" name="Rectangle 5"/>
          <p:cNvSpPr>
            <a:spLocks noChangeArrowheads="1"/>
          </p:cNvSpPr>
          <p:nvPr/>
        </p:nvSpPr>
        <p:spPr bwMode="auto">
          <a:xfrm>
            <a:off x="34925" y="231140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179388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pt-BR" altLang="pt-BR" sz="2000" u="none">
                <a:solidFill>
                  <a:schemeClr val="accent2"/>
                </a:solidFill>
              </a:rPr>
              <a:t>soma = numero1 + numero2;</a:t>
            </a:r>
            <a:endParaRPr lang="pt-BR" altLang="pt-BR" sz="2800" u="none">
              <a:solidFill>
                <a:schemeClr val="accent2"/>
              </a:solidFill>
            </a:endParaRPr>
          </a:p>
        </p:txBody>
      </p:sp>
      <p:sp>
        <p:nvSpPr>
          <p:cNvPr id="314374" name="Rectangle 6"/>
          <p:cNvSpPr>
            <a:spLocks noChangeArrowheads="1"/>
          </p:cNvSpPr>
          <p:nvPr/>
        </p:nvSpPr>
        <p:spPr bwMode="auto">
          <a:xfrm>
            <a:off x="971550" y="2667000"/>
            <a:ext cx="7596188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charset="0"/>
              </a:defRPr>
            </a:lvl1pPr>
            <a:lvl2pPr marL="1435100" indent="-977900">
              <a:defRPr>
                <a:solidFill>
                  <a:schemeClr val="tx1"/>
                </a:solidFill>
                <a:latin typeface="Arial" charset="0"/>
              </a:defRPr>
            </a:lvl2pPr>
            <a:lvl3pPr marL="1614488">
              <a:defRPr>
                <a:solidFill>
                  <a:schemeClr val="tx1"/>
                </a:solidFill>
                <a:latin typeface="Arial" charset="0"/>
              </a:defRPr>
            </a:lvl3pPr>
            <a:lvl4pPr marL="1793875">
              <a:defRPr>
                <a:solidFill>
                  <a:schemeClr val="tx1"/>
                </a:solidFill>
                <a:latin typeface="Arial" charset="0"/>
              </a:defRPr>
            </a:lvl4pPr>
            <a:lvl5pPr marL="1973263">
              <a:defRPr>
                <a:solidFill>
                  <a:schemeClr val="tx1"/>
                </a:solidFill>
                <a:latin typeface="Arial" charset="0"/>
              </a:defRPr>
            </a:lvl5pPr>
            <a:lvl6pPr marL="2430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87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44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02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35000"/>
              </a:spcAft>
              <a:buFontTx/>
              <a:buChar char="•"/>
            </a:pPr>
            <a:r>
              <a:rPr lang="pt-BR" altLang="pt-BR" sz="2000" u="none"/>
              <a:t>A instrução combina o sinal de atribuição (‘=‘) com soma (‘+’) </a:t>
            </a:r>
          </a:p>
          <a:p>
            <a:pPr>
              <a:spcAft>
                <a:spcPct val="35000"/>
              </a:spcAft>
              <a:buFontTx/>
              <a:buChar char="•"/>
            </a:pPr>
            <a:r>
              <a:rPr lang="en-US" altLang="pt-BR" sz="2000" u="none"/>
              <a:t>O programa Java segue a precedência de operadores. No exemplo, primeiro faz a adição e depois a atribuição do resultado na variável </a:t>
            </a:r>
            <a:r>
              <a:rPr lang="en-US" altLang="pt-BR" sz="2000" i="1" u="none"/>
              <a:t>soma</a:t>
            </a:r>
            <a:r>
              <a:rPr lang="en-US" altLang="pt-BR" sz="2000" u="none"/>
              <a:t>.</a:t>
            </a:r>
          </a:p>
          <a:p>
            <a:pPr>
              <a:spcAft>
                <a:spcPct val="35000"/>
              </a:spcAft>
              <a:buFontTx/>
              <a:buChar char="•"/>
            </a:pPr>
            <a:r>
              <a:rPr lang="en-US" altLang="pt-BR" sz="2000" u="none"/>
              <a:t>Para maior visibilidade no programa, utilize espaços para separar operadores aritméticos</a:t>
            </a:r>
            <a:endParaRPr lang="pt-BR" altLang="pt-BR" sz="2000" u="none"/>
          </a:p>
        </p:txBody>
      </p:sp>
      <p:sp>
        <p:nvSpPr>
          <p:cNvPr id="314375" name="Rectangle 7"/>
          <p:cNvSpPr>
            <a:spLocks noChangeArrowheads="1"/>
          </p:cNvSpPr>
          <p:nvPr/>
        </p:nvSpPr>
        <p:spPr bwMode="auto">
          <a:xfrm>
            <a:off x="36513" y="5229225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179388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pt-BR" altLang="pt-BR" sz="2000" u="none">
                <a:solidFill>
                  <a:schemeClr val="accent2"/>
                </a:solidFill>
              </a:rPr>
              <a:t>“A soma é”+ soma</a:t>
            </a:r>
            <a:endParaRPr lang="pt-BR" altLang="pt-BR" sz="2800" u="none">
              <a:solidFill>
                <a:schemeClr val="accent2"/>
              </a:solidFill>
            </a:endParaRPr>
          </a:p>
        </p:txBody>
      </p:sp>
      <p:sp>
        <p:nvSpPr>
          <p:cNvPr id="314376" name="Rectangle 8"/>
          <p:cNvSpPr>
            <a:spLocks noChangeArrowheads="1"/>
          </p:cNvSpPr>
          <p:nvPr/>
        </p:nvSpPr>
        <p:spPr bwMode="auto">
          <a:xfrm>
            <a:off x="900113" y="5516563"/>
            <a:ext cx="80645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charset="0"/>
              </a:defRPr>
            </a:lvl1pPr>
            <a:lvl2pPr marL="1435100" indent="-977900">
              <a:defRPr>
                <a:solidFill>
                  <a:schemeClr val="tx1"/>
                </a:solidFill>
                <a:latin typeface="Arial" charset="0"/>
              </a:defRPr>
            </a:lvl2pPr>
            <a:lvl3pPr marL="1614488">
              <a:defRPr>
                <a:solidFill>
                  <a:schemeClr val="tx1"/>
                </a:solidFill>
                <a:latin typeface="Arial" charset="0"/>
              </a:defRPr>
            </a:lvl3pPr>
            <a:lvl4pPr marL="1793875">
              <a:defRPr>
                <a:solidFill>
                  <a:schemeClr val="tx1"/>
                </a:solidFill>
                <a:latin typeface="Arial" charset="0"/>
              </a:defRPr>
            </a:lvl4pPr>
            <a:lvl5pPr marL="1973263">
              <a:defRPr>
                <a:solidFill>
                  <a:schemeClr val="tx1"/>
                </a:solidFill>
                <a:latin typeface="Arial" charset="0"/>
              </a:defRPr>
            </a:lvl5pPr>
            <a:lvl6pPr marL="2430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87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44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02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35000"/>
              </a:spcAft>
              <a:buFontTx/>
              <a:buChar char="•"/>
            </a:pPr>
            <a:r>
              <a:rPr lang="pt-BR" altLang="pt-BR" sz="1600" u="none"/>
              <a:t>O operador “+” nessa expressão é de concatenação. Para fazê-la, Java primeiro fará a conversão da variável </a:t>
            </a:r>
            <a:r>
              <a:rPr lang="pt-BR" altLang="pt-BR" sz="1600" i="1" u="none"/>
              <a:t>soma</a:t>
            </a:r>
            <a:r>
              <a:rPr lang="pt-BR" altLang="pt-BR" sz="1600" u="none"/>
              <a:t> em String e depois combinará o resultado em um String maior contendo a primeira parte “A soma é” acrescida do resultado da variável </a:t>
            </a:r>
            <a:r>
              <a:rPr lang="pt-BR" altLang="pt-BR" sz="1600" i="1" u="none"/>
              <a:t>soma </a:t>
            </a:r>
            <a:r>
              <a:rPr lang="pt-BR" altLang="pt-BR" sz="1600" u="none"/>
              <a:t>na forma de um string.</a:t>
            </a:r>
          </a:p>
        </p:txBody>
      </p:sp>
    </p:spTree>
    <p:extLst>
      <p:ext uri="{BB962C8B-B14F-4D97-AF65-F5344CB8AC3E}">
        <p14:creationId xmlns:p14="http://schemas.microsoft.com/office/powerpoint/2010/main" val="705109489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 err="1"/>
              <a:t>Comparando</a:t>
            </a:r>
            <a:r>
              <a:rPr lang="en-US" altLang="pt-BR" dirty="0"/>
              <a:t> </a:t>
            </a:r>
            <a:r>
              <a:rPr lang="en-US" altLang="pt-BR" dirty="0" err="1"/>
              <a:t>Números</a:t>
            </a:r>
            <a:r>
              <a:rPr lang="en-US" altLang="pt-BR" dirty="0"/>
              <a:t> - </a:t>
            </a:r>
            <a:r>
              <a:rPr lang="en-US" altLang="pt-BR" dirty="0" err="1"/>
              <a:t>Comparação</a:t>
            </a:r>
            <a:endParaRPr lang="pt-BR" altLang="pt-BR" dirty="0"/>
          </a:p>
        </p:txBody>
      </p:sp>
      <p:graphicFrame>
        <p:nvGraphicFramePr>
          <p:cNvPr id="284685" name="Object 13"/>
          <p:cNvGraphicFramePr>
            <a:graphicFrameLocks noGrp="1" noChangeAspect="1"/>
          </p:cNvGraphicFramePr>
          <p:nvPr>
            <p:ph sz="half" idx="1"/>
          </p:nvPr>
        </p:nvGraphicFramePr>
        <p:xfrm>
          <a:off x="179388" y="692150"/>
          <a:ext cx="7345362" cy="593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Imagem de bitmap" r:id="rId3" imgW="6563641" imgH="5753903" progId="Paint.Picture">
                  <p:embed/>
                </p:oleObj>
              </mc:Choice>
              <mc:Fallback>
                <p:oleObj name="Imagem de bitmap" r:id="rId3" imgW="6563641" imgH="575390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692150"/>
                        <a:ext cx="7345362" cy="593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0412551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 err="1"/>
              <a:t>Comparando</a:t>
            </a:r>
            <a:r>
              <a:rPr lang="en-US" altLang="pt-BR" dirty="0"/>
              <a:t> </a:t>
            </a:r>
            <a:r>
              <a:rPr lang="en-US" altLang="pt-BR" dirty="0" err="1"/>
              <a:t>Números</a:t>
            </a:r>
            <a:r>
              <a:rPr lang="en-US" altLang="pt-BR" dirty="0"/>
              <a:t> - </a:t>
            </a:r>
            <a:r>
              <a:rPr lang="en-US" altLang="pt-BR" dirty="0" err="1"/>
              <a:t>Comparação</a:t>
            </a:r>
            <a:endParaRPr lang="pt-BR" altLang="pt-BR" dirty="0"/>
          </a:p>
        </p:txBody>
      </p:sp>
      <p:graphicFrame>
        <p:nvGraphicFramePr>
          <p:cNvPr id="28774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0825" y="692150"/>
          <a:ext cx="7850188" cy="447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Imagem de bitmap" r:id="rId3" imgW="5942857" imgH="3390476" progId="Paint.Picture">
                  <p:embed/>
                </p:oleObj>
              </mc:Choice>
              <mc:Fallback>
                <p:oleObj name="Imagem de bitmap" r:id="rId3" imgW="5942857" imgH="3390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692150"/>
                        <a:ext cx="7850188" cy="447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7753" name="Picture 9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32138" y="5300663"/>
            <a:ext cx="2790825" cy="1152525"/>
          </a:xfrm>
          <a:noFill/>
          <a:ln/>
        </p:spPr>
      </p:pic>
      <p:pic>
        <p:nvPicPr>
          <p:cNvPr id="287756" name="Picture 1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56325" y="5229225"/>
            <a:ext cx="2552700" cy="1295400"/>
          </a:xfrm>
          <a:noFill/>
          <a:ln/>
        </p:spPr>
      </p:pic>
      <p:pic>
        <p:nvPicPr>
          <p:cNvPr id="287750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5300663"/>
            <a:ext cx="2790825" cy="115252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135050472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Lembre-se….</a:t>
            </a:r>
            <a:endParaRPr lang="pt-BR" altLang="pt-BR"/>
          </a:p>
        </p:txBody>
      </p:sp>
      <p:sp>
        <p:nvSpPr>
          <p:cNvPr id="315395" name="Rectangle 3"/>
          <p:cNvSpPr>
            <a:spLocks noChangeArrowheads="1"/>
          </p:cNvSpPr>
          <p:nvPr/>
        </p:nvSpPr>
        <p:spPr bwMode="auto">
          <a:xfrm>
            <a:off x="0" y="668338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179388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pt-BR" altLang="pt-BR" sz="2000" b="1" u="none">
                <a:solidFill>
                  <a:schemeClr val="accent2"/>
                </a:solidFill>
              </a:rPr>
              <a:t>if</a:t>
            </a:r>
            <a:r>
              <a:rPr lang="pt-BR" altLang="pt-BR" sz="2000" u="none">
                <a:solidFill>
                  <a:schemeClr val="accent2"/>
                </a:solidFill>
              </a:rPr>
              <a:t> (numero1 == numero2)</a:t>
            </a:r>
            <a:br>
              <a:rPr lang="pt-BR" altLang="pt-BR" sz="2000" u="none">
                <a:solidFill>
                  <a:schemeClr val="accent2"/>
                </a:solidFill>
              </a:rPr>
            </a:br>
            <a:r>
              <a:rPr lang="pt-BR" altLang="pt-BR" sz="2000" u="none">
                <a:solidFill>
                  <a:schemeClr val="accent2"/>
                </a:solidFill>
              </a:rPr>
              <a:t>            resultado = resultado + numero1 + “ == </a:t>
            </a:r>
            <a:r>
              <a:rPr lang="pt-BR" altLang="pt-BR" u="none">
                <a:solidFill>
                  <a:schemeClr val="accent2"/>
                </a:solidFill>
              </a:rPr>
              <a:t>”</a:t>
            </a:r>
            <a:r>
              <a:rPr lang="pt-BR" altLang="pt-BR" sz="2000" u="none">
                <a:solidFill>
                  <a:schemeClr val="accent2"/>
                </a:solidFill>
              </a:rPr>
              <a:t> +</a:t>
            </a:r>
            <a:r>
              <a:rPr lang="pt-BR" altLang="pt-BR" sz="2000"/>
              <a:t> </a:t>
            </a:r>
            <a:r>
              <a:rPr lang="pt-BR" altLang="pt-BR" sz="2000" u="none">
                <a:solidFill>
                  <a:schemeClr val="accent2"/>
                </a:solidFill>
              </a:rPr>
              <a:t>numero2;</a:t>
            </a:r>
          </a:p>
        </p:txBody>
      </p:sp>
      <p:sp>
        <p:nvSpPr>
          <p:cNvPr id="315396" name="Rectangle 4"/>
          <p:cNvSpPr>
            <a:spLocks noChangeArrowheads="1"/>
          </p:cNvSpPr>
          <p:nvPr/>
        </p:nvSpPr>
        <p:spPr bwMode="auto">
          <a:xfrm>
            <a:off x="395288" y="1409700"/>
            <a:ext cx="8748712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82638" indent="-325438">
              <a:defRPr>
                <a:solidFill>
                  <a:schemeClr val="tx1"/>
                </a:solidFill>
                <a:latin typeface="Arial" charset="0"/>
              </a:defRPr>
            </a:lvl2pPr>
            <a:lvl3pPr marL="1435100" indent="-473075">
              <a:defRPr>
                <a:solidFill>
                  <a:schemeClr val="tx1"/>
                </a:solidFill>
                <a:latin typeface="Arial" charset="0"/>
              </a:defRPr>
            </a:lvl3pPr>
            <a:lvl4pPr marL="2479675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3001963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4591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9163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3735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8307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20000"/>
              </a:spcAft>
              <a:buFontTx/>
              <a:buChar char="•"/>
            </a:pPr>
            <a:r>
              <a:rPr lang="pt-BR" altLang="pt-BR" sz="2000" u="none"/>
              <a:t>A </a:t>
            </a:r>
            <a:r>
              <a:rPr lang="pt-BR" altLang="pt-BR" sz="2000" i="1" u="none"/>
              <a:t>estrutura</a:t>
            </a:r>
            <a:r>
              <a:rPr lang="pt-BR" altLang="pt-BR" sz="2000" u="none"/>
              <a:t> </a:t>
            </a:r>
            <a:r>
              <a:rPr lang="pt-BR" altLang="pt-BR" sz="2000" b="1" u="none"/>
              <a:t>if</a:t>
            </a:r>
            <a:r>
              <a:rPr lang="pt-BR" altLang="pt-BR" sz="2000" b="1" i="1" u="none"/>
              <a:t> </a:t>
            </a:r>
            <a:r>
              <a:rPr lang="pt-BR" altLang="pt-BR" sz="2000" u="none"/>
              <a:t>compara os valores das variáveis </a:t>
            </a:r>
            <a:r>
              <a:rPr lang="pt-BR" altLang="pt-BR" sz="2000" i="1" u="none"/>
              <a:t>numero1</a:t>
            </a:r>
            <a:r>
              <a:rPr lang="pt-BR" altLang="pt-BR" sz="2000" u="none"/>
              <a:t> e </a:t>
            </a:r>
            <a:r>
              <a:rPr lang="pt-BR" altLang="pt-BR" sz="2000" i="1" u="none"/>
              <a:t>numero2</a:t>
            </a:r>
            <a:r>
              <a:rPr lang="pt-BR" altLang="pt-BR" sz="2000" u="none"/>
              <a:t> para determinar sua igualdade de valores. </a:t>
            </a:r>
          </a:p>
          <a:p>
            <a:pPr>
              <a:spcAft>
                <a:spcPct val="20000"/>
              </a:spcAft>
              <a:buFontTx/>
              <a:buChar char="•"/>
            </a:pPr>
            <a:r>
              <a:rPr lang="en-US" altLang="pt-BR" sz="2000" u="none"/>
              <a:t>Caso </a:t>
            </a:r>
            <a:r>
              <a:rPr lang="en-US" altLang="pt-BR" sz="2000" i="1" u="none"/>
              <a:t>numero1</a:t>
            </a:r>
            <a:r>
              <a:rPr lang="en-US" altLang="pt-BR" sz="2000" u="none"/>
              <a:t> e</a:t>
            </a:r>
            <a:r>
              <a:rPr lang="en-US" altLang="pt-BR" sz="2000" i="1" u="none"/>
              <a:t> numero2</a:t>
            </a:r>
            <a:r>
              <a:rPr lang="en-US" altLang="pt-BR" sz="2000" u="none"/>
              <a:t> sejam iguais, a condição da estrutura </a:t>
            </a:r>
            <a:r>
              <a:rPr lang="en-US" altLang="pt-BR" sz="2000" b="1" u="none"/>
              <a:t>if</a:t>
            </a:r>
            <a:r>
              <a:rPr lang="en-US" altLang="pt-BR" sz="2000" u="none"/>
              <a:t> será verdadeira e o programa colocará na variável</a:t>
            </a:r>
            <a:r>
              <a:rPr lang="en-US" altLang="pt-BR" sz="2000" i="1" u="none"/>
              <a:t> resultado</a:t>
            </a:r>
            <a:r>
              <a:rPr lang="en-US" altLang="pt-BR" sz="2000" u="none"/>
              <a:t> o string que concatena as expressões na seguinte ordem: </a:t>
            </a:r>
          </a:p>
          <a:p>
            <a:pPr lvl="2">
              <a:spcAft>
                <a:spcPct val="20000"/>
              </a:spcAft>
            </a:pPr>
            <a:r>
              <a:rPr lang="en-US" altLang="pt-BR" sz="2000" i="1" u="none"/>
              <a:t>Substring1: (resultado + numero1) </a:t>
            </a:r>
            <a:r>
              <a:rPr lang="en-US" altLang="pt-BR" sz="1600" u="none"/>
              <a:t>ou seja: “”+ valor de numero1</a:t>
            </a:r>
          </a:p>
          <a:p>
            <a:pPr lvl="2">
              <a:spcAft>
                <a:spcPct val="20000"/>
              </a:spcAft>
            </a:pPr>
            <a:r>
              <a:rPr lang="en-US" altLang="pt-BR" sz="2000" i="1" u="none"/>
              <a:t>Substring2: </a:t>
            </a:r>
            <a:r>
              <a:rPr lang="en-US" altLang="pt-BR" sz="2000" u="none"/>
              <a:t>((</a:t>
            </a:r>
            <a:r>
              <a:rPr lang="en-US" altLang="pt-BR" sz="2000" i="1" u="none"/>
              <a:t>resultado+numero1</a:t>
            </a:r>
            <a:r>
              <a:rPr lang="en-US" altLang="pt-BR" sz="2000" u="none"/>
              <a:t>)+”==“) </a:t>
            </a:r>
            <a:r>
              <a:rPr lang="en-US" altLang="pt-BR" sz="1600" u="none"/>
              <a:t>acresce “==“</a:t>
            </a:r>
          </a:p>
          <a:p>
            <a:pPr lvl="2">
              <a:spcAft>
                <a:spcPct val="20000"/>
              </a:spcAft>
            </a:pPr>
            <a:r>
              <a:rPr lang="en-US" altLang="pt-BR" sz="2000" i="1" u="none"/>
              <a:t>Substring3: </a:t>
            </a:r>
            <a:r>
              <a:rPr lang="en-US" altLang="pt-BR" sz="2000" u="none"/>
              <a:t>((</a:t>
            </a:r>
            <a:r>
              <a:rPr lang="en-US" altLang="pt-BR" sz="1600" i="1" u="none"/>
              <a:t>resultado+numero1</a:t>
            </a:r>
            <a:r>
              <a:rPr lang="en-US" altLang="pt-BR" sz="1600" u="none"/>
              <a:t>+”==“</a:t>
            </a:r>
            <a:r>
              <a:rPr lang="en-US" altLang="pt-BR" sz="2000" u="none"/>
              <a:t>)+</a:t>
            </a:r>
            <a:r>
              <a:rPr lang="en-US" altLang="pt-BR" sz="2000" i="1" u="none"/>
              <a:t>numero2</a:t>
            </a:r>
            <a:r>
              <a:rPr lang="en-US" altLang="pt-BR" sz="2000" u="none"/>
              <a:t>) </a:t>
            </a:r>
            <a:r>
              <a:rPr lang="en-US" altLang="pt-BR" sz="1600" u="none"/>
              <a:t>acresce valor de numero2</a:t>
            </a:r>
          </a:p>
          <a:p>
            <a:pPr lvl="2">
              <a:spcAft>
                <a:spcPct val="20000"/>
              </a:spcAft>
            </a:pPr>
            <a:r>
              <a:rPr lang="en-US" altLang="pt-BR" sz="2000" i="1" u="none"/>
              <a:t>Final: </a:t>
            </a:r>
            <a:r>
              <a:rPr lang="en-US" altLang="pt-BR" sz="2000" u="none"/>
              <a:t>resultado = Substring3</a:t>
            </a:r>
          </a:p>
          <a:p>
            <a:pPr lvl="2">
              <a:spcAft>
                <a:spcPct val="20000"/>
              </a:spcAft>
            </a:pPr>
            <a:endParaRPr lang="en-US" altLang="pt-BR" u="none"/>
          </a:p>
          <a:p>
            <a:pPr lvl="2">
              <a:spcAft>
                <a:spcPct val="20000"/>
              </a:spcAft>
            </a:pPr>
            <a:endParaRPr lang="en-US" altLang="pt-BR" u="none"/>
          </a:p>
          <a:p>
            <a:pPr>
              <a:spcAft>
                <a:spcPct val="20000"/>
              </a:spcAft>
              <a:buFontTx/>
              <a:buChar char="•"/>
            </a:pPr>
            <a:endParaRPr lang="pt-BR" altLang="pt-BR" sz="1600" u="none"/>
          </a:p>
        </p:txBody>
      </p:sp>
    </p:spTree>
    <p:extLst>
      <p:ext uri="{BB962C8B-B14F-4D97-AF65-F5344CB8AC3E}">
        <p14:creationId xmlns:p14="http://schemas.microsoft.com/office/powerpoint/2010/main" val="2410244442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Utilizando Números - Média</a:t>
            </a:r>
            <a:endParaRPr lang="pt-BR" altLang="pt-BR"/>
          </a:p>
        </p:txBody>
      </p:sp>
      <p:sp>
        <p:nvSpPr>
          <p:cNvPr id="301059" name="Rectangle 3"/>
          <p:cNvSpPr>
            <a:spLocks noChangeArrowheads="1"/>
          </p:cNvSpPr>
          <p:nvPr/>
        </p:nvSpPr>
        <p:spPr bwMode="auto">
          <a:xfrm>
            <a:off x="179388" y="765175"/>
            <a:ext cx="8964612" cy="583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// Meu Segundo Programa JAVA</a:t>
            </a:r>
          </a:p>
          <a:p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// Trabalhando com Números e Operadores Aritméticos</a:t>
            </a:r>
          </a:p>
          <a:p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// Baseado em Deitel &amp; Deitel, 2003</a:t>
            </a:r>
          </a:p>
          <a:p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// Pacote de extensão Java</a:t>
            </a:r>
          </a:p>
          <a:p>
            <a:r>
              <a:rPr lang="pt-BR" altLang="pt-BR" sz="1400" b="1" u="none">
                <a:latin typeface="Courier New" pitchFamily="49" charset="0"/>
              </a:rPr>
              <a:t>import</a:t>
            </a:r>
            <a:r>
              <a:rPr lang="pt-BR" altLang="pt-BR" sz="1400" u="none">
                <a:latin typeface="Courier New" pitchFamily="49" charset="0"/>
              </a:rPr>
              <a:t> javax.swing.JOptionPane;  // import class JOptionPane</a:t>
            </a:r>
          </a:p>
          <a:p>
            <a:r>
              <a:rPr lang="pt-BR" altLang="pt-BR" sz="1400" b="1" u="none">
                <a:latin typeface="Courier New" pitchFamily="49" charset="0"/>
              </a:rPr>
              <a:t>public class</a:t>
            </a:r>
            <a:r>
              <a:rPr lang="pt-BR" altLang="pt-BR" sz="1400" u="none">
                <a:latin typeface="Courier New" pitchFamily="49" charset="0"/>
              </a:rPr>
              <a:t> Adicao {</a:t>
            </a:r>
          </a:p>
          <a:p>
            <a:r>
              <a:rPr lang="pt-BR" altLang="pt-BR" sz="1400" u="none">
                <a:latin typeface="Courier New" pitchFamily="49" charset="0"/>
              </a:rPr>
              <a:t>  </a:t>
            </a:r>
            <a:r>
              <a:rPr lang="pt-BR" altLang="pt-BR" sz="1400" b="1" u="none">
                <a:latin typeface="Courier New" pitchFamily="49" charset="0"/>
              </a:rPr>
              <a:t>public static void</a:t>
            </a:r>
            <a:r>
              <a:rPr lang="pt-BR" altLang="pt-BR" sz="1400" u="none">
                <a:latin typeface="Courier New" pitchFamily="49" charset="0"/>
              </a:rPr>
              <a:t> main( String args[] )   {</a:t>
            </a:r>
          </a:p>
          <a:p>
            <a:r>
              <a:rPr lang="pt-BR" altLang="pt-BR" sz="1400" u="none">
                <a:latin typeface="Courier New" pitchFamily="49" charset="0"/>
              </a:rPr>
              <a:t>    String primeiroNumero</a:t>
            </a:r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;// 1o string informado pelo usuário</a:t>
            </a:r>
          </a:p>
          <a:p>
            <a:r>
              <a:rPr lang="pt-BR" altLang="pt-BR" sz="1400" u="none">
                <a:latin typeface="Courier New" pitchFamily="49" charset="0"/>
              </a:rPr>
              <a:t>    String segundoNumero; </a:t>
            </a:r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// 2o string informado pelo usuário</a:t>
            </a:r>
          </a:p>
          <a:p>
            <a:r>
              <a:rPr lang="pt-BR" altLang="pt-BR" sz="1400" u="none">
                <a:latin typeface="Courier New" pitchFamily="49" charset="0"/>
              </a:rPr>
              <a:t>    </a:t>
            </a:r>
            <a:r>
              <a:rPr lang="pt-BR" altLang="pt-BR" sz="1400" b="1" u="none">
                <a:latin typeface="Courier New" pitchFamily="49" charset="0"/>
              </a:rPr>
              <a:t>int </a:t>
            </a:r>
            <a:r>
              <a:rPr lang="pt-BR" altLang="pt-BR" sz="1400" u="none">
                <a:latin typeface="Courier New" pitchFamily="49" charset="0"/>
              </a:rPr>
              <a:t>numero1;          // primeiro operando da adição</a:t>
            </a:r>
          </a:p>
          <a:p>
            <a:r>
              <a:rPr lang="pt-BR" altLang="pt-BR" sz="1400" b="1" u="none">
                <a:latin typeface="Courier New" pitchFamily="49" charset="0"/>
              </a:rPr>
              <a:t>    int</a:t>
            </a:r>
            <a:r>
              <a:rPr lang="pt-BR" altLang="pt-BR" sz="1400" u="none">
                <a:latin typeface="Courier New" pitchFamily="49" charset="0"/>
              </a:rPr>
              <a:t> numero2;          // segundo operando da adição</a:t>
            </a:r>
          </a:p>
          <a:p>
            <a:r>
              <a:rPr lang="pt-BR" altLang="pt-BR" sz="1400" b="1" u="none">
                <a:latin typeface="Courier New" pitchFamily="49" charset="0"/>
              </a:rPr>
              <a:t>    int</a:t>
            </a:r>
            <a:r>
              <a:rPr lang="pt-BR" altLang="pt-BR" sz="1400" u="none">
                <a:latin typeface="Courier New" pitchFamily="49" charset="0"/>
              </a:rPr>
              <a:t> media;             // Resultado da Adição</a:t>
            </a:r>
          </a:p>
          <a:p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    // ler o primeiro número (na forma string)</a:t>
            </a:r>
          </a:p>
          <a:p>
            <a:r>
              <a:rPr lang="pt-BR" altLang="pt-BR" sz="1400" u="none">
                <a:latin typeface="Courier New" pitchFamily="49" charset="0"/>
              </a:rPr>
              <a:t>    primeiroNumero = JOptionPane.showInputDialog("Digite o Primeiro No Inteiro" );</a:t>
            </a:r>
          </a:p>
          <a:p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    // ler o segundo número (na forma string)</a:t>
            </a:r>
          </a:p>
          <a:p>
            <a:r>
              <a:rPr lang="pt-BR" altLang="pt-BR" sz="1400" u="none">
                <a:latin typeface="Courier New" pitchFamily="49" charset="0"/>
              </a:rPr>
              <a:t>    segundoNumero = JOptionPane.showInputDialog( "Digite o Segundo No Inteiro" );</a:t>
            </a:r>
          </a:p>
          <a:p>
            <a:r>
              <a:rPr lang="pt-BR" altLang="pt-BR" sz="1400" u="none">
                <a:latin typeface="Courier New" pitchFamily="49" charset="0"/>
              </a:rPr>
              <a:t>    </a:t>
            </a:r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// convertendo os strings em números inteiros</a:t>
            </a:r>
          </a:p>
          <a:p>
            <a:r>
              <a:rPr lang="pt-BR" altLang="pt-BR" sz="1400" u="none">
                <a:latin typeface="Courier New" pitchFamily="49" charset="0"/>
              </a:rPr>
              <a:t>    numero1 = Integer.parseInt(primeiroNumero);</a:t>
            </a:r>
          </a:p>
          <a:p>
            <a:r>
              <a:rPr lang="pt-BR" altLang="pt-BR" sz="1400" u="none">
                <a:latin typeface="Courier New" pitchFamily="49" charset="0"/>
              </a:rPr>
              <a:t>    numero2 = Integer.parseInt(segundoNumero);</a:t>
            </a:r>
          </a:p>
          <a:p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    // Somando os números</a:t>
            </a:r>
          </a:p>
          <a:p>
            <a:r>
              <a:rPr lang="pt-BR" altLang="pt-BR" sz="1400" u="none">
                <a:latin typeface="Courier New" pitchFamily="49" charset="0"/>
              </a:rPr>
              <a:t>    media = (numero1 + numero2)/2;</a:t>
            </a:r>
          </a:p>
          <a:p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    // Apresentando os resultados</a:t>
            </a:r>
          </a:p>
          <a:p>
            <a:r>
              <a:rPr lang="pt-BR" altLang="pt-BR" sz="1400" u="none">
                <a:latin typeface="Courier New" pitchFamily="49" charset="0"/>
              </a:rPr>
              <a:t>    JOptionPane.showMessageDialog(</a:t>
            </a:r>
            <a:r>
              <a:rPr lang="pt-BR" altLang="pt-BR" sz="1400" b="1" u="none">
                <a:latin typeface="Courier New" pitchFamily="49" charset="0"/>
              </a:rPr>
              <a:t>null</a:t>
            </a:r>
            <a:r>
              <a:rPr lang="pt-BR" altLang="pt-BR" sz="1400" u="none">
                <a:latin typeface="Courier New" pitchFamily="49" charset="0"/>
              </a:rPr>
              <a:t>, "A media é "+media,"Resultado da media: ", </a:t>
            </a:r>
            <a:br>
              <a:rPr lang="pt-BR" altLang="pt-BR" sz="1400" u="none">
                <a:latin typeface="Courier New" pitchFamily="49" charset="0"/>
              </a:rPr>
            </a:br>
            <a:r>
              <a:rPr lang="pt-BR" altLang="pt-BR" sz="1400" u="none">
                <a:latin typeface="Courier New" pitchFamily="49" charset="0"/>
              </a:rPr>
              <a:t>      JOptionPane.PLAIN_MESSAGE);</a:t>
            </a:r>
          </a:p>
          <a:p>
            <a:r>
              <a:rPr lang="pt-BR" altLang="pt-BR" sz="1400" u="none">
                <a:latin typeface="Courier New" pitchFamily="49" charset="0"/>
              </a:rPr>
              <a:t>    System.exit( 0 );   </a:t>
            </a:r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// termina a aplicação</a:t>
            </a:r>
          </a:p>
          <a:p>
            <a:r>
              <a:rPr lang="pt-BR" altLang="pt-BR" sz="1400" u="none">
                <a:latin typeface="Courier New" pitchFamily="49" charset="0"/>
              </a:rPr>
              <a:t> }  </a:t>
            </a:r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// fim do método main()</a:t>
            </a:r>
          </a:p>
          <a:p>
            <a:r>
              <a:rPr lang="pt-BR" altLang="pt-BR" sz="1400" u="none">
                <a:latin typeface="Courier New" pitchFamily="49" charset="0"/>
              </a:rPr>
              <a:t>}  </a:t>
            </a:r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// fim da classe Adicao</a:t>
            </a:r>
          </a:p>
        </p:txBody>
      </p:sp>
      <p:pic>
        <p:nvPicPr>
          <p:cNvPr id="301066" name="Picture 10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84975" y="692150"/>
            <a:ext cx="2359025" cy="974725"/>
          </a:xfrm>
          <a:noFill/>
          <a:ln/>
        </p:spPr>
      </p:pic>
      <p:pic>
        <p:nvPicPr>
          <p:cNvPr id="301068" name="Picture 1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48488" y="1892300"/>
            <a:ext cx="2195512" cy="906463"/>
          </a:xfrm>
          <a:noFill/>
          <a:ln/>
        </p:spPr>
      </p:pic>
      <p:pic>
        <p:nvPicPr>
          <p:cNvPr id="301071" name="Picture 1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04025" y="4365625"/>
            <a:ext cx="2003425" cy="86042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979852547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C76A3-A395-44B2-B032-86964DA95BA6}" type="slidenum">
              <a:rPr lang="pt-BR"/>
              <a:pPr>
                <a:defRPr/>
              </a:pPr>
              <a:t>5</a:t>
            </a:fld>
            <a:endParaRPr lang="pt-BR"/>
          </a:p>
        </p:txBody>
      </p:sp>
      <p:sp>
        <p:nvSpPr>
          <p:cNvPr id="538626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Características</a:t>
            </a:r>
            <a:r>
              <a:rPr lang="en-GB" dirty="0"/>
              <a:t> da </a:t>
            </a:r>
            <a:r>
              <a:rPr lang="en-GB" dirty="0" err="1"/>
              <a:t>linguagem</a:t>
            </a:r>
            <a:r>
              <a:rPr lang="en-GB" dirty="0"/>
              <a:t> Java</a:t>
            </a:r>
            <a:endParaRPr lang="pt-BR" dirty="0"/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84225" y="1819275"/>
            <a:ext cx="4019550" cy="3127375"/>
          </a:xfrm>
        </p:spPr>
        <p:txBody>
          <a:bodyPr lIns="90000" tIns="46800" rIns="90000" bIns="46800">
            <a:spAutoFit/>
          </a:bodyPr>
          <a:lstStyle/>
          <a:p>
            <a:pPr marL="339725" indent="-339725" defTabSz="449263" eaLnBrk="1" hangingPunct="1">
              <a:lnSpc>
                <a:spcPct val="101000"/>
              </a:lnSpc>
              <a:spcBef>
                <a:spcPts val="700"/>
              </a:spcBef>
              <a:buClr>
                <a:srgbClr val="00007D"/>
              </a:buClr>
              <a:buSzPct val="59000"/>
              <a:buFontTx/>
              <a:buBlip>
                <a:blip r:embed="rId2"/>
              </a:buBlip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800" smtClean="0">
                <a:solidFill>
                  <a:srgbClr val="000000"/>
                </a:solidFill>
                <a:latin typeface="Tahoma" pitchFamily="34" charset="0"/>
              </a:rPr>
              <a:t>simples, </a:t>
            </a:r>
          </a:p>
          <a:p>
            <a:pPr marL="339725" indent="-339725" defTabSz="449263" eaLnBrk="1" hangingPunct="1">
              <a:lnSpc>
                <a:spcPct val="101000"/>
              </a:lnSpc>
              <a:spcBef>
                <a:spcPts val="700"/>
              </a:spcBef>
              <a:buClr>
                <a:srgbClr val="00007D"/>
              </a:buClr>
              <a:buSzPct val="59000"/>
              <a:buFontTx/>
              <a:buBlip>
                <a:blip r:embed="rId2"/>
              </a:buBlip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800" smtClean="0">
                <a:solidFill>
                  <a:srgbClr val="000000"/>
                </a:solidFill>
                <a:latin typeface="Tahoma" pitchFamily="34" charset="0"/>
              </a:rPr>
              <a:t>orientada a objeto, </a:t>
            </a:r>
          </a:p>
          <a:p>
            <a:pPr marL="339725" indent="-339725" defTabSz="449263" eaLnBrk="1" hangingPunct="1">
              <a:lnSpc>
                <a:spcPct val="101000"/>
              </a:lnSpc>
              <a:spcBef>
                <a:spcPts val="700"/>
              </a:spcBef>
              <a:buClr>
                <a:srgbClr val="00007D"/>
              </a:buClr>
              <a:buSzPct val="59000"/>
              <a:buFontTx/>
              <a:buBlip>
                <a:blip r:embed="rId2"/>
              </a:buBlip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800" smtClean="0">
                <a:solidFill>
                  <a:srgbClr val="000000"/>
                </a:solidFill>
                <a:latin typeface="Tahoma" pitchFamily="34" charset="0"/>
              </a:rPr>
              <a:t>distribuída, </a:t>
            </a:r>
          </a:p>
          <a:p>
            <a:pPr marL="339725" indent="-339725" defTabSz="449263" eaLnBrk="1" hangingPunct="1">
              <a:lnSpc>
                <a:spcPct val="101000"/>
              </a:lnSpc>
              <a:spcBef>
                <a:spcPts val="700"/>
              </a:spcBef>
              <a:buClr>
                <a:srgbClr val="00007D"/>
              </a:buClr>
              <a:buSzPct val="59000"/>
              <a:buFontTx/>
              <a:buBlip>
                <a:blip r:embed="rId2"/>
              </a:buBlip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800" smtClean="0">
                <a:solidFill>
                  <a:srgbClr val="000000"/>
                </a:solidFill>
                <a:latin typeface="Tahoma" pitchFamily="34" charset="0"/>
              </a:rPr>
              <a:t>alta performance,</a:t>
            </a:r>
          </a:p>
          <a:p>
            <a:pPr marL="339725" indent="-339725" defTabSz="449263" eaLnBrk="1" hangingPunct="1">
              <a:lnSpc>
                <a:spcPct val="101000"/>
              </a:lnSpc>
              <a:spcBef>
                <a:spcPts val="700"/>
              </a:spcBef>
              <a:buClr>
                <a:srgbClr val="00007D"/>
              </a:buClr>
              <a:buSzPct val="59000"/>
              <a:buFontTx/>
              <a:buBlip>
                <a:blip r:embed="rId2"/>
              </a:buBlip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800" smtClean="0">
                <a:solidFill>
                  <a:srgbClr val="000000"/>
                </a:solidFill>
                <a:latin typeface="Tahoma" pitchFamily="34" charset="0"/>
              </a:rPr>
              <a:t>robusta, </a:t>
            </a:r>
          </a:p>
          <a:p>
            <a:pPr marL="339725" indent="-339725" defTabSz="449263" eaLnBrk="1" hangingPunct="1">
              <a:lnSpc>
                <a:spcPct val="101000"/>
              </a:lnSpc>
              <a:spcBef>
                <a:spcPts val="700"/>
              </a:spcBef>
              <a:buClr>
                <a:srgbClr val="00007D"/>
              </a:buClr>
              <a:buSzPct val="59000"/>
              <a:buFontTx/>
              <a:buBlip>
                <a:blip r:embed="rId2"/>
              </a:buBlip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800" smtClean="0">
                <a:solidFill>
                  <a:srgbClr val="000000"/>
                </a:solidFill>
                <a:latin typeface="Tahoma" pitchFamily="34" charset="0"/>
              </a:rPr>
              <a:t>segura,</a:t>
            </a: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4951413" y="1943100"/>
            <a:ext cx="3519487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lnSpc>
                <a:spcPct val="101000"/>
              </a:lnSpc>
              <a:spcBef>
                <a:spcPts val="700"/>
              </a:spcBef>
              <a:buClr>
                <a:srgbClr val="00007D"/>
              </a:buClr>
              <a:buSzPct val="59000"/>
              <a:buFont typeface="Arial" charset="0"/>
              <a:buBlip>
                <a:blip r:embed="rId2"/>
              </a:buBlip>
            </a:pPr>
            <a:r>
              <a:rPr lang="en-GB" altLang="pt-BR" sz="2800" b="0">
                <a:solidFill>
                  <a:srgbClr val="000000"/>
                </a:solidFill>
                <a:latin typeface="Tahoma" pitchFamily="34" charset="0"/>
              </a:rPr>
              <a:t>interpretada,</a:t>
            </a:r>
          </a:p>
          <a:p>
            <a:pPr eaLnBrk="1" hangingPunct="1">
              <a:lnSpc>
                <a:spcPct val="101000"/>
              </a:lnSpc>
              <a:spcBef>
                <a:spcPts val="700"/>
              </a:spcBef>
              <a:buClr>
                <a:srgbClr val="00007D"/>
              </a:buClr>
              <a:buSzPct val="59000"/>
              <a:buFont typeface="Arial" charset="0"/>
              <a:buBlip>
                <a:blip r:embed="rId2"/>
              </a:buBlip>
            </a:pPr>
            <a:r>
              <a:rPr lang="en-GB" altLang="pt-BR" sz="2800" b="0">
                <a:solidFill>
                  <a:srgbClr val="000000"/>
                </a:solidFill>
                <a:latin typeface="Tahoma" pitchFamily="34" charset="0"/>
              </a:rPr>
              <a:t>neutra, </a:t>
            </a:r>
          </a:p>
          <a:p>
            <a:pPr eaLnBrk="1" hangingPunct="1">
              <a:lnSpc>
                <a:spcPct val="101000"/>
              </a:lnSpc>
              <a:spcBef>
                <a:spcPts val="700"/>
              </a:spcBef>
              <a:buClr>
                <a:srgbClr val="00007D"/>
              </a:buClr>
              <a:buSzPct val="59000"/>
              <a:buFont typeface="Arial" charset="0"/>
              <a:buBlip>
                <a:blip r:embed="rId2"/>
              </a:buBlip>
            </a:pPr>
            <a:r>
              <a:rPr lang="en-GB" altLang="pt-BR" sz="2800" b="0">
                <a:solidFill>
                  <a:srgbClr val="000000"/>
                </a:solidFill>
                <a:latin typeface="Tahoma" pitchFamily="34" charset="0"/>
              </a:rPr>
              <a:t>portável, </a:t>
            </a:r>
          </a:p>
          <a:p>
            <a:pPr eaLnBrk="1" hangingPunct="1">
              <a:lnSpc>
                <a:spcPct val="101000"/>
              </a:lnSpc>
              <a:spcBef>
                <a:spcPts val="700"/>
              </a:spcBef>
              <a:buClr>
                <a:srgbClr val="00007D"/>
              </a:buClr>
              <a:buSzPct val="59000"/>
              <a:buFont typeface="Arial" charset="0"/>
              <a:buBlip>
                <a:blip r:embed="rId2"/>
              </a:buBlip>
            </a:pPr>
            <a:r>
              <a:rPr lang="en-GB" altLang="pt-BR" sz="2800" b="0">
                <a:solidFill>
                  <a:srgbClr val="000000"/>
                </a:solidFill>
                <a:latin typeface="Tahoma" pitchFamily="34" charset="0"/>
              </a:rPr>
              <a:t>dinâmica e </a:t>
            </a:r>
          </a:p>
          <a:p>
            <a:pPr eaLnBrk="1" hangingPunct="1">
              <a:lnSpc>
                <a:spcPct val="101000"/>
              </a:lnSpc>
              <a:spcBef>
                <a:spcPts val="700"/>
              </a:spcBef>
              <a:buClr>
                <a:srgbClr val="00007D"/>
              </a:buClr>
              <a:buSzPct val="59000"/>
              <a:buFont typeface="Arial" charset="0"/>
              <a:buBlip>
                <a:blip r:embed="rId2"/>
              </a:buBlip>
            </a:pPr>
            <a:r>
              <a:rPr lang="en-GB" altLang="pt-BR" sz="2800" b="0" i="1">
                <a:solidFill>
                  <a:srgbClr val="000000"/>
                </a:solidFill>
                <a:latin typeface="Tahoma" pitchFamily="34" charset="0"/>
              </a:rPr>
              <a:t>multithread</a:t>
            </a:r>
            <a:r>
              <a:rPr lang="en-GB" altLang="pt-BR" sz="2800" b="0">
                <a:solidFill>
                  <a:srgbClr val="000000"/>
                </a:solidFill>
                <a:latin typeface="Tahom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440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Palavras Reservadas em Java</a:t>
            </a:r>
            <a:endParaRPr lang="pt-BR" altLang="pt-BR"/>
          </a:p>
        </p:txBody>
      </p:sp>
      <p:pic>
        <p:nvPicPr>
          <p:cNvPr id="325635" name="Picture 3"/>
          <p:cNvPicPr>
            <a:picLocks noGrp="1" noChangeAspect="1" noChangeArrowheads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1103313"/>
            <a:ext cx="6553200" cy="2541587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25636" name="Rectangle 4"/>
          <p:cNvSpPr>
            <a:spLocks noChangeArrowheads="1"/>
          </p:cNvSpPr>
          <p:nvPr/>
        </p:nvSpPr>
        <p:spPr bwMode="auto">
          <a:xfrm>
            <a:off x="827088" y="4365625"/>
            <a:ext cx="78486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pt-BR" sz="2000" u="none"/>
              <a:t> Como toda linguagem, Java possui identificadores reservados para comandos que permitem a execução de suas instruções</a:t>
            </a:r>
          </a:p>
          <a:p>
            <a:pPr>
              <a:buFontTx/>
              <a:buChar char="•"/>
            </a:pPr>
            <a:endParaRPr lang="en-US" altLang="pt-BR" sz="2000" u="none"/>
          </a:p>
          <a:p>
            <a:pPr>
              <a:buFontTx/>
              <a:buChar char="•"/>
            </a:pPr>
            <a:r>
              <a:rPr lang="en-US" altLang="pt-BR" sz="2000" u="none"/>
              <a:t> IMPORTANTE: você não pode utilizar palavras-chave Java como nome de variáveis ou classes.</a:t>
            </a:r>
          </a:p>
        </p:txBody>
      </p:sp>
    </p:spTree>
    <p:extLst>
      <p:ext uri="{BB962C8B-B14F-4D97-AF65-F5344CB8AC3E}">
        <p14:creationId xmlns:p14="http://schemas.microsoft.com/office/powerpoint/2010/main" val="3410755812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Tipos de dados primitivos em Java</a:t>
            </a:r>
            <a:endParaRPr lang="pt-BR" altLang="pt-BR"/>
          </a:p>
        </p:txBody>
      </p:sp>
      <p:pic>
        <p:nvPicPr>
          <p:cNvPr id="328707" name="Picture 3"/>
          <p:cNvPicPr>
            <a:picLocks noGrp="1" noChangeAspect="1" noChangeArrowheads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692150"/>
            <a:ext cx="7704138" cy="59182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660626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Estrutura de Seleção if</a:t>
            </a:r>
            <a:endParaRPr lang="pt-BR" altLang="pt-BR"/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692150"/>
            <a:ext cx="8496300" cy="2376488"/>
          </a:xfrm>
          <a:noFill/>
          <a:ln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pt-BR" sz="2400" b="1">
                <a:solidFill>
                  <a:srgbClr val="0000FF"/>
                </a:solidFill>
              </a:rPr>
              <a:t>A estrutura </a:t>
            </a:r>
            <a:r>
              <a:rPr lang="en-US" altLang="pt-BR" sz="2400" b="1">
                <a:solidFill>
                  <a:srgbClr val="0000FF"/>
                </a:solidFill>
                <a:latin typeface="Courier New" pitchFamily="49" charset="0"/>
              </a:rPr>
              <a:t>if</a:t>
            </a:r>
          </a:p>
          <a:p>
            <a:pPr marL="533400" indent="-533400">
              <a:lnSpc>
                <a:spcPct val="90000"/>
              </a:lnSpc>
              <a:spcBef>
                <a:spcPct val="15000"/>
              </a:spcBef>
            </a:pPr>
            <a:r>
              <a:rPr lang="en-US" altLang="pt-BR" sz="2000"/>
              <a:t>Necessária sempre que os programas encontrarem seqüências alternativas de ações, dependendo do valor de determinada condição.</a:t>
            </a:r>
          </a:p>
          <a:p>
            <a:pPr marL="533400" indent="-533400">
              <a:lnSpc>
                <a:spcPct val="90000"/>
              </a:lnSpc>
              <a:spcBef>
                <a:spcPct val="15000"/>
              </a:spcBef>
            </a:pPr>
            <a:r>
              <a:rPr lang="en-US" altLang="pt-BR" sz="2000"/>
              <a:t>Exemplo: </a:t>
            </a:r>
          </a:p>
          <a:p>
            <a:pPr marL="1987550" lvl="2" indent="-381000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pt-BR" sz="2000" b="1" i="1">
                <a:latin typeface="Times New Roman" pitchFamily="18" charset="0"/>
              </a:rPr>
              <a:t>Se </a:t>
            </a:r>
            <a:r>
              <a:rPr lang="en-US" altLang="pt-BR" sz="2000" i="1">
                <a:latin typeface="Times New Roman" pitchFamily="18" charset="0"/>
              </a:rPr>
              <a:t>a média das notas do aluno for maior ou igual a 6</a:t>
            </a:r>
          </a:p>
          <a:p>
            <a:pPr marL="1987550" lvl="2" indent="-381000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pt-BR" sz="2000" i="1">
                <a:latin typeface="Times New Roman" pitchFamily="18" charset="0"/>
              </a:rPr>
              <a:t>     Imprimir “Aprovado”</a:t>
            </a:r>
            <a:endParaRPr lang="en-US" altLang="pt-BR" sz="3200"/>
          </a:p>
        </p:txBody>
      </p:sp>
      <p:sp>
        <p:nvSpPr>
          <p:cNvPr id="332804" name="Rectangle 4"/>
          <p:cNvSpPr>
            <a:spLocks noChangeArrowheads="1"/>
          </p:cNvSpPr>
          <p:nvPr/>
        </p:nvSpPr>
        <p:spPr bwMode="auto">
          <a:xfrm>
            <a:off x="107950" y="2924175"/>
            <a:ext cx="90360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1427163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987550" indent="-381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2509838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3032125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34893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39465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44037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48609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pt-BR" sz="2400" b="1" u="none">
                <a:solidFill>
                  <a:srgbClr val="0000FF"/>
                </a:solidFill>
              </a:rPr>
              <a:t>Sintaxe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pt-BR" sz="1800" b="1" u="none">
                <a:latin typeface="Courier New" pitchFamily="49" charset="0"/>
              </a:rPr>
              <a:t>if </a:t>
            </a:r>
            <a:r>
              <a:rPr lang="en-US" altLang="pt-BR" sz="1800" u="none">
                <a:latin typeface="Courier New" pitchFamily="49" charset="0"/>
              </a:rPr>
              <a:t>(condição)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pt-BR" sz="1800" u="none">
                <a:latin typeface="Courier New" pitchFamily="49" charset="0"/>
              </a:rPr>
              <a:t>   comando Java;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pt-BR" sz="1800" u="none">
                <a:latin typeface="Courier New" pitchFamily="49" charset="0"/>
              </a:rPr>
              <a:t>   [ou {bloco de comandos Java;}]</a:t>
            </a:r>
            <a:endParaRPr lang="en-US" altLang="pt-BR" sz="2000" u="none">
              <a:latin typeface="Times New Roman" pitchFamily="18" charset="0"/>
            </a:endParaRPr>
          </a:p>
        </p:txBody>
      </p:sp>
      <p:sp>
        <p:nvSpPr>
          <p:cNvPr id="332805" name="Rectangle 5"/>
          <p:cNvSpPr>
            <a:spLocks noChangeArrowheads="1"/>
          </p:cNvSpPr>
          <p:nvPr/>
        </p:nvSpPr>
        <p:spPr bwMode="auto">
          <a:xfrm>
            <a:off x="250825" y="4292600"/>
            <a:ext cx="8569325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1427163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987550" indent="-381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2509838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3032125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34893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39465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44037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48609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40000"/>
              </a:spcAft>
              <a:buFontTx/>
              <a:buNone/>
            </a:pPr>
            <a:r>
              <a:rPr lang="en-US" altLang="pt-BR" sz="2400" b="1" u="none">
                <a:solidFill>
                  <a:srgbClr val="0000FF"/>
                </a:solidFill>
              </a:rPr>
              <a:t>O Exemplo em Java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pt-BR" sz="1800" b="1" u="none">
                <a:latin typeface="Courier New" pitchFamily="49" charset="0"/>
              </a:rPr>
              <a:t>if </a:t>
            </a:r>
            <a:r>
              <a:rPr lang="en-US" altLang="pt-BR" sz="1800" u="none">
                <a:latin typeface="Courier New" pitchFamily="49" charset="0"/>
              </a:rPr>
              <a:t>(media &gt;= 6)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pt-BR" sz="1800" u="none">
                <a:latin typeface="Courier New" pitchFamily="49" charset="0"/>
              </a:rPr>
              <a:t>   System.out.println(“Aprovado”);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pt-BR" sz="1800" b="1" u="none">
                <a:latin typeface="Courier New" pitchFamily="49" charset="0"/>
              </a:rPr>
              <a:t>if </a:t>
            </a:r>
            <a:r>
              <a:rPr lang="en-US" altLang="pt-BR" sz="1800" u="none">
                <a:latin typeface="Courier New" pitchFamily="49" charset="0"/>
              </a:rPr>
              <a:t>(media &gt;= 6) {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pt-BR" sz="1800" u="none">
                <a:latin typeface="Courier New" pitchFamily="49" charset="0"/>
              </a:rPr>
              <a:t>   System.out.print(“O Aluno está”);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pt-BR" sz="1800" u="none">
                <a:latin typeface="Courier New" pitchFamily="49" charset="0"/>
              </a:rPr>
              <a:t>   System.out.println(“Aprovado”);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pt-BR" sz="1800" u="none">
                <a:latin typeface="Courier New" pitchFamily="49" charset="0"/>
              </a:rPr>
              <a:t>} </a:t>
            </a:r>
            <a:r>
              <a:rPr lang="en-US" altLang="pt-BR" sz="1800" u="none">
                <a:solidFill>
                  <a:srgbClr val="008000"/>
                </a:solidFill>
                <a:latin typeface="Courier New" pitchFamily="49" charset="0"/>
              </a:rPr>
              <a:t>// fim do bloco if</a:t>
            </a:r>
            <a:endParaRPr lang="en-US" altLang="pt-BR" sz="2000" u="none">
              <a:solidFill>
                <a:srgbClr val="008000"/>
              </a:solidFill>
              <a:latin typeface="Times New Roman" pitchFamily="18" charset="0"/>
            </a:endParaRPr>
          </a:p>
        </p:txBody>
      </p:sp>
      <p:grpSp>
        <p:nvGrpSpPr>
          <p:cNvPr id="332806" name="Group 6"/>
          <p:cNvGrpSpPr>
            <a:grpSpLocks/>
          </p:cNvGrpSpPr>
          <p:nvPr/>
        </p:nvGrpSpPr>
        <p:grpSpPr bwMode="auto">
          <a:xfrm>
            <a:off x="4716463" y="3357563"/>
            <a:ext cx="4032250" cy="2016125"/>
            <a:chOff x="2971" y="2115"/>
            <a:chExt cx="2540" cy="1270"/>
          </a:xfrm>
        </p:grpSpPr>
        <p:grpSp>
          <p:nvGrpSpPr>
            <p:cNvPr id="332807" name="Group 7"/>
            <p:cNvGrpSpPr>
              <a:grpSpLocks/>
            </p:cNvGrpSpPr>
            <p:nvPr/>
          </p:nvGrpSpPr>
          <p:grpSpPr bwMode="auto">
            <a:xfrm>
              <a:off x="2971" y="2115"/>
              <a:ext cx="2540" cy="1270"/>
              <a:chOff x="2971" y="2115"/>
              <a:chExt cx="2540" cy="1270"/>
            </a:xfrm>
          </p:grpSpPr>
          <p:grpSp>
            <p:nvGrpSpPr>
              <p:cNvPr id="332808" name="Group 8"/>
              <p:cNvGrpSpPr>
                <a:grpSpLocks/>
              </p:cNvGrpSpPr>
              <p:nvPr/>
            </p:nvGrpSpPr>
            <p:grpSpPr bwMode="auto">
              <a:xfrm>
                <a:off x="2971" y="2478"/>
                <a:ext cx="1043" cy="544"/>
                <a:chOff x="4059" y="2387"/>
                <a:chExt cx="1043" cy="544"/>
              </a:xfrm>
            </p:grpSpPr>
            <p:sp>
              <p:nvSpPr>
                <p:cNvPr id="332809" name="AutoShape 9"/>
                <p:cNvSpPr>
                  <a:spLocks noChangeArrowheads="1"/>
                </p:cNvSpPr>
                <p:nvPr/>
              </p:nvSpPr>
              <p:spPr bwMode="auto">
                <a:xfrm>
                  <a:off x="4059" y="2387"/>
                  <a:ext cx="1043" cy="544"/>
                </a:xfrm>
                <a:prstGeom prst="flowChartDecision">
                  <a:avLst/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pt-BR"/>
                </a:p>
              </p:txBody>
            </p:sp>
            <p:sp>
              <p:nvSpPr>
                <p:cNvPr id="33281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286" y="2568"/>
                  <a:ext cx="635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pt-BR" sz="1200" b="1" u="none"/>
                    <a:t>Media &gt;=6</a:t>
                  </a:r>
                  <a:endParaRPr lang="pt-BR" altLang="pt-BR" sz="1200" b="1" u="none"/>
                </a:p>
              </p:txBody>
            </p:sp>
          </p:grpSp>
          <p:sp>
            <p:nvSpPr>
              <p:cNvPr id="332811" name="Line 11"/>
              <p:cNvSpPr>
                <a:spLocks noChangeShapeType="1"/>
              </p:cNvSpPr>
              <p:nvPr/>
            </p:nvSpPr>
            <p:spPr bwMode="auto">
              <a:xfrm>
                <a:off x="3515" y="2205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2812" name="AutoShape 12"/>
              <p:cNvSpPr>
                <a:spLocks noChangeArrowheads="1"/>
              </p:cNvSpPr>
              <p:nvPr/>
            </p:nvSpPr>
            <p:spPr bwMode="auto">
              <a:xfrm>
                <a:off x="3424" y="2115"/>
                <a:ext cx="136" cy="136"/>
              </a:xfrm>
              <a:prstGeom prst="flowChartConnector">
                <a:avLst/>
              </a:prstGeom>
              <a:solidFill>
                <a:srgbClr val="CC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2813" name="Line 13"/>
              <p:cNvSpPr>
                <a:spLocks noChangeShapeType="1"/>
              </p:cNvSpPr>
              <p:nvPr/>
            </p:nvSpPr>
            <p:spPr bwMode="auto">
              <a:xfrm>
                <a:off x="3515" y="3022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2814" name="AutoShape 14"/>
              <p:cNvSpPr>
                <a:spLocks noChangeArrowheads="1"/>
              </p:cNvSpPr>
              <p:nvPr/>
            </p:nvSpPr>
            <p:spPr bwMode="auto">
              <a:xfrm>
                <a:off x="3470" y="3249"/>
                <a:ext cx="136" cy="136"/>
              </a:xfrm>
              <a:prstGeom prst="flowChartConnector">
                <a:avLst/>
              </a:prstGeom>
              <a:solidFill>
                <a:srgbClr val="CC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2815" name="Line 15"/>
              <p:cNvSpPr>
                <a:spLocks noChangeShapeType="1"/>
              </p:cNvSpPr>
              <p:nvPr/>
            </p:nvSpPr>
            <p:spPr bwMode="auto">
              <a:xfrm>
                <a:off x="4014" y="2750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2816" name="Text Box 16"/>
              <p:cNvSpPr txBox="1">
                <a:spLocks noChangeArrowheads="1"/>
              </p:cNvSpPr>
              <p:nvPr/>
            </p:nvSpPr>
            <p:spPr bwMode="auto">
              <a:xfrm>
                <a:off x="4422" y="2659"/>
                <a:ext cx="1089" cy="179"/>
              </a:xfrm>
              <a:prstGeom prst="rect">
                <a:avLst/>
              </a:prstGeom>
              <a:solidFill>
                <a:srgbClr val="CC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pt-BR" sz="1200" b="1" u="none"/>
                  <a:t>Imprimir “Aprovado”</a:t>
                </a:r>
                <a:endParaRPr lang="pt-BR" altLang="pt-BR" sz="1200" b="1" u="none"/>
              </a:p>
            </p:txBody>
          </p:sp>
          <p:sp>
            <p:nvSpPr>
              <p:cNvPr id="332817" name="Text Box 17"/>
              <p:cNvSpPr txBox="1">
                <a:spLocks noChangeArrowheads="1"/>
              </p:cNvSpPr>
              <p:nvPr/>
            </p:nvSpPr>
            <p:spPr bwMode="auto">
              <a:xfrm>
                <a:off x="3787" y="2486"/>
                <a:ext cx="68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pt-BR" sz="1200" b="1" u="none"/>
                  <a:t>verdadeiro</a:t>
                </a:r>
                <a:endParaRPr lang="pt-BR" altLang="pt-BR" sz="1200" b="1" u="none"/>
              </a:p>
            </p:txBody>
          </p:sp>
          <p:sp>
            <p:nvSpPr>
              <p:cNvPr id="332818" name="Text Box 18"/>
              <p:cNvSpPr txBox="1">
                <a:spLocks noChangeArrowheads="1"/>
              </p:cNvSpPr>
              <p:nvPr/>
            </p:nvSpPr>
            <p:spPr bwMode="auto">
              <a:xfrm>
                <a:off x="3515" y="2985"/>
                <a:ext cx="36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pt-BR" sz="1200" b="1" u="none"/>
                  <a:t>falso</a:t>
                </a:r>
                <a:endParaRPr lang="pt-BR" altLang="pt-BR" sz="1200" b="1" u="none"/>
              </a:p>
            </p:txBody>
          </p:sp>
        </p:grpSp>
        <p:sp>
          <p:nvSpPr>
            <p:cNvPr id="332819" name="Line 19"/>
            <p:cNvSpPr>
              <a:spLocks noChangeShapeType="1"/>
            </p:cNvSpPr>
            <p:nvPr/>
          </p:nvSpPr>
          <p:spPr bwMode="auto">
            <a:xfrm>
              <a:off x="3515" y="3158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332820" name="Line 20"/>
            <p:cNvSpPr>
              <a:spLocks noChangeShapeType="1"/>
            </p:cNvSpPr>
            <p:nvPr/>
          </p:nvSpPr>
          <p:spPr bwMode="auto">
            <a:xfrm>
              <a:off x="4830" y="284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51884428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Estrutura de Seleção if/else</a:t>
            </a:r>
            <a:endParaRPr lang="pt-BR" altLang="pt-BR"/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692150"/>
            <a:ext cx="8856663" cy="2952750"/>
          </a:xfrm>
          <a:noFill/>
          <a:ln/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pt-BR" sz="2400" b="1">
                <a:solidFill>
                  <a:srgbClr val="0000FF"/>
                </a:solidFill>
              </a:rPr>
              <a:t>A estrutura </a:t>
            </a:r>
            <a:r>
              <a:rPr lang="en-US" altLang="pt-BR" sz="2400" b="1">
                <a:solidFill>
                  <a:srgbClr val="0000FF"/>
                </a:solidFill>
                <a:latin typeface="Courier New" pitchFamily="49" charset="0"/>
              </a:rPr>
              <a:t>if/else</a:t>
            </a:r>
          </a:p>
          <a:p>
            <a:pPr marL="533400" indent="-533400">
              <a:lnSpc>
                <a:spcPct val="80000"/>
              </a:lnSpc>
              <a:spcBef>
                <a:spcPct val="15000"/>
              </a:spcBef>
            </a:pPr>
            <a:endParaRPr lang="en-US" altLang="pt-BR" sz="1800"/>
          </a:p>
          <a:p>
            <a:pPr marL="533400" indent="-533400">
              <a:lnSpc>
                <a:spcPct val="80000"/>
              </a:lnSpc>
              <a:spcBef>
                <a:spcPct val="15000"/>
              </a:spcBef>
            </a:pPr>
            <a:r>
              <a:rPr lang="en-US" altLang="pt-BR" sz="1800"/>
              <a:t>Necessária sempre o programa deve executar uma ou mais ações quando uma condição for verdadeira ou, quando essa for falsa, executar outra ação ou seqüência de ações. </a:t>
            </a:r>
          </a:p>
          <a:p>
            <a:pPr marL="533400" indent="-533400">
              <a:lnSpc>
                <a:spcPct val="80000"/>
              </a:lnSpc>
              <a:spcBef>
                <a:spcPct val="15000"/>
              </a:spcBef>
            </a:pPr>
            <a:endParaRPr lang="en-US" altLang="pt-BR" sz="1800"/>
          </a:p>
          <a:p>
            <a:pPr marL="533400" indent="-533400">
              <a:lnSpc>
                <a:spcPct val="80000"/>
              </a:lnSpc>
              <a:spcBef>
                <a:spcPct val="15000"/>
              </a:spcBef>
            </a:pPr>
            <a:r>
              <a:rPr lang="en-US" altLang="pt-BR" sz="1800"/>
              <a:t>Exemplo: </a:t>
            </a:r>
          </a:p>
          <a:p>
            <a:pPr marL="1987550" lvl="2" indent="-381000"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pt-BR" sz="1600" b="1" i="1">
                <a:latin typeface="Times New Roman" pitchFamily="18" charset="0"/>
              </a:rPr>
              <a:t>Se </a:t>
            </a:r>
            <a:r>
              <a:rPr lang="en-US" altLang="pt-BR" sz="1600" i="1">
                <a:latin typeface="Times New Roman" pitchFamily="18" charset="0"/>
              </a:rPr>
              <a:t>a média das notas do aluno for maior ou igual a 6</a:t>
            </a:r>
          </a:p>
          <a:p>
            <a:pPr marL="1987550" lvl="2" indent="-381000"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pt-BR" sz="1600" i="1">
                <a:latin typeface="Times New Roman" pitchFamily="18" charset="0"/>
              </a:rPr>
              <a:t>     Imprimir “Aprovado”</a:t>
            </a:r>
          </a:p>
          <a:p>
            <a:pPr marL="1987550" lvl="2" indent="-381000"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pt-BR" sz="1600" b="1" i="1">
                <a:latin typeface="Times New Roman" pitchFamily="18" charset="0"/>
              </a:rPr>
              <a:t>Senão</a:t>
            </a:r>
          </a:p>
          <a:p>
            <a:pPr marL="1987550" lvl="2" indent="-381000"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pt-BR" sz="1600" i="1">
                <a:latin typeface="Times New Roman" pitchFamily="18" charset="0"/>
              </a:rPr>
              <a:t>     Imprimir “Reprovado”</a:t>
            </a:r>
          </a:p>
        </p:txBody>
      </p:sp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971550" y="3644900"/>
            <a:ext cx="7742238" cy="288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1427163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987550" indent="-381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2509838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3032125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34893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39465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44037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48609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pt-BR" sz="2400" b="1" u="none">
                <a:solidFill>
                  <a:srgbClr val="0000FF"/>
                </a:solidFill>
              </a:rPr>
              <a:t>Sintaxe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en-US" altLang="pt-BR" sz="1800" b="1" u="none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pt-BR" sz="1800" b="1" u="none">
                <a:latin typeface="Courier New" pitchFamily="49" charset="0"/>
              </a:rPr>
              <a:t>if </a:t>
            </a:r>
            <a:r>
              <a:rPr lang="en-US" altLang="pt-BR" sz="1800" u="none">
                <a:latin typeface="Courier New" pitchFamily="49" charset="0"/>
              </a:rPr>
              <a:t>(condição)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pt-BR" sz="1800" u="none">
                <a:latin typeface="Courier New" pitchFamily="49" charset="0"/>
              </a:rPr>
              <a:t>   comando Java;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pt-BR" sz="1800" u="none">
                <a:latin typeface="Courier New" pitchFamily="49" charset="0"/>
              </a:rPr>
              <a:t>   [ou {bloco de comandos Java;}]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pt-BR" sz="1800" b="1" u="none">
                <a:latin typeface="Courier New" pitchFamily="49" charset="0"/>
              </a:rPr>
              <a:t>else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pt-BR" sz="1800" u="none">
                <a:latin typeface="Courier New" pitchFamily="49" charset="0"/>
              </a:rPr>
              <a:t> comando Java;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pt-BR" sz="1800" u="none">
                <a:latin typeface="Courier New" pitchFamily="49" charset="0"/>
              </a:rPr>
              <a:t> [ou {bloco de comandos Java;}]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en-US" altLang="pt-BR" sz="2000" u="none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453190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 err="1"/>
              <a:t>Estrutura</a:t>
            </a:r>
            <a:r>
              <a:rPr lang="en-US" altLang="pt-BR" dirty="0"/>
              <a:t> de </a:t>
            </a:r>
            <a:r>
              <a:rPr lang="en-US" altLang="pt-BR" dirty="0" err="1"/>
              <a:t>Seleção</a:t>
            </a:r>
            <a:r>
              <a:rPr lang="en-US" altLang="pt-BR" dirty="0"/>
              <a:t> if/else</a:t>
            </a:r>
            <a:endParaRPr lang="pt-BR" altLang="pt-BR" dirty="0"/>
          </a:p>
        </p:txBody>
      </p:sp>
      <p:sp>
        <p:nvSpPr>
          <p:cNvPr id="334851" name="Rectangle 3"/>
          <p:cNvSpPr>
            <a:spLocks noChangeArrowheads="1"/>
          </p:cNvSpPr>
          <p:nvPr/>
        </p:nvSpPr>
        <p:spPr bwMode="auto">
          <a:xfrm>
            <a:off x="395288" y="908050"/>
            <a:ext cx="8424862" cy="280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1427163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987550" indent="-381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2509838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3032125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34893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39465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44037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48609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40000"/>
              </a:spcAft>
              <a:buFontTx/>
              <a:buNone/>
            </a:pPr>
            <a:r>
              <a:rPr lang="en-US" altLang="pt-BR" sz="2400" b="1" u="none">
                <a:solidFill>
                  <a:srgbClr val="0000FF"/>
                </a:solidFill>
              </a:rPr>
              <a:t>O Exemplo em Java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pt-BR" sz="1800" b="1" u="none">
                <a:latin typeface="Courier New" pitchFamily="49" charset="0"/>
              </a:rPr>
              <a:t>if </a:t>
            </a:r>
            <a:r>
              <a:rPr lang="en-US" altLang="pt-BR" sz="1800" u="none">
                <a:latin typeface="Courier New" pitchFamily="49" charset="0"/>
              </a:rPr>
              <a:t>(media &gt;= 6){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pt-BR" sz="1800" u="none">
                <a:latin typeface="Courier New" pitchFamily="49" charset="0"/>
              </a:rPr>
              <a:t>   System.out.print(“O Aluno está”);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pt-BR" sz="1800" u="none">
                <a:latin typeface="Courier New" pitchFamily="49" charset="0"/>
              </a:rPr>
              <a:t>   System.out.println(“Aprovado”);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pt-BR" sz="1800" u="none">
                <a:latin typeface="Courier New" pitchFamily="49" charset="0"/>
              </a:rPr>
              <a:t>} </a:t>
            </a:r>
            <a:r>
              <a:rPr lang="en-US" altLang="pt-BR" sz="1800" u="none">
                <a:solidFill>
                  <a:srgbClr val="008000"/>
                </a:solidFill>
                <a:latin typeface="Courier New" pitchFamily="49" charset="0"/>
              </a:rPr>
              <a:t>// fim do bloco if</a:t>
            </a:r>
            <a:endParaRPr lang="en-US" altLang="pt-BR" sz="1800" u="none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pt-BR" sz="1800" b="1" u="none">
                <a:latin typeface="Courier New" pitchFamily="49" charset="0"/>
              </a:rPr>
              <a:t>else </a:t>
            </a:r>
            <a:r>
              <a:rPr lang="en-US" altLang="pt-BR" sz="1800" u="none">
                <a:latin typeface="Courier New" pitchFamily="49" charset="0"/>
              </a:rPr>
              <a:t>{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pt-BR" sz="1800" u="none">
                <a:latin typeface="Courier New" pitchFamily="49" charset="0"/>
              </a:rPr>
              <a:t>   System.out.print(“O Aluno está”);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pt-BR" sz="1800" u="none">
                <a:latin typeface="Courier New" pitchFamily="49" charset="0"/>
              </a:rPr>
              <a:t>   System.out.println(“Reprovado”);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pt-BR" sz="1800" u="none">
                <a:latin typeface="Courier New" pitchFamily="49" charset="0"/>
              </a:rPr>
              <a:t>} </a:t>
            </a:r>
            <a:r>
              <a:rPr lang="en-US" altLang="pt-BR" sz="1800" u="none">
                <a:solidFill>
                  <a:srgbClr val="008000"/>
                </a:solidFill>
                <a:latin typeface="Courier New" pitchFamily="49" charset="0"/>
              </a:rPr>
              <a:t>// fim do bloco else</a:t>
            </a:r>
          </a:p>
        </p:txBody>
      </p:sp>
      <p:grpSp>
        <p:nvGrpSpPr>
          <p:cNvPr id="334852" name="Group 4"/>
          <p:cNvGrpSpPr>
            <a:grpSpLocks/>
          </p:cNvGrpSpPr>
          <p:nvPr/>
        </p:nvGrpSpPr>
        <p:grpSpPr bwMode="auto">
          <a:xfrm>
            <a:off x="3708400" y="3790950"/>
            <a:ext cx="4032250" cy="2159000"/>
            <a:chOff x="2971" y="2115"/>
            <a:chExt cx="2540" cy="1360"/>
          </a:xfrm>
        </p:grpSpPr>
        <p:grpSp>
          <p:nvGrpSpPr>
            <p:cNvPr id="334853" name="Group 5"/>
            <p:cNvGrpSpPr>
              <a:grpSpLocks/>
            </p:cNvGrpSpPr>
            <p:nvPr/>
          </p:nvGrpSpPr>
          <p:grpSpPr bwMode="auto">
            <a:xfrm>
              <a:off x="2971" y="2478"/>
              <a:ext cx="1043" cy="544"/>
              <a:chOff x="4059" y="2387"/>
              <a:chExt cx="1043" cy="544"/>
            </a:xfrm>
          </p:grpSpPr>
          <p:sp>
            <p:nvSpPr>
              <p:cNvPr id="334854" name="AutoShape 6"/>
              <p:cNvSpPr>
                <a:spLocks noChangeArrowheads="1"/>
              </p:cNvSpPr>
              <p:nvPr/>
            </p:nvSpPr>
            <p:spPr bwMode="auto">
              <a:xfrm>
                <a:off x="4059" y="2387"/>
                <a:ext cx="1043" cy="544"/>
              </a:xfrm>
              <a:prstGeom prst="flowChartDecision">
                <a:avLst/>
              </a:prstGeom>
              <a:solidFill>
                <a:srgbClr val="CC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4855" name="Text Box 7"/>
              <p:cNvSpPr txBox="1">
                <a:spLocks noChangeArrowheads="1"/>
              </p:cNvSpPr>
              <p:nvPr/>
            </p:nvSpPr>
            <p:spPr bwMode="auto">
              <a:xfrm>
                <a:off x="4286" y="2568"/>
                <a:ext cx="63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pt-BR" sz="1200" b="1" u="none"/>
                  <a:t>Media &gt;=6</a:t>
                </a:r>
                <a:endParaRPr lang="pt-BR" altLang="pt-BR" sz="1200" b="1" u="none"/>
              </a:p>
            </p:txBody>
          </p:sp>
        </p:grpSp>
        <p:sp>
          <p:nvSpPr>
            <p:cNvPr id="334856" name="Line 8"/>
            <p:cNvSpPr>
              <a:spLocks noChangeShapeType="1"/>
            </p:cNvSpPr>
            <p:nvPr/>
          </p:nvSpPr>
          <p:spPr bwMode="auto">
            <a:xfrm>
              <a:off x="3515" y="2205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334857" name="AutoShape 9"/>
            <p:cNvSpPr>
              <a:spLocks noChangeArrowheads="1"/>
            </p:cNvSpPr>
            <p:nvPr/>
          </p:nvSpPr>
          <p:spPr bwMode="auto">
            <a:xfrm>
              <a:off x="3424" y="2115"/>
              <a:ext cx="136" cy="136"/>
            </a:xfrm>
            <a:prstGeom prst="flowChartConnector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334858" name="Line 10"/>
            <p:cNvSpPr>
              <a:spLocks noChangeShapeType="1"/>
            </p:cNvSpPr>
            <p:nvPr/>
          </p:nvSpPr>
          <p:spPr bwMode="auto">
            <a:xfrm>
              <a:off x="3515" y="302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334859" name="AutoShape 11"/>
            <p:cNvSpPr>
              <a:spLocks noChangeArrowheads="1"/>
            </p:cNvSpPr>
            <p:nvPr/>
          </p:nvSpPr>
          <p:spPr bwMode="auto">
            <a:xfrm>
              <a:off x="4876" y="3339"/>
              <a:ext cx="136" cy="136"/>
            </a:xfrm>
            <a:prstGeom prst="flowChartConnector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334860" name="Line 12"/>
            <p:cNvSpPr>
              <a:spLocks noChangeShapeType="1"/>
            </p:cNvSpPr>
            <p:nvPr/>
          </p:nvSpPr>
          <p:spPr bwMode="auto">
            <a:xfrm>
              <a:off x="4014" y="2750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334861" name="Text Box 13"/>
            <p:cNvSpPr txBox="1">
              <a:spLocks noChangeArrowheads="1"/>
            </p:cNvSpPr>
            <p:nvPr/>
          </p:nvSpPr>
          <p:spPr bwMode="auto">
            <a:xfrm>
              <a:off x="4422" y="2659"/>
              <a:ext cx="1089" cy="179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Imprimir “Aprovado”</a:t>
              </a:r>
              <a:endParaRPr lang="pt-BR" altLang="pt-BR" sz="1200" b="1" u="none"/>
            </a:p>
          </p:txBody>
        </p:sp>
        <p:sp>
          <p:nvSpPr>
            <p:cNvPr id="334862" name="Text Box 14"/>
            <p:cNvSpPr txBox="1">
              <a:spLocks noChangeArrowheads="1"/>
            </p:cNvSpPr>
            <p:nvPr/>
          </p:nvSpPr>
          <p:spPr bwMode="auto">
            <a:xfrm>
              <a:off x="3787" y="2486"/>
              <a:ext cx="6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verdadeiro</a:t>
              </a:r>
              <a:endParaRPr lang="pt-BR" altLang="pt-BR" sz="1200" b="1" u="none"/>
            </a:p>
          </p:txBody>
        </p:sp>
        <p:sp>
          <p:nvSpPr>
            <p:cNvPr id="334863" name="Text Box 15"/>
            <p:cNvSpPr txBox="1">
              <a:spLocks noChangeArrowheads="1"/>
            </p:cNvSpPr>
            <p:nvPr/>
          </p:nvSpPr>
          <p:spPr bwMode="auto">
            <a:xfrm>
              <a:off x="3515" y="3030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falso</a:t>
              </a:r>
              <a:endParaRPr lang="pt-BR" altLang="pt-BR" sz="1200" b="1" u="none"/>
            </a:p>
          </p:txBody>
        </p:sp>
        <p:sp>
          <p:nvSpPr>
            <p:cNvPr id="334864" name="Text Box 16"/>
            <p:cNvSpPr txBox="1">
              <a:spLocks noChangeArrowheads="1"/>
            </p:cNvSpPr>
            <p:nvPr/>
          </p:nvSpPr>
          <p:spPr bwMode="auto">
            <a:xfrm>
              <a:off x="2971" y="3294"/>
              <a:ext cx="1224" cy="179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Imprimir “Reprovado”</a:t>
              </a:r>
              <a:endParaRPr lang="pt-BR" altLang="pt-BR" sz="1200" b="1" u="none"/>
            </a:p>
          </p:txBody>
        </p:sp>
        <p:sp>
          <p:nvSpPr>
            <p:cNvPr id="334865" name="Line 17"/>
            <p:cNvSpPr>
              <a:spLocks noChangeShapeType="1"/>
            </p:cNvSpPr>
            <p:nvPr/>
          </p:nvSpPr>
          <p:spPr bwMode="auto">
            <a:xfrm>
              <a:off x="4195" y="3385"/>
              <a:ext cx="6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334866" name="Line 18"/>
            <p:cNvSpPr>
              <a:spLocks noChangeShapeType="1"/>
            </p:cNvSpPr>
            <p:nvPr/>
          </p:nvSpPr>
          <p:spPr bwMode="auto">
            <a:xfrm>
              <a:off x="4921" y="2840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2140916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 err="1"/>
              <a:t>Operador</a:t>
            </a:r>
            <a:r>
              <a:rPr lang="en-US" altLang="pt-BR" dirty="0"/>
              <a:t> </a:t>
            </a:r>
            <a:r>
              <a:rPr lang="en-US" altLang="pt-BR" dirty="0" err="1"/>
              <a:t>Ternário</a:t>
            </a:r>
            <a:r>
              <a:rPr lang="en-US" altLang="pt-BR" dirty="0"/>
              <a:t> </a:t>
            </a:r>
            <a:r>
              <a:rPr lang="en-US" altLang="pt-BR" dirty="0" err="1"/>
              <a:t>Condicional</a:t>
            </a:r>
            <a:r>
              <a:rPr lang="en-US" altLang="pt-BR" dirty="0"/>
              <a:t> ?:</a:t>
            </a:r>
            <a:endParaRPr lang="pt-BR" altLang="pt-BR" dirty="0"/>
          </a:p>
        </p:txBody>
      </p:sp>
      <p:sp>
        <p:nvSpPr>
          <p:cNvPr id="335875" name="Rectangle 3"/>
          <p:cNvSpPr>
            <a:spLocks noChangeArrowheads="1"/>
          </p:cNvSpPr>
          <p:nvPr/>
        </p:nvSpPr>
        <p:spPr bwMode="auto">
          <a:xfrm>
            <a:off x="395288" y="981075"/>
            <a:ext cx="849788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1427163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987550" indent="-381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2509838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3032125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34893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39465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44037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48609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pt-BR" sz="2400" b="1" u="none">
                <a:solidFill>
                  <a:srgbClr val="0000FF"/>
                </a:solidFill>
              </a:rPr>
              <a:t>Sintaxe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en-US" altLang="pt-BR" sz="1800" b="1" u="none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pt-BR" sz="1800" u="none">
                <a:latin typeface="Courier New" pitchFamily="49" charset="0"/>
              </a:rPr>
              <a:t>(condição) </a:t>
            </a:r>
            <a:r>
              <a:rPr lang="en-US" altLang="pt-BR" sz="1800" b="1" u="none">
                <a:latin typeface="Courier New" pitchFamily="49" charset="0"/>
              </a:rPr>
              <a:t>? </a:t>
            </a:r>
            <a:r>
              <a:rPr lang="en-US" altLang="pt-BR" sz="1800" u="none">
                <a:latin typeface="Courier New" pitchFamily="49" charset="0"/>
              </a:rPr>
              <a:t>{ação ou bloco verdade} </a:t>
            </a:r>
            <a:r>
              <a:rPr lang="en-US" altLang="pt-BR" sz="1800" b="1" u="none">
                <a:latin typeface="Courier New" pitchFamily="49" charset="0"/>
              </a:rPr>
              <a:t>: </a:t>
            </a:r>
            <a:r>
              <a:rPr lang="en-US" altLang="pt-BR" sz="1800" u="none">
                <a:latin typeface="Courier New" pitchFamily="49" charset="0"/>
              </a:rPr>
              <a:t>{ação ou bloco falso}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en-US" altLang="pt-BR" sz="2000" u="none">
              <a:latin typeface="Times New Roman" pitchFamily="18" charset="0"/>
            </a:endParaRPr>
          </a:p>
        </p:txBody>
      </p:sp>
      <p:sp>
        <p:nvSpPr>
          <p:cNvPr id="335876" name="Rectangle 4"/>
          <p:cNvSpPr>
            <a:spLocks noChangeArrowheads="1"/>
          </p:cNvSpPr>
          <p:nvPr/>
        </p:nvSpPr>
        <p:spPr bwMode="auto">
          <a:xfrm>
            <a:off x="323850" y="2492375"/>
            <a:ext cx="8424863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1427163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987550" indent="-381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2509838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3032125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34893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39465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44037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48609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40000"/>
              </a:spcAft>
              <a:buFontTx/>
              <a:buNone/>
            </a:pPr>
            <a:r>
              <a:rPr lang="en-US" altLang="pt-BR" sz="2400" b="1" u="none">
                <a:solidFill>
                  <a:srgbClr val="0000FF"/>
                </a:solidFill>
              </a:rPr>
              <a:t>O Exemplo em Java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pt-BR" sz="1800" u="none">
                <a:latin typeface="Courier New" pitchFamily="49" charset="0"/>
              </a:rPr>
              <a:t>System.out.println(media &gt;= 6 ? “Aprovado” : “Reprovado”);</a:t>
            </a:r>
            <a:endParaRPr lang="en-US" altLang="pt-BR" sz="1800" u="none">
              <a:solidFill>
                <a:srgbClr val="008000"/>
              </a:solidFill>
              <a:latin typeface="Courier New" pitchFamily="49" charset="0"/>
            </a:endParaRPr>
          </a:p>
        </p:txBody>
      </p:sp>
      <p:grpSp>
        <p:nvGrpSpPr>
          <p:cNvPr id="335877" name="Group 5"/>
          <p:cNvGrpSpPr>
            <a:grpSpLocks/>
          </p:cNvGrpSpPr>
          <p:nvPr/>
        </p:nvGrpSpPr>
        <p:grpSpPr bwMode="auto">
          <a:xfrm>
            <a:off x="3708400" y="3790950"/>
            <a:ext cx="4032250" cy="2159000"/>
            <a:chOff x="2971" y="2115"/>
            <a:chExt cx="2540" cy="1360"/>
          </a:xfrm>
        </p:grpSpPr>
        <p:grpSp>
          <p:nvGrpSpPr>
            <p:cNvPr id="335878" name="Group 6"/>
            <p:cNvGrpSpPr>
              <a:grpSpLocks/>
            </p:cNvGrpSpPr>
            <p:nvPr/>
          </p:nvGrpSpPr>
          <p:grpSpPr bwMode="auto">
            <a:xfrm>
              <a:off x="2971" y="2478"/>
              <a:ext cx="1043" cy="544"/>
              <a:chOff x="4059" y="2387"/>
              <a:chExt cx="1043" cy="544"/>
            </a:xfrm>
          </p:grpSpPr>
          <p:sp>
            <p:nvSpPr>
              <p:cNvPr id="335879" name="AutoShape 7"/>
              <p:cNvSpPr>
                <a:spLocks noChangeArrowheads="1"/>
              </p:cNvSpPr>
              <p:nvPr/>
            </p:nvSpPr>
            <p:spPr bwMode="auto">
              <a:xfrm>
                <a:off x="4059" y="2387"/>
                <a:ext cx="1043" cy="544"/>
              </a:xfrm>
              <a:prstGeom prst="flowChartDecision">
                <a:avLst/>
              </a:prstGeom>
              <a:solidFill>
                <a:srgbClr val="CC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5880" name="Text Box 8"/>
              <p:cNvSpPr txBox="1">
                <a:spLocks noChangeArrowheads="1"/>
              </p:cNvSpPr>
              <p:nvPr/>
            </p:nvSpPr>
            <p:spPr bwMode="auto">
              <a:xfrm>
                <a:off x="4286" y="2568"/>
                <a:ext cx="63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pt-BR" sz="1200" b="1" u="none"/>
                  <a:t>Media &gt;=6</a:t>
                </a:r>
                <a:endParaRPr lang="pt-BR" altLang="pt-BR" sz="1200" b="1" u="none"/>
              </a:p>
            </p:txBody>
          </p:sp>
        </p:grpSp>
        <p:sp>
          <p:nvSpPr>
            <p:cNvPr id="335881" name="Line 9"/>
            <p:cNvSpPr>
              <a:spLocks noChangeShapeType="1"/>
            </p:cNvSpPr>
            <p:nvPr/>
          </p:nvSpPr>
          <p:spPr bwMode="auto">
            <a:xfrm>
              <a:off x="3515" y="2205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335882" name="AutoShape 10"/>
            <p:cNvSpPr>
              <a:spLocks noChangeArrowheads="1"/>
            </p:cNvSpPr>
            <p:nvPr/>
          </p:nvSpPr>
          <p:spPr bwMode="auto">
            <a:xfrm>
              <a:off x="3424" y="2115"/>
              <a:ext cx="136" cy="136"/>
            </a:xfrm>
            <a:prstGeom prst="flowChartConnector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335883" name="Line 11"/>
            <p:cNvSpPr>
              <a:spLocks noChangeShapeType="1"/>
            </p:cNvSpPr>
            <p:nvPr/>
          </p:nvSpPr>
          <p:spPr bwMode="auto">
            <a:xfrm>
              <a:off x="3515" y="302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335884" name="AutoShape 12"/>
            <p:cNvSpPr>
              <a:spLocks noChangeArrowheads="1"/>
            </p:cNvSpPr>
            <p:nvPr/>
          </p:nvSpPr>
          <p:spPr bwMode="auto">
            <a:xfrm>
              <a:off x="4876" y="3339"/>
              <a:ext cx="136" cy="136"/>
            </a:xfrm>
            <a:prstGeom prst="flowChartConnector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335885" name="Line 13"/>
            <p:cNvSpPr>
              <a:spLocks noChangeShapeType="1"/>
            </p:cNvSpPr>
            <p:nvPr/>
          </p:nvSpPr>
          <p:spPr bwMode="auto">
            <a:xfrm>
              <a:off x="4014" y="2750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335886" name="Text Box 14"/>
            <p:cNvSpPr txBox="1">
              <a:spLocks noChangeArrowheads="1"/>
            </p:cNvSpPr>
            <p:nvPr/>
          </p:nvSpPr>
          <p:spPr bwMode="auto">
            <a:xfrm>
              <a:off x="4422" y="2659"/>
              <a:ext cx="1089" cy="179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Imprimir “Aprovado”</a:t>
              </a:r>
              <a:endParaRPr lang="pt-BR" altLang="pt-BR" sz="1200" b="1" u="none"/>
            </a:p>
          </p:txBody>
        </p:sp>
        <p:sp>
          <p:nvSpPr>
            <p:cNvPr id="335887" name="Text Box 15"/>
            <p:cNvSpPr txBox="1">
              <a:spLocks noChangeArrowheads="1"/>
            </p:cNvSpPr>
            <p:nvPr/>
          </p:nvSpPr>
          <p:spPr bwMode="auto">
            <a:xfrm>
              <a:off x="3787" y="2486"/>
              <a:ext cx="6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verdadeiro</a:t>
              </a:r>
              <a:endParaRPr lang="pt-BR" altLang="pt-BR" sz="1200" b="1" u="none"/>
            </a:p>
          </p:txBody>
        </p:sp>
        <p:sp>
          <p:nvSpPr>
            <p:cNvPr id="335888" name="Text Box 16"/>
            <p:cNvSpPr txBox="1">
              <a:spLocks noChangeArrowheads="1"/>
            </p:cNvSpPr>
            <p:nvPr/>
          </p:nvSpPr>
          <p:spPr bwMode="auto">
            <a:xfrm>
              <a:off x="3515" y="3030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falso</a:t>
              </a:r>
              <a:endParaRPr lang="pt-BR" altLang="pt-BR" sz="1200" b="1" u="none"/>
            </a:p>
          </p:txBody>
        </p:sp>
        <p:sp>
          <p:nvSpPr>
            <p:cNvPr id="335889" name="Text Box 17"/>
            <p:cNvSpPr txBox="1">
              <a:spLocks noChangeArrowheads="1"/>
            </p:cNvSpPr>
            <p:nvPr/>
          </p:nvSpPr>
          <p:spPr bwMode="auto">
            <a:xfrm>
              <a:off x="2971" y="3294"/>
              <a:ext cx="1224" cy="179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Imprimir “Reprovado”</a:t>
              </a:r>
              <a:endParaRPr lang="pt-BR" altLang="pt-BR" sz="1200" b="1" u="none"/>
            </a:p>
          </p:txBody>
        </p:sp>
        <p:sp>
          <p:nvSpPr>
            <p:cNvPr id="335890" name="Line 18"/>
            <p:cNvSpPr>
              <a:spLocks noChangeShapeType="1"/>
            </p:cNvSpPr>
            <p:nvPr/>
          </p:nvSpPr>
          <p:spPr bwMode="auto">
            <a:xfrm>
              <a:off x="4195" y="3385"/>
              <a:ext cx="6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335891" name="Line 19"/>
            <p:cNvSpPr>
              <a:spLocks noChangeShapeType="1"/>
            </p:cNvSpPr>
            <p:nvPr/>
          </p:nvSpPr>
          <p:spPr bwMode="auto">
            <a:xfrm>
              <a:off x="4921" y="2840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90802821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Estruturas if/else Aninhadas</a:t>
            </a:r>
            <a:endParaRPr lang="pt-BR" altLang="pt-BR"/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692150"/>
            <a:ext cx="8856663" cy="4537075"/>
          </a:xfrm>
          <a:noFill/>
          <a:ln/>
        </p:spPr>
        <p:txBody>
          <a:bodyPr/>
          <a:lstStyle/>
          <a:p>
            <a:pPr marL="533400" indent="-533400">
              <a:spcBef>
                <a:spcPct val="30000"/>
              </a:spcBef>
              <a:buFontTx/>
              <a:buNone/>
            </a:pPr>
            <a:r>
              <a:rPr lang="en-US" altLang="pt-BR" b="1">
                <a:solidFill>
                  <a:srgbClr val="0000FF"/>
                </a:solidFill>
              </a:rPr>
              <a:t>Seqüência de estruturas </a:t>
            </a:r>
            <a:r>
              <a:rPr lang="en-US" altLang="pt-BR" b="1">
                <a:solidFill>
                  <a:srgbClr val="0000FF"/>
                </a:solidFill>
                <a:latin typeface="Courier New" pitchFamily="49" charset="0"/>
              </a:rPr>
              <a:t>if/else</a:t>
            </a:r>
            <a:endParaRPr lang="en-US" altLang="pt-BR" sz="2400"/>
          </a:p>
          <a:p>
            <a:pPr marL="533400" indent="-533400">
              <a:spcBef>
                <a:spcPct val="15000"/>
              </a:spcBef>
            </a:pPr>
            <a:r>
              <a:rPr lang="en-US" altLang="pt-BR" sz="2400"/>
              <a:t>São utilizadas para o teste de múltiplos casos. </a:t>
            </a:r>
          </a:p>
          <a:p>
            <a:pPr marL="533400" indent="-533400">
              <a:spcBef>
                <a:spcPct val="15000"/>
              </a:spcBef>
            </a:pPr>
            <a:endParaRPr lang="en-US" altLang="pt-BR" sz="2400"/>
          </a:p>
          <a:p>
            <a:pPr marL="533400" indent="-533400">
              <a:spcBef>
                <a:spcPct val="15000"/>
              </a:spcBef>
            </a:pPr>
            <a:r>
              <a:rPr lang="en-US" altLang="pt-BR" sz="2400"/>
              <a:t>Exemplo: </a:t>
            </a:r>
          </a:p>
          <a:p>
            <a:pPr marL="717550" lvl="1" indent="0">
              <a:spcBef>
                <a:spcPct val="15000"/>
              </a:spcBef>
              <a:buFontTx/>
              <a:buNone/>
            </a:pPr>
            <a:r>
              <a:rPr lang="en-US" altLang="pt-BR" sz="2000" b="1" i="1">
                <a:latin typeface="Times New Roman" pitchFamily="18" charset="0"/>
              </a:rPr>
              <a:t>Se </a:t>
            </a:r>
            <a:r>
              <a:rPr lang="en-US" altLang="pt-BR" sz="2000" i="1">
                <a:latin typeface="Times New Roman" pitchFamily="18" charset="0"/>
              </a:rPr>
              <a:t>a média das notas do aluno for maior ou igual a 9 conceito = ‘A’</a:t>
            </a:r>
          </a:p>
          <a:p>
            <a:pPr marL="717550" lvl="1" indent="0">
              <a:spcBef>
                <a:spcPct val="15000"/>
              </a:spcBef>
              <a:buFontTx/>
              <a:buNone/>
            </a:pPr>
            <a:r>
              <a:rPr lang="en-US" altLang="pt-BR" sz="2000" b="1" i="1">
                <a:latin typeface="Times New Roman" pitchFamily="18" charset="0"/>
              </a:rPr>
              <a:t>Senão </a:t>
            </a:r>
          </a:p>
          <a:p>
            <a:pPr marL="717550" lvl="1" indent="0">
              <a:spcBef>
                <a:spcPct val="15000"/>
              </a:spcBef>
              <a:buFontTx/>
              <a:buNone/>
            </a:pPr>
            <a:r>
              <a:rPr lang="en-US" altLang="pt-BR" sz="2000" b="1" i="1">
                <a:latin typeface="Times New Roman" pitchFamily="18" charset="0"/>
              </a:rPr>
              <a:t>   Se </a:t>
            </a:r>
            <a:r>
              <a:rPr lang="en-US" altLang="pt-BR" sz="2000" i="1">
                <a:latin typeface="Times New Roman" pitchFamily="18" charset="0"/>
              </a:rPr>
              <a:t>a média das notas do aluno for maior ou igual a 7 conceito = ‘B’</a:t>
            </a:r>
          </a:p>
          <a:p>
            <a:pPr marL="717550" lvl="1" indent="0">
              <a:spcBef>
                <a:spcPct val="15000"/>
              </a:spcBef>
              <a:buFontTx/>
              <a:buNone/>
            </a:pPr>
            <a:r>
              <a:rPr lang="en-US" altLang="pt-BR" sz="2000" b="1" i="1">
                <a:latin typeface="Times New Roman" pitchFamily="18" charset="0"/>
              </a:rPr>
              <a:t>   Senão </a:t>
            </a:r>
          </a:p>
          <a:p>
            <a:pPr marL="717550" lvl="1" indent="0">
              <a:spcBef>
                <a:spcPct val="15000"/>
              </a:spcBef>
              <a:buFontTx/>
              <a:buNone/>
            </a:pPr>
            <a:r>
              <a:rPr lang="en-US" altLang="pt-BR" sz="2000" b="1" i="1">
                <a:latin typeface="Times New Roman" pitchFamily="18" charset="0"/>
              </a:rPr>
              <a:t>       Se </a:t>
            </a:r>
            <a:r>
              <a:rPr lang="en-US" altLang="pt-BR" sz="2000" i="1">
                <a:latin typeface="Times New Roman" pitchFamily="18" charset="0"/>
              </a:rPr>
              <a:t>a média das notas do aluno for maior ou igual a 6 conceito = ‘C’ </a:t>
            </a:r>
          </a:p>
          <a:p>
            <a:pPr marL="717550" lvl="1" indent="0">
              <a:spcBef>
                <a:spcPct val="15000"/>
              </a:spcBef>
              <a:buFontTx/>
              <a:buNone/>
            </a:pPr>
            <a:r>
              <a:rPr lang="en-US" altLang="pt-BR" sz="2000" i="1">
                <a:latin typeface="Times New Roman" pitchFamily="18" charset="0"/>
              </a:rPr>
              <a:t>       </a:t>
            </a:r>
            <a:r>
              <a:rPr lang="en-US" altLang="pt-BR" sz="2000" b="1" i="1">
                <a:latin typeface="Times New Roman" pitchFamily="18" charset="0"/>
              </a:rPr>
              <a:t>Senão </a:t>
            </a:r>
            <a:r>
              <a:rPr lang="en-US" altLang="pt-BR" sz="2000" i="1">
                <a:latin typeface="Times New Roman" pitchFamily="18" charset="0"/>
              </a:rPr>
              <a:t> conceito = ‘D’</a:t>
            </a:r>
          </a:p>
          <a:p>
            <a:pPr marL="717550" lvl="1" indent="0">
              <a:spcBef>
                <a:spcPct val="15000"/>
              </a:spcBef>
              <a:buFontTx/>
              <a:buNone/>
            </a:pPr>
            <a:endParaRPr lang="en-US" altLang="pt-BR" sz="2000" i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120817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 err="1"/>
              <a:t>Estruturas</a:t>
            </a:r>
            <a:r>
              <a:rPr lang="en-US" altLang="pt-BR" dirty="0"/>
              <a:t> if/else </a:t>
            </a:r>
            <a:r>
              <a:rPr lang="en-US" altLang="pt-BR" dirty="0" err="1"/>
              <a:t>Aninhadas</a:t>
            </a:r>
            <a:endParaRPr lang="pt-BR" altLang="pt-BR" dirty="0"/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692150"/>
            <a:ext cx="5903913" cy="3241675"/>
          </a:xfrm>
          <a:noFill/>
          <a:ln/>
        </p:spPr>
        <p:txBody>
          <a:bodyPr/>
          <a:lstStyle/>
          <a:p>
            <a:pPr marL="533400" indent="-533400">
              <a:spcBef>
                <a:spcPct val="30000"/>
              </a:spcBef>
              <a:buFontTx/>
              <a:buNone/>
            </a:pPr>
            <a:r>
              <a:rPr lang="en-US" altLang="pt-BR" b="1">
                <a:solidFill>
                  <a:srgbClr val="0000FF"/>
                </a:solidFill>
              </a:rPr>
              <a:t>Em Java</a:t>
            </a:r>
            <a:endParaRPr lang="en-US" altLang="pt-BR" sz="2400"/>
          </a:p>
          <a:p>
            <a:pPr marL="533400" indent="-533400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pt-BR" sz="1800" b="1">
                <a:latin typeface="Courier New" pitchFamily="49" charset="0"/>
              </a:rPr>
              <a:t>if </a:t>
            </a:r>
            <a:r>
              <a:rPr lang="en-US" altLang="pt-BR" sz="1800">
                <a:latin typeface="Courier New" pitchFamily="49" charset="0"/>
              </a:rPr>
              <a:t>(media &gt;= 9)</a:t>
            </a:r>
          </a:p>
          <a:p>
            <a:pPr marL="533400" indent="-533400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pt-BR" sz="1800">
                <a:latin typeface="Courier New" pitchFamily="49" charset="0"/>
              </a:rPr>
              <a:t>   System.out.print(“O Conceito é A”); 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pt-BR" sz="1800" b="1">
                <a:latin typeface="Courier New" pitchFamily="49" charset="0"/>
              </a:rPr>
              <a:t>else</a:t>
            </a:r>
          </a:p>
          <a:p>
            <a:pPr marL="533400" indent="-533400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pt-BR" sz="1800" b="1">
                <a:latin typeface="Courier New" pitchFamily="49" charset="0"/>
              </a:rPr>
              <a:t>   if </a:t>
            </a:r>
            <a:r>
              <a:rPr lang="en-US" altLang="pt-BR" sz="1800">
                <a:latin typeface="Courier New" pitchFamily="49" charset="0"/>
              </a:rPr>
              <a:t>(media &gt;= 7)</a:t>
            </a:r>
          </a:p>
          <a:p>
            <a:pPr marL="533400" indent="-533400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pt-BR" sz="1800">
                <a:latin typeface="Courier New" pitchFamily="49" charset="0"/>
              </a:rPr>
              <a:t>      System.out.print(“O Conceito é B”); 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pt-BR" sz="1800" b="1">
                <a:latin typeface="Courier New" pitchFamily="49" charset="0"/>
              </a:rPr>
              <a:t>else</a:t>
            </a:r>
          </a:p>
          <a:p>
            <a:pPr marL="533400" indent="-533400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pt-BR" sz="1800" b="1">
                <a:latin typeface="Courier New" pitchFamily="49" charset="0"/>
              </a:rPr>
              <a:t>   if </a:t>
            </a:r>
            <a:r>
              <a:rPr lang="en-US" altLang="pt-BR" sz="1800">
                <a:latin typeface="Courier New" pitchFamily="49" charset="0"/>
              </a:rPr>
              <a:t>(media &gt;= 6)</a:t>
            </a:r>
          </a:p>
          <a:p>
            <a:pPr marL="533400" indent="-533400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pt-BR" sz="1800">
                <a:latin typeface="Courier New" pitchFamily="49" charset="0"/>
              </a:rPr>
              <a:t>      System.out.print(“O Conceito é C”);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pt-BR" sz="1800" b="1">
                <a:latin typeface="Courier New" pitchFamily="49" charset="0"/>
              </a:rPr>
              <a:t>   else</a:t>
            </a:r>
          </a:p>
          <a:p>
            <a:pPr marL="533400" indent="-533400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pt-BR" sz="1800">
                <a:latin typeface="Courier New" pitchFamily="49" charset="0"/>
              </a:rPr>
              <a:t>      System.out.print(“O Conceito é D”);</a:t>
            </a:r>
          </a:p>
        </p:txBody>
      </p:sp>
      <p:grpSp>
        <p:nvGrpSpPr>
          <p:cNvPr id="337924" name="Group 4"/>
          <p:cNvGrpSpPr>
            <a:grpSpLocks/>
          </p:cNvGrpSpPr>
          <p:nvPr/>
        </p:nvGrpSpPr>
        <p:grpSpPr bwMode="auto">
          <a:xfrm>
            <a:off x="6084888" y="1052513"/>
            <a:ext cx="2735262" cy="4464050"/>
            <a:chOff x="3833" y="663"/>
            <a:chExt cx="1723" cy="2812"/>
          </a:xfrm>
        </p:grpSpPr>
        <p:grpSp>
          <p:nvGrpSpPr>
            <p:cNvPr id="337925" name="Group 5"/>
            <p:cNvGrpSpPr>
              <a:grpSpLocks/>
            </p:cNvGrpSpPr>
            <p:nvPr/>
          </p:nvGrpSpPr>
          <p:grpSpPr bwMode="auto">
            <a:xfrm>
              <a:off x="3878" y="1026"/>
              <a:ext cx="1043" cy="544"/>
              <a:chOff x="4059" y="2387"/>
              <a:chExt cx="1043" cy="544"/>
            </a:xfrm>
          </p:grpSpPr>
          <p:sp>
            <p:nvSpPr>
              <p:cNvPr id="337926" name="AutoShape 6"/>
              <p:cNvSpPr>
                <a:spLocks noChangeArrowheads="1"/>
              </p:cNvSpPr>
              <p:nvPr/>
            </p:nvSpPr>
            <p:spPr bwMode="auto">
              <a:xfrm>
                <a:off x="4059" y="2387"/>
                <a:ext cx="1043" cy="544"/>
              </a:xfrm>
              <a:prstGeom prst="flowChartDecision">
                <a:avLst/>
              </a:prstGeom>
              <a:solidFill>
                <a:srgbClr val="CC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7927" name="Text Box 7"/>
              <p:cNvSpPr txBox="1">
                <a:spLocks noChangeArrowheads="1"/>
              </p:cNvSpPr>
              <p:nvPr/>
            </p:nvSpPr>
            <p:spPr bwMode="auto">
              <a:xfrm>
                <a:off x="4286" y="2568"/>
                <a:ext cx="63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pt-BR" sz="1200" b="1" u="none"/>
                  <a:t>Media &gt;=9</a:t>
                </a:r>
                <a:endParaRPr lang="pt-BR" altLang="pt-BR" sz="1200" b="1" u="none"/>
              </a:p>
            </p:txBody>
          </p:sp>
        </p:grpSp>
        <p:sp>
          <p:nvSpPr>
            <p:cNvPr id="337928" name="Line 8"/>
            <p:cNvSpPr>
              <a:spLocks noChangeShapeType="1"/>
            </p:cNvSpPr>
            <p:nvPr/>
          </p:nvSpPr>
          <p:spPr bwMode="auto">
            <a:xfrm>
              <a:off x="4377" y="799"/>
              <a:ext cx="0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337929" name="AutoShape 9"/>
            <p:cNvSpPr>
              <a:spLocks noChangeArrowheads="1"/>
            </p:cNvSpPr>
            <p:nvPr/>
          </p:nvSpPr>
          <p:spPr bwMode="auto">
            <a:xfrm>
              <a:off x="4332" y="663"/>
              <a:ext cx="136" cy="136"/>
            </a:xfrm>
            <a:prstGeom prst="flowChartConnector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337930" name="Line 10"/>
            <p:cNvSpPr>
              <a:spLocks noChangeShapeType="1"/>
            </p:cNvSpPr>
            <p:nvPr/>
          </p:nvSpPr>
          <p:spPr bwMode="auto">
            <a:xfrm>
              <a:off x="4377" y="157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337931" name="AutoShape 11"/>
            <p:cNvSpPr>
              <a:spLocks noChangeArrowheads="1"/>
            </p:cNvSpPr>
            <p:nvPr/>
          </p:nvSpPr>
          <p:spPr bwMode="auto">
            <a:xfrm>
              <a:off x="5420" y="3294"/>
              <a:ext cx="136" cy="136"/>
            </a:xfrm>
            <a:prstGeom prst="flowChartConnector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337932" name="Line 12"/>
            <p:cNvSpPr>
              <a:spLocks noChangeShapeType="1"/>
            </p:cNvSpPr>
            <p:nvPr/>
          </p:nvSpPr>
          <p:spPr bwMode="auto">
            <a:xfrm>
              <a:off x="4921" y="129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337933" name="Text Box 13"/>
            <p:cNvSpPr txBox="1">
              <a:spLocks noChangeArrowheads="1"/>
            </p:cNvSpPr>
            <p:nvPr/>
          </p:nvSpPr>
          <p:spPr bwMode="auto">
            <a:xfrm>
              <a:off x="5103" y="1207"/>
              <a:ext cx="227" cy="179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A</a:t>
              </a:r>
              <a:endParaRPr lang="pt-BR" altLang="pt-BR" sz="1200" b="1" u="none"/>
            </a:p>
          </p:txBody>
        </p:sp>
        <p:sp>
          <p:nvSpPr>
            <p:cNvPr id="337934" name="Text Box 14"/>
            <p:cNvSpPr txBox="1">
              <a:spLocks noChangeArrowheads="1"/>
            </p:cNvSpPr>
            <p:nvPr/>
          </p:nvSpPr>
          <p:spPr bwMode="auto">
            <a:xfrm>
              <a:off x="4694" y="1026"/>
              <a:ext cx="6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verdadeiro</a:t>
              </a:r>
              <a:endParaRPr lang="pt-BR" altLang="pt-BR" sz="1200" b="1" u="none"/>
            </a:p>
          </p:txBody>
        </p:sp>
        <p:sp>
          <p:nvSpPr>
            <p:cNvPr id="337935" name="Text Box 15"/>
            <p:cNvSpPr txBox="1">
              <a:spLocks noChangeArrowheads="1"/>
            </p:cNvSpPr>
            <p:nvPr/>
          </p:nvSpPr>
          <p:spPr bwMode="auto">
            <a:xfrm>
              <a:off x="4422" y="1616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falso</a:t>
              </a:r>
              <a:endParaRPr lang="pt-BR" altLang="pt-BR" sz="1200" b="1" u="none"/>
            </a:p>
          </p:txBody>
        </p:sp>
        <p:sp>
          <p:nvSpPr>
            <p:cNvPr id="337936" name="Line 16"/>
            <p:cNvSpPr>
              <a:spLocks noChangeShapeType="1"/>
            </p:cNvSpPr>
            <p:nvPr/>
          </p:nvSpPr>
          <p:spPr bwMode="auto">
            <a:xfrm>
              <a:off x="5329" y="1344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337937" name="Line 17"/>
            <p:cNvSpPr>
              <a:spLocks noChangeShapeType="1"/>
            </p:cNvSpPr>
            <p:nvPr/>
          </p:nvSpPr>
          <p:spPr bwMode="auto">
            <a:xfrm>
              <a:off x="4377" y="311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grpSp>
          <p:nvGrpSpPr>
            <p:cNvPr id="337938" name="Group 18"/>
            <p:cNvGrpSpPr>
              <a:grpSpLocks/>
            </p:cNvGrpSpPr>
            <p:nvPr/>
          </p:nvGrpSpPr>
          <p:grpSpPr bwMode="auto">
            <a:xfrm>
              <a:off x="3833" y="1797"/>
              <a:ext cx="1043" cy="544"/>
              <a:chOff x="4059" y="2387"/>
              <a:chExt cx="1043" cy="544"/>
            </a:xfrm>
          </p:grpSpPr>
          <p:sp>
            <p:nvSpPr>
              <p:cNvPr id="337939" name="AutoShape 19"/>
              <p:cNvSpPr>
                <a:spLocks noChangeArrowheads="1"/>
              </p:cNvSpPr>
              <p:nvPr/>
            </p:nvSpPr>
            <p:spPr bwMode="auto">
              <a:xfrm>
                <a:off x="4059" y="2387"/>
                <a:ext cx="1043" cy="544"/>
              </a:xfrm>
              <a:prstGeom prst="flowChartDecision">
                <a:avLst/>
              </a:prstGeom>
              <a:solidFill>
                <a:srgbClr val="CC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7940" name="Text Box 20"/>
              <p:cNvSpPr txBox="1">
                <a:spLocks noChangeArrowheads="1"/>
              </p:cNvSpPr>
              <p:nvPr/>
            </p:nvSpPr>
            <p:spPr bwMode="auto">
              <a:xfrm>
                <a:off x="4286" y="2568"/>
                <a:ext cx="63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pt-BR" sz="1200" b="1" u="none"/>
                  <a:t>Media &gt;=7</a:t>
                </a:r>
                <a:endParaRPr lang="pt-BR" altLang="pt-BR" sz="1200" b="1" u="none"/>
              </a:p>
            </p:txBody>
          </p:sp>
        </p:grpSp>
        <p:sp>
          <p:nvSpPr>
            <p:cNvPr id="337941" name="Line 21"/>
            <p:cNvSpPr>
              <a:spLocks noChangeShapeType="1"/>
            </p:cNvSpPr>
            <p:nvPr/>
          </p:nvSpPr>
          <p:spPr bwMode="auto">
            <a:xfrm>
              <a:off x="4875" y="207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337942" name="Text Box 22"/>
            <p:cNvSpPr txBox="1">
              <a:spLocks noChangeArrowheads="1"/>
            </p:cNvSpPr>
            <p:nvPr/>
          </p:nvSpPr>
          <p:spPr bwMode="auto">
            <a:xfrm>
              <a:off x="5102" y="1981"/>
              <a:ext cx="227" cy="179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B</a:t>
              </a:r>
              <a:endParaRPr lang="pt-BR" altLang="pt-BR" sz="1200" b="1" u="none"/>
            </a:p>
          </p:txBody>
        </p:sp>
        <p:sp>
          <p:nvSpPr>
            <p:cNvPr id="337943" name="Text Box 23"/>
            <p:cNvSpPr txBox="1">
              <a:spLocks noChangeArrowheads="1"/>
            </p:cNvSpPr>
            <p:nvPr/>
          </p:nvSpPr>
          <p:spPr bwMode="auto">
            <a:xfrm>
              <a:off x="4648" y="1800"/>
              <a:ext cx="6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verdadeiro</a:t>
              </a:r>
              <a:endParaRPr lang="pt-BR" altLang="pt-BR" sz="1200" b="1" u="none"/>
            </a:p>
          </p:txBody>
        </p:sp>
        <p:sp>
          <p:nvSpPr>
            <p:cNvPr id="337944" name="Line 24"/>
            <p:cNvSpPr>
              <a:spLocks noChangeShapeType="1"/>
            </p:cNvSpPr>
            <p:nvPr/>
          </p:nvSpPr>
          <p:spPr bwMode="auto">
            <a:xfrm>
              <a:off x="4377" y="234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337945" name="Text Box 25"/>
            <p:cNvSpPr txBox="1">
              <a:spLocks noChangeArrowheads="1"/>
            </p:cNvSpPr>
            <p:nvPr/>
          </p:nvSpPr>
          <p:spPr bwMode="auto">
            <a:xfrm>
              <a:off x="4422" y="2388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falso</a:t>
              </a:r>
              <a:endParaRPr lang="pt-BR" altLang="pt-BR" sz="1200" b="1" u="none"/>
            </a:p>
          </p:txBody>
        </p:sp>
        <p:grpSp>
          <p:nvGrpSpPr>
            <p:cNvPr id="337946" name="Group 26"/>
            <p:cNvGrpSpPr>
              <a:grpSpLocks/>
            </p:cNvGrpSpPr>
            <p:nvPr/>
          </p:nvGrpSpPr>
          <p:grpSpPr bwMode="auto">
            <a:xfrm>
              <a:off x="3833" y="2569"/>
              <a:ext cx="1043" cy="544"/>
              <a:chOff x="4059" y="2387"/>
              <a:chExt cx="1043" cy="544"/>
            </a:xfrm>
          </p:grpSpPr>
          <p:sp>
            <p:nvSpPr>
              <p:cNvPr id="337947" name="AutoShape 27"/>
              <p:cNvSpPr>
                <a:spLocks noChangeArrowheads="1"/>
              </p:cNvSpPr>
              <p:nvPr/>
            </p:nvSpPr>
            <p:spPr bwMode="auto">
              <a:xfrm>
                <a:off x="4059" y="2387"/>
                <a:ext cx="1043" cy="544"/>
              </a:xfrm>
              <a:prstGeom prst="flowChartDecision">
                <a:avLst/>
              </a:prstGeom>
              <a:solidFill>
                <a:srgbClr val="CC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7948" name="Text Box 28"/>
              <p:cNvSpPr txBox="1">
                <a:spLocks noChangeArrowheads="1"/>
              </p:cNvSpPr>
              <p:nvPr/>
            </p:nvSpPr>
            <p:spPr bwMode="auto">
              <a:xfrm>
                <a:off x="4286" y="2568"/>
                <a:ext cx="63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pt-BR" sz="1200" b="1" u="none"/>
                  <a:t>Media &gt;=6</a:t>
                </a:r>
                <a:endParaRPr lang="pt-BR" altLang="pt-BR" sz="1200" b="1" u="none"/>
              </a:p>
            </p:txBody>
          </p:sp>
        </p:grpSp>
        <p:sp>
          <p:nvSpPr>
            <p:cNvPr id="337949" name="Line 29"/>
            <p:cNvSpPr>
              <a:spLocks noChangeShapeType="1"/>
            </p:cNvSpPr>
            <p:nvPr/>
          </p:nvSpPr>
          <p:spPr bwMode="auto">
            <a:xfrm>
              <a:off x="4875" y="284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337950" name="Text Box 30"/>
            <p:cNvSpPr txBox="1">
              <a:spLocks noChangeArrowheads="1"/>
            </p:cNvSpPr>
            <p:nvPr/>
          </p:nvSpPr>
          <p:spPr bwMode="auto">
            <a:xfrm>
              <a:off x="5102" y="2753"/>
              <a:ext cx="227" cy="179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C</a:t>
              </a:r>
              <a:endParaRPr lang="pt-BR" altLang="pt-BR" sz="1200" b="1" u="none"/>
            </a:p>
          </p:txBody>
        </p:sp>
        <p:sp>
          <p:nvSpPr>
            <p:cNvPr id="337951" name="Text Box 31"/>
            <p:cNvSpPr txBox="1">
              <a:spLocks noChangeArrowheads="1"/>
            </p:cNvSpPr>
            <p:nvPr/>
          </p:nvSpPr>
          <p:spPr bwMode="auto">
            <a:xfrm>
              <a:off x="4648" y="2572"/>
              <a:ext cx="6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verdadeiro</a:t>
              </a:r>
              <a:endParaRPr lang="pt-BR" altLang="pt-BR" sz="1200" b="1" u="none"/>
            </a:p>
          </p:txBody>
        </p:sp>
        <p:sp>
          <p:nvSpPr>
            <p:cNvPr id="337952" name="Line 32"/>
            <p:cNvSpPr>
              <a:spLocks noChangeShapeType="1"/>
            </p:cNvSpPr>
            <p:nvPr/>
          </p:nvSpPr>
          <p:spPr bwMode="auto">
            <a:xfrm>
              <a:off x="5329" y="2069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337953" name="Line 33"/>
            <p:cNvSpPr>
              <a:spLocks noChangeShapeType="1"/>
            </p:cNvSpPr>
            <p:nvPr/>
          </p:nvSpPr>
          <p:spPr bwMode="auto">
            <a:xfrm>
              <a:off x="5330" y="2840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337954" name="Text Box 34"/>
            <p:cNvSpPr txBox="1">
              <a:spLocks noChangeArrowheads="1"/>
            </p:cNvSpPr>
            <p:nvPr/>
          </p:nvSpPr>
          <p:spPr bwMode="auto">
            <a:xfrm>
              <a:off x="4286" y="3296"/>
              <a:ext cx="227" cy="179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D</a:t>
              </a:r>
              <a:endParaRPr lang="pt-BR" altLang="pt-BR" sz="1200" b="1" u="none"/>
            </a:p>
          </p:txBody>
        </p:sp>
        <p:sp>
          <p:nvSpPr>
            <p:cNvPr id="337955" name="Line 35"/>
            <p:cNvSpPr>
              <a:spLocks noChangeShapeType="1"/>
            </p:cNvSpPr>
            <p:nvPr/>
          </p:nvSpPr>
          <p:spPr bwMode="auto">
            <a:xfrm>
              <a:off x="4513" y="3385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337956" name="Line 36"/>
            <p:cNvSpPr>
              <a:spLocks noChangeShapeType="1"/>
            </p:cNvSpPr>
            <p:nvPr/>
          </p:nvSpPr>
          <p:spPr bwMode="auto">
            <a:xfrm>
              <a:off x="5511" y="1344"/>
              <a:ext cx="0" cy="1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337957" name="Text Box 37"/>
            <p:cNvSpPr txBox="1">
              <a:spLocks noChangeArrowheads="1"/>
            </p:cNvSpPr>
            <p:nvPr/>
          </p:nvSpPr>
          <p:spPr bwMode="auto">
            <a:xfrm>
              <a:off x="4422" y="3076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falso</a:t>
              </a:r>
              <a:endParaRPr lang="pt-BR" altLang="pt-BR" sz="1200" b="1" u="none"/>
            </a:p>
          </p:txBody>
        </p:sp>
      </p:grpSp>
    </p:spTree>
    <p:extLst>
      <p:ext uri="{BB962C8B-B14F-4D97-AF65-F5344CB8AC3E}">
        <p14:creationId xmlns:p14="http://schemas.microsoft.com/office/powerpoint/2010/main" val="2517051802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Estrutura de Seleção Múltipla switch</a:t>
            </a:r>
            <a:endParaRPr lang="pt-BR" altLang="pt-BR"/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7638" y="908050"/>
            <a:ext cx="4495800" cy="5218113"/>
          </a:xfrm>
          <a:noFill/>
          <a:ln/>
        </p:spPr>
        <p:txBody>
          <a:bodyPr/>
          <a:lstStyle/>
          <a:p>
            <a:pPr marL="533400" indent="-533400">
              <a:spcBef>
                <a:spcPct val="30000"/>
              </a:spcBef>
              <a:buFontTx/>
              <a:buNone/>
            </a:pPr>
            <a:r>
              <a:rPr lang="en-US" altLang="pt-BR" sz="2400" b="1">
                <a:solidFill>
                  <a:srgbClr val="0000FF"/>
                </a:solidFill>
                <a:latin typeface="Courier New" pitchFamily="49" charset="0"/>
              </a:rPr>
              <a:t>switch/case</a:t>
            </a:r>
            <a:endParaRPr lang="en-US" altLang="pt-BR" sz="1800"/>
          </a:p>
          <a:p>
            <a:pPr marL="533400" indent="-533400">
              <a:spcBef>
                <a:spcPct val="15000"/>
              </a:spcBef>
            </a:pPr>
            <a:r>
              <a:rPr lang="en-US" altLang="pt-BR" sz="1800"/>
              <a:t>Utilizada em programas em que uma variável ou expressão pode assumir diferentes valores e há uma ação (ou bloco de ações) para cada valor possível.</a:t>
            </a:r>
            <a:endParaRPr lang="en-US" altLang="pt-BR" sz="1400"/>
          </a:p>
          <a:p>
            <a:pPr marL="533400" indent="-533400">
              <a:spcBef>
                <a:spcPct val="15000"/>
              </a:spcBef>
            </a:pPr>
            <a:endParaRPr lang="en-US" altLang="pt-BR" sz="1600"/>
          </a:p>
          <a:p>
            <a:pPr marL="533400" indent="-533400">
              <a:spcBef>
                <a:spcPct val="15000"/>
              </a:spcBef>
            </a:pPr>
            <a:r>
              <a:rPr lang="en-US" altLang="pt-BR" sz="1600"/>
              <a:t>Exemplo (organizando as ações de um programa): </a:t>
            </a:r>
          </a:p>
          <a:p>
            <a:pPr marL="1349375" lvl="2" indent="257175">
              <a:spcBef>
                <a:spcPct val="15000"/>
              </a:spcBef>
              <a:buFontTx/>
              <a:buNone/>
            </a:pPr>
            <a:endParaRPr lang="en-US" altLang="pt-BR" sz="1600" i="1">
              <a:latin typeface="Times New Roman" pitchFamily="18" charset="0"/>
            </a:endParaRPr>
          </a:p>
          <a:p>
            <a:pPr marL="533400" indent="-533400">
              <a:spcBef>
                <a:spcPct val="10000"/>
              </a:spcBef>
              <a:buFontTx/>
              <a:buNone/>
            </a:pPr>
            <a:r>
              <a:rPr lang="en-US" altLang="pt-BR" sz="1800" i="1">
                <a:latin typeface="Times New Roman" pitchFamily="18" charset="0"/>
              </a:rPr>
              <a:t>De acordo com a opção solicitada pelo usuário</a:t>
            </a:r>
            <a:r>
              <a:rPr lang="en-US" altLang="pt-BR" sz="2000" i="1">
                <a:latin typeface="Times New Roman" pitchFamily="18" charset="0"/>
              </a:rPr>
              <a:t>:</a:t>
            </a:r>
          </a:p>
          <a:p>
            <a:pPr marL="533400" indent="-533400">
              <a:spcBef>
                <a:spcPct val="10000"/>
              </a:spcBef>
              <a:buFontTx/>
              <a:buNone/>
            </a:pPr>
            <a:r>
              <a:rPr lang="en-US" altLang="pt-BR" sz="1800" i="1">
                <a:latin typeface="Times New Roman" pitchFamily="18" charset="0"/>
              </a:rPr>
              <a:t>caso 1: solicite a nota da prova do aluno</a:t>
            </a:r>
          </a:p>
          <a:p>
            <a:pPr marL="533400" indent="-533400">
              <a:spcBef>
                <a:spcPct val="10000"/>
              </a:spcBef>
              <a:buFontTx/>
              <a:buNone/>
            </a:pPr>
            <a:r>
              <a:rPr lang="en-US" altLang="pt-BR" sz="1800" i="1">
                <a:latin typeface="Times New Roman" pitchFamily="18" charset="0"/>
              </a:rPr>
              <a:t>caso 2: solicite a nota do trabalho do aluno</a:t>
            </a:r>
          </a:p>
          <a:p>
            <a:pPr marL="533400" indent="-533400">
              <a:spcBef>
                <a:spcPct val="10000"/>
              </a:spcBef>
              <a:buFontTx/>
              <a:buNone/>
            </a:pPr>
            <a:r>
              <a:rPr lang="en-US" altLang="pt-BR" sz="1800" i="1">
                <a:latin typeface="Times New Roman" pitchFamily="18" charset="0"/>
              </a:rPr>
              <a:t>caso 3: solicite a nota do projeto do aluno</a:t>
            </a:r>
          </a:p>
          <a:p>
            <a:pPr marL="533400" indent="-533400">
              <a:spcBef>
                <a:spcPct val="10000"/>
              </a:spcBef>
              <a:buFontTx/>
              <a:buNone/>
            </a:pPr>
            <a:r>
              <a:rPr lang="en-US" altLang="pt-BR" sz="1800" i="1">
                <a:latin typeface="Times New Roman" pitchFamily="18" charset="0"/>
              </a:rPr>
              <a:t>caso 4: calcule a média final do aluno</a:t>
            </a:r>
          </a:p>
          <a:p>
            <a:pPr marL="533400" indent="-533400">
              <a:spcBef>
                <a:spcPct val="10000"/>
              </a:spcBef>
              <a:buFontTx/>
              <a:buNone/>
            </a:pPr>
            <a:r>
              <a:rPr lang="en-US" altLang="pt-BR" sz="1800" i="1">
                <a:latin typeface="Times New Roman" pitchFamily="18" charset="0"/>
              </a:rPr>
              <a:t>default: encerre o programa</a:t>
            </a:r>
          </a:p>
        </p:txBody>
      </p:sp>
      <p:pic>
        <p:nvPicPr>
          <p:cNvPr id="33894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692150"/>
            <a:ext cx="4038600" cy="42052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338949" name="Rectangle 5"/>
          <p:cNvSpPr>
            <a:spLocks noChangeArrowheads="1"/>
          </p:cNvSpPr>
          <p:nvPr/>
        </p:nvSpPr>
        <p:spPr bwMode="auto">
          <a:xfrm>
            <a:off x="4324350" y="5013325"/>
            <a:ext cx="4640263" cy="151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1169988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349375" indent="257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78593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3032125" indent="-3429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3489325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3946525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4403725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4860925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5000"/>
              </a:spcBef>
            </a:pPr>
            <a:r>
              <a:rPr lang="en-US" altLang="pt-BR" sz="2000" u="none"/>
              <a:t>Utilize o comando </a:t>
            </a:r>
            <a:r>
              <a:rPr lang="en-US" altLang="pt-BR" sz="2000" b="1" u="none"/>
              <a:t>break</a:t>
            </a:r>
            <a:r>
              <a:rPr lang="en-US" altLang="pt-BR" sz="2000" u="none"/>
              <a:t> para não acionar as ações nos blocos definidos nos “cases” (e no default) abaixo do “case” acionado.</a:t>
            </a:r>
            <a:endParaRPr lang="en-US" altLang="pt-BR" sz="1800" u="none"/>
          </a:p>
        </p:txBody>
      </p:sp>
    </p:spTree>
    <p:extLst>
      <p:ext uri="{BB962C8B-B14F-4D97-AF65-F5344CB8AC3E}">
        <p14:creationId xmlns:p14="http://schemas.microsoft.com/office/powerpoint/2010/main" val="112755402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Estrutura switch/case</a:t>
            </a:r>
            <a:endParaRPr lang="pt-BR" altLang="pt-BR"/>
          </a:p>
        </p:txBody>
      </p:sp>
      <p:sp>
        <p:nvSpPr>
          <p:cNvPr id="339971" name="Rectangle 3"/>
          <p:cNvSpPr>
            <a:spLocks noChangeArrowheads="1"/>
          </p:cNvSpPr>
          <p:nvPr/>
        </p:nvSpPr>
        <p:spPr bwMode="auto">
          <a:xfrm>
            <a:off x="179388" y="765175"/>
            <a:ext cx="8964612" cy="568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175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995488" indent="-381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2517775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3040063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3497263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3954463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4411663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4868863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solidFill>
                  <a:srgbClr val="008000"/>
                </a:solidFill>
                <a:latin typeface="Courier New" pitchFamily="49" charset="0"/>
              </a:rPr>
              <a:t>// programa exemplo de utilização da estrutura switch/case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import</a:t>
            </a:r>
            <a:r>
              <a:rPr lang="en-US" altLang="pt-BR" sz="1400" u="none">
                <a:latin typeface="Courier New" pitchFamily="49" charset="0"/>
              </a:rPr>
              <a:t> javax.swing.JOptionPane;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public class</a:t>
            </a:r>
            <a:r>
              <a:rPr lang="en-US" altLang="pt-BR" sz="1400" u="none">
                <a:latin typeface="Courier New" pitchFamily="49" charset="0"/>
              </a:rPr>
              <a:t> SwitchCase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 public static void</a:t>
            </a:r>
            <a:r>
              <a:rPr lang="en-US" altLang="pt-BR" sz="1400" u="none">
                <a:latin typeface="Courier New" pitchFamily="49" charset="0"/>
              </a:rPr>
              <a:t> main(String arg[])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   int</a:t>
            </a:r>
            <a:r>
              <a:rPr lang="en-US" altLang="pt-BR" sz="1400" u="none">
                <a:latin typeface="Courier New" pitchFamily="49" charset="0"/>
              </a:rPr>
              <a:t> notaProva = 0, notaTrab = 0, notaProj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   float</a:t>
            </a:r>
            <a:r>
              <a:rPr lang="en-US" altLang="pt-BR" sz="1400" u="none">
                <a:latin typeface="Courier New" pitchFamily="49" charset="0"/>
              </a:rPr>
              <a:t> mediaFinal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   String esc;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   int</a:t>
            </a:r>
            <a:r>
              <a:rPr lang="en-US" altLang="pt-BR" sz="1400" u="none">
                <a:latin typeface="Courier New" pitchFamily="49" charset="0"/>
              </a:rPr>
              <a:t> escolha;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   esc = JOptionPane.showInputDialog ("Digite sua Escolha : 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   escolha = Integer.parseInt(esc);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   switch</a:t>
            </a:r>
            <a:r>
              <a:rPr lang="en-US" altLang="pt-BR" sz="1400" u="none">
                <a:latin typeface="Courier New" pitchFamily="49" charset="0"/>
              </a:rPr>
              <a:t> (escolha)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     case</a:t>
            </a:r>
            <a:r>
              <a:rPr lang="en-US" altLang="pt-BR" sz="1400" u="none">
                <a:latin typeface="Courier New" pitchFamily="49" charset="0"/>
              </a:rPr>
              <a:t> 1: </a:t>
            </a:r>
            <a:r>
              <a:rPr lang="en-US" altLang="pt-BR" sz="1200" u="none">
                <a:latin typeface="Courier New" pitchFamily="49" charset="0"/>
              </a:rPr>
              <a:t>notaProva= Integer.parseInt(JOptionPane.showInputDialog("Nota da Prova: "));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     case</a:t>
            </a:r>
            <a:r>
              <a:rPr lang="en-US" altLang="pt-BR" sz="1400" u="none">
                <a:latin typeface="Courier New" pitchFamily="49" charset="0"/>
              </a:rPr>
              <a:t> 2: </a:t>
            </a:r>
            <a:r>
              <a:rPr lang="en-US" altLang="pt-BR" sz="1200" u="none">
                <a:latin typeface="Courier New" pitchFamily="49" charset="0"/>
              </a:rPr>
              <a:t>notaTrab = Integer.parseInt(JOptionPane.showInputDialog("Nota do Trabalho: "));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     case</a:t>
            </a:r>
            <a:r>
              <a:rPr lang="en-US" altLang="pt-BR" sz="1400" u="none">
                <a:latin typeface="Courier New" pitchFamily="49" charset="0"/>
              </a:rPr>
              <a:t> 3: </a:t>
            </a:r>
            <a:r>
              <a:rPr lang="en-US" altLang="pt-BR" sz="1200" u="none">
                <a:latin typeface="Courier New" pitchFamily="49" charset="0"/>
              </a:rPr>
              <a:t>notaProj = Integer.parseInt(JOptionPane.showInputDialog("Nota do Projeto: "));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     default</a:t>
            </a:r>
            <a:r>
              <a:rPr lang="en-US" altLang="pt-BR" sz="1400" u="none">
                <a:latin typeface="Courier New" pitchFamily="49" charset="0"/>
              </a:rPr>
              <a:t>: </a:t>
            </a:r>
            <a:r>
              <a:rPr lang="en-US" altLang="pt-BR" sz="1200" u="none">
                <a:latin typeface="Courier New" pitchFamily="49" charset="0"/>
              </a:rPr>
              <a:t>if(escolha&lt;4) mediaFinal = (notaProva + notaTrab + notaProj)/(3-escolha+1);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   JOptionPane.showMessageDialog(null,"Media Final: "+ mediaFinal,"Resultados",JOptionPane.INFORMATION_MESSAGE);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   System.exit( 0 );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 } </a:t>
            </a:r>
            <a:r>
              <a:rPr lang="en-US" altLang="pt-BR" sz="1400" u="none">
                <a:solidFill>
                  <a:srgbClr val="008000"/>
                </a:solidFill>
                <a:latin typeface="Courier New" pitchFamily="49" charset="0"/>
              </a:rPr>
              <a:t>// fim do main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} </a:t>
            </a:r>
            <a:r>
              <a:rPr lang="en-US" altLang="pt-BR" sz="1400" u="none">
                <a:solidFill>
                  <a:srgbClr val="008000"/>
                </a:solidFill>
                <a:latin typeface="Courier New" pitchFamily="49" charset="0"/>
              </a:rPr>
              <a:t>// fim da classe pública</a:t>
            </a:r>
          </a:p>
        </p:txBody>
      </p:sp>
    </p:spTree>
    <p:extLst>
      <p:ext uri="{BB962C8B-B14F-4D97-AF65-F5344CB8AC3E}">
        <p14:creationId xmlns:p14="http://schemas.microsoft.com/office/powerpoint/2010/main" val="2848286768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FFF70E-83C2-4858-8321-B8299F04174E}" type="slidenum">
              <a:rPr lang="pt-BR"/>
              <a:pPr>
                <a:defRPr/>
              </a:pPr>
              <a:t>6</a:t>
            </a:fld>
            <a:endParaRPr lang="pt-BR"/>
          </a:p>
        </p:txBody>
      </p:sp>
      <p:sp>
        <p:nvSpPr>
          <p:cNvPr id="539650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/>
              <a:t>Simples e </a:t>
            </a:r>
            <a:r>
              <a:rPr lang="en-GB" dirty="0" err="1"/>
              <a:t>orientada</a:t>
            </a:r>
            <a:r>
              <a:rPr lang="en-GB" dirty="0"/>
              <a:t> a </a:t>
            </a:r>
            <a:r>
              <a:rPr lang="en-GB" dirty="0" err="1"/>
              <a:t>objetos</a:t>
            </a:r>
            <a:endParaRPr lang="pt-BR" dirty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12838"/>
            <a:ext cx="8229600" cy="4903787"/>
          </a:xfrm>
        </p:spPr>
        <p:txBody>
          <a:bodyPr lIns="90000" tIns="46800" rIns="90000" bIns="46800">
            <a:spAutoFit/>
          </a:bodyPr>
          <a:lstStyle/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2800" smtClean="0"/>
              <a:t>É uma </a:t>
            </a:r>
            <a:r>
              <a:rPr lang="pt-BR" altLang="pt-BR" sz="2800" i="1" smtClean="0">
                <a:solidFill>
                  <a:schemeClr val="accent2"/>
                </a:solidFill>
              </a:rPr>
              <a:t>linguagem simples</a:t>
            </a:r>
            <a:r>
              <a:rPr lang="pt-BR" altLang="pt-BR" sz="2800" smtClean="0"/>
              <a:t> de fácil aprendizado.</a:t>
            </a:r>
          </a:p>
          <a:p>
            <a:pPr marL="339725" indent="-339725" defTabSz="449263" eaLnBrk="1" hangingPunct="1"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800" smtClean="0"/>
          </a:p>
          <a:p>
            <a:pPr marL="339725" indent="-339725" defTabSz="449263" eaLnBrk="1" hangingPunct="1"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800" smtClean="0"/>
          </a:p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2800" smtClean="0"/>
              <a:t>É uma linguagem </a:t>
            </a:r>
            <a:r>
              <a:rPr lang="pt-BR" altLang="pt-BR" sz="2800" i="1" smtClean="0">
                <a:solidFill>
                  <a:schemeClr val="accent2"/>
                </a:solidFill>
              </a:rPr>
              <a:t>puramente orientada a objetos</a:t>
            </a:r>
            <a:r>
              <a:rPr lang="pt-BR" altLang="pt-BR" sz="2800" smtClean="0"/>
              <a:t>.</a:t>
            </a:r>
          </a:p>
          <a:p>
            <a:pPr marL="339725" indent="-339725" defTabSz="449263" eaLnBrk="1" hangingPunct="1"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800" smtClean="0"/>
          </a:p>
          <a:p>
            <a:pPr marL="339725" indent="-339725" defTabSz="449263" eaLnBrk="1" hangingPunct="1"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800" smtClean="0"/>
          </a:p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2800" smtClean="0"/>
              <a:t>A abordagem de OO permite o desenvolvimento de sistemas de uma forma mais natural.</a:t>
            </a:r>
          </a:p>
          <a:p>
            <a:pPr marL="339725" indent="-339725" defTabSz="449263" eaLnBrk="1" hangingPunct="1">
              <a:spcBef>
                <a:spcPts val="700"/>
              </a:spcBef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400" smtClean="0"/>
          </a:p>
        </p:txBody>
      </p:sp>
    </p:spTree>
    <p:extLst>
      <p:ext uri="{BB962C8B-B14F-4D97-AF65-F5344CB8AC3E}">
        <p14:creationId xmlns:p14="http://schemas.microsoft.com/office/powerpoint/2010/main" val="422678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Estrutura de Repetição while</a:t>
            </a:r>
            <a:endParaRPr lang="pt-BR" altLang="pt-BR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7638" y="908050"/>
            <a:ext cx="6224587" cy="5689600"/>
          </a:xfrm>
          <a:noFill/>
          <a:ln/>
        </p:spPr>
        <p:txBody>
          <a:bodyPr/>
          <a:lstStyle/>
          <a:p>
            <a:pPr marL="533400" indent="-533400">
              <a:spcBef>
                <a:spcPct val="15000"/>
              </a:spcBef>
            </a:pPr>
            <a:r>
              <a:rPr lang="en-US" altLang="pt-BR" sz="2000"/>
              <a:t>A estrutura de repetição </a:t>
            </a:r>
            <a:r>
              <a:rPr lang="en-US" altLang="pt-BR" sz="2000" b="1"/>
              <a:t>while </a:t>
            </a:r>
            <a:r>
              <a:rPr lang="en-US" altLang="pt-BR" sz="2000"/>
              <a:t>permite especificar uma ação ou um bloco de ações que devem permanecer sendo repetidas enquanto determinada condição for verdadeira. </a:t>
            </a:r>
          </a:p>
          <a:p>
            <a:pPr marL="533400" indent="-533400">
              <a:spcBef>
                <a:spcPct val="15000"/>
              </a:spcBef>
            </a:pPr>
            <a:r>
              <a:rPr lang="en-US" altLang="pt-BR" sz="2000" i="1"/>
              <a:t>Exemplo:</a:t>
            </a:r>
          </a:p>
          <a:p>
            <a:pPr marL="1349375" lvl="2" indent="257175">
              <a:spcBef>
                <a:spcPct val="15000"/>
              </a:spcBef>
            </a:pPr>
            <a:r>
              <a:rPr lang="en-US" altLang="pt-BR" sz="1600" i="1"/>
              <a:t>Enquanto o usuário desejar continuar </a:t>
            </a:r>
          </a:p>
          <a:p>
            <a:pPr marL="1349375" lvl="2" indent="257175">
              <a:spcBef>
                <a:spcPct val="15000"/>
              </a:spcBef>
              <a:buFontTx/>
              <a:buNone/>
            </a:pPr>
            <a:r>
              <a:rPr lang="en-US" altLang="pt-BR" sz="1600" i="1"/>
              <a:t>    calcule a média de cada aluno</a:t>
            </a:r>
          </a:p>
          <a:p>
            <a:pPr marL="533400" indent="-533400">
              <a:spcBef>
                <a:spcPct val="40000"/>
              </a:spcBef>
            </a:pPr>
            <a:r>
              <a:rPr lang="en-US" altLang="pt-BR" sz="2000"/>
              <a:t>O corpo da estrutura </a:t>
            </a:r>
            <a:r>
              <a:rPr lang="en-US" altLang="pt-BR" sz="2000" b="1"/>
              <a:t>while</a:t>
            </a:r>
            <a:r>
              <a:rPr lang="en-US" altLang="pt-BR" sz="2000"/>
              <a:t> pode ser uma instrução única ou um bloco de comandos.</a:t>
            </a:r>
          </a:p>
          <a:p>
            <a:pPr marL="533400" indent="-533400">
              <a:spcBef>
                <a:spcPct val="40000"/>
              </a:spcBef>
            </a:pPr>
            <a:r>
              <a:rPr lang="en-US" altLang="pt-BR" sz="2000"/>
              <a:t>Quando a condição do comando </a:t>
            </a:r>
            <a:r>
              <a:rPr lang="en-US" altLang="pt-BR" sz="2000" b="1"/>
              <a:t>while</a:t>
            </a:r>
            <a:r>
              <a:rPr lang="en-US" altLang="pt-BR" sz="2000"/>
              <a:t> se tornar falsa, a ação (ou bloco) do comando será pulada. O programa continuará com a ação imediatamente após o comando </a:t>
            </a:r>
            <a:r>
              <a:rPr lang="en-US" altLang="pt-BR" sz="2000" b="1"/>
              <a:t>while</a:t>
            </a:r>
            <a:r>
              <a:rPr lang="en-US" altLang="pt-BR" sz="2000"/>
              <a:t>.</a:t>
            </a:r>
          </a:p>
          <a:p>
            <a:pPr marL="533400" indent="-533400">
              <a:spcBef>
                <a:spcPct val="40000"/>
              </a:spcBef>
            </a:pPr>
            <a:r>
              <a:rPr lang="en-US" altLang="pt-BR" sz="2000"/>
              <a:t>IMPORTANTE: você deve sempre prever o comando ou ação que tornará  falsa a condição do comando </a:t>
            </a:r>
            <a:r>
              <a:rPr lang="en-US" altLang="pt-BR" sz="2000" b="1"/>
              <a:t>while</a:t>
            </a:r>
            <a:r>
              <a:rPr lang="en-US" altLang="pt-BR" sz="2000"/>
              <a:t>. Caso contrário seu programa entrará em loop.</a:t>
            </a:r>
          </a:p>
        </p:txBody>
      </p:sp>
      <p:pic>
        <p:nvPicPr>
          <p:cNvPr id="34099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50000" y="738188"/>
            <a:ext cx="2759075" cy="16827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5258739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Estrutura while</a:t>
            </a:r>
            <a:endParaRPr lang="pt-BR" altLang="pt-BR"/>
          </a:p>
        </p:txBody>
      </p:sp>
      <p:sp>
        <p:nvSpPr>
          <p:cNvPr id="342019" name="Rectangle 3"/>
          <p:cNvSpPr>
            <a:spLocks noChangeArrowheads="1"/>
          </p:cNvSpPr>
          <p:nvPr/>
        </p:nvSpPr>
        <p:spPr bwMode="auto">
          <a:xfrm>
            <a:off x="0" y="765175"/>
            <a:ext cx="9144000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175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995488" indent="-381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2517775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3040063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3497263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3954463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4411663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4868863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solidFill>
                  <a:srgbClr val="008000"/>
                </a:solidFill>
                <a:latin typeface="Courier New" pitchFamily="49" charset="0"/>
              </a:rPr>
              <a:t>// programa exemplo de utilização da estrutura de repetição while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import</a:t>
            </a:r>
            <a:r>
              <a:rPr lang="en-US" altLang="pt-BR" sz="1400" u="none">
                <a:latin typeface="Courier New" pitchFamily="49" charset="0"/>
              </a:rPr>
              <a:t> javax.swing.JOptionPane;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public class</a:t>
            </a:r>
            <a:r>
              <a:rPr lang="en-US" altLang="pt-BR" sz="1400" u="none">
                <a:latin typeface="Courier New" pitchFamily="49" charset="0"/>
              </a:rPr>
              <a:t> SwitchCase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 public static void</a:t>
            </a:r>
            <a:r>
              <a:rPr lang="en-US" altLang="pt-BR" sz="1400" u="none">
                <a:latin typeface="Courier New" pitchFamily="49" charset="0"/>
              </a:rPr>
              <a:t> main(String arg[])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  int</a:t>
            </a:r>
            <a:r>
              <a:rPr lang="en-US" altLang="pt-BR" sz="1400" u="none">
                <a:latin typeface="Courier New" pitchFamily="49" charset="0"/>
              </a:rPr>
              <a:t> notaProva = 0, notaTrab = 0, notaProj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  float</a:t>
            </a:r>
            <a:r>
              <a:rPr lang="en-US" altLang="pt-BR" sz="1400" u="none">
                <a:latin typeface="Courier New" pitchFamily="49" charset="0"/>
              </a:rPr>
              <a:t> mediaFinal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  String esc;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  int</a:t>
            </a:r>
            <a:r>
              <a:rPr lang="en-US" altLang="pt-BR" sz="1400" u="none">
                <a:latin typeface="Courier New" pitchFamily="49" charset="0"/>
              </a:rPr>
              <a:t> escolha = 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  </a:t>
            </a:r>
            <a:r>
              <a:rPr lang="en-US" altLang="pt-BR" sz="1400" b="1" u="none">
                <a:latin typeface="Courier New" pitchFamily="49" charset="0"/>
              </a:rPr>
              <a:t>while </a:t>
            </a:r>
            <a:r>
              <a:rPr lang="en-US" altLang="pt-BR" sz="1400" u="none">
                <a:latin typeface="Courier New" pitchFamily="49" charset="0"/>
              </a:rPr>
              <a:t>((escolha &gt;=1) &amp;&amp; (escolha &lt;=4)){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   esc = JOptionPane.showInputDialog ("Digite sua Escolha : 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   escolha = Integer.parseInt(esc);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   switch</a:t>
            </a:r>
            <a:r>
              <a:rPr lang="en-US" altLang="pt-BR" sz="1400" u="none">
                <a:latin typeface="Courier New" pitchFamily="49" charset="0"/>
              </a:rPr>
              <a:t> (escolha)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     case</a:t>
            </a:r>
            <a:r>
              <a:rPr lang="en-US" altLang="pt-BR" sz="1400" u="none">
                <a:latin typeface="Courier New" pitchFamily="49" charset="0"/>
              </a:rPr>
              <a:t> 1: </a:t>
            </a:r>
            <a:r>
              <a:rPr lang="en-US" altLang="pt-BR" sz="1200" u="none">
                <a:latin typeface="Courier New" pitchFamily="49" charset="0"/>
              </a:rPr>
              <a:t>notaProva= Integer.parseInt(JOptionPane.showInputDialog("Nota da Prova: "));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     case</a:t>
            </a:r>
            <a:r>
              <a:rPr lang="en-US" altLang="pt-BR" sz="1400" u="none">
                <a:latin typeface="Courier New" pitchFamily="49" charset="0"/>
              </a:rPr>
              <a:t> 2: </a:t>
            </a:r>
            <a:r>
              <a:rPr lang="en-US" altLang="pt-BR" sz="1200" u="none">
                <a:latin typeface="Courier New" pitchFamily="49" charset="0"/>
              </a:rPr>
              <a:t>notaTrab = Integer.parseInt(JOptionPane.showInputDialog("Nota do Trabalho: "));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     case</a:t>
            </a:r>
            <a:r>
              <a:rPr lang="en-US" altLang="pt-BR" sz="1400" u="none">
                <a:latin typeface="Courier New" pitchFamily="49" charset="0"/>
              </a:rPr>
              <a:t> 3: </a:t>
            </a:r>
            <a:r>
              <a:rPr lang="en-US" altLang="pt-BR" sz="1200" u="none">
                <a:latin typeface="Courier New" pitchFamily="49" charset="0"/>
              </a:rPr>
              <a:t>notaProj = Integer.parseInt(JOptionPane.showInputDialog("Nota do Projeto: "));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     default</a:t>
            </a:r>
            <a:r>
              <a:rPr lang="en-US" altLang="pt-BR" sz="1400" u="none">
                <a:latin typeface="Courier New" pitchFamily="49" charset="0"/>
              </a:rPr>
              <a:t>: </a:t>
            </a:r>
            <a:r>
              <a:rPr lang="en-US" altLang="pt-BR" sz="1400" b="1" u="none">
                <a:latin typeface="Courier New" pitchFamily="49" charset="0"/>
              </a:rPr>
              <a:t>if</a:t>
            </a:r>
            <a:r>
              <a:rPr lang="en-US" altLang="pt-BR" sz="1400" u="none">
                <a:latin typeface="Courier New" pitchFamily="49" charset="0"/>
              </a:rPr>
              <a:t>(escolha&lt;4) </a:t>
            </a:r>
            <a:r>
              <a:rPr lang="en-US" altLang="pt-BR" sz="1200" u="none">
                <a:latin typeface="Courier New" pitchFamily="49" charset="0"/>
              </a:rPr>
              <a:t>mediaFinal = (notaProva + notaTrab + notaProj)/(3-escolha+1);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   JOptionPane.showMessageDialog(null,"Media Final: "+ mediaFinal,"Resultados",JOptionPane.INFORMATION_MESSAGE);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  mediaFinal = notaProva = notaTrab = notaProj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   } </a:t>
            </a:r>
            <a:r>
              <a:rPr lang="en-US" altLang="pt-BR" sz="1400" u="none">
                <a:solidFill>
                  <a:srgbClr val="008000"/>
                </a:solidFill>
                <a:latin typeface="Courier New" pitchFamily="49" charset="0"/>
              </a:rPr>
              <a:t>// fim do while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System.exit( 0 );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 } </a:t>
            </a:r>
            <a:r>
              <a:rPr lang="en-US" altLang="pt-BR" sz="1400" u="none">
                <a:solidFill>
                  <a:srgbClr val="008000"/>
                </a:solidFill>
                <a:latin typeface="Courier New" pitchFamily="49" charset="0"/>
              </a:rPr>
              <a:t>// fim do main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} </a:t>
            </a:r>
            <a:r>
              <a:rPr lang="en-US" altLang="pt-BR" sz="1400" u="none">
                <a:solidFill>
                  <a:srgbClr val="008000"/>
                </a:solidFill>
                <a:latin typeface="Courier New" pitchFamily="49" charset="0"/>
              </a:rPr>
              <a:t>// fim da classe pública</a:t>
            </a:r>
          </a:p>
        </p:txBody>
      </p:sp>
    </p:spTree>
    <p:extLst>
      <p:ext uri="{BB962C8B-B14F-4D97-AF65-F5344CB8AC3E}">
        <p14:creationId xmlns:p14="http://schemas.microsoft.com/office/powerpoint/2010/main" val="150306088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ChangeArrowheads="1"/>
          </p:cNvSpPr>
          <p:nvPr/>
        </p:nvSpPr>
        <p:spPr bwMode="auto">
          <a:xfrm>
            <a:off x="250825" y="836613"/>
            <a:ext cx="8497888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altLang="pt-BR" b="1" i="1" u="none"/>
              <a:t>Problema</a:t>
            </a:r>
          </a:p>
          <a:p>
            <a:pPr lvl="1"/>
            <a:r>
              <a:rPr lang="en-US" altLang="pt-BR" i="1" u="none"/>
              <a:t>Uma turma de dez alunos se submeteu a um teste. As notas da prova são valores inteiros no intervalo de 0 (zero) a 100 (cem). Prepare um programa que calcule a média da turma (isto é: some todas as notas e divida pelo total de alunos que fizeram a prova).</a:t>
            </a:r>
          </a:p>
        </p:txBody>
      </p:sp>
      <p:sp>
        <p:nvSpPr>
          <p:cNvPr id="343043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 err="1"/>
              <a:t>Estrutura</a:t>
            </a:r>
            <a:r>
              <a:rPr lang="en-US" altLang="pt-BR" dirty="0"/>
              <a:t> de </a:t>
            </a:r>
            <a:r>
              <a:rPr lang="en-US" altLang="pt-BR" dirty="0" err="1"/>
              <a:t>Repetição</a:t>
            </a:r>
            <a:r>
              <a:rPr lang="en-US" altLang="pt-BR" dirty="0"/>
              <a:t> while</a:t>
            </a:r>
            <a:endParaRPr lang="pt-BR" altLang="pt-BR" dirty="0"/>
          </a:p>
        </p:txBody>
      </p:sp>
      <p:sp>
        <p:nvSpPr>
          <p:cNvPr id="343044" name="Rectangle 4"/>
          <p:cNvSpPr>
            <a:spLocks noChangeArrowheads="1"/>
          </p:cNvSpPr>
          <p:nvPr/>
        </p:nvSpPr>
        <p:spPr bwMode="auto">
          <a:xfrm>
            <a:off x="250825" y="2525713"/>
            <a:ext cx="8497888" cy="311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altLang="pt-BR" b="1" i="1" u="none"/>
              <a:t>Pseudocódigo - Algoritmo</a:t>
            </a:r>
          </a:p>
          <a:p>
            <a:pPr lvl="1"/>
            <a:endParaRPr lang="en-US" altLang="pt-BR" i="1" u="none"/>
          </a:p>
          <a:p>
            <a:pPr lvl="1"/>
            <a:r>
              <a:rPr lang="en-US" altLang="pt-BR" i="1" u="none">
                <a:solidFill>
                  <a:srgbClr val="3366CC"/>
                </a:solidFill>
              </a:rPr>
              <a:t>Ajustar o total de alunos para zero;</a:t>
            </a:r>
          </a:p>
          <a:p>
            <a:pPr lvl="1"/>
            <a:r>
              <a:rPr lang="en-US" altLang="pt-BR" i="1" u="none">
                <a:solidFill>
                  <a:srgbClr val="3366CC"/>
                </a:solidFill>
              </a:rPr>
              <a:t>Ajustar o contador de nota para um;</a:t>
            </a:r>
          </a:p>
          <a:p>
            <a:pPr lvl="1"/>
            <a:endParaRPr lang="en-US" altLang="pt-BR" i="1" u="none">
              <a:solidFill>
                <a:srgbClr val="3366CC"/>
              </a:solidFill>
            </a:endParaRPr>
          </a:p>
          <a:p>
            <a:pPr lvl="1"/>
            <a:r>
              <a:rPr lang="en-US" altLang="pt-BR" i="1" u="none">
                <a:solidFill>
                  <a:srgbClr val="3366CC"/>
                </a:solidFill>
              </a:rPr>
              <a:t>Enquanto o contador de nota for menor ou igual a 10</a:t>
            </a:r>
          </a:p>
          <a:p>
            <a:pPr lvl="1"/>
            <a:r>
              <a:rPr lang="en-US" altLang="pt-BR" i="1" u="none">
                <a:solidFill>
                  <a:srgbClr val="3366CC"/>
                </a:solidFill>
              </a:rPr>
              <a:t>     Ler próxima nota</a:t>
            </a:r>
          </a:p>
          <a:p>
            <a:pPr lvl="1"/>
            <a:r>
              <a:rPr lang="en-US" altLang="pt-BR" i="1" u="none">
                <a:solidFill>
                  <a:srgbClr val="3366CC"/>
                </a:solidFill>
              </a:rPr>
              <a:t>    Adicionar nota ao total</a:t>
            </a:r>
          </a:p>
          <a:p>
            <a:pPr lvl="1"/>
            <a:r>
              <a:rPr lang="en-US" altLang="pt-BR" i="1" u="none">
                <a:solidFill>
                  <a:srgbClr val="3366CC"/>
                </a:solidFill>
              </a:rPr>
              <a:t> </a:t>
            </a:r>
          </a:p>
          <a:p>
            <a:pPr lvl="1"/>
            <a:r>
              <a:rPr lang="en-US" altLang="pt-BR" i="1" u="none">
                <a:solidFill>
                  <a:srgbClr val="3366CC"/>
                </a:solidFill>
              </a:rPr>
              <a:t>Atribuir à média da turma o valor total divido por 10</a:t>
            </a:r>
          </a:p>
          <a:p>
            <a:pPr lvl="1"/>
            <a:r>
              <a:rPr lang="en-US" altLang="pt-BR" i="1" u="none">
                <a:solidFill>
                  <a:srgbClr val="3366CC"/>
                </a:solidFill>
              </a:rPr>
              <a:t>Imprimir a média da turma</a:t>
            </a:r>
          </a:p>
        </p:txBody>
      </p:sp>
    </p:spTree>
    <p:extLst>
      <p:ext uri="{BB962C8B-B14F-4D97-AF65-F5344CB8AC3E}">
        <p14:creationId xmlns:p14="http://schemas.microsoft.com/office/powerpoint/2010/main" val="4152985081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ChangeArrowheads="1"/>
          </p:cNvSpPr>
          <p:nvPr/>
        </p:nvSpPr>
        <p:spPr bwMode="auto">
          <a:xfrm>
            <a:off x="107950" y="695325"/>
            <a:ext cx="8964613" cy="604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// Programa de média da turma com repetição controlada por contador</a:t>
            </a:r>
          </a:p>
          <a:p>
            <a:pPr>
              <a:lnSpc>
                <a:spcPct val="90000"/>
              </a:lnSpc>
            </a:pPr>
            <a:r>
              <a:rPr lang="pt-BR" altLang="pt-BR" sz="1400" b="1" u="none">
                <a:latin typeface="Courier New" pitchFamily="49" charset="0"/>
              </a:rPr>
              <a:t>import</a:t>
            </a:r>
            <a:r>
              <a:rPr lang="pt-BR" altLang="pt-BR" sz="1400" u="none">
                <a:latin typeface="Courier New" pitchFamily="49" charset="0"/>
              </a:rPr>
              <a:t> javax.swing.JOptionPane;</a:t>
            </a:r>
          </a:p>
          <a:p>
            <a:pPr>
              <a:lnSpc>
                <a:spcPct val="90000"/>
              </a:lnSpc>
            </a:pPr>
            <a:r>
              <a:rPr lang="pt-BR" altLang="pt-BR" sz="1400" b="1" u="none">
                <a:latin typeface="Courier New" pitchFamily="49" charset="0"/>
              </a:rPr>
              <a:t>public class</a:t>
            </a:r>
            <a:r>
              <a:rPr lang="pt-BR" altLang="pt-BR" sz="1400" u="none">
                <a:latin typeface="Courier New" pitchFamily="49" charset="0"/>
              </a:rPr>
              <a:t> MediaWhile {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  //o método main inicia a execução do aplicativo Java</a:t>
            </a:r>
          </a:p>
          <a:p>
            <a:pPr>
              <a:lnSpc>
                <a:spcPct val="90000"/>
              </a:lnSpc>
            </a:pPr>
            <a:r>
              <a:rPr lang="pt-BR" altLang="pt-BR" sz="1400" b="1" u="none">
                <a:latin typeface="Courier New" pitchFamily="49" charset="0"/>
              </a:rPr>
              <a:t>  public static void</a:t>
            </a:r>
            <a:r>
              <a:rPr lang="pt-BR" altLang="pt-BR" sz="1400" u="none">
                <a:latin typeface="Courier New" pitchFamily="49" charset="0"/>
              </a:rPr>
              <a:t> main(String args[]) {</a:t>
            </a:r>
          </a:p>
          <a:p>
            <a:pPr>
              <a:lnSpc>
                <a:spcPct val="90000"/>
              </a:lnSpc>
            </a:pPr>
            <a:r>
              <a:rPr lang="pt-BR" altLang="pt-BR" sz="1400" b="1" u="none">
                <a:latin typeface="Courier New" pitchFamily="49" charset="0"/>
              </a:rPr>
              <a:t>    int </a:t>
            </a:r>
            <a:r>
              <a:rPr lang="pt-BR" altLang="pt-BR" sz="1400" u="none">
                <a:latin typeface="Courier New" pitchFamily="49" charset="0"/>
              </a:rPr>
              <a:t>total,          </a:t>
            </a: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// soma das notas digitadas pelo usuário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latin typeface="Courier New" pitchFamily="49" charset="0"/>
              </a:rPr>
              <a:t>        contadorNotas,  </a:t>
            </a: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// número de notas lidas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latin typeface="Courier New" pitchFamily="49" charset="0"/>
              </a:rPr>
              <a:t>        valorNota,      </a:t>
            </a: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// valor da nota digitada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latin typeface="Courier New" pitchFamily="49" charset="0"/>
              </a:rPr>
              <a:t>        media;          </a:t>
            </a: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// média de todas as notas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latin typeface="Courier New" pitchFamily="49" charset="0"/>
              </a:rPr>
              <a:t>        String nota;    </a:t>
            </a: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// nota digitada pelo usuário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    // Fase de Inicialização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latin typeface="Courier New" pitchFamily="49" charset="0"/>
              </a:rPr>
              <a:t>    total = 0;          </a:t>
            </a: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// limpa variável total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latin typeface="Courier New" pitchFamily="49" charset="0"/>
              </a:rPr>
              <a:t>    contadorNotas = 1;  // prepara para executar laço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    // Fase de Processamento</a:t>
            </a:r>
          </a:p>
          <a:p>
            <a:pPr>
              <a:lnSpc>
                <a:spcPct val="90000"/>
              </a:lnSpc>
            </a:pPr>
            <a:r>
              <a:rPr lang="pt-BR" altLang="pt-BR" sz="1400" b="1" u="none">
                <a:latin typeface="Courier New" pitchFamily="49" charset="0"/>
              </a:rPr>
              <a:t>    while</a:t>
            </a:r>
            <a:r>
              <a:rPr lang="pt-BR" altLang="pt-BR" sz="1400" u="none">
                <a:latin typeface="Courier New" pitchFamily="49" charset="0"/>
              </a:rPr>
              <a:t> (contadorNotas &lt;= 10) {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latin typeface="Courier New" pitchFamily="49" charset="0"/>
              </a:rPr>
              <a:t>      </a:t>
            </a: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// solicita entrada e lê a nota digitada pelo usuário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latin typeface="Courier New" pitchFamily="49" charset="0"/>
              </a:rPr>
              <a:t>      nota = JOptionPane.showInputDialog("Entre com a nota - valor inteiro:");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      // converte nota de String para inteiro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latin typeface="Courier New" pitchFamily="49" charset="0"/>
              </a:rPr>
              <a:t>      valorNota = Integer.parseInt(nota);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      // adiciona a nota ao total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latin typeface="Courier New" pitchFamily="49" charset="0"/>
              </a:rPr>
              <a:t>      total += valorNota;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      // adiciona 1 ao contador de notas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latin typeface="Courier New" pitchFamily="49" charset="0"/>
              </a:rPr>
              <a:t>      contadorNotas++;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latin typeface="Courier New" pitchFamily="49" charset="0"/>
              </a:rPr>
              <a:t>    } // fim do laço while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latin typeface="Courier New" pitchFamily="49" charset="0"/>
              </a:rPr>
              <a:t>    media = total/10; // executa divisão inteira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latin typeface="Courier New" pitchFamily="49" charset="0"/>
              </a:rPr>
              <a:t>    // exibe média das notas do teste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latin typeface="Courier New" pitchFamily="49" charset="0"/>
              </a:rPr>
              <a:t>    JOptionPane.showMessageDialog(null,"Média da Turma é " + media,"Media turma",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latin typeface="Courier New" pitchFamily="49" charset="0"/>
              </a:rPr>
              <a:t>    JOptionPane.INFORMATION_MESSAGE);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latin typeface="Courier New" pitchFamily="49" charset="0"/>
              </a:rPr>
              <a:t>    System.exit( 0 );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latin typeface="Courier New" pitchFamily="49" charset="0"/>
              </a:rPr>
              <a:t> } </a:t>
            </a: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// fim do método main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latin typeface="Courier New" pitchFamily="49" charset="0"/>
              </a:rPr>
              <a:t>} </a:t>
            </a: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// fim da classe MediaWhile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Estrutura de Repetição while</a:t>
            </a: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70831154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Estrutura de Repetição do…while</a:t>
            </a:r>
            <a:endParaRPr lang="pt-BR" altLang="pt-BR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7638" y="908050"/>
            <a:ext cx="6440487" cy="5689600"/>
          </a:xfrm>
          <a:noFill/>
          <a:ln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15000"/>
              </a:spcBef>
            </a:pPr>
            <a:r>
              <a:rPr lang="en-US" altLang="pt-BR" sz="1800"/>
              <a:t>A estrutura de repetição </a:t>
            </a:r>
            <a:r>
              <a:rPr lang="en-US" altLang="pt-BR" sz="1800" b="1"/>
              <a:t>do/while </a:t>
            </a:r>
            <a:r>
              <a:rPr lang="en-US" altLang="pt-BR" sz="1800"/>
              <a:t>permite repetir  uma ação ou um bloco de ações até que determinada condição seja verdadeira. A diferença para a estrutura </a:t>
            </a:r>
            <a:r>
              <a:rPr lang="en-US" altLang="pt-BR" sz="1800" b="1"/>
              <a:t>while</a:t>
            </a:r>
            <a:r>
              <a:rPr lang="en-US" altLang="pt-BR" sz="1800" b="1" i="1"/>
              <a:t> </a:t>
            </a:r>
            <a:r>
              <a:rPr lang="en-US" altLang="pt-BR" sz="1800"/>
              <a:t>está no fato de que do/while inicia pela execução do bloco e somente após a mesma analisa a condição.</a:t>
            </a:r>
          </a:p>
          <a:p>
            <a:pPr marL="533400" indent="-533400">
              <a:lnSpc>
                <a:spcPct val="90000"/>
              </a:lnSpc>
              <a:spcBef>
                <a:spcPct val="15000"/>
              </a:spcBef>
            </a:pPr>
            <a:r>
              <a:rPr lang="en-US" altLang="pt-BR" sz="1800" i="1"/>
              <a:t>Exemplo:</a:t>
            </a:r>
          </a:p>
          <a:p>
            <a:pPr marL="1349375" lvl="2" indent="257175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pt-BR" sz="1400" i="1"/>
              <a:t>Faça</a:t>
            </a:r>
          </a:p>
          <a:p>
            <a:pPr marL="1349375" lvl="2" indent="257175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pt-BR" sz="1400" i="1"/>
              <a:t>     Obtenha as notas da turma</a:t>
            </a:r>
          </a:p>
          <a:p>
            <a:pPr marL="1349375" lvl="2" indent="257175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pt-BR" sz="1400" i="1"/>
              <a:t>      Calcula e Apresente a média </a:t>
            </a:r>
          </a:p>
          <a:p>
            <a:pPr marL="1349375" lvl="2" indent="257175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pt-BR" sz="1400" i="1"/>
              <a:t>Enquanto houver mais turmas para calcular a média</a:t>
            </a:r>
          </a:p>
          <a:p>
            <a:pPr marL="533400" indent="-533400">
              <a:lnSpc>
                <a:spcPct val="90000"/>
              </a:lnSpc>
              <a:spcBef>
                <a:spcPct val="40000"/>
              </a:spcBef>
            </a:pPr>
            <a:r>
              <a:rPr lang="en-US" altLang="pt-BR" sz="1800"/>
              <a:t>O </a:t>
            </a:r>
            <a:r>
              <a:rPr lang="en-US" altLang="pt-BR" sz="1800" b="1"/>
              <a:t>do/while</a:t>
            </a:r>
            <a:r>
              <a:rPr lang="en-US" altLang="pt-BR" sz="1800"/>
              <a:t> sempre admite que a primeira interação ocorre antes da confirmação da condição</a:t>
            </a:r>
          </a:p>
          <a:p>
            <a:pPr marL="533400" indent="-533400">
              <a:lnSpc>
                <a:spcPct val="90000"/>
              </a:lnSpc>
              <a:spcBef>
                <a:spcPct val="40000"/>
              </a:spcBef>
            </a:pPr>
            <a:r>
              <a:rPr lang="en-US" altLang="pt-BR" sz="1800"/>
              <a:t>O corpo da estrutura </a:t>
            </a:r>
            <a:r>
              <a:rPr lang="en-US" altLang="pt-BR" sz="1800" b="1"/>
              <a:t>do/while</a:t>
            </a:r>
            <a:r>
              <a:rPr lang="en-US" altLang="pt-BR" sz="1800"/>
              <a:t> pode ser uma instrução única ou um bloco de comandos.</a:t>
            </a:r>
          </a:p>
          <a:p>
            <a:pPr marL="533400" indent="-533400">
              <a:lnSpc>
                <a:spcPct val="90000"/>
              </a:lnSpc>
              <a:spcBef>
                <a:spcPct val="40000"/>
              </a:spcBef>
            </a:pPr>
            <a:r>
              <a:rPr lang="en-US" altLang="pt-BR" sz="1800"/>
              <a:t>Quando a condição do comando </a:t>
            </a:r>
            <a:r>
              <a:rPr lang="en-US" altLang="pt-BR" sz="1800" b="1"/>
              <a:t>do/while</a:t>
            </a:r>
            <a:r>
              <a:rPr lang="en-US" altLang="pt-BR" sz="1800"/>
              <a:t> se tornar falsa, o programa continuará com a ação imediatamente após o comando </a:t>
            </a:r>
            <a:r>
              <a:rPr lang="en-US" altLang="pt-BR" sz="1800" b="1"/>
              <a:t>do/while</a:t>
            </a:r>
            <a:r>
              <a:rPr lang="en-US" altLang="pt-BR" sz="1800"/>
              <a:t>.</a:t>
            </a:r>
          </a:p>
          <a:p>
            <a:pPr marL="533400" indent="-533400">
              <a:lnSpc>
                <a:spcPct val="90000"/>
              </a:lnSpc>
              <a:spcBef>
                <a:spcPct val="40000"/>
              </a:spcBef>
            </a:pPr>
            <a:r>
              <a:rPr lang="en-US" altLang="pt-BR" sz="1800"/>
              <a:t>IMPORTANTE: você deve sempre prever o comando ou ação que tornará  falsa a condição do comando </a:t>
            </a:r>
            <a:r>
              <a:rPr lang="en-US" altLang="pt-BR" sz="1800" b="1"/>
              <a:t>do/while</a:t>
            </a:r>
            <a:r>
              <a:rPr lang="en-US" altLang="pt-BR" sz="1800"/>
              <a:t>. Caso contrário seu programa entrará em loop.</a:t>
            </a:r>
          </a:p>
        </p:txBody>
      </p:sp>
      <p:grpSp>
        <p:nvGrpSpPr>
          <p:cNvPr id="346116" name="Group 4"/>
          <p:cNvGrpSpPr>
            <a:grpSpLocks/>
          </p:cNvGrpSpPr>
          <p:nvPr/>
        </p:nvGrpSpPr>
        <p:grpSpPr bwMode="auto">
          <a:xfrm>
            <a:off x="6659563" y="1052513"/>
            <a:ext cx="2376487" cy="3168650"/>
            <a:chOff x="4195" y="663"/>
            <a:chExt cx="1497" cy="1996"/>
          </a:xfrm>
        </p:grpSpPr>
        <p:grpSp>
          <p:nvGrpSpPr>
            <p:cNvPr id="346117" name="Group 5"/>
            <p:cNvGrpSpPr>
              <a:grpSpLocks/>
            </p:cNvGrpSpPr>
            <p:nvPr/>
          </p:nvGrpSpPr>
          <p:grpSpPr bwMode="auto">
            <a:xfrm>
              <a:off x="4377" y="1752"/>
              <a:ext cx="1043" cy="544"/>
              <a:chOff x="4059" y="2387"/>
              <a:chExt cx="1043" cy="544"/>
            </a:xfrm>
          </p:grpSpPr>
          <p:sp>
            <p:nvSpPr>
              <p:cNvPr id="346118" name="AutoShape 6"/>
              <p:cNvSpPr>
                <a:spLocks noChangeArrowheads="1"/>
              </p:cNvSpPr>
              <p:nvPr/>
            </p:nvSpPr>
            <p:spPr bwMode="auto">
              <a:xfrm>
                <a:off x="4059" y="2387"/>
                <a:ext cx="1043" cy="544"/>
              </a:xfrm>
              <a:prstGeom prst="flowChartDecision">
                <a:avLst/>
              </a:prstGeom>
              <a:solidFill>
                <a:srgbClr val="CC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46119" name="Text Box 7"/>
              <p:cNvSpPr txBox="1">
                <a:spLocks noChangeArrowheads="1"/>
              </p:cNvSpPr>
              <p:nvPr/>
            </p:nvSpPr>
            <p:spPr bwMode="auto">
              <a:xfrm>
                <a:off x="4286" y="2568"/>
                <a:ext cx="63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pt-BR" sz="1200" b="1" u="none"/>
                  <a:t>Continua</a:t>
                </a:r>
                <a:endParaRPr lang="pt-BR" altLang="pt-BR" sz="1200" b="1" u="none"/>
              </a:p>
            </p:txBody>
          </p:sp>
        </p:grpSp>
        <p:sp>
          <p:nvSpPr>
            <p:cNvPr id="346120" name="Line 8"/>
            <p:cNvSpPr>
              <a:spLocks noChangeShapeType="1"/>
            </p:cNvSpPr>
            <p:nvPr/>
          </p:nvSpPr>
          <p:spPr bwMode="auto">
            <a:xfrm>
              <a:off x="4876" y="79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346121" name="AutoShape 9"/>
            <p:cNvSpPr>
              <a:spLocks noChangeArrowheads="1"/>
            </p:cNvSpPr>
            <p:nvPr/>
          </p:nvSpPr>
          <p:spPr bwMode="auto">
            <a:xfrm>
              <a:off x="4831" y="663"/>
              <a:ext cx="136" cy="136"/>
            </a:xfrm>
            <a:prstGeom prst="flowChartConnector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346122" name="Line 10"/>
            <p:cNvSpPr>
              <a:spLocks noChangeShapeType="1"/>
            </p:cNvSpPr>
            <p:nvPr/>
          </p:nvSpPr>
          <p:spPr bwMode="auto">
            <a:xfrm>
              <a:off x="4921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346123" name="AutoShape 11"/>
            <p:cNvSpPr>
              <a:spLocks noChangeArrowheads="1"/>
            </p:cNvSpPr>
            <p:nvPr/>
          </p:nvSpPr>
          <p:spPr bwMode="auto">
            <a:xfrm>
              <a:off x="4876" y="2523"/>
              <a:ext cx="136" cy="136"/>
            </a:xfrm>
            <a:prstGeom prst="flowChartConnector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346124" name="Line 12"/>
            <p:cNvSpPr>
              <a:spLocks noChangeShapeType="1"/>
            </p:cNvSpPr>
            <p:nvPr/>
          </p:nvSpPr>
          <p:spPr bwMode="auto">
            <a:xfrm>
              <a:off x="5420" y="202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346125" name="Text Box 13"/>
            <p:cNvSpPr txBox="1">
              <a:spLocks noChangeArrowheads="1"/>
            </p:cNvSpPr>
            <p:nvPr/>
          </p:nvSpPr>
          <p:spPr bwMode="auto">
            <a:xfrm>
              <a:off x="4195" y="1026"/>
              <a:ext cx="1361" cy="179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Obtém notas da turma</a:t>
              </a:r>
              <a:endParaRPr lang="pt-BR" altLang="pt-BR" sz="1200" b="1" u="none"/>
            </a:p>
          </p:txBody>
        </p:sp>
        <p:sp>
          <p:nvSpPr>
            <p:cNvPr id="346126" name="Text Box 14"/>
            <p:cNvSpPr txBox="1">
              <a:spLocks noChangeArrowheads="1"/>
            </p:cNvSpPr>
            <p:nvPr/>
          </p:nvSpPr>
          <p:spPr bwMode="auto">
            <a:xfrm>
              <a:off x="5329" y="2069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Sim</a:t>
              </a:r>
              <a:endParaRPr lang="pt-BR" altLang="pt-BR" sz="1200" b="1" u="none"/>
            </a:p>
          </p:txBody>
        </p:sp>
        <p:sp>
          <p:nvSpPr>
            <p:cNvPr id="346127" name="Text Box 15"/>
            <p:cNvSpPr txBox="1">
              <a:spLocks noChangeArrowheads="1"/>
            </p:cNvSpPr>
            <p:nvPr/>
          </p:nvSpPr>
          <p:spPr bwMode="auto">
            <a:xfrm>
              <a:off x="4967" y="2341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falso</a:t>
              </a:r>
              <a:endParaRPr lang="pt-BR" altLang="pt-BR" sz="1200" b="1" u="none"/>
            </a:p>
          </p:txBody>
        </p:sp>
        <p:sp>
          <p:nvSpPr>
            <p:cNvPr id="346128" name="Line 16"/>
            <p:cNvSpPr>
              <a:spLocks noChangeShapeType="1"/>
            </p:cNvSpPr>
            <p:nvPr/>
          </p:nvSpPr>
          <p:spPr bwMode="auto">
            <a:xfrm>
              <a:off x="4921" y="229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346129" name="Line 17"/>
            <p:cNvSpPr>
              <a:spLocks noChangeShapeType="1"/>
            </p:cNvSpPr>
            <p:nvPr/>
          </p:nvSpPr>
          <p:spPr bwMode="auto">
            <a:xfrm>
              <a:off x="4876" y="116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346130" name="Text Box 18"/>
            <p:cNvSpPr txBox="1">
              <a:spLocks noChangeArrowheads="1"/>
            </p:cNvSpPr>
            <p:nvPr/>
          </p:nvSpPr>
          <p:spPr bwMode="auto">
            <a:xfrm>
              <a:off x="4195" y="1391"/>
              <a:ext cx="1361" cy="179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Calcula e apresenta média </a:t>
              </a:r>
              <a:endParaRPr lang="pt-BR" altLang="pt-BR" sz="1200" b="1" u="none"/>
            </a:p>
          </p:txBody>
        </p:sp>
        <p:sp>
          <p:nvSpPr>
            <p:cNvPr id="346131" name="Line 19"/>
            <p:cNvSpPr>
              <a:spLocks noChangeShapeType="1"/>
            </p:cNvSpPr>
            <p:nvPr/>
          </p:nvSpPr>
          <p:spPr bwMode="auto">
            <a:xfrm>
              <a:off x="4876" y="890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346132" name="Line 20"/>
            <p:cNvSpPr>
              <a:spLocks noChangeShapeType="1"/>
            </p:cNvSpPr>
            <p:nvPr/>
          </p:nvSpPr>
          <p:spPr bwMode="auto">
            <a:xfrm>
              <a:off x="5647" y="890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40937892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Estrutura de Repetição for</a:t>
            </a:r>
            <a:endParaRPr lang="pt-BR" altLang="pt-BR"/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7638" y="908050"/>
            <a:ext cx="8672512" cy="3529013"/>
          </a:xfrm>
          <a:noFill/>
          <a:ln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15000"/>
              </a:spcBef>
            </a:pPr>
            <a:r>
              <a:rPr lang="en-US" altLang="pt-BR" sz="1800"/>
              <a:t>A estrutura de repetição </a:t>
            </a:r>
            <a:r>
              <a:rPr lang="en-US" altLang="pt-BR" sz="1800" b="1"/>
              <a:t>for </a:t>
            </a:r>
            <a:r>
              <a:rPr lang="en-US" altLang="pt-BR" sz="1800"/>
              <a:t>permite repetir uma ação ou um bloco de ações  com controle de contador ou da condição de permanência no looping.</a:t>
            </a:r>
          </a:p>
          <a:p>
            <a:pPr marL="533400" indent="-533400">
              <a:lnSpc>
                <a:spcPct val="90000"/>
              </a:lnSpc>
              <a:spcBef>
                <a:spcPct val="15000"/>
              </a:spcBef>
            </a:pPr>
            <a:r>
              <a:rPr lang="en-US" altLang="pt-BR" sz="1800" i="1"/>
              <a:t>Exemplo:</a:t>
            </a:r>
          </a:p>
          <a:p>
            <a:pPr marL="1349375" lvl="2" indent="257175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pt-BR" sz="1400" i="1"/>
              <a:t>Para o contador ‘i’ de 1 a 10 faça</a:t>
            </a:r>
          </a:p>
          <a:p>
            <a:pPr marL="1349375" lvl="2" indent="257175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pt-BR" sz="1400" i="1"/>
              <a:t>     Obtenha a nota do i-ésimo aluno</a:t>
            </a:r>
          </a:p>
          <a:p>
            <a:pPr marL="1349375" lvl="2" indent="257175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pt-BR" sz="1400" i="1"/>
              <a:t>     some a nota do i-ésimo aluno ao total;</a:t>
            </a:r>
          </a:p>
          <a:p>
            <a:pPr marL="1349375" lvl="2" indent="257175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pt-BR" sz="1400" i="1"/>
              <a:t>Calcule a média da turma como sendo o total divido por 10</a:t>
            </a:r>
          </a:p>
          <a:p>
            <a:pPr marL="533400" indent="-533400">
              <a:lnSpc>
                <a:spcPct val="90000"/>
              </a:lnSpc>
              <a:spcBef>
                <a:spcPct val="40000"/>
              </a:spcBef>
            </a:pPr>
            <a:r>
              <a:rPr lang="en-US" altLang="pt-BR" sz="1800"/>
              <a:t>O comando </a:t>
            </a:r>
            <a:r>
              <a:rPr lang="en-US" altLang="pt-BR" sz="1800" b="1"/>
              <a:t>for</a:t>
            </a:r>
            <a:r>
              <a:rPr lang="en-US" altLang="pt-BR" sz="1800"/>
              <a:t>  tem três seções de variáveis: </a:t>
            </a:r>
          </a:p>
          <a:p>
            <a:pPr marL="1169988" lvl="1" indent="-457200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pt-BR" sz="1600" b="1">
                <a:solidFill>
                  <a:srgbClr val="3366CC"/>
                </a:solidFill>
              </a:rPr>
              <a:t>for</a:t>
            </a:r>
            <a:r>
              <a:rPr lang="en-US" altLang="pt-BR" sz="1600">
                <a:solidFill>
                  <a:srgbClr val="3366CC"/>
                </a:solidFill>
              </a:rPr>
              <a:t> (</a:t>
            </a:r>
            <a:r>
              <a:rPr lang="en-US" altLang="pt-BR" sz="1600" i="1">
                <a:solidFill>
                  <a:srgbClr val="3366CC"/>
                </a:solidFill>
              </a:rPr>
              <a:t>inicializadores; condição de continuação; incrementos)</a:t>
            </a:r>
          </a:p>
          <a:p>
            <a:pPr marL="1169988" lvl="1" indent="-457200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pt-BR" sz="1600">
                <a:solidFill>
                  <a:srgbClr val="3366CC"/>
                </a:solidFill>
              </a:rPr>
              <a:t>{</a:t>
            </a:r>
          </a:p>
          <a:p>
            <a:pPr marL="1169988" lvl="1" indent="-457200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pt-BR" sz="1600" b="1" i="1">
                <a:solidFill>
                  <a:srgbClr val="3366CC"/>
                </a:solidFill>
              </a:rPr>
              <a:t>    </a:t>
            </a:r>
            <a:r>
              <a:rPr lang="en-US" altLang="pt-BR" sz="1600" i="1">
                <a:solidFill>
                  <a:srgbClr val="3366CC"/>
                </a:solidFill>
              </a:rPr>
              <a:t>ação ou bloco de ações no comando</a:t>
            </a:r>
            <a:r>
              <a:rPr lang="en-US" altLang="pt-BR" sz="1600">
                <a:solidFill>
                  <a:srgbClr val="3366CC"/>
                </a:solidFill>
              </a:rPr>
              <a:t>;</a:t>
            </a:r>
            <a:endParaRPr lang="en-US" altLang="pt-BR" sz="1600" b="1">
              <a:solidFill>
                <a:srgbClr val="3366CC"/>
              </a:solidFill>
            </a:endParaRPr>
          </a:p>
          <a:p>
            <a:pPr marL="1169988" lvl="1" indent="-457200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pt-BR" sz="1600">
                <a:solidFill>
                  <a:srgbClr val="3366CC"/>
                </a:solidFill>
              </a:rPr>
              <a:t>}</a:t>
            </a:r>
          </a:p>
        </p:txBody>
      </p:sp>
      <p:grpSp>
        <p:nvGrpSpPr>
          <p:cNvPr id="347140" name="Group 4"/>
          <p:cNvGrpSpPr>
            <a:grpSpLocks/>
          </p:cNvGrpSpPr>
          <p:nvPr/>
        </p:nvGrpSpPr>
        <p:grpSpPr bwMode="auto">
          <a:xfrm>
            <a:off x="1547813" y="4292600"/>
            <a:ext cx="6337300" cy="2233613"/>
            <a:chOff x="1383" y="2704"/>
            <a:chExt cx="3992" cy="1407"/>
          </a:xfrm>
        </p:grpSpPr>
        <p:sp>
          <p:nvSpPr>
            <p:cNvPr id="347141" name="Line 5"/>
            <p:cNvSpPr>
              <a:spLocks noChangeShapeType="1"/>
            </p:cNvSpPr>
            <p:nvPr/>
          </p:nvSpPr>
          <p:spPr bwMode="auto">
            <a:xfrm>
              <a:off x="2064" y="275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347142" name="AutoShape 6"/>
            <p:cNvSpPr>
              <a:spLocks noChangeArrowheads="1"/>
            </p:cNvSpPr>
            <p:nvPr/>
          </p:nvSpPr>
          <p:spPr bwMode="auto">
            <a:xfrm>
              <a:off x="1973" y="2704"/>
              <a:ext cx="136" cy="136"/>
            </a:xfrm>
            <a:prstGeom prst="flowChartConnector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347143" name="Line 7"/>
            <p:cNvSpPr>
              <a:spLocks noChangeShapeType="1"/>
            </p:cNvSpPr>
            <p:nvPr/>
          </p:nvSpPr>
          <p:spPr bwMode="auto">
            <a:xfrm>
              <a:off x="2064" y="306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347144" name="AutoShape 8"/>
            <p:cNvSpPr>
              <a:spLocks noChangeArrowheads="1"/>
            </p:cNvSpPr>
            <p:nvPr/>
          </p:nvSpPr>
          <p:spPr bwMode="auto">
            <a:xfrm>
              <a:off x="2018" y="3975"/>
              <a:ext cx="136" cy="136"/>
            </a:xfrm>
            <a:prstGeom prst="flowChartConnector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347145" name="Text Box 9"/>
            <p:cNvSpPr txBox="1">
              <a:spLocks noChangeArrowheads="1"/>
            </p:cNvSpPr>
            <p:nvPr/>
          </p:nvSpPr>
          <p:spPr bwMode="auto">
            <a:xfrm>
              <a:off x="1655" y="2977"/>
              <a:ext cx="907" cy="179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int contador = 1</a:t>
              </a:r>
              <a:endParaRPr lang="pt-BR" altLang="pt-BR" sz="1200" b="1" u="none"/>
            </a:p>
          </p:txBody>
        </p:sp>
        <p:sp>
          <p:nvSpPr>
            <p:cNvPr id="347146" name="Text Box 10"/>
            <p:cNvSpPr txBox="1">
              <a:spLocks noChangeArrowheads="1"/>
            </p:cNvSpPr>
            <p:nvPr/>
          </p:nvSpPr>
          <p:spPr bwMode="auto">
            <a:xfrm>
              <a:off x="2608" y="3566"/>
              <a:ext cx="6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Verdadeiro</a:t>
              </a:r>
              <a:endParaRPr lang="pt-BR" altLang="pt-BR" sz="1200" b="1" u="none"/>
            </a:p>
          </p:txBody>
        </p:sp>
        <p:sp>
          <p:nvSpPr>
            <p:cNvPr id="347147" name="Text Box 11"/>
            <p:cNvSpPr txBox="1">
              <a:spLocks noChangeArrowheads="1"/>
            </p:cNvSpPr>
            <p:nvPr/>
          </p:nvSpPr>
          <p:spPr bwMode="auto">
            <a:xfrm>
              <a:off x="2109" y="3793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falso</a:t>
              </a:r>
              <a:endParaRPr lang="pt-BR" altLang="pt-BR" sz="1200" b="1" u="none"/>
            </a:p>
          </p:txBody>
        </p:sp>
        <p:sp>
          <p:nvSpPr>
            <p:cNvPr id="347148" name="Line 12"/>
            <p:cNvSpPr>
              <a:spLocks noChangeShapeType="1"/>
            </p:cNvSpPr>
            <p:nvPr/>
          </p:nvSpPr>
          <p:spPr bwMode="auto">
            <a:xfrm>
              <a:off x="2063" y="374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grpSp>
          <p:nvGrpSpPr>
            <p:cNvPr id="347149" name="Group 13"/>
            <p:cNvGrpSpPr>
              <a:grpSpLocks/>
            </p:cNvGrpSpPr>
            <p:nvPr/>
          </p:nvGrpSpPr>
          <p:grpSpPr bwMode="auto">
            <a:xfrm>
              <a:off x="1383" y="3294"/>
              <a:ext cx="1316" cy="544"/>
              <a:chOff x="4059" y="2387"/>
              <a:chExt cx="1043" cy="544"/>
            </a:xfrm>
          </p:grpSpPr>
          <p:sp>
            <p:nvSpPr>
              <p:cNvPr id="347150" name="AutoShape 14"/>
              <p:cNvSpPr>
                <a:spLocks noChangeArrowheads="1"/>
              </p:cNvSpPr>
              <p:nvPr/>
            </p:nvSpPr>
            <p:spPr bwMode="auto">
              <a:xfrm>
                <a:off x="4059" y="2387"/>
                <a:ext cx="1043" cy="544"/>
              </a:xfrm>
              <a:prstGeom prst="flowChartDecision">
                <a:avLst/>
              </a:prstGeom>
              <a:solidFill>
                <a:srgbClr val="CC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47151" name="Text Box 15"/>
              <p:cNvSpPr txBox="1">
                <a:spLocks noChangeArrowheads="1"/>
              </p:cNvSpPr>
              <p:nvPr/>
            </p:nvSpPr>
            <p:spPr bwMode="auto">
              <a:xfrm>
                <a:off x="4286" y="2568"/>
                <a:ext cx="63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pt-BR" sz="1200" b="1" u="none"/>
                  <a:t>Contador &lt;=10</a:t>
                </a:r>
                <a:endParaRPr lang="pt-BR" altLang="pt-BR" sz="1200" b="1" u="none"/>
              </a:p>
            </p:txBody>
          </p:sp>
        </p:grpSp>
        <p:sp>
          <p:nvSpPr>
            <p:cNvPr id="347152" name="Line 16"/>
            <p:cNvSpPr>
              <a:spLocks noChangeShapeType="1"/>
            </p:cNvSpPr>
            <p:nvPr/>
          </p:nvSpPr>
          <p:spPr bwMode="auto">
            <a:xfrm>
              <a:off x="2653" y="3566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347153" name="Line 17"/>
            <p:cNvSpPr>
              <a:spLocks noChangeShapeType="1"/>
            </p:cNvSpPr>
            <p:nvPr/>
          </p:nvSpPr>
          <p:spPr bwMode="auto">
            <a:xfrm>
              <a:off x="4150" y="3566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347154" name="Text Box 18"/>
            <p:cNvSpPr txBox="1">
              <a:spLocks noChangeArrowheads="1"/>
            </p:cNvSpPr>
            <p:nvPr/>
          </p:nvSpPr>
          <p:spPr bwMode="auto">
            <a:xfrm>
              <a:off x="3243" y="3430"/>
              <a:ext cx="1134" cy="294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Instruções no corpo</a:t>
              </a:r>
              <a:br>
                <a:rPr lang="en-US" altLang="pt-BR" sz="1200" b="1" u="none"/>
              </a:br>
              <a:r>
                <a:rPr lang="en-US" altLang="pt-BR" sz="1200" b="1" u="none"/>
                <a:t>do laço “for”. </a:t>
              </a:r>
              <a:endParaRPr lang="pt-BR" altLang="pt-BR" sz="1200" b="1" u="none"/>
            </a:p>
          </p:txBody>
        </p:sp>
        <p:sp>
          <p:nvSpPr>
            <p:cNvPr id="347155" name="Text Box 19"/>
            <p:cNvSpPr txBox="1">
              <a:spLocks noChangeArrowheads="1"/>
            </p:cNvSpPr>
            <p:nvPr/>
          </p:nvSpPr>
          <p:spPr bwMode="auto">
            <a:xfrm>
              <a:off x="4694" y="3475"/>
              <a:ext cx="681" cy="179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contador++</a:t>
              </a:r>
              <a:endParaRPr lang="pt-BR" altLang="pt-BR" sz="1200" b="1" u="none"/>
            </a:p>
          </p:txBody>
        </p:sp>
        <p:sp>
          <p:nvSpPr>
            <p:cNvPr id="347156" name="Line 20"/>
            <p:cNvSpPr>
              <a:spLocks noChangeShapeType="1"/>
            </p:cNvSpPr>
            <p:nvPr/>
          </p:nvSpPr>
          <p:spPr bwMode="auto">
            <a:xfrm>
              <a:off x="2562" y="3067"/>
              <a:ext cx="2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347157" name="Line 21"/>
            <p:cNvSpPr>
              <a:spLocks noChangeShapeType="1"/>
            </p:cNvSpPr>
            <p:nvPr/>
          </p:nvSpPr>
          <p:spPr bwMode="auto">
            <a:xfrm>
              <a:off x="5012" y="3067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087012998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 err="1"/>
              <a:t>Instruções</a:t>
            </a:r>
            <a:r>
              <a:rPr lang="en-US" altLang="pt-BR" dirty="0"/>
              <a:t> break e continue</a:t>
            </a:r>
            <a:endParaRPr lang="pt-BR" altLang="pt-BR" dirty="0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7638" y="908050"/>
            <a:ext cx="8024812" cy="5689600"/>
          </a:xfrm>
          <a:noFill/>
          <a:ln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15000"/>
              </a:spcBef>
            </a:pPr>
            <a:r>
              <a:rPr lang="en-US" altLang="pt-BR" sz="2000"/>
              <a:t>As instruções </a:t>
            </a:r>
            <a:r>
              <a:rPr lang="en-US" altLang="pt-BR" sz="2000" b="1"/>
              <a:t>break</a:t>
            </a:r>
            <a:r>
              <a:rPr lang="en-US" altLang="pt-BR" sz="2000"/>
              <a:t> e </a:t>
            </a:r>
            <a:r>
              <a:rPr lang="en-US" altLang="pt-BR" sz="2000" b="1"/>
              <a:t>continue</a:t>
            </a:r>
            <a:r>
              <a:rPr lang="en-US" altLang="pt-BR" sz="2000"/>
              <a:t> modificam o comportamento das estruturas de repetição </a:t>
            </a:r>
            <a:r>
              <a:rPr lang="en-US" altLang="pt-BR" sz="2000" b="1"/>
              <a:t>while, for, do/while</a:t>
            </a:r>
            <a:r>
              <a:rPr lang="en-US" altLang="pt-BR" sz="2000"/>
              <a:t> ou </a:t>
            </a:r>
            <a:r>
              <a:rPr lang="en-US" altLang="pt-BR" sz="2000" b="1"/>
              <a:t>switch</a:t>
            </a:r>
            <a:r>
              <a:rPr lang="en-US" altLang="pt-BR" sz="2000"/>
              <a:t>. .</a:t>
            </a:r>
          </a:p>
          <a:p>
            <a:pPr marL="533400" indent="-533400">
              <a:lnSpc>
                <a:spcPct val="90000"/>
              </a:lnSpc>
              <a:spcBef>
                <a:spcPct val="15000"/>
              </a:spcBef>
            </a:pPr>
            <a:r>
              <a:rPr lang="en-US" altLang="pt-BR" sz="2000"/>
              <a:t>A instrução </a:t>
            </a:r>
            <a:r>
              <a:rPr lang="en-US" altLang="pt-BR" sz="2000" b="1"/>
              <a:t>break</a:t>
            </a:r>
            <a:r>
              <a:rPr lang="en-US" altLang="pt-BR" sz="2000"/>
              <a:t> interrompe o laço (no caso das estruturas de repetição) e impede a execução de outros casos de um comando </a:t>
            </a:r>
            <a:r>
              <a:rPr lang="en-US" altLang="pt-BR" sz="2000" b="1"/>
              <a:t>switch</a:t>
            </a:r>
            <a:r>
              <a:rPr lang="en-US" altLang="pt-BR" sz="2000"/>
              <a:t>.</a:t>
            </a:r>
            <a:endParaRPr lang="en-US" altLang="pt-BR" sz="2000" i="1"/>
          </a:p>
          <a:p>
            <a:pPr marL="533400" indent="-533400">
              <a:lnSpc>
                <a:spcPct val="90000"/>
              </a:lnSpc>
              <a:spcBef>
                <a:spcPct val="15000"/>
              </a:spcBef>
            </a:pPr>
            <a:r>
              <a:rPr lang="en-US" altLang="pt-BR" sz="2000" i="1"/>
              <a:t>Exemplo:</a:t>
            </a:r>
          </a:p>
          <a:p>
            <a:pPr marL="1349375" lvl="2" indent="257175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pt-BR" sz="1600" i="1"/>
              <a:t>Enquanto verdade permanente </a:t>
            </a:r>
            <a:br>
              <a:rPr lang="en-US" altLang="pt-BR" sz="1600" i="1"/>
            </a:br>
            <a:r>
              <a:rPr lang="en-US" altLang="pt-BR" sz="1600" i="1"/>
              <a:t>                     (ex: x == 1, sem mudar x)</a:t>
            </a:r>
          </a:p>
          <a:p>
            <a:pPr marL="1349375" lvl="2" indent="257175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pt-BR" sz="1600" i="1"/>
              <a:t>     realize as operações …..</a:t>
            </a:r>
          </a:p>
          <a:p>
            <a:pPr marL="1349375" lvl="2" indent="257175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pt-BR" sz="1600" i="1"/>
              <a:t>     se condição de fim for alcançada </a:t>
            </a:r>
            <a:r>
              <a:rPr lang="en-US" altLang="pt-BR" sz="1600" b="1" i="1"/>
              <a:t>break</a:t>
            </a:r>
            <a:r>
              <a:rPr lang="en-US" altLang="pt-BR" sz="1600" i="1"/>
              <a:t>;</a:t>
            </a:r>
          </a:p>
          <a:p>
            <a:pPr marL="1349375" lvl="2" indent="257175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pt-BR" sz="1600" i="1"/>
              <a:t>Fim do Enquanto</a:t>
            </a:r>
          </a:p>
          <a:p>
            <a:pPr marL="533400" indent="-533400">
              <a:lnSpc>
                <a:spcPct val="90000"/>
              </a:lnSpc>
              <a:spcBef>
                <a:spcPct val="40000"/>
              </a:spcBef>
            </a:pPr>
            <a:r>
              <a:rPr lang="en-US" altLang="pt-BR" sz="2000"/>
              <a:t>A instrução </a:t>
            </a:r>
            <a:r>
              <a:rPr lang="en-US" altLang="pt-BR" sz="2000" b="1"/>
              <a:t>continue</a:t>
            </a:r>
            <a:r>
              <a:rPr lang="en-US" altLang="pt-BR" sz="2000"/>
              <a:t> permite o salto do conjunto de operações, com retorno à expressão condicional do laço, reiniciando o mesmo (portanto, ao contrário do </a:t>
            </a:r>
            <a:r>
              <a:rPr lang="en-US" altLang="pt-BR" sz="2000" b="1"/>
              <a:t>break</a:t>
            </a:r>
            <a:r>
              <a:rPr lang="en-US" altLang="pt-BR" sz="2000"/>
              <a:t>, não interrompe o laço).</a:t>
            </a:r>
          </a:p>
          <a:p>
            <a:pPr marL="533400" indent="-533400">
              <a:lnSpc>
                <a:spcPct val="90000"/>
              </a:lnSpc>
              <a:spcBef>
                <a:spcPct val="40000"/>
              </a:spcBef>
            </a:pPr>
            <a:r>
              <a:rPr lang="en-US" altLang="pt-BR" sz="2000"/>
              <a:t>Normalmente </a:t>
            </a:r>
            <a:r>
              <a:rPr lang="en-US" altLang="pt-BR" sz="2000" b="1"/>
              <a:t>break</a:t>
            </a:r>
            <a:r>
              <a:rPr lang="en-US" altLang="pt-BR" sz="2000"/>
              <a:t> e </a:t>
            </a:r>
            <a:r>
              <a:rPr lang="en-US" altLang="pt-BR" sz="2000" b="1"/>
              <a:t>continue</a:t>
            </a:r>
            <a:r>
              <a:rPr lang="en-US" altLang="pt-BR" sz="2000"/>
              <a:t> interrompem laços em que estão inseridos. Para interromper um conjunto aninhado de estruturas, deve-se utilizar </a:t>
            </a:r>
            <a:r>
              <a:rPr lang="en-US" altLang="pt-BR" sz="2000" b="1"/>
              <a:t>break</a:t>
            </a:r>
            <a:r>
              <a:rPr lang="en-US" altLang="pt-BR" sz="2000"/>
              <a:t> e </a:t>
            </a:r>
            <a:r>
              <a:rPr lang="en-US" altLang="pt-BR" sz="2000" b="1"/>
              <a:t>continue</a:t>
            </a:r>
            <a:r>
              <a:rPr lang="en-US" altLang="pt-BR" sz="2000"/>
              <a:t> rotulados (com denominação de blocos).</a:t>
            </a:r>
          </a:p>
        </p:txBody>
      </p:sp>
    </p:spTree>
    <p:extLst>
      <p:ext uri="{BB962C8B-B14F-4D97-AF65-F5344CB8AC3E}">
        <p14:creationId xmlns:p14="http://schemas.microsoft.com/office/powerpoint/2010/main" val="1372612309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ChangeArrowheads="1"/>
          </p:cNvSpPr>
          <p:nvPr/>
        </p:nvSpPr>
        <p:spPr bwMode="auto">
          <a:xfrm>
            <a:off x="250825" y="692150"/>
            <a:ext cx="84978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/>
            <a:r>
              <a:rPr lang="en-US" altLang="pt-BR" b="1" i="1" u="none"/>
              <a:t>Problema</a:t>
            </a:r>
          </a:p>
          <a:p>
            <a:pPr lvl="1"/>
            <a:r>
              <a:rPr lang="en-US" altLang="pt-BR" i="1" u="none"/>
              <a:t>Faça um programa que apresente os números pares entre zero e o número inteiro digitado pelo usuário e que indique quantos números mostrou.</a:t>
            </a:r>
          </a:p>
        </p:txBody>
      </p:sp>
      <p:sp>
        <p:nvSpPr>
          <p:cNvPr id="349187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Instrução continue – Exemplo</a:t>
            </a:r>
            <a:endParaRPr lang="pt-BR" altLang="pt-BR"/>
          </a:p>
        </p:txBody>
      </p:sp>
      <p:sp>
        <p:nvSpPr>
          <p:cNvPr id="349188" name="Rectangle 4"/>
          <p:cNvSpPr>
            <a:spLocks noChangeArrowheads="1"/>
          </p:cNvSpPr>
          <p:nvPr/>
        </p:nvSpPr>
        <p:spPr bwMode="auto">
          <a:xfrm>
            <a:off x="177800" y="1916113"/>
            <a:ext cx="8497888" cy="305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/>
            <a:r>
              <a:rPr lang="en-US" altLang="pt-BR" b="1" i="1" u="none"/>
              <a:t>Pseudocódigo - Algoritmo</a:t>
            </a:r>
            <a:endParaRPr lang="en-US" altLang="pt-BR" i="1" u="none"/>
          </a:p>
          <a:p>
            <a:pPr lvl="1"/>
            <a:r>
              <a:rPr lang="en-US" altLang="pt-BR" sz="1600" i="1" u="none">
                <a:solidFill>
                  <a:srgbClr val="3366CC"/>
                </a:solidFill>
              </a:rPr>
              <a:t>Ajustar o total de pares para zero;</a:t>
            </a:r>
          </a:p>
          <a:p>
            <a:pPr lvl="1"/>
            <a:r>
              <a:rPr lang="en-US" altLang="pt-BR" sz="1600" i="1" u="none">
                <a:solidFill>
                  <a:srgbClr val="3366CC"/>
                </a:solidFill>
              </a:rPr>
              <a:t>Ajustar o contador de pares para zero;</a:t>
            </a:r>
          </a:p>
          <a:p>
            <a:pPr lvl="1"/>
            <a:r>
              <a:rPr lang="en-US" altLang="pt-BR" sz="1600" i="1" u="none">
                <a:solidFill>
                  <a:srgbClr val="3366CC"/>
                </a:solidFill>
              </a:rPr>
              <a:t>Ajuste o contador para zero;</a:t>
            </a:r>
          </a:p>
          <a:p>
            <a:pPr lvl="1"/>
            <a:r>
              <a:rPr lang="en-US" altLang="pt-BR" sz="1600" i="1" u="none">
                <a:solidFill>
                  <a:srgbClr val="3366CC"/>
                </a:solidFill>
              </a:rPr>
              <a:t>Ler o número digitado pelo usuário</a:t>
            </a:r>
          </a:p>
          <a:p>
            <a:pPr lvl="1"/>
            <a:r>
              <a:rPr lang="en-US" altLang="pt-BR" sz="1600" i="1" u="none">
                <a:solidFill>
                  <a:srgbClr val="3366CC"/>
                </a:solidFill>
              </a:rPr>
              <a:t>Faça</a:t>
            </a:r>
          </a:p>
          <a:p>
            <a:pPr lvl="1"/>
            <a:r>
              <a:rPr lang="en-US" altLang="pt-BR" sz="1600" i="1" u="none">
                <a:solidFill>
                  <a:srgbClr val="3366CC"/>
                </a:solidFill>
              </a:rPr>
              <a:t>    Se o contador/2 der resto zero</a:t>
            </a:r>
          </a:p>
          <a:p>
            <a:pPr lvl="1"/>
            <a:r>
              <a:rPr lang="en-US" altLang="pt-BR" sz="1600" i="1" u="none">
                <a:solidFill>
                  <a:srgbClr val="3366CC"/>
                </a:solidFill>
              </a:rPr>
              <a:t>                 Adicione um ao contador de pares</a:t>
            </a:r>
          </a:p>
          <a:p>
            <a:pPr lvl="1"/>
            <a:r>
              <a:rPr lang="en-US" altLang="pt-BR" sz="1600" i="1" u="none">
                <a:solidFill>
                  <a:srgbClr val="3366CC"/>
                </a:solidFill>
              </a:rPr>
              <a:t>    Senão continue</a:t>
            </a:r>
          </a:p>
          <a:p>
            <a:pPr lvl="1"/>
            <a:r>
              <a:rPr lang="en-US" altLang="pt-BR" sz="1600" i="1" u="none">
                <a:solidFill>
                  <a:srgbClr val="3366CC"/>
                </a:solidFill>
              </a:rPr>
              <a:t>    Apresente o contador como número par</a:t>
            </a:r>
          </a:p>
          <a:p>
            <a:pPr lvl="1"/>
            <a:r>
              <a:rPr lang="en-US" altLang="pt-BR" sz="1600" i="1" u="none">
                <a:solidFill>
                  <a:srgbClr val="3366CC"/>
                </a:solidFill>
              </a:rPr>
              <a:t>Enquanto (contador++ &lt; número inteiro digitado pelo usuário)</a:t>
            </a:r>
          </a:p>
          <a:p>
            <a:pPr lvl="1"/>
            <a:endParaRPr lang="en-US" altLang="pt-BR" sz="1600" i="1" u="none">
              <a:solidFill>
                <a:srgbClr val="33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390696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71438" y="908050"/>
            <a:ext cx="8964612" cy="554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pt-BR" altLang="pt-BR" u="none">
                <a:solidFill>
                  <a:srgbClr val="008000"/>
                </a:solidFill>
                <a:latin typeface="Courier New" pitchFamily="49" charset="0"/>
              </a:rPr>
              <a:t>// Programa que demonstra utilização da instrução continue</a:t>
            </a:r>
          </a:p>
          <a:p>
            <a:pPr>
              <a:lnSpc>
                <a:spcPct val="90000"/>
              </a:lnSpc>
            </a:pPr>
            <a:r>
              <a:rPr lang="pt-BR" altLang="pt-BR" b="1" u="none">
                <a:latin typeface="Courier New" pitchFamily="49" charset="0"/>
              </a:rPr>
              <a:t>import</a:t>
            </a:r>
            <a:r>
              <a:rPr lang="pt-BR" altLang="pt-BR" u="none">
                <a:latin typeface="Courier New" pitchFamily="49" charset="0"/>
              </a:rPr>
              <a:t> javax.swing.JOptionPane;</a:t>
            </a:r>
          </a:p>
          <a:p>
            <a:pPr>
              <a:lnSpc>
                <a:spcPct val="90000"/>
              </a:lnSpc>
            </a:pPr>
            <a:r>
              <a:rPr lang="pt-BR" altLang="pt-BR" b="1" u="none">
                <a:latin typeface="Courier New" pitchFamily="49" charset="0"/>
              </a:rPr>
              <a:t>public class</a:t>
            </a:r>
            <a:r>
              <a:rPr lang="pt-BR" altLang="pt-BR" u="none">
                <a:latin typeface="Courier New" pitchFamily="49" charset="0"/>
              </a:rPr>
              <a:t> ContadorParesContinue {</a:t>
            </a:r>
          </a:p>
          <a:p>
            <a:pPr>
              <a:lnSpc>
                <a:spcPct val="90000"/>
              </a:lnSpc>
            </a:pPr>
            <a:r>
              <a:rPr lang="pt-BR" altLang="pt-BR" b="1" u="none">
                <a:latin typeface="Courier New" pitchFamily="49" charset="0"/>
              </a:rPr>
              <a:t>   public static void</a:t>
            </a:r>
            <a:r>
              <a:rPr lang="pt-BR" altLang="pt-BR" u="none">
                <a:latin typeface="Courier New" pitchFamily="49" charset="0"/>
              </a:rPr>
              <a:t> main (String args[]) {</a:t>
            </a:r>
          </a:p>
          <a:p>
            <a:pPr>
              <a:lnSpc>
                <a:spcPct val="90000"/>
              </a:lnSpc>
            </a:pPr>
            <a:r>
              <a:rPr lang="pt-BR" altLang="pt-BR" u="none">
                <a:latin typeface="Courier New" pitchFamily="49" charset="0"/>
              </a:rPr>
              <a:t>      String numeroInformado, saidaFinal = "";</a:t>
            </a:r>
          </a:p>
          <a:p>
            <a:pPr>
              <a:lnSpc>
                <a:spcPct val="90000"/>
              </a:lnSpc>
            </a:pPr>
            <a:r>
              <a:rPr lang="pt-BR" altLang="pt-BR" u="none">
                <a:latin typeface="Courier New" pitchFamily="49" charset="0"/>
              </a:rPr>
              <a:t>      int numero;</a:t>
            </a:r>
          </a:p>
          <a:p>
            <a:pPr>
              <a:lnSpc>
                <a:spcPct val="90000"/>
              </a:lnSpc>
            </a:pPr>
            <a:r>
              <a:rPr lang="pt-BR" altLang="pt-BR" u="none">
                <a:latin typeface="Courier New" pitchFamily="49" charset="0"/>
              </a:rPr>
              <a:t>      int contador = 0;</a:t>
            </a:r>
          </a:p>
          <a:p>
            <a:pPr>
              <a:lnSpc>
                <a:spcPct val="90000"/>
              </a:lnSpc>
            </a:pPr>
            <a:r>
              <a:rPr lang="pt-BR" altLang="pt-BR" u="none">
                <a:latin typeface="Courier New" pitchFamily="49" charset="0"/>
              </a:rPr>
              <a:t>      int pares = 0;</a:t>
            </a:r>
          </a:p>
          <a:p>
            <a:pPr>
              <a:lnSpc>
                <a:spcPct val="90000"/>
              </a:lnSpc>
            </a:pPr>
            <a:r>
              <a:rPr lang="pt-BR" altLang="pt-BR" u="none">
                <a:latin typeface="Courier New" pitchFamily="49" charset="0"/>
              </a:rPr>
              <a:t>      numeroInformado = </a:t>
            </a:r>
            <a:r>
              <a:rPr lang="pt-BR" altLang="pt-BR" sz="1200" u="none">
                <a:latin typeface="Courier New" pitchFamily="49" charset="0"/>
              </a:rPr>
              <a:t>JOptionPane.showInputDialog("Entre com um valor inteiro:");</a:t>
            </a:r>
          </a:p>
          <a:p>
            <a:pPr>
              <a:lnSpc>
                <a:spcPct val="90000"/>
              </a:lnSpc>
            </a:pPr>
            <a:r>
              <a:rPr lang="pt-BR" altLang="pt-BR" u="none">
                <a:latin typeface="Courier New" pitchFamily="49" charset="0"/>
              </a:rPr>
              <a:t>      numero = Integer.parseInt(numeroInformado);</a:t>
            </a:r>
          </a:p>
          <a:p>
            <a:pPr>
              <a:lnSpc>
                <a:spcPct val="90000"/>
              </a:lnSpc>
            </a:pPr>
            <a:r>
              <a:rPr lang="pt-BR" altLang="pt-BR" b="1" u="none">
                <a:latin typeface="Courier New" pitchFamily="49" charset="0"/>
              </a:rPr>
              <a:t>      do</a:t>
            </a:r>
            <a:r>
              <a:rPr lang="pt-BR" altLang="pt-BR" u="none">
                <a:latin typeface="Courier New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pt-BR" altLang="pt-BR" b="1" u="none">
                <a:latin typeface="Courier New" pitchFamily="49" charset="0"/>
              </a:rPr>
              <a:t>        if</a:t>
            </a:r>
            <a:r>
              <a:rPr lang="pt-BR" altLang="pt-BR" u="none">
                <a:latin typeface="Courier New" pitchFamily="49" charset="0"/>
              </a:rPr>
              <a:t> ((contador % 2)!=0)  </a:t>
            </a: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// resto da divisão por dois não é zero</a:t>
            </a:r>
          </a:p>
          <a:p>
            <a:pPr>
              <a:lnSpc>
                <a:spcPct val="90000"/>
              </a:lnSpc>
            </a:pPr>
            <a:r>
              <a:rPr lang="pt-BR" altLang="pt-BR" b="1" u="none">
                <a:latin typeface="Courier New" pitchFamily="49" charset="0"/>
              </a:rPr>
              <a:t>           continue</a:t>
            </a:r>
            <a:r>
              <a:rPr lang="pt-BR" altLang="pt-BR" u="none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pt-BR" altLang="pt-BR" u="none">
                <a:latin typeface="Courier New" pitchFamily="49" charset="0"/>
              </a:rPr>
              <a:t>        pares++;</a:t>
            </a:r>
          </a:p>
          <a:p>
            <a:pPr>
              <a:lnSpc>
                <a:spcPct val="90000"/>
              </a:lnSpc>
            </a:pPr>
            <a:r>
              <a:rPr lang="pt-BR" altLang="pt-BR" u="none">
                <a:latin typeface="Courier New" pitchFamily="49" charset="0"/>
              </a:rPr>
              <a:t>        saidaFinal += contador + " ";</a:t>
            </a:r>
          </a:p>
          <a:p>
            <a:pPr>
              <a:lnSpc>
                <a:spcPct val="90000"/>
              </a:lnSpc>
            </a:pPr>
            <a:r>
              <a:rPr lang="pt-BR" altLang="pt-BR" u="none">
                <a:latin typeface="Courier New" pitchFamily="49" charset="0"/>
              </a:rPr>
              <a:t>      } </a:t>
            </a:r>
            <a:r>
              <a:rPr lang="pt-BR" altLang="pt-BR" b="1" u="none">
                <a:latin typeface="Courier New" pitchFamily="49" charset="0"/>
              </a:rPr>
              <a:t>while</a:t>
            </a:r>
            <a:r>
              <a:rPr lang="pt-BR" altLang="pt-BR" u="none">
                <a:latin typeface="Courier New" pitchFamily="49" charset="0"/>
              </a:rPr>
              <a:t> (++contador&lt;numero);</a:t>
            </a:r>
          </a:p>
          <a:p>
            <a:pPr>
              <a:lnSpc>
                <a:spcPct val="90000"/>
              </a:lnSpc>
            </a:pPr>
            <a:r>
              <a:rPr lang="pt-BR" altLang="pt-BR" u="none">
                <a:latin typeface="Courier New" pitchFamily="49" charset="0"/>
              </a:rPr>
              <a:t>      saidaFinal += "\nTotal de pares: " + pares;</a:t>
            </a:r>
          </a:p>
          <a:p>
            <a:pPr>
              <a:lnSpc>
                <a:spcPct val="90000"/>
              </a:lnSpc>
            </a:pPr>
            <a:r>
              <a:rPr lang="pt-BR" altLang="pt-BR" u="none">
                <a:solidFill>
                  <a:srgbClr val="008000"/>
                </a:solidFill>
                <a:latin typeface="Courier New" pitchFamily="49" charset="0"/>
              </a:rPr>
              <a:t>      // exibe números pares e total de pares</a:t>
            </a:r>
          </a:p>
          <a:p>
            <a:pPr>
              <a:lnSpc>
                <a:spcPct val="90000"/>
              </a:lnSpc>
            </a:pPr>
            <a:r>
              <a:rPr lang="pt-BR" altLang="pt-BR" u="none">
                <a:latin typeface="Courier New" pitchFamily="49" charset="0"/>
              </a:rPr>
              <a:t>      JOptionPane.showMessageDialog(null,saidaFinal);</a:t>
            </a:r>
          </a:p>
          <a:p>
            <a:pPr>
              <a:lnSpc>
                <a:spcPct val="90000"/>
              </a:lnSpc>
            </a:pPr>
            <a:r>
              <a:rPr lang="pt-BR" altLang="pt-BR" u="none">
                <a:latin typeface="Courier New" pitchFamily="49" charset="0"/>
              </a:rPr>
              <a:t>      System.exit(0);</a:t>
            </a:r>
          </a:p>
          <a:p>
            <a:pPr>
              <a:lnSpc>
                <a:spcPct val="90000"/>
              </a:lnSpc>
            </a:pPr>
            <a:r>
              <a:rPr lang="pt-BR" altLang="pt-BR" u="none">
                <a:latin typeface="Courier New" pitchFamily="49" charset="0"/>
              </a:rPr>
              <a:t>   } </a:t>
            </a:r>
            <a:r>
              <a:rPr lang="pt-BR" altLang="pt-BR" u="none">
                <a:solidFill>
                  <a:srgbClr val="008000"/>
                </a:solidFill>
                <a:latin typeface="Courier New" pitchFamily="49" charset="0"/>
              </a:rPr>
              <a:t>// fim do main()</a:t>
            </a:r>
          </a:p>
          <a:p>
            <a:pPr>
              <a:lnSpc>
                <a:spcPct val="90000"/>
              </a:lnSpc>
            </a:pPr>
            <a:r>
              <a:rPr lang="pt-BR" altLang="pt-BR" u="none">
                <a:latin typeface="Courier New" pitchFamily="49" charset="0"/>
              </a:rPr>
              <a:t>} </a:t>
            </a:r>
            <a:r>
              <a:rPr lang="pt-BR" altLang="pt-BR" u="none">
                <a:solidFill>
                  <a:srgbClr val="008000"/>
                </a:solidFill>
                <a:latin typeface="Courier New" pitchFamily="49" charset="0"/>
              </a:rPr>
              <a:t>// fim da classe</a:t>
            </a:r>
          </a:p>
        </p:txBody>
      </p:sp>
      <p:sp>
        <p:nvSpPr>
          <p:cNvPr id="35021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 err="1"/>
              <a:t>Instrução</a:t>
            </a:r>
            <a:r>
              <a:rPr lang="en-US" altLang="pt-BR" dirty="0"/>
              <a:t> continue – </a:t>
            </a:r>
            <a:r>
              <a:rPr lang="en-US" altLang="pt-BR" dirty="0" err="1"/>
              <a:t>Exemplo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86241005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F8EC25-454E-4158-81AF-D6156E9F0AE2}" type="slidenum">
              <a:rPr lang="pt-BR"/>
              <a:pPr>
                <a:defRPr/>
              </a:pPr>
              <a:t>69</a:t>
            </a:fld>
            <a:endParaRPr lang="pt-BR"/>
          </a:p>
        </p:txBody>
      </p:sp>
      <p:sp>
        <p:nvSpPr>
          <p:cNvPr id="553986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/>
              <a:t>Packages  (1/3)</a:t>
            </a:r>
            <a:endParaRPr lang="pt-BR" dirty="0"/>
          </a:p>
        </p:txBody>
      </p:sp>
      <p:sp>
        <p:nvSpPr>
          <p:cNvPr id="553989" name="Rectangle 5"/>
          <p:cNvSpPr>
            <a:spLocks noChangeArrowheads="1"/>
          </p:cNvSpPr>
          <p:nvPr/>
        </p:nvSpPr>
        <p:spPr bwMode="auto">
          <a:xfrm>
            <a:off x="0" y="2243138"/>
            <a:ext cx="45593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defTabSz="449263" eaLnBrk="0" hangingPunct="0"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9999CC"/>
              </a:buClr>
              <a:buSzPct val="100000"/>
              <a:buFont typeface="Wingdings" pitchFamily="2" charset="2"/>
              <a:buChar char=""/>
            </a:pPr>
            <a:r>
              <a:rPr lang="en-GB" altLang="pt-BR">
                <a:solidFill>
                  <a:srgbClr val="000000"/>
                </a:solidFill>
                <a:latin typeface="Times New Roman" pitchFamily="18" charset="0"/>
              </a:rPr>
              <a:t>Os arquivos Java serão armazenados fisicamente em uma pasta.</a:t>
            </a:r>
          </a:p>
          <a:p>
            <a:pPr eaLnBrk="1" hangingPunct="1">
              <a:spcBef>
                <a:spcPts val="600"/>
              </a:spcBef>
              <a:buClr>
                <a:srgbClr val="9999CC"/>
              </a:buClr>
              <a:buSzPct val="100000"/>
              <a:buFont typeface="Wingdings" pitchFamily="2" charset="2"/>
              <a:buNone/>
            </a:pPr>
            <a:endParaRPr lang="en-GB" altLang="pt-BR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spcBef>
                <a:spcPts val="600"/>
              </a:spcBef>
              <a:buClr>
                <a:srgbClr val="9999CC"/>
              </a:buClr>
              <a:buSzPct val="100000"/>
              <a:buFont typeface="Wingdings" pitchFamily="2" charset="2"/>
              <a:buChar char=""/>
            </a:pPr>
            <a:r>
              <a:rPr lang="en-GB" altLang="pt-BR">
                <a:solidFill>
                  <a:srgbClr val="000000"/>
                </a:solidFill>
                <a:latin typeface="Times New Roman" pitchFamily="18" charset="0"/>
              </a:rPr>
              <a:t>No nosso exemplo ao lado estes arquivos estão no diretório Geometria.</a:t>
            </a:r>
          </a:p>
          <a:p>
            <a:pPr eaLnBrk="1" hangingPunct="1">
              <a:spcBef>
                <a:spcPts val="600"/>
              </a:spcBef>
              <a:buClr>
                <a:srgbClr val="9999CC"/>
              </a:buClr>
              <a:buSzPct val="100000"/>
              <a:buFont typeface="Wingdings" pitchFamily="2" charset="2"/>
              <a:buNone/>
            </a:pPr>
            <a:endParaRPr lang="en-GB" altLang="pt-BR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spcBef>
                <a:spcPts val="600"/>
              </a:spcBef>
              <a:buClr>
                <a:srgbClr val="9999CC"/>
              </a:buClr>
              <a:buSzPct val="100000"/>
              <a:buFont typeface="Wingdings" pitchFamily="2" charset="2"/>
              <a:buChar char=""/>
            </a:pPr>
            <a:r>
              <a:rPr lang="en-GB" altLang="pt-BR">
                <a:solidFill>
                  <a:srgbClr val="000000"/>
                </a:solidFill>
                <a:latin typeface="Times New Roman" pitchFamily="18" charset="0"/>
              </a:rPr>
              <a:t>Com o uso de </a:t>
            </a:r>
            <a:r>
              <a:rPr lang="en-GB" altLang="pt-BR" i="1">
                <a:solidFill>
                  <a:srgbClr val="000000"/>
                </a:solidFill>
                <a:latin typeface="Times New Roman" pitchFamily="18" charset="0"/>
              </a:rPr>
              <a:t>packages</a:t>
            </a:r>
            <a:r>
              <a:rPr lang="en-GB" altLang="pt-BR">
                <a:solidFill>
                  <a:srgbClr val="000000"/>
                </a:solidFill>
                <a:latin typeface="Times New Roman" pitchFamily="18" charset="0"/>
              </a:rPr>
              <a:t> podemos organizar de forma física algo lógico  (um grupo de classes em comum);</a:t>
            </a:r>
          </a:p>
          <a:p>
            <a:pPr eaLnBrk="1" hangingPunct="1">
              <a:spcBef>
                <a:spcPts val="600"/>
              </a:spcBef>
              <a:buClr>
                <a:srgbClr val="9999CC"/>
              </a:buClr>
              <a:buSzPct val="100000"/>
              <a:buFont typeface="Wingdings" pitchFamily="2" charset="2"/>
              <a:buNone/>
            </a:pPr>
            <a:endParaRPr lang="en-GB" altLang="pt-BR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553990" name="Object 6"/>
          <p:cNvGraphicFramePr>
            <a:graphicFrameLocks noGrp="1" noChangeAspect="1"/>
          </p:cNvGraphicFramePr>
          <p:nvPr>
            <p:ph/>
          </p:nvPr>
        </p:nvGraphicFramePr>
        <p:xfrm>
          <a:off x="4591050" y="2282825"/>
          <a:ext cx="4305300" cy="302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Imagem de bitmap" r:id="rId3" imgW="0" imgH="0" progId="Paint.Picture">
                  <p:embed/>
                </p:oleObj>
              </mc:Choice>
              <mc:Fallback>
                <p:oleObj name="Imagem de bitmap" r:id="rId3" imgW="0" imgH="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2282825"/>
                        <a:ext cx="4305300" cy="302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568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3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53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3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3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DF714B-4D7A-42D2-94EA-4A83328A493C}" type="slidenum">
              <a:rPr lang="pt-BR"/>
              <a:pPr>
                <a:defRPr/>
              </a:pPr>
              <a:t>7</a:t>
            </a:fld>
            <a:endParaRPr lang="pt-BR"/>
          </a:p>
        </p:txBody>
      </p:sp>
      <p:sp>
        <p:nvSpPr>
          <p:cNvPr id="54067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Distribuída</a:t>
            </a:r>
            <a:endParaRPr lang="pt-BR" dirty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646238"/>
            <a:ext cx="8229600" cy="4278312"/>
          </a:xfrm>
        </p:spPr>
        <p:txBody>
          <a:bodyPr lIns="90000" tIns="46800" rIns="90000" bIns="46800">
            <a:spAutoFit/>
          </a:bodyPr>
          <a:lstStyle/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2800" smtClean="0"/>
              <a:t>Java foi projetada para trabalhar em um ambiente de redes</a:t>
            </a:r>
          </a:p>
          <a:p>
            <a:pPr marL="339725" indent="-339725" defTabSz="449263" eaLnBrk="1" hangingPunct="1"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800" smtClean="0"/>
          </a:p>
          <a:p>
            <a:pPr marL="339725" indent="-339725" defTabSz="449263" eaLnBrk="1" hangingPunct="1"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800" smtClean="0"/>
          </a:p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2800" smtClean="0"/>
              <a:t>Na realidade, Java não é uma linguagem para programação distribuída; apenas  </a:t>
            </a:r>
            <a:r>
              <a:rPr lang="pt-BR" altLang="pt-BR" sz="2800" i="1" smtClean="0">
                <a:solidFill>
                  <a:schemeClr val="accent2"/>
                </a:solidFill>
              </a:rPr>
              <a:t>oferece bibliotecas para facilitar o processo de comunicação</a:t>
            </a:r>
            <a:r>
              <a:rPr lang="pt-BR" altLang="pt-BR" sz="2800" smtClean="0"/>
              <a:t>.</a:t>
            </a:r>
          </a:p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800" i="1" smtClean="0"/>
          </a:p>
        </p:txBody>
      </p:sp>
    </p:spTree>
    <p:extLst>
      <p:ext uri="{BB962C8B-B14F-4D97-AF65-F5344CB8AC3E}">
        <p14:creationId xmlns:p14="http://schemas.microsoft.com/office/powerpoint/2010/main" val="41207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688DE-D0A1-4822-873D-A61223999851}" type="slidenum">
              <a:rPr lang="pt-BR"/>
              <a:pPr>
                <a:defRPr/>
              </a:pPr>
              <a:t>70</a:t>
            </a:fld>
            <a:endParaRPr lang="pt-BR"/>
          </a:p>
        </p:txBody>
      </p:sp>
      <p:sp>
        <p:nvSpPr>
          <p:cNvPr id="55603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/>
              <a:t>Packages  (2/3)</a:t>
            </a:r>
            <a:endParaRPr lang="pt-BR" dirty="0"/>
          </a:p>
        </p:txBody>
      </p:sp>
      <p:sp>
        <p:nvSpPr>
          <p:cNvPr id="33796" name="Rectangle 6"/>
          <p:cNvSpPr>
            <a:spLocks noChangeArrowheads="1"/>
          </p:cNvSpPr>
          <p:nvPr/>
        </p:nvSpPr>
        <p:spPr bwMode="auto">
          <a:xfrm>
            <a:off x="457200" y="1112838"/>
            <a:ext cx="8229600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1363" indent="-284163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FontTx/>
              <a:buChar char="•"/>
            </a:pPr>
            <a:r>
              <a:rPr lang="en-GB" altLang="pt-BR" sz="2800" b="0">
                <a:latin typeface="Arial" charset="0"/>
              </a:rPr>
              <a:t>Para indicar que as definições de um arquivo fonte Java fazem parte de um determinado pacote, a primeira linha de código deve ser a declaração de pacote:</a:t>
            </a:r>
          </a:p>
          <a:p>
            <a:pPr eaLnBrk="1" hangingPunct="1">
              <a:spcBef>
                <a:spcPts val="800"/>
              </a:spcBef>
            </a:pPr>
            <a:endParaRPr lang="en-GB" altLang="pt-BR" sz="2800" b="0">
              <a:latin typeface="Arial" charset="0"/>
            </a:endParaRPr>
          </a:p>
          <a:p>
            <a:pPr lvl="2" eaLnBrk="1" hangingPunct="1">
              <a:spcBef>
                <a:spcPts val="700"/>
              </a:spcBef>
            </a:pPr>
            <a:r>
              <a:rPr lang="en-GB" altLang="pt-BR" sz="2400">
                <a:solidFill>
                  <a:schemeClr val="accent2"/>
                </a:solidFill>
                <a:latin typeface="Arial" charset="0"/>
              </a:rPr>
              <a:t>package nome_do_pacote;</a:t>
            </a:r>
          </a:p>
          <a:p>
            <a:pPr lvl="1" eaLnBrk="1" hangingPunct="1">
              <a:spcBef>
                <a:spcPts val="700"/>
              </a:spcBef>
            </a:pPr>
            <a:endParaRPr lang="en-GB" altLang="pt-BR" sz="2800">
              <a:solidFill>
                <a:schemeClr val="accent2"/>
              </a:solidFill>
              <a:latin typeface="Arial" charset="0"/>
            </a:endParaRPr>
          </a:p>
          <a:p>
            <a:pPr eaLnBrk="1" hangingPunct="1">
              <a:spcBef>
                <a:spcPts val="800"/>
              </a:spcBef>
              <a:buFontTx/>
              <a:buChar char="•"/>
            </a:pPr>
            <a:r>
              <a:rPr lang="en-GB" altLang="pt-BR" sz="2800" b="0">
                <a:latin typeface="Arial" charset="0"/>
              </a:rPr>
              <a:t>Caso tal declaração não esteja presente, as classes farão parte do “pacote </a:t>
            </a:r>
            <a:r>
              <a:rPr lang="en-GB" altLang="pt-BR" sz="2800" b="0" i="1">
                <a:latin typeface="Arial" charset="0"/>
              </a:rPr>
              <a:t>default</a:t>
            </a:r>
            <a:r>
              <a:rPr lang="en-GB" altLang="pt-BR" sz="2800" b="0">
                <a:latin typeface="Arial" charset="0"/>
              </a:rPr>
              <a:t>”, que está mapeado para o diretório corrente.</a:t>
            </a:r>
          </a:p>
        </p:txBody>
      </p:sp>
    </p:spTree>
    <p:extLst>
      <p:ext uri="{BB962C8B-B14F-4D97-AF65-F5344CB8AC3E}">
        <p14:creationId xmlns:p14="http://schemas.microsoft.com/office/powerpoint/2010/main" val="119759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100C6-2F64-428F-AF34-1FF0B86B2BC2}" type="slidenum">
              <a:rPr lang="pt-BR"/>
              <a:pPr>
                <a:defRPr/>
              </a:pPr>
              <a:t>71</a:t>
            </a:fld>
            <a:endParaRPr lang="pt-BR"/>
          </a:p>
        </p:txBody>
      </p:sp>
      <p:sp>
        <p:nvSpPr>
          <p:cNvPr id="558082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/>
              <a:t>Packages  (3/3)</a:t>
            </a:r>
            <a:endParaRPr lang="pt-BR" dirty="0"/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457200" y="1112838"/>
            <a:ext cx="8229600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1363" indent="-284163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ts val="750"/>
              </a:spcBef>
              <a:buFontTx/>
              <a:buChar char="•"/>
            </a:pPr>
            <a:r>
              <a:rPr lang="en-GB" altLang="pt-BR" sz="2400" b="0">
                <a:latin typeface="Arial" charset="0"/>
              </a:rPr>
              <a:t>Referenciando uma classe de um pacote no código fonte:</a:t>
            </a:r>
          </a:p>
          <a:p>
            <a:pPr eaLnBrk="1" hangingPunct="1">
              <a:spcBef>
                <a:spcPts val="750"/>
              </a:spcBef>
            </a:pPr>
            <a:endParaRPr lang="en-GB" altLang="pt-BR" sz="2400" b="0">
              <a:latin typeface="Arial" charset="0"/>
            </a:endParaRPr>
          </a:p>
          <a:p>
            <a:pPr lvl="2" eaLnBrk="1" hangingPunct="1">
              <a:spcBef>
                <a:spcPts val="600"/>
              </a:spcBef>
            </a:pPr>
            <a:r>
              <a:rPr lang="en-GB" altLang="pt-BR" sz="2000">
                <a:solidFill>
                  <a:schemeClr val="accent2"/>
                </a:solidFill>
                <a:latin typeface="Arial" charset="0"/>
              </a:rPr>
              <a:t>import nome_do_pacote.Xyz ou simplesmente</a:t>
            </a:r>
          </a:p>
          <a:p>
            <a:pPr lvl="2" eaLnBrk="1" hangingPunct="1">
              <a:spcBef>
                <a:spcPts val="600"/>
              </a:spcBef>
            </a:pPr>
            <a:r>
              <a:rPr lang="en-GB" altLang="pt-BR" sz="2000">
                <a:solidFill>
                  <a:schemeClr val="accent2"/>
                </a:solidFill>
                <a:latin typeface="Arial" charset="0"/>
              </a:rPr>
              <a:t>import nome_do_pacote.*</a:t>
            </a:r>
          </a:p>
          <a:p>
            <a:pPr lvl="1" eaLnBrk="1" hangingPunct="1">
              <a:spcBef>
                <a:spcPts val="600"/>
              </a:spcBef>
            </a:pPr>
            <a:endParaRPr lang="en-GB" altLang="pt-BR" sz="2400">
              <a:solidFill>
                <a:schemeClr val="accent2"/>
              </a:solidFill>
              <a:latin typeface="Arial" charset="0"/>
            </a:endParaRPr>
          </a:p>
          <a:p>
            <a:pPr eaLnBrk="1" hangingPunct="1">
              <a:spcBef>
                <a:spcPts val="750"/>
              </a:spcBef>
              <a:buFontTx/>
              <a:buChar char="•"/>
            </a:pPr>
            <a:r>
              <a:rPr lang="en-GB" altLang="pt-BR" sz="2400" b="0">
                <a:latin typeface="Arial" charset="0"/>
              </a:rPr>
              <a:t>Com isso a classe Xyz pode ser referenciada sem o prefixo nome_do_pacote no restante do código.</a:t>
            </a:r>
          </a:p>
          <a:p>
            <a:pPr eaLnBrk="1" hangingPunct="1">
              <a:spcBef>
                <a:spcPts val="750"/>
              </a:spcBef>
            </a:pPr>
            <a:endParaRPr lang="en-GB" altLang="pt-BR" sz="2400" b="0">
              <a:latin typeface="Arial" charset="0"/>
            </a:endParaRPr>
          </a:p>
          <a:p>
            <a:pPr eaLnBrk="1" hangingPunct="1">
              <a:spcBef>
                <a:spcPts val="750"/>
              </a:spcBef>
              <a:buFontTx/>
              <a:buChar char="•"/>
            </a:pPr>
            <a:r>
              <a:rPr lang="en-GB" altLang="pt-BR" sz="2400" b="0">
                <a:latin typeface="Arial" charset="0"/>
              </a:rPr>
              <a:t>A única exceção refere-se às classes do pacote java.lang.</a:t>
            </a:r>
          </a:p>
        </p:txBody>
      </p:sp>
    </p:spTree>
    <p:extLst>
      <p:ext uri="{BB962C8B-B14F-4D97-AF65-F5344CB8AC3E}">
        <p14:creationId xmlns:p14="http://schemas.microsoft.com/office/powerpoint/2010/main" val="27071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EE6A89-8172-4C81-82E5-B7F082A81C42}" type="slidenum">
              <a:rPr lang="pt-BR"/>
              <a:pPr>
                <a:defRPr/>
              </a:pPr>
              <a:t>72</a:t>
            </a:fld>
            <a:endParaRPr lang="pt-BR"/>
          </a:p>
        </p:txBody>
      </p:sp>
      <p:sp>
        <p:nvSpPr>
          <p:cNvPr id="559106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Classpath</a:t>
            </a:r>
            <a:endParaRPr lang="pt-BR" dirty="0"/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457200" y="1112838"/>
            <a:ext cx="8229600" cy="516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ts val="750"/>
              </a:spcBef>
              <a:buSzPct val="60000"/>
              <a:buFontTx/>
              <a:buChar char="•"/>
            </a:pPr>
            <a:r>
              <a:rPr lang="en-GB" altLang="pt-BR" sz="2400" b="0">
                <a:latin typeface="Arial" charset="0"/>
              </a:rPr>
              <a:t>O ambiente Java normalmente utiliza a especificação de uma </a:t>
            </a:r>
            <a:r>
              <a:rPr lang="en-GB" altLang="pt-BR" sz="2400" b="0" i="1">
                <a:solidFill>
                  <a:schemeClr val="accent2"/>
                </a:solidFill>
                <a:latin typeface="Arial" charset="0"/>
              </a:rPr>
              <a:t>variável de ambiente</a:t>
            </a:r>
            <a:r>
              <a:rPr lang="en-GB" altLang="pt-BR" sz="2400" b="0">
                <a:solidFill>
                  <a:schemeClr val="accent2"/>
                </a:solidFill>
                <a:latin typeface="Arial" charset="0"/>
              </a:rPr>
              <a:t> CLASSPATH</a:t>
            </a:r>
            <a:r>
              <a:rPr lang="en-GB" altLang="pt-BR" sz="2400" b="0">
                <a:latin typeface="Arial" charset="0"/>
              </a:rPr>
              <a:t>.</a:t>
            </a:r>
          </a:p>
          <a:p>
            <a:pPr eaLnBrk="1" hangingPunct="1">
              <a:spcBef>
                <a:spcPts val="750"/>
              </a:spcBef>
              <a:buSzPct val="60000"/>
            </a:pPr>
            <a:endParaRPr lang="en-GB" altLang="pt-BR" sz="2400" b="0">
              <a:latin typeface="Arial" charset="0"/>
            </a:endParaRPr>
          </a:p>
          <a:p>
            <a:pPr eaLnBrk="1" hangingPunct="1">
              <a:spcBef>
                <a:spcPts val="750"/>
              </a:spcBef>
              <a:buSzPct val="60000"/>
              <a:buFontTx/>
              <a:buChar char="•"/>
            </a:pPr>
            <a:r>
              <a:rPr lang="en-GB" altLang="pt-BR" sz="2400" b="0">
                <a:latin typeface="Arial" charset="0"/>
              </a:rPr>
              <a:t>CLASSPATH define uma lista de diretórios que contém os arquivos de classes Java.</a:t>
            </a:r>
          </a:p>
          <a:p>
            <a:pPr eaLnBrk="1" hangingPunct="1">
              <a:spcBef>
                <a:spcPts val="750"/>
              </a:spcBef>
              <a:buSzPct val="60000"/>
            </a:pPr>
            <a:endParaRPr lang="en-GB" altLang="pt-BR" sz="2400" b="0">
              <a:latin typeface="Arial" charset="0"/>
            </a:endParaRPr>
          </a:p>
          <a:p>
            <a:pPr eaLnBrk="1" hangingPunct="1">
              <a:spcBef>
                <a:spcPts val="750"/>
              </a:spcBef>
              <a:buSzPct val="60000"/>
              <a:buFontTx/>
              <a:buChar char="•"/>
            </a:pPr>
            <a:r>
              <a:rPr lang="en-GB" altLang="pt-BR" sz="2400" b="0">
                <a:latin typeface="Arial" charset="0"/>
              </a:rPr>
              <a:t>No exemplo anterior se o arquivo Xyz.class estiver no diretório /home/java/nome_do_pacote, então o diretório /home/java deve estar incluído no caminho de busca de classes definido por CLASSPATH.</a:t>
            </a:r>
          </a:p>
          <a:p>
            <a:pPr eaLnBrk="1" hangingPunct="1">
              <a:spcBef>
                <a:spcPts val="750"/>
              </a:spcBef>
              <a:buSzPct val="60000"/>
            </a:pPr>
            <a:endParaRPr lang="en-GB" altLang="pt-BR" sz="2400" b="0">
              <a:latin typeface="Arial" charset="0"/>
            </a:endParaRPr>
          </a:p>
          <a:p>
            <a:pPr eaLnBrk="1" hangingPunct="1">
              <a:spcBef>
                <a:spcPts val="750"/>
              </a:spcBef>
              <a:buSzPct val="60000"/>
            </a:pPr>
            <a:endParaRPr lang="en-GB" altLang="pt-BR" sz="32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00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2635F-29B6-4347-BCD8-6570F721DDB8}" type="slidenum">
              <a:rPr lang="pt-BR"/>
              <a:pPr>
                <a:defRPr/>
              </a:pPr>
              <a:t>73</a:t>
            </a:fld>
            <a:endParaRPr lang="pt-BR"/>
          </a:p>
        </p:txBody>
      </p:sp>
      <p:sp>
        <p:nvSpPr>
          <p:cNvPr id="560130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Tipos</a:t>
            </a:r>
            <a:r>
              <a:rPr lang="en-GB" dirty="0"/>
              <a:t> </a:t>
            </a:r>
            <a:r>
              <a:rPr lang="en-GB" dirty="0" err="1"/>
              <a:t>Primitivos</a:t>
            </a:r>
            <a:r>
              <a:rPr lang="en-GB" dirty="0"/>
              <a:t>  (1/6)</a:t>
            </a:r>
            <a:endParaRPr lang="pt-BR" dirty="0"/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457200" y="1112838"/>
            <a:ext cx="82296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1363" indent="-284163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ts val="700"/>
              </a:spcBef>
              <a:buFontTx/>
              <a:buChar char="•"/>
            </a:pPr>
            <a:r>
              <a:rPr lang="en-GB" altLang="pt-BR" sz="2800">
                <a:latin typeface="Arial" charset="0"/>
                <a:cs typeface="Times New Roman" pitchFamily="18" charset="0"/>
              </a:rPr>
              <a:t>Podem ser agrupados em quatro categorias:</a:t>
            </a:r>
          </a:p>
          <a:p>
            <a:pPr eaLnBrk="1" hangingPunct="1">
              <a:spcBef>
                <a:spcPts val="700"/>
              </a:spcBef>
            </a:pPr>
            <a:endParaRPr lang="en-GB" altLang="pt-BR" sz="2800">
              <a:latin typeface="Arial" charset="0"/>
              <a:cs typeface="Times New Roman" pitchFamily="18" charset="0"/>
            </a:endParaRPr>
          </a:p>
          <a:p>
            <a:pPr lvl="1" eaLnBrk="1" hangingPunct="1">
              <a:spcBef>
                <a:spcPts val="600"/>
              </a:spcBef>
              <a:buFontTx/>
              <a:buChar char="–"/>
            </a:pPr>
            <a:r>
              <a:rPr lang="en-GB" altLang="pt-BR" sz="2400" i="1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Tipos Inteiros</a:t>
            </a:r>
            <a:r>
              <a:rPr lang="en-GB" altLang="pt-BR" sz="2400">
                <a:latin typeface="Arial" charset="0"/>
                <a:cs typeface="Times New Roman" pitchFamily="18" charset="0"/>
              </a:rPr>
              <a:t>: Byte, Inteiro Curto, Inteiro e Inteiro Longo.</a:t>
            </a:r>
          </a:p>
          <a:p>
            <a:pPr lvl="1" eaLnBrk="1" hangingPunct="1">
              <a:spcBef>
                <a:spcPts val="600"/>
              </a:spcBef>
            </a:pPr>
            <a:endParaRPr lang="en-GB" altLang="pt-BR" sz="2400">
              <a:latin typeface="Arial" charset="0"/>
              <a:cs typeface="Times New Roman" pitchFamily="18" charset="0"/>
            </a:endParaRPr>
          </a:p>
          <a:p>
            <a:pPr lvl="1" eaLnBrk="1" hangingPunct="1">
              <a:spcBef>
                <a:spcPts val="600"/>
              </a:spcBef>
              <a:buFontTx/>
              <a:buChar char="–"/>
            </a:pPr>
            <a:r>
              <a:rPr lang="en-GB" altLang="pt-BR" sz="2400" i="1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Tipos Ponto Flutuante</a:t>
            </a:r>
            <a:r>
              <a:rPr lang="en-GB" altLang="pt-BR" sz="2400">
                <a:latin typeface="Arial" charset="0"/>
                <a:cs typeface="Times New Roman" pitchFamily="18" charset="0"/>
              </a:rPr>
              <a:t>: Ponto Flutuante Simples, Ponto Flutuante Duplo.</a:t>
            </a:r>
          </a:p>
          <a:p>
            <a:pPr lvl="1" eaLnBrk="1" hangingPunct="1">
              <a:spcBef>
                <a:spcPts val="600"/>
              </a:spcBef>
            </a:pPr>
            <a:endParaRPr lang="en-GB" altLang="pt-BR" sz="2400">
              <a:latin typeface="Arial" charset="0"/>
              <a:cs typeface="Times New Roman" pitchFamily="18" charset="0"/>
            </a:endParaRPr>
          </a:p>
          <a:p>
            <a:pPr lvl="1" eaLnBrk="1" hangingPunct="1">
              <a:spcBef>
                <a:spcPts val="600"/>
              </a:spcBef>
              <a:buFontTx/>
              <a:buChar char="–"/>
            </a:pPr>
            <a:r>
              <a:rPr lang="en-GB" altLang="pt-BR" sz="2400" i="1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Tipo Caractere</a:t>
            </a:r>
            <a:r>
              <a:rPr lang="en-GB" altLang="pt-BR" sz="2400">
                <a:latin typeface="Arial" charset="0"/>
                <a:cs typeface="Times New Roman" pitchFamily="18" charset="0"/>
              </a:rPr>
              <a:t>: Caractere.</a:t>
            </a:r>
          </a:p>
          <a:p>
            <a:pPr lvl="1" eaLnBrk="1" hangingPunct="1">
              <a:spcBef>
                <a:spcPts val="600"/>
              </a:spcBef>
            </a:pPr>
            <a:endParaRPr lang="en-GB" altLang="pt-BR" sz="2400">
              <a:latin typeface="Arial" charset="0"/>
              <a:cs typeface="Times New Roman" pitchFamily="18" charset="0"/>
            </a:endParaRPr>
          </a:p>
          <a:p>
            <a:pPr lvl="1" eaLnBrk="1" hangingPunct="1">
              <a:spcBef>
                <a:spcPts val="600"/>
              </a:spcBef>
              <a:buFontTx/>
              <a:buChar char="–"/>
            </a:pPr>
            <a:r>
              <a:rPr lang="en-GB" altLang="pt-BR" sz="2400" i="1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Tipo Lógico</a:t>
            </a:r>
            <a:r>
              <a:rPr lang="en-GB" altLang="pt-BR" sz="2400">
                <a:latin typeface="Arial" charset="0"/>
                <a:cs typeface="Times New Roman" pitchFamily="18" charset="0"/>
              </a:rPr>
              <a:t>: Booleano</a:t>
            </a:r>
            <a:r>
              <a:rPr lang="en-GB" altLang="pt-BR" sz="2400"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47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7F8312-BC91-4322-B017-C8EDEBABED58}" type="slidenum">
              <a:rPr lang="pt-BR"/>
              <a:pPr>
                <a:defRPr/>
              </a:pPr>
              <a:t>74</a:t>
            </a:fld>
            <a:endParaRPr lang="pt-BR"/>
          </a:p>
        </p:txBody>
      </p:sp>
      <p:sp>
        <p:nvSpPr>
          <p:cNvPr id="56115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Tipos</a:t>
            </a:r>
            <a:r>
              <a:rPr lang="en-GB" dirty="0"/>
              <a:t> </a:t>
            </a:r>
            <a:r>
              <a:rPr lang="en-GB" dirty="0" err="1"/>
              <a:t>Primitivos</a:t>
            </a:r>
            <a:r>
              <a:rPr lang="en-GB" dirty="0"/>
              <a:t>  - </a:t>
            </a:r>
            <a:r>
              <a:rPr lang="en-GB" dirty="0" err="1"/>
              <a:t>Inteiros</a:t>
            </a:r>
            <a:r>
              <a:rPr lang="en-GB" dirty="0"/>
              <a:t> (2/6)</a:t>
            </a:r>
            <a:endParaRPr lang="pt-BR" dirty="0"/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1017588" y="2098675"/>
            <a:ext cx="6907212" cy="3167063"/>
            <a:chOff x="793" y="1570"/>
            <a:chExt cx="4351" cy="1995"/>
          </a:xfrm>
        </p:grpSpPr>
        <p:sp>
          <p:nvSpPr>
            <p:cNvPr id="37893" name="Rectangle 5"/>
            <p:cNvSpPr>
              <a:spLocks noChangeArrowheads="1"/>
            </p:cNvSpPr>
            <p:nvPr/>
          </p:nvSpPr>
          <p:spPr bwMode="auto">
            <a:xfrm>
              <a:off x="2485" y="2721"/>
              <a:ext cx="2660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b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00007D"/>
                </a:buClr>
                <a:buSzPct val="75000"/>
                <a:buFont typeface="Wingdings" pitchFamily="2" charset="2"/>
                <a:buNone/>
              </a:pPr>
              <a:r>
                <a:rPr lang="en-GB" altLang="pt-BR" sz="2000" b="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-2.147.483.648 a +2.147.483.647</a:t>
              </a:r>
              <a:r>
                <a:rPr lang="en-GB" altLang="pt-BR" sz="2000" b="0">
                  <a:solidFill>
                    <a:srgbClr val="000000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793" y="2721"/>
              <a:ext cx="1693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b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spcBef>
                  <a:spcPts val="700"/>
                </a:spcBef>
                <a:buClr>
                  <a:srgbClr val="00007D"/>
                </a:buClr>
                <a:buSzPct val="75000"/>
                <a:buFont typeface="Wingdings" pitchFamily="2" charset="2"/>
                <a:buNone/>
              </a:pPr>
              <a:r>
                <a:rPr lang="en-GB" altLang="pt-BR" sz="2800" b="0">
                  <a:solidFill>
                    <a:srgbClr val="000000"/>
                  </a:solidFill>
                  <a:latin typeface="Arial" charset="0"/>
                </a:rPr>
                <a:t>Int</a:t>
              </a:r>
            </a:p>
          </p:txBody>
        </p:sp>
        <p:sp>
          <p:nvSpPr>
            <p:cNvPr id="37895" name="Rectangle 7"/>
            <p:cNvSpPr>
              <a:spLocks noChangeArrowheads="1"/>
            </p:cNvSpPr>
            <p:nvPr/>
          </p:nvSpPr>
          <p:spPr bwMode="auto">
            <a:xfrm>
              <a:off x="2485" y="3139"/>
              <a:ext cx="2660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b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00007D"/>
                </a:buClr>
                <a:buSzPct val="75000"/>
                <a:buFont typeface="Wingdings" pitchFamily="2" charset="2"/>
                <a:buNone/>
              </a:pPr>
              <a:r>
                <a:rPr lang="en-GB" altLang="pt-BR" sz="2000" b="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-9.223.372.036.854.775.808 a +9.223.372.036.854.775.807</a:t>
              </a:r>
              <a:r>
                <a:rPr lang="en-GB" altLang="pt-BR" sz="2000" b="0">
                  <a:solidFill>
                    <a:srgbClr val="000000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793" y="3139"/>
              <a:ext cx="1693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b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spcBef>
                  <a:spcPts val="700"/>
                </a:spcBef>
                <a:buClr>
                  <a:srgbClr val="00007D"/>
                </a:buClr>
                <a:buSzPct val="75000"/>
                <a:buFont typeface="Wingdings" pitchFamily="2" charset="2"/>
                <a:buNone/>
              </a:pPr>
              <a:r>
                <a:rPr lang="en-GB" altLang="pt-BR" sz="2800" b="0">
                  <a:solidFill>
                    <a:srgbClr val="000000"/>
                  </a:solidFill>
                  <a:latin typeface="Arial" charset="0"/>
                </a:rPr>
                <a:t>Long</a:t>
              </a:r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2485" y="2303"/>
              <a:ext cx="2660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b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00007D"/>
                </a:buClr>
                <a:buSzPct val="75000"/>
                <a:buFont typeface="Wingdings" pitchFamily="2" charset="2"/>
                <a:buNone/>
              </a:pPr>
              <a:r>
                <a:rPr lang="en-GB" altLang="pt-BR" sz="2000" b="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-32.768 a +32.767</a:t>
              </a:r>
              <a:r>
                <a:rPr lang="en-GB" altLang="pt-BR" sz="2000" b="0">
                  <a:solidFill>
                    <a:srgbClr val="000000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793" y="2303"/>
              <a:ext cx="1693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b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spcBef>
                  <a:spcPts val="700"/>
                </a:spcBef>
                <a:buClr>
                  <a:srgbClr val="00007D"/>
                </a:buClr>
                <a:buSzPct val="75000"/>
                <a:buFont typeface="Wingdings" pitchFamily="2" charset="2"/>
                <a:buNone/>
              </a:pPr>
              <a:r>
                <a:rPr lang="en-GB" altLang="pt-BR" sz="2800" b="0">
                  <a:solidFill>
                    <a:srgbClr val="000000"/>
                  </a:solidFill>
                  <a:latin typeface="Arial" charset="0"/>
                </a:rPr>
                <a:t>Short </a:t>
              </a:r>
            </a:p>
          </p:txBody>
        </p:sp>
        <p:sp>
          <p:nvSpPr>
            <p:cNvPr id="37899" name="Rectangle 11"/>
            <p:cNvSpPr>
              <a:spLocks noChangeArrowheads="1"/>
            </p:cNvSpPr>
            <p:nvPr/>
          </p:nvSpPr>
          <p:spPr bwMode="auto">
            <a:xfrm>
              <a:off x="2485" y="1885"/>
              <a:ext cx="2660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b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00007D"/>
                </a:buClr>
                <a:buSzPct val="75000"/>
                <a:buFont typeface="Wingdings" pitchFamily="2" charset="2"/>
                <a:buNone/>
              </a:pPr>
              <a:r>
                <a:rPr lang="en-GB" altLang="pt-BR" sz="2000" b="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-128 a +127</a:t>
              </a:r>
              <a:r>
                <a:rPr lang="en-GB" altLang="pt-BR" sz="2000" b="0">
                  <a:solidFill>
                    <a:srgbClr val="000000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37900" name="Rectangle 12"/>
            <p:cNvSpPr>
              <a:spLocks noChangeArrowheads="1"/>
            </p:cNvSpPr>
            <p:nvPr/>
          </p:nvSpPr>
          <p:spPr bwMode="auto">
            <a:xfrm>
              <a:off x="793" y="1885"/>
              <a:ext cx="1693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b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spcBef>
                  <a:spcPts val="700"/>
                </a:spcBef>
                <a:buClr>
                  <a:srgbClr val="00007D"/>
                </a:buClr>
                <a:buSzPct val="75000"/>
                <a:buFont typeface="Wingdings" pitchFamily="2" charset="2"/>
                <a:buNone/>
              </a:pPr>
              <a:r>
                <a:rPr lang="en-GB" altLang="pt-BR" sz="2800" b="0">
                  <a:solidFill>
                    <a:srgbClr val="000000"/>
                  </a:solidFill>
                  <a:latin typeface="Arial" charset="0"/>
                </a:rPr>
                <a:t>Byte</a:t>
              </a:r>
            </a:p>
          </p:txBody>
        </p:sp>
        <p:sp>
          <p:nvSpPr>
            <p:cNvPr id="37901" name="Rectangle 13"/>
            <p:cNvSpPr>
              <a:spLocks noChangeArrowheads="1"/>
            </p:cNvSpPr>
            <p:nvPr/>
          </p:nvSpPr>
          <p:spPr bwMode="auto">
            <a:xfrm>
              <a:off x="2485" y="1570"/>
              <a:ext cx="2660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b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>
                  <a:srgbClr val="00007D"/>
                </a:buClr>
                <a:buSzPct val="75000"/>
                <a:buFont typeface="Wingdings" pitchFamily="2" charset="2"/>
                <a:buNone/>
              </a:pPr>
              <a:r>
                <a:rPr lang="en-GB" altLang="pt-BR" b="0">
                  <a:solidFill>
                    <a:srgbClr val="000000"/>
                  </a:solidFill>
                  <a:latin typeface="Arial" charset="0"/>
                </a:rPr>
                <a:t>Faixas</a:t>
              </a:r>
            </a:p>
          </p:txBody>
        </p:sp>
        <p:sp>
          <p:nvSpPr>
            <p:cNvPr id="37902" name="Rectangle 14"/>
            <p:cNvSpPr>
              <a:spLocks noChangeArrowheads="1"/>
            </p:cNvSpPr>
            <p:nvPr/>
          </p:nvSpPr>
          <p:spPr bwMode="auto">
            <a:xfrm>
              <a:off x="793" y="1570"/>
              <a:ext cx="1693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b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>
                <a:spcBef>
                  <a:spcPts val="700"/>
                </a:spcBef>
                <a:buClr>
                  <a:srgbClr val="00007D"/>
                </a:buClr>
                <a:buSzPct val="75000"/>
                <a:buFont typeface="Wingdings" pitchFamily="2" charset="2"/>
                <a:buNone/>
              </a:pPr>
              <a:r>
                <a:rPr lang="en-GB" altLang="pt-BR" b="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Tipos de Dados  Inteiros</a:t>
              </a:r>
              <a:r>
                <a:rPr lang="en-GB" altLang="pt-BR" sz="2800" b="0">
                  <a:solidFill>
                    <a:srgbClr val="000000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37903" name="Line 15"/>
            <p:cNvSpPr>
              <a:spLocks noChangeShapeType="1"/>
            </p:cNvSpPr>
            <p:nvPr/>
          </p:nvSpPr>
          <p:spPr bwMode="auto">
            <a:xfrm>
              <a:off x="793" y="1570"/>
              <a:ext cx="4351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904" name="Line 16"/>
            <p:cNvSpPr>
              <a:spLocks noChangeShapeType="1"/>
            </p:cNvSpPr>
            <p:nvPr/>
          </p:nvSpPr>
          <p:spPr bwMode="auto">
            <a:xfrm>
              <a:off x="793" y="1885"/>
              <a:ext cx="4351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905" name="Line 17"/>
            <p:cNvSpPr>
              <a:spLocks noChangeShapeType="1"/>
            </p:cNvSpPr>
            <p:nvPr/>
          </p:nvSpPr>
          <p:spPr bwMode="auto">
            <a:xfrm>
              <a:off x="793" y="2303"/>
              <a:ext cx="4351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906" name="Line 18"/>
            <p:cNvSpPr>
              <a:spLocks noChangeShapeType="1"/>
            </p:cNvSpPr>
            <p:nvPr/>
          </p:nvSpPr>
          <p:spPr bwMode="auto">
            <a:xfrm>
              <a:off x="793" y="2721"/>
              <a:ext cx="4351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907" name="Line 19"/>
            <p:cNvSpPr>
              <a:spLocks noChangeShapeType="1"/>
            </p:cNvSpPr>
            <p:nvPr/>
          </p:nvSpPr>
          <p:spPr bwMode="auto">
            <a:xfrm>
              <a:off x="793" y="3565"/>
              <a:ext cx="4351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908" name="Line 20"/>
            <p:cNvSpPr>
              <a:spLocks noChangeShapeType="1"/>
            </p:cNvSpPr>
            <p:nvPr/>
          </p:nvSpPr>
          <p:spPr bwMode="auto">
            <a:xfrm>
              <a:off x="793" y="1570"/>
              <a:ext cx="1" cy="199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909" name="Line 21"/>
            <p:cNvSpPr>
              <a:spLocks noChangeShapeType="1"/>
            </p:cNvSpPr>
            <p:nvPr/>
          </p:nvSpPr>
          <p:spPr bwMode="auto">
            <a:xfrm>
              <a:off x="2485" y="1570"/>
              <a:ext cx="1" cy="19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910" name="Line 22"/>
            <p:cNvSpPr>
              <a:spLocks noChangeShapeType="1"/>
            </p:cNvSpPr>
            <p:nvPr/>
          </p:nvSpPr>
          <p:spPr bwMode="auto">
            <a:xfrm>
              <a:off x="5144" y="1570"/>
              <a:ext cx="1" cy="199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911" name="Line 23"/>
            <p:cNvSpPr>
              <a:spLocks noChangeShapeType="1"/>
            </p:cNvSpPr>
            <p:nvPr/>
          </p:nvSpPr>
          <p:spPr bwMode="auto">
            <a:xfrm>
              <a:off x="793" y="3139"/>
              <a:ext cx="4351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5403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B83E62-A840-4A75-8A31-A3DF122FAA0C}" type="slidenum">
              <a:rPr lang="pt-BR"/>
              <a:pPr>
                <a:defRPr/>
              </a:pPr>
              <a:t>75</a:t>
            </a:fld>
            <a:endParaRPr lang="pt-BR"/>
          </a:p>
        </p:txBody>
      </p:sp>
      <p:sp>
        <p:nvSpPr>
          <p:cNvPr id="562178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83121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Tipos</a:t>
            </a:r>
            <a:r>
              <a:rPr lang="en-GB" dirty="0"/>
              <a:t> </a:t>
            </a:r>
            <a:r>
              <a:rPr lang="en-GB" dirty="0" err="1"/>
              <a:t>Primitivos</a:t>
            </a:r>
            <a:r>
              <a:rPr lang="en-GB" dirty="0"/>
              <a:t> – Ponto </a:t>
            </a:r>
            <a:r>
              <a:rPr lang="en-GB" dirty="0" err="1"/>
              <a:t>Flutuante</a:t>
            </a:r>
            <a:r>
              <a:rPr lang="en-GB" dirty="0"/>
              <a:t>  (3/6)</a:t>
            </a:r>
            <a:endParaRPr lang="pt-BR" dirty="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539750" y="5013325"/>
            <a:ext cx="8229600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39775" indent="-28257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800" b="0">
                <a:latin typeface="Arial" charset="0"/>
                <a:cs typeface="Times New Roman" pitchFamily="18" charset="0"/>
              </a:rPr>
              <a:t>Exemplos: </a:t>
            </a:r>
          </a:p>
          <a:p>
            <a:pPr lvl="1" eaLnBrk="1" hangingPunct="1">
              <a:spcBef>
                <a:spcPts val="650"/>
              </a:spcBef>
              <a:buFontTx/>
              <a:buChar char="–"/>
            </a:pPr>
            <a:r>
              <a:rPr lang="en-GB" altLang="pt-BR" sz="2400" b="0">
                <a:latin typeface="Arial" charset="0"/>
                <a:cs typeface="Times New Roman" pitchFamily="18" charset="0"/>
              </a:rPr>
              <a:t>1.44E6 é equivalente a 1.44 x 10</a:t>
            </a:r>
            <a:r>
              <a:rPr lang="en-GB" altLang="pt-BR" sz="2400" b="0" baseline="30000">
                <a:latin typeface="Arial" charset="0"/>
                <a:cs typeface="Times New Roman" pitchFamily="18" charset="0"/>
              </a:rPr>
              <a:t>6</a:t>
            </a:r>
            <a:r>
              <a:rPr lang="en-GB" altLang="pt-BR" sz="2400" b="0">
                <a:latin typeface="Arial" charset="0"/>
                <a:cs typeface="Times New Roman" pitchFamily="18" charset="0"/>
              </a:rPr>
              <a:t> = 1.440.000. </a:t>
            </a:r>
          </a:p>
          <a:p>
            <a:pPr lvl="1" eaLnBrk="1" hangingPunct="1">
              <a:spcBef>
                <a:spcPts val="700"/>
              </a:spcBef>
              <a:buFontTx/>
              <a:buChar char="–"/>
            </a:pPr>
            <a:r>
              <a:rPr lang="en-GB" altLang="pt-BR" sz="2400" b="0">
                <a:latin typeface="Arial" charset="0"/>
                <a:cs typeface="Times New Roman" pitchFamily="18" charset="0"/>
              </a:rPr>
              <a:t>3.4254e-2 representa 3.4254 x 10</a:t>
            </a:r>
            <a:r>
              <a:rPr lang="en-GB" altLang="pt-BR" sz="2400" b="0" baseline="30000">
                <a:latin typeface="Arial" charset="0"/>
                <a:cs typeface="Times New Roman" pitchFamily="18" charset="0"/>
              </a:rPr>
              <a:t>-2</a:t>
            </a:r>
            <a:r>
              <a:rPr lang="en-GB" altLang="pt-BR" sz="2400" b="0">
                <a:latin typeface="Arial" charset="0"/>
                <a:cs typeface="Times New Roman" pitchFamily="18" charset="0"/>
              </a:rPr>
              <a:t> =0.034254.</a:t>
            </a:r>
            <a:r>
              <a:rPr lang="en-GB" altLang="pt-BR" sz="2400" b="0">
                <a:latin typeface="Arial" charset="0"/>
              </a:rPr>
              <a:t> </a:t>
            </a:r>
          </a:p>
        </p:txBody>
      </p:sp>
      <p:grpSp>
        <p:nvGrpSpPr>
          <p:cNvPr id="38917" name="Group 5"/>
          <p:cNvGrpSpPr>
            <a:grpSpLocks/>
          </p:cNvGrpSpPr>
          <p:nvPr/>
        </p:nvGrpSpPr>
        <p:grpSpPr bwMode="auto">
          <a:xfrm>
            <a:off x="1042988" y="1844675"/>
            <a:ext cx="7280275" cy="3095625"/>
            <a:chOff x="657" y="1162"/>
            <a:chExt cx="4586" cy="1950"/>
          </a:xfrm>
        </p:grpSpPr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143" y="1162"/>
              <a:ext cx="3101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>
                  <a:srgbClr val="00007D"/>
                </a:buClr>
                <a:buSzPct val="75000"/>
                <a:buFont typeface="Wingdings" pitchFamily="2" charset="2"/>
                <a:buNone/>
              </a:pPr>
              <a:r>
                <a:rPr lang="en-GB" altLang="pt-BR" b="0">
                  <a:solidFill>
                    <a:srgbClr val="000000"/>
                  </a:solidFill>
                  <a:latin typeface="Arial" charset="0"/>
                </a:rPr>
                <a:t>Faixas</a:t>
              </a: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657" y="1162"/>
              <a:ext cx="1487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>
                  <a:srgbClr val="00007D"/>
                </a:buClr>
                <a:buSzPct val="75000"/>
                <a:buFont typeface="Wingdings" pitchFamily="2" charset="2"/>
                <a:buNone/>
              </a:pPr>
              <a:r>
                <a:rPr lang="en-GB" altLang="pt-BR" b="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Tipos de Dados em Ponto Flutuante</a:t>
              </a: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2143" y="2376"/>
              <a:ext cx="3101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00007D"/>
                </a:buClr>
                <a:buSzPct val="75000"/>
                <a:buFont typeface="Wingdings" pitchFamily="2" charset="2"/>
                <a:buNone/>
              </a:pPr>
              <a:r>
                <a:rPr lang="en-GB" altLang="pt-BR" sz="2000" b="0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</a:rPr>
                <a:t></a:t>
              </a:r>
              <a:r>
                <a:rPr lang="en-GB" altLang="pt-BR" sz="2000" b="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 4.94065645841246544 x 10</a:t>
              </a:r>
              <a:r>
                <a:rPr lang="en-GB" altLang="pt-BR" sz="2000" b="0" baseline="3000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-324</a:t>
              </a:r>
              <a:r>
                <a:rPr lang="en-GB" altLang="pt-BR" sz="2000" b="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 a </a:t>
              </a:r>
              <a:r>
                <a:rPr lang="en-GB" altLang="pt-BR" sz="2000" b="0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</a:rPr>
                <a:t></a:t>
              </a:r>
              <a:r>
                <a:rPr lang="en-GB" altLang="pt-BR" sz="2000" b="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 1.79769313486231570 x 10</a:t>
              </a:r>
              <a:r>
                <a:rPr lang="en-GB" altLang="pt-BR" sz="2000" b="0" baseline="3000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+308</a:t>
              </a:r>
              <a:r>
                <a:rPr lang="en-GB" altLang="pt-BR" sz="2000" b="0">
                  <a:solidFill>
                    <a:srgbClr val="000000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657" y="2376"/>
              <a:ext cx="1487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>
                <a:spcBef>
                  <a:spcPts val="700"/>
                </a:spcBef>
                <a:buClr>
                  <a:srgbClr val="00007D"/>
                </a:buClr>
                <a:buSzPct val="75000"/>
                <a:buFont typeface="Wingdings" pitchFamily="2" charset="2"/>
                <a:buNone/>
              </a:pPr>
              <a:r>
                <a:rPr lang="en-GB" altLang="pt-BR" sz="2000" b="0">
                  <a:solidFill>
                    <a:srgbClr val="000000"/>
                  </a:solidFill>
                  <a:latin typeface="Arial" charset="0"/>
                </a:rPr>
                <a:t>Double</a:t>
              </a: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2143" y="1833"/>
              <a:ext cx="3101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spcBef>
                  <a:spcPts val="700"/>
                </a:spcBef>
                <a:buClr>
                  <a:srgbClr val="00007D"/>
                </a:buClr>
                <a:buSzPct val="75000"/>
                <a:buFont typeface="Wingdings" pitchFamily="2" charset="2"/>
                <a:buNone/>
              </a:pPr>
              <a:r>
                <a:rPr lang="en-GB" altLang="pt-BR" sz="2000" b="0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</a:rPr>
                <a:t></a:t>
              </a:r>
              <a:r>
                <a:rPr lang="en-GB" altLang="pt-BR" sz="2000" b="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 1.40282347 x 10</a:t>
              </a:r>
              <a:r>
                <a:rPr lang="en-GB" altLang="pt-BR" sz="2000" b="0" baseline="3000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-45</a:t>
              </a:r>
              <a:r>
                <a:rPr lang="en-GB" altLang="pt-BR" sz="2000" b="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  a  </a:t>
              </a:r>
              <a:r>
                <a:rPr lang="en-GB" altLang="pt-BR" sz="2000" b="0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</a:rPr>
                <a:t></a:t>
              </a:r>
              <a:r>
                <a:rPr lang="en-GB" altLang="pt-BR" sz="2000" b="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 3.40282347 x  10</a:t>
              </a:r>
              <a:r>
                <a:rPr lang="en-GB" altLang="pt-BR" sz="2000" b="0" baseline="3000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+38</a:t>
              </a:r>
              <a:r>
                <a:rPr lang="en-GB" altLang="pt-BR" sz="2800" b="0">
                  <a:solidFill>
                    <a:srgbClr val="000000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657" y="1833"/>
              <a:ext cx="1487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>
                <a:spcBef>
                  <a:spcPts val="700"/>
                </a:spcBef>
                <a:buClr>
                  <a:srgbClr val="00007D"/>
                </a:buClr>
                <a:buSzPct val="75000"/>
                <a:buFont typeface="Wingdings" pitchFamily="2" charset="2"/>
                <a:buNone/>
              </a:pPr>
              <a:r>
                <a:rPr lang="en-GB" altLang="pt-BR" sz="2000" b="0">
                  <a:solidFill>
                    <a:srgbClr val="000000"/>
                  </a:solidFill>
                  <a:latin typeface="Arial" charset="0"/>
                </a:rPr>
                <a:t>Float</a:t>
              </a:r>
            </a:p>
          </p:txBody>
        </p:sp>
        <p:sp>
          <p:nvSpPr>
            <p:cNvPr id="38924" name="Line 12"/>
            <p:cNvSpPr>
              <a:spLocks noChangeShapeType="1"/>
            </p:cNvSpPr>
            <p:nvPr/>
          </p:nvSpPr>
          <p:spPr bwMode="auto">
            <a:xfrm>
              <a:off x="657" y="1162"/>
              <a:ext cx="4586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925" name="Line 13"/>
            <p:cNvSpPr>
              <a:spLocks noChangeShapeType="1"/>
            </p:cNvSpPr>
            <p:nvPr/>
          </p:nvSpPr>
          <p:spPr bwMode="auto">
            <a:xfrm>
              <a:off x="657" y="2376"/>
              <a:ext cx="458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926" name="Line 14"/>
            <p:cNvSpPr>
              <a:spLocks noChangeShapeType="1"/>
            </p:cNvSpPr>
            <p:nvPr/>
          </p:nvSpPr>
          <p:spPr bwMode="auto">
            <a:xfrm>
              <a:off x="657" y="3111"/>
              <a:ext cx="4586" cy="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>
              <a:off x="657" y="1162"/>
              <a:ext cx="1" cy="1949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>
              <a:off x="2143" y="1162"/>
              <a:ext cx="1" cy="194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929" name="Line 17"/>
            <p:cNvSpPr>
              <a:spLocks noChangeShapeType="1"/>
            </p:cNvSpPr>
            <p:nvPr/>
          </p:nvSpPr>
          <p:spPr bwMode="auto">
            <a:xfrm>
              <a:off x="5243" y="1162"/>
              <a:ext cx="1" cy="1949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930" name="Line 18"/>
            <p:cNvSpPr>
              <a:spLocks noChangeShapeType="1"/>
            </p:cNvSpPr>
            <p:nvPr/>
          </p:nvSpPr>
          <p:spPr bwMode="auto">
            <a:xfrm>
              <a:off x="657" y="1833"/>
              <a:ext cx="458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84565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8A4A35-E610-47C8-92F9-2CB764923FE9}" type="slidenum">
              <a:rPr lang="pt-BR"/>
              <a:pPr>
                <a:defRPr/>
              </a:pPr>
              <a:t>76</a:t>
            </a:fld>
            <a:endParaRPr lang="pt-BR"/>
          </a:p>
        </p:txBody>
      </p:sp>
      <p:sp>
        <p:nvSpPr>
          <p:cNvPr id="563202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Tipos</a:t>
            </a:r>
            <a:r>
              <a:rPr lang="en-GB" dirty="0"/>
              <a:t> </a:t>
            </a:r>
            <a:r>
              <a:rPr lang="en-GB" dirty="0" err="1"/>
              <a:t>Primitivos</a:t>
            </a:r>
            <a:r>
              <a:rPr lang="en-GB" dirty="0"/>
              <a:t> - </a:t>
            </a:r>
            <a:r>
              <a:rPr lang="en-GB" dirty="0" err="1"/>
              <a:t>Caractere</a:t>
            </a:r>
            <a:r>
              <a:rPr lang="en-GB" dirty="0"/>
              <a:t> (4/6)</a:t>
            </a:r>
            <a:endParaRPr lang="pt-BR" dirty="0"/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457200" y="1112838"/>
            <a:ext cx="8229600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FontTx/>
              <a:buChar char="•"/>
            </a:pPr>
            <a:r>
              <a:rPr lang="pt-BR" altLang="pt-BR" sz="2400" b="0">
                <a:latin typeface="Arial" charset="0"/>
                <a:cs typeface="Times New Roman" pitchFamily="18" charset="0"/>
              </a:rPr>
              <a:t>O tipo </a:t>
            </a:r>
            <a:r>
              <a:rPr lang="pt-BR" altLang="pt-BR" sz="2400">
                <a:latin typeface="Arial" charset="0"/>
                <a:cs typeface="Times New Roman" pitchFamily="18" charset="0"/>
              </a:rPr>
              <a:t>char</a:t>
            </a:r>
            <a:r>
              <a:rPr lang="pt-BR" altLang="pt-BR" sz="2400" b="0" i="1">
                <a:latin typeface="Arial" charset="0"/>
                <a:cs typeface="Times New Roman" pitchFamily="18" charset="0"/>
              </a:rPr>
              <a:t> </a:t>
            </a:r>
            <a:r>
              <a:rPr lang="pt-BR" altLang="pt-BR" sz="2400" b="0">
                <a:latin typeface="Arial" charset="0"/>
                <a:cs typeface="Times New Roman" pitchFamily="18" charset="0"/>
              </a:rPr>
              <a:t>permite a representação de caracteres individuais.</a:t>
            </a:r>
          </a:p>
          <a:p>
            <a:pPr eaLnBrk="1" hangingPunct="1">
              <a:spcBef>
                <a:spcPts val="800"/>
              </a:spcBef>
            </a:pPr>
            <a:endParaRPr lang="pt-BR" altLang="pt-BR" sz="2400" b="0">
              <a:latin typeface="Arial" charset="0"/>
              <a:cs typeface="Times New Roman" pitchFamily="18" charset="0"/>
            </a:endParaRPr>
          </a:p>
          <a:p>
            <a:pPr eaLnBrk="1" hangingPunct="1">
              <a:spcBef>
                <a:spcPts val="800"/>
              </a:spcBef>
            </a:pPr>
            <a:endParaRPr lang="pt-BR" altLang="pt-BR" sz="2400" b="0">
              <a:latin typeface="Arial" charset="0"/>
              <a:cs typeface="Times New Roman" pitchFamily="18" charset="0"/>
            </a:endParaRPr>
          </a:p>
          <a:p>
            <a:pPr eaLnBrk="1" hangingPunct="1">
              <a:spcBef>
                <a:spcPts val="800"/>
              </a:spcBef>
              <a:buFontTx/>
              <a:buChar char="•"/>
            </a:pPr>
            <a:r>
              <a:rPr lang="pt-BR" altLang="pt-BR" sz="2400" b="0">
                <a:latin typeface="Arial" charset="0"/>
              </a:rPr>
              <a:t>Ocupa 16 bits interno permitindo até </a:t>
            </a:r>
            <a:r>
              <a:rPr lang="pt-BR" altLang="pt-BR" sz="2400" b="0">
                <a:latin typeface="Arial" charset="0"/>
                <a:cs typeface="Times New Roman" pitchFamily="18" charset="0"/>
              </a:rPr>
              <a:t>32.768 caracteres diferentes.</a:t>
            </a:r>
          </a:p>
          <a:p>
            <a:pPr eaLnBrk="1" hangingPunct="1">
              <a:spcBef>
                <a:spcPts val="800"/>
              </a:spcBef>
            </a:pPr>
            <a:endParaRPr lang="pt-BR" altLang="pt-BR" sz="2400" b="0">
              <a:latin typeface="Arial" charset="0"/>
              <a:cs typeface="Times New Roman" pitchFamily="18" charset="0"/>
            </a:endParaRPr>
          </a:p>
          <a:p>
            <a:pPr eaLnBrk="1" hangingPunct="1">
              <a:spcBef>
                <a:spcPts val="800"/>
              </a:spcBef>
            </a:pPr>
            <a:endParaRPr lang="pt-BR" altLang="pt-BR" sz="2400" b="0">
              <a:latin typeface="Arial" charset="0"/>
              <a:cs typeface="Times New Roman" pitchFamily="18" charset="0"/>
            </a:endParaRPr>
          </a:p>
          <a:p>
            <a:pPr eaLnBrk="1" hangingPunct="1">
              <a:spcBef>
                <a:spcPts val="800"/>
              </a:spcBef>
              <a:buFontTx/>
              <a:buChar char="•"/>
            </a:pPr>
            <a:r>
              <a:rPr lang="pt-BR" altLang="pt-BR" sz="2400" b="0">
                <a:latin typeface="Arial" charset="0"/>
                <a:cs typeface="Times New Roman" pitchFamily="18" charset="0"/>
              </a:rPr>
              <a:t>Caracteres de controle e outros caracteres cujo uso é reservado pela linguagem devem ser usados precedidos por &lt; \ &gt;.</a:t>
            </a:r>
          </a:p>
        </p:txBody>
      </p:sp>
    </p:spTree>
    <p:extLst>
      <p:ext uri="{BB962C8B-B14F-4D97-AF65-F5344CB8AC3E}">
        <p14:creationId xmlns:p14="http://schemas.microsoft.com/office/powerpoint/2010/main" val="7210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AF7816-F616-4CD8-8D90-BD17DE1E85A0}" type="slidenum">
              <a:rPr lang="pt-BR"/>
              <a:pPr>
                <a:defRPr/>
              </a:pPr>
              <a:t>77</a:t>
            </a:fld>
            <a:endParaRPr lang="pt-BR"/>
          </a:p>
        </p:txBody>
      </p:sp>
      <p:sp>
        <p:nvSpPr>
          <p:cNvPr id="564226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Tipos</a:t>
            </a:r>
            <a:r>
              <a:rPr lang="en-GB" dirty="0"/>
              <a:t> </a:t>
            </a:r>
            <a:r>
              <a:rPr lang="en-GB" dirty="0" err="1"/>
              <a:t>Primitivos</a:t>
            </a:r>
            <a:r>
              <a:rPr lang="en-GB" dirty="0"/>
              <a:t>  - </a:t>
            </a:r>
            <a:r>
              <a:rPr lang="en-GB" dirty="0" err="1"/>
              <a:t>Caractere</a:t>
            </a:r>
            <a:r>
              <a:rPr lang="en-GB" dirty="0"/>
              <a:t> (5/6)</a:t>
            </a:r>
            <a:endParaRPr lang="pt-BR" dirty="0"/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/>
          </p:nvPr>
        </p:nvGraphicFramePr>
        <p:xfrm>
          <a:off x="762000" y="1736725"/>
          <a:ext cx="7181850" cy="385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Imagem de bitmap" r:id="rId3" imgW="0" imgH="0" progId="Paint.Picture">
                  <p:embed/>
                </p:oleObj>
              </mc:Choice>
              <mc:Fallback>
                <p:oleObj name="Imagem de bitmap" r:id="rId3" imgW="0" imgH="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36725"/>
                        <a:ext cx="7181850" cy="385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318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20CA37-BD2D-4EB7-9867-C7286A51F584}" type="slidenum">
              <a:rPr lang="pt-BR"/>
              <a:pPr>
                <a:defRPr/>
              </a:pPr>
              <a:t>78</a:t>
            </a:fld>
            <a:endParaRPr lang="pt-BR"/>
          </a:p>
        </p:txBody>
      </p:sp>
      <p:sp>
        <p:nvSpPr>
          <p:cNvPr id="565250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Tipos</a:t>
            </a:r>
            <a:r>
              <a:rPr lang="en-GB" dirty="0"/>
              <a:t> </a:t>
            </a:r>
            <a:r>
              <a:rPr lang="en-GB" dirty="0" err="1"/>
              <a:t>Primitivos</a:t>
            </a:r>
            <a:r>
              <a:rPr lang="en-GB" dirty="0"/>
              <a:t>  - </a:t>
            </a:r>
            <a:r>
              <a:rPr lang="en-GB" dirty="0" err="1"/>
              <a:t>Booleano</a:t>
            </a:r>
            <a:r>
              <a:rPr lang="en-GB" dirty="0"/>
              <a:t> (6/6)</a:t>
            </a:r>
            <a:endParaRPr lang="pt-BR" dirty="0"/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457200" y="1112838"/>
            <a:ext cx="8229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FontTx/>
              <a:buChar char="•"/>
            </a:pPr>
            <a:r>
              <a:rPr lang="en-GB" altLang="pt-BR" sz="2400" b="0">
                <a:latin typeface="Arial" charset="0"/>
                <a:cs typeface="Times New Roman" pitchFamily="18" charset="0"/>
              </a:rPr>
              <a:t>É representado pelo tipo lógico </a:t>
            </a:r>
            <a:r>
              <a:rPr lang="en-GB" altLang="pt-BR" sz="2400">
                <a:latin typeface="Arial" charset="0"/>
                <a:cs typeface="Times New Roman" pitchFamily="18" charset="0"/>
              </a:rPr>
              <a:t>boolean.</a:t>
            </a:r>
            <a:r>
              <a:rPr lang="en-GB" altLang="pt-BR" sz="2400" b="0">
                <a:latin typeface="Arial" charset="0"/>
                <a:cs typeface="Times New Roman" pitchFamily="18" charset="0"/>
              </a:rPr>
              <a:t> </a:t>
            </a:r>
          </a:p>
          <a:p>
            <a:pPr eaLnBrk="1" hangingPunct="1">
              <a:spcBef>
                <a:spcPts val="800"/>
              </a:spcBef>
            </a:pPr>
            <a:endParaRPr lang="en-GB" altLang="pt-BR" sz="2400" b="0">
              <a:latin typeface="Arial" charset="0"/>
              <a:cs typeface="Times New Roman" pitchFamily="18" charset="0"/>
            </a:endParaRPr>
          </a:p>
          <a:p>
            <a:pPr eaLnBrk="1" hangingPunct="1">
              <a:spcBef>
                <a:spcPts val="800"/>
              </a:spcBef>
              <a:buFontTx/>
              <a:buChar char="•"/>
            </a:pPr>
            <a:r>
              <a:rPr lang="en-GB" altLang="pt-BR" sz="2400" b="0">
                <a:latin typeface="Arial" charset="0"/>
                <a:cs typeface="Times New Roman" pitchFamily="18" charset="0"/>
              </a:rPr>
              <a:t>Assume os valores </a:t>
            </a:r>
            <a:r>
              <a:rPr lang="en-GB" altLang="pt-BR" sz="2400" b="0" i="1">
                <a:latin typeface="Arial" charset="0"/>
                <a:cs typeface="Times New Roman" pitchFamily="18" charset="0"/>
              </a:rPr>
              <a:t>false </a:t>
            </a:r>
            <a:r>
              <a:rPr lang="en-GB" altLang="pt-BR" sz="2400" b="0">
                <a:latin typeface="Arial" charset="0"/>
                <a:cs typeface="Times New Roman" pitchFamily="18" charset="0"/>
              </a:rPr>
              <a:t>(falso) ou  </a:t>
            </a:r>
            <a:r>
              <a:rPr lang="en-GB" altLang="pt-BR" sz="2400" b="0" i="1">
                <a:latin typeface="Arial" charset="0"/>
                <a:cs typeface="Times New Roman" pitchFamily="18" charset="0"/>
              </a:rPr>
              <a:t>true</a:t>
            </a:r>
            <a:r>
              <a:rPr lang="en-GB" altLang="pt-BR" sz="2400" b="0">
                <a:latin typeface="Arial" charset="0"/>
                <a:cs typeface="Times New Roman" pitchFamily="18" charset="0"/>
              </a:rPr>
              <a:t> (verdadeiro).</a:t>
            </a:r>
          </a:p>
          <a:p>
            <a:pPr eaLnBrk="1" hangingPunct="1">
              <a:spcBef>
                <a:spcPts val="800"/>
              </a:spcBef>
            </a:pPr>
            <a:endParaRPr lang="en-GB" altLang="pt-BR" sz="2400" b="0">
              <a:latin typeface="Arial" charset="0"/>
              <a:cs typeface="Times New Roman" pitchFamily="18" charset="0"/>
            </a:endParaRPr>
          </a:p>
          <a:p>
            <a:pPr eaLnBrk="1" hangingPunct="1">
              <a:spcBef>
                <a:spcPts val="800"/>
              </a:spcBef>
              <a:buFontTx/>
              <a:buChar char="•"/>
            </a:pPr>
            <a:r>
              <a:rPr lang="en-GB" altLang="pt-BR" sz="2400" b="0">
                <a:latin typeface="Arial" charset="0"/>
                <a:cs typeface="Times New Roman" pitchFamily="18" charset="0"/>
              </a:rPr>
              <a:t>O valor default é</a:t>
            </a:r>
            <a:r>
              <a:rPr lang="en-GB" altLang="pt-BR" sz="2400" b="0" i="1">
                <a:latin typeface="Arial" charset="0"/>
                <a:cs typeface="Times New Roman" pitchFamily="18" charset="0"/>
              </a:rPr>
              <a:t> false</a:t>
            </a:r>
            <a:r>
              <a:rPr lang="en-GB" altLang="pt-BR" sz="2400" b="0">
                <a:latin typeface="Arial" charset="0"/>
                <a:cs typeface="Times New Roman" pitchFamily="18" charset="0"/>
              </a:rPr>
              <a:t>.</a:t>
            </a:r>
          </a:p>
          <a:p>
            <a:pPr eaLnBrk="1" hangingPunct="1">
              <a:spcBef>
                <a:spcPts val="800"/>
              </a:spcBef>
            </a:pPr>
            <a:endParaRPr lang="en-GB" altLang="pt-BR" sz="2400" b="0">
              <a:latin typeface="Arial" charset="0"/>
              <a:cs typeface="Times New Roman" pitchFamily="18" charset="0"/>
            </a:endParaRPr>
          </a:p>
          <a:p>
            <a:pPr eaLnBrk="1" hangingPunct="1">
              <a:spcBef>
                <a:spcPts val="800"/>
              </a:spcBef>
              <a:buFontTx/>
              <a:buChar char="•"/>
            </a:pPr>
            <a:r>
              <a:rPr lang="en-GB" altLang="pt-BR" sz="2400" b="0">
                <a:latin typeface="Arial" charset="0"/>
                <a:cs typeface="Times New Roman" pitchFamily="18" charset="0"/>
              </a:rPr>
              <a:t>Ocupa 1 bit.</a:t>
            </a:r>
          </a:p>
          <a:p>
            <a:pPr eaLnBrk="1" hangingPunct="1">
              <a:spcBef>
                <a:spcPts val="800"/>
              </a:spcBef>
            </a:pPr>
            <a:endParaRPr lang="en-GB" altLang="pt-BR" sz="2400" b="0">
              <a:latin typeface="Arial" charset="0"/>
              <a:cs typeface="Times New Roman" pitchFamily="18" charset="0"/>
            </a:endParaRPr>
          </a:p>
          <a:p>
            <a:pPr eaLnBrk="1" hangingPunct="1">
              <a:spcBef>
                <a:spcPts val="800"/>
              </a:spcBef>
              <a:buFontTx/>
              <a:buChar char="•"/>
            </a:pPr>
            <a:r>
              <a:rPr lang="en-GB" altLang="pt-BR" sz="2400" b="0">
                <a:latin typeface="Arial" charset="0"/>
                <a:cs typeface="Times New Roman" pitchFamily="18" charset="0"/>
              </a:rPr>
              <a:t>Diferente da linguagem C.</a:t>
            </a:r>
          </a:p>
        </p:txBody>
      </p:sp>
    </p:spTree>
    <p:extLst>
      <p:ext uri="{BB962C8B-B14F-4D97-AF65-F5344CB8AC3E}">
        <p14:creationId xmlns:p14="http://schemas.microsoft.com/office/powerpoint/2010/main" val="31585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986ABB-2F87-4CBC-90C7-EBAA93B23233}" type="slidenum">
              <a:rPr lang="pt-BR"/>
              <a:pPr>
                <a:defRPr/>
              </a:pPr>
              <a:t>79</a:t>
            </a:fld>
            <a:endParaRPr lang="pt-BR"/>
          </a:p>
        </p:txBody>
      </p:sp>
      <p:sp>
        <p:nvSpPr>
          <p:cNvPr id="56627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Palavras</a:t>
            </a:r>
            <a:r>
              <a:rPr lang="en-GB" dirty="0"/>
              <a:t> </a:t>
            </a:r>
            <a:r>
              <a:rPr lang="en-GB" dirty="0" err="1"/>
              <a:t>reservadas</a:t>
            </a:r>
            <a:endParaRPr lang="pt-BR" dirty="0"/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685800" y="4224338"/>
            <a:ext cx="7696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GB" altLang="pt-BR" sz="2400" b="0">
                <a:latin typeface="Arial" charset="0"/>
              </a:rPr>
              <a:t>Além dessas existem outras que embora reservadas não são usadas pela linguagem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835025" y="1963738"/>
          <a:ext cx="7243763" cy="234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1963738"/>
                        <a:ext cx="7243763" cy="23415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911225" y="5316538"/>
          <a:ext cx="731996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r:id="rId5" imgW="0" imgH="0" progId="">
                  <p:embed/>
                </p:oleObj>
              </mc:Choice>
              <mc:Fallback>
                <p:oleObj r:id="rId5" imgW="0" imgH="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5316538"/>
                        <a:ext cx="7319963" cy="5762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451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942192-C1F0-4808-906C-365E8CD986CB}" type="slidenum">
              <a:rPr lang="pt-BR"/>
              <a:pPr>
                <a:defRPr/>
              </a:pPr>
              <a:t>8</a:t>
            </a:fld>
            <a:endParaRPr lang="pt-BR"/>
          </a:p>
        </p:txBody>
      </p:sp>
      <p:sp>
        <p:nvSpPr>
          <p:cNvPr id="541698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/>
              <a:t>Alta performance</a:t>
            </a:r>
            <a:endParaRPr lang="pt-BR" dirty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12838"/>
            <a:ext cx="8229600" cy="4197350"/>
          </a:xfrm>
        </p:spPr>
        <p:txBody>
          <a:bodyPr lIns="90000" tIns="46800" rIns="90000" bIns="46800">
            <a:spAutoFit/>
          </a:bodyPr>
          <a:lstStyle/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2400" smtClean="0"/>
              <a:t>Java é uma </a:t>
            </a:r>
            <a:r>
              <a:rPr lang="pt-BR" altLang="pt-BR" sz="2400" i="1" smtClean="0">
                <a:solidFill>
                  <a:schemeClr val="accent2"/>
                </a:solidFill>
              </a:rPr>
              <a:t>linguagem interpretada</a:t>
            </a:r>
            <a:r>
              <a:rPr lang="pt-BR" altLang="pt-BR" sz="2400" smtClean="0"/>
              <a:t>, logo ela nunca será tão rápida quanto as linguagens compiladas. </a:t>
            </a:r>
          </a:p>
          <a:p>
            <a:pPr marL="339725" indent="-339725" defTabSz="449263" eaLnBrk="1" hangingPunct="1"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400" smtClean="0"/>
          </a:p>
          <a:p>
            <a:pPr marL="339725" indent="-339725" defTabSz="449263" eaLnBrk="1" hangingPunct="1"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400" smtClean="0"/>
          </a:p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2400" smtClean="0"/>
              <a:t>Java chega a ser 20 vezes mais lento que C.</a:t>
            </a:r>
          </a:p>
          <a:p>
            <a:pPr marL="339725" indent="-339725" defTabSz="449263" eaLnBrk="1" hangingPunct="1"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400" smtClean="0"/>
          </a:p>
          <a:p>
            <a:pPr marL="339725" indent="-339725" defTabSz="449263" eaLnBrk="1" hangingPunct="1"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400" smtClean="0"/>
          </a:p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2400" smtClean="0"/>
              <a:t>Compiladores </a:t>
            </a:r>
            <a:r>
              <a:rPr lang="pt-BR" altLang="pt-BR" sz="2400" i="1" smtClean="0"/>
              <a:t>just in time</a:t>
            </a:r>
            <a:r>
              <a:rPr lang="pt-BR" altLang="pt-BR" sz="2400" smtClean="0"/>
              <a:t> (JIT), </a:t>
            </a:r>
            <a:r>
              <a:rPr lang="pt-BR" altLang="pt-BR" sz="2400" i="1" smtClean="0"/>
              <a:t>que </a:t>
            </a:r>
            <a:r>
              <a:rPr lang="pt-BR" altLang="pt-BR" sz="2400" i="1" smtClean="0">
                <a:solidFill>
                  <a:schemeClr val="accent2"/>
                </a:solidFill>
              </a:rPr>
              <a:t>interpretam os bytecodes para um código nativo</a:t>
            </a:r>
            <a:r>
              <a:rPr lang="pt-BR" altLang="pt-BR" sz="2400" smtClean="0"/>
              <a:t> durante a execução. </a:t>
            </a:r>
          </a:p>
          <a:p>
            <a:pPr marL="339725" indent="-339725" algn="just" defTabSz="449263" eaLnBrk="1" hangingPunct="1">
              <a:lnSpc>
                <a:spcPct val="80000"/>
              </a:lnSpc>
              <a:spcBef>
                <a:spcPts val="7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400" smtClean="0"/>
          </a:p>
        </p:txBody>
      </p:sp>
    </p:spTree>
    <p:extLst>
      <p:ext uri="{BB962C8B-B14F-4D97-AF65-F5344CB8AC3E}">
        <p14:creationId xmlns:p14="http://schemas.microsoft.com/office/powerpoint/2010/main" val="258338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9CCD76-3469-474E-AE45-DCA9A2622B53}" type="slidenum">
              <a:rPr lang="pt-BR"/>
              <a:pPr>
                <a:defRPr/>
              </a:pPr>
              <a:t>80</a:t>
            </a:fld>
            <a:endParaRPr lang="pt-BR"/>
          </a:p>
        </p:txBody>
      </p:sp>
      <p:sp>
        <p:nvSpPr>
          <p:cNvPr id="567298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Declaração</a:t>
            </a:r>
            <a:r>
              <a:rPr lang="en-GB" dirty="0"/>
              <a:t> de </a:t>
            </a:r>
            <a:r>
              <a:rPr lang="en-GB" dirty="0" err="1"/>
              <a:t>Variáveis</a:t>
            </a:r>
            <a:r>
              <a:rPr lang="en-GB" dirty="0"/>
              <a:t>  (1/2)</a:t>
            </a:r>
            <a:endParaRPr lang="pt-BR" dirty="0"/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457200" y="1112838"/>
            <a:ext cx="8229600" cy="451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1363" indent="-284163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400" b="0">
                <a:latin typeface="Arial" charset="0"/>
                <a:cs typeface="Times New Roman" pitchFamily="18" charset="0"/>
              </a:rPr>
              <a:t>Uma variável </a:t>
            </a:r>
            <a:r>
              <a:rPr lang="en-GB" altLang="pt-BR" sz="2400" b="0" i="1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não pode utilizar como nome uma palavra reservada</a:t>
            </a:r>
            <a:r>
              <a:rPr lang="en-GB" altLang="pt-BR" sz="2400" b="0">
                <a:latin typeface="Arial" charset="0"/>
                <a:cs typeface="Times New Roman" pitchFamily="18" charset="0"/>
              </a:rPr>
              <a:t> da linguagem.</a:t>
            </a:r>
          </a:p>
          <a:p>
            <a:pPr eaLnBrk="1" hangingPunct="1">
              <a:spcBef>
                <a:spcPts val="700"/>
              </a:spcBef>
              <a:buSzPct val="64000"/>
            </a:pPr>
            <a:endParaRPr lang="en-GB" altLang="pt-BR" sz="2400" b="0">
              <a:latin typeface="Arial" charset="0"/>
              <a:cs typeface="Times New Roman" pitchFamily="18" charset="0"/>
            </a:endParaRPr>
          </a:p>
          <a:p>
            <a:pPr algn="just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400" b="0">
                <a:latin typeface="Arial" charset="0"/>
                <a:cs typeface="Times New Roman" pitchFamily="18" charset="0"/>
              </a:rPr>
              <a:t>Sintaxe:</a:t>
            </a:r>
          </a:p>
          <a:p>
            <a:pPr lvl="1" algn="just" eaLnBrk="1" hangingPunct="1">
              <a:spcBef>
                <a:spcPts val="500"/>
              </a:spcBef>
              <a:buFontTx/>
              <a:buChar char="–"/>
            </a:pPr>
            <a:r>
              <a:rPr lang="en-GB" altLang="pt-BR" sz="2000" b="0">
                <a:latin typeface="Arial" charset="0"/>
                <a:cs typeface="Times New Roman" pitchFamily="18" charset="0"/>
              </a:rPr>
              <a:t>Tipo nome1 [,  nome2 [,  nome3 [...,  nomeN]]];</a:t>
            </a:r>
          </a:p>
          <a:p>
            <a:pPr lvl="1" algn="just" eaLnBrk="1" hangingPunct="1">
              <a:spcBef>
                <a:spcPts val="500"/>
              </a:spcBef>
            </a:pPr>
            <a:endParaRPr lang="en-GB" altLang="pt-BR" sz="2000" b="0">
              <a:latin typeface="Arial" charset="0"/>
              <a:cs typeface="Times New Roman" pitchFamily="18" charset="0"/>
            </a:endParaRPr>
          </a:p>
          <a:p>
            <a:pPr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400" b="0">
                <a:latin typeface="Arial" charset="0"/>
                <a:cs typeface="Times New Roman" pitchFamily="18" charset="0"/>
              </a:rPr>
              <a:t>Exemplos:</a:t>
            </a:r>
          </a:p>
          <a:p>
            <a:pPr lvl="1" algn="just" eaLnBrk="1" hangingPunct="1">
              <a:spcBef>
                <a:spcPts val="500"/>
              </a:spcBef>
              <a:buSzPct val="90000"/>
              <a:buFontTx/>
              <a:buChar char="–"/>
            </a:pPr>
            <a:r>
              <a:rPr lang="en-GB" altLang="pt-BR" sz="2000" b="0">
                <a:latin typeface="Arial" charset="0"/>
                <a:cs typeface="Courier New" pitchFamily="49" charset="0"/>
              </a:rPr>
              <a:t>int i;</a:t>
            </a:r>
          </a:p>
          <a:p>
            <a:pPr lvl="1" algn="just" eaLnBrk="1" hangingPunct="1">
              <a:spcBef>
                <a:spcPts val="500"/>
              </a:spcBef>
              <a:buSzPct val="90000"/>
              <a:buFontTx/>
              <a:buChar char="–"/>
            </a:pPr>
            <a:r>
              <a:rPr lang="en-GB" altLang="pt-BR" sz="2000" b="0">
                <a:latin typeface="Arial" charset="0"/>
                <a:cs typeface="Courier New" pitchFamily="49" charset="0"/>
              </a:rPr>
              <a:t>float total, preco;</a:t>
            </a:r>
          </a:p>
          <a:p>
            <a:pPr lvl="1" algn="just" eaLnBrk="1" hangingPunct="1">
              <a:spcBef>
                <a:spcPts val="500"/>
              </a:spcBef>
              <a:buSzPct val="90000"/>
              <a:buFontTx/>
              <a:buChar char="–"/>
            </a:pPr>
            <a:r>
              <a:rPr lang="en-GB" altLang="pt-BR" sz="2000" b="0">
                <a:latin typeface="Arial" charset="0"/>
                <a:cs typeface="Courier New" pitchFamily="49" charset="0"/>
              </a:rPr>
              <a:t>byte mascara;</a:t>
            </a:r>
          </a:p>
          <a:p>
            <a:pPr lvl="1" eaLnBrk="1" hangingPunct="1">
              <a:spcBef>
                <a:spcPts val="500"/>
              </a:spcBef>
              <a:buSzPct val="90000"/>
              <a:buFontTx/>
              <a:buChar char="–"/>
            </a:pPr>
            <a:r>
              <a:rPr lang="en-GB" altLang="pt-BR" sz="2000" b="0">
                <a:latin typeface="Arial" charset="0"/>
                <a:cs typeface="Courier New" pitchFamily="49" charset="0"/>
              </a:rPr>
              <a:t>double valormedio;</a:t>
            </a:r>
            <a:r>
              <a:rPr lang="en-GB" altLang="pt-BR" sz="2800" b="0">
                <a:latin typeface="Arial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87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955F4E-FD94-4F5F-A72B-AA0C7E88358B}" type="slidenum">
              <a:rPr lang="pt-BR"/>
              <a:pPr>
                <a:defRPr/>
              </a:pPr>
              <a:t>81</a:t>
            </a:fld>
            <a:endParaRPr lang="pt-BR"/>
          </a:p>
        </p:txBody>
      </p:sp>
      <p:sp>
        <p:nvSpPr>
          <p:cNvPr id="568322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Declaração</a:t>
            </a:r>
            <a:r>
              <a:rPr lang="en-GB" dirty="0"/>
              <a:t> de </a:t>
            </a:r>
            <a:r>
              <a:rPr lang="en-GB" dirty="0" err="1"/>
              <a:t>Variáveis</a:t>
            </a:r>
            <a:r>
              <a:rPr lang="en-GB" dirty="0"/>
              <a:t>  (2/2)</a:t>
            </a:r>
            <a:endParaRPr lang="pt-BR" dirty="0"/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457200" y="1112838"/>
            <a:ext cx="822960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1363" indent="-284163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400" b="0">
                <a:latin typeface="Arial" charset="0"/>
              </a:rPr>
              <a:t>E</a:t>
            </a:r>
            <a:r>
              <a:rPr lang="en-GB" altLang="pt-BR" sz="2400" b="0">
                <a:latin typeface="Arial" charset="0"/>
                <a:cs typeface="Times New Roman" pitchFamily="18" charset="0"/>
              </a:rPr>
              <a:t>mbora não seja de uso obrigatório, existe a convenção padrão para atribuir nomes em Java, como: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SzPct val="64000"/>
            </a:pPr>
            <a:endParaRPr lang="en-GB" altLang="pt-BR" sz="2400" b="0">
              <a:latin typeface="Arial" charset="0"/>
              <a:cs typeface="Times New Roman" pitchFamily="18" charset="0"/>
            </a:endParaRPr>
          </a:p>
          <a:p>
            <a:pPr lvl="1" algn="just" eaLnBrk="1" hangingPunct="1">
              <a:spcBef>
                <a:spcPts val="500"/>
              </a:spcBef>
              <a:buFontTx/>
              <a:buChar char="–"/>
            </a:pPr>
            <a:r>
              <a:rPr lang="en-GB" altLang="pt-BR" sz="2000" b="0">
                <a:latin typeface="Arial" charset="0"/>
                <a:cs typeface="Times New Roman" pitchFamily="18" charset="0"/>
              </a:rPr>
              <a:t>Nomes de classes são iniciados por letras maiúsculas;</a:t>
            </a:r>
          </a:p>
          <a:p>
            <a:pPr lvl="1" algn="just" eaLnBrk="1" hangingPunct="1">
              <a:spcBef>
                <a:spcPts val="500"/>
              </a:spcBef>
              <a:buFontTx/>
              <a:buChar char="–"/>
            </a:pPr>
            <a:r>
              <a:rPr lang="en-GB" altLang="pt-BR" sz="2000" b="0">
                <a:latin typeface="Arial" charset="0"/>
                <a:cs typeface="Times New Roman" pitchFamily="18" charset="0"/>
              </a:rPr>
              <a:t>Nomes de métodos, atributos e variáveis são iniciados por letras minúsculas;</a:t>
            </a:r>
          </a:p>
          <a:p>
            <a:pPr lvl="1" algn="just" eaLnBrk="1" hangingPunct="1">
              <a:spcBef>
                <a:spcPts val="500"/>
              </a:spcBef>
              <a:buFontTx/>
              <a:buChar char="–"/>
            </a:pPr>
            <a:r>
              <a:rPr lang="en-GB" altLang="pt-BR" sz="2000" b="0">
                <a:latin typeface="Arial" charset="0"/>
                <a:cs typeface="Times New Roman" pitchFamily="18" charset="0"/>
              </a:rPr>
              <a:t>Em nomes compostos, cada palavra do nome é iniciada por letra maiúscula, as palavras não são separadas por nenhum símbolo.</a:t>
            </a:r>
          </a:p>
          <a:p>
            <a:pPr lvl="1" algn="just" eaLnBrk="1" hangingPunct="1">
              <a:spcBef>
                <a:spcPts val="500"/>
              </a:spcBef>
            </a:pPr>
            <a:endParaRPr lang="en-GB" altLang="pt-BR" sz="2000" b="0">
              <a:latin typeface="Arial" charset="0"/>
              <a:cs typeface="Times New Roman" pitchFamily="18" charset="0"/>
            </a:endParaRPr>
          </a:p>
          <a:p>
            <a:pPr algn="just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400" b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Documento: </a:t>
            </a:r>
            <a:r>
              <a:rPr lang="en-GB" altLang="pt-BR" sz="2400" b="0" i="1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Code Conventions for the JavaTM ProgrammingLanguage.</a:t>
            </a:r>
          </a:p>
        </p:txBody>
      </p:sp>
    </p:spTree>
    <p:extLst>
      <p:ext uri="{BB962C8B-B14F-4D97-AF65-F5344CB8AC3E}">
        <p14:creationId xmlns:p14="http://schemas.microsoft.com/office/powerpoint/2010/main" val="159073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828D05-7BE5-4F0D-9758-2A283B7C4AB2}" type="slidenum">
              <a:rPr lang="pt-BR"/>
              <a:pPr>
                <a:defRPr/>
              </a:pPr>
              <a:t>82</a:t>
            </a:fld>
            <a:endParaRPr lang="pt-BR"/>
          </a:p>
        </p:txBody>
      </p:sp>
      <p:sp>
        <p:nvSpPr>
          <p:cNvPr id="569346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Comentários</a:t>
            </a:r>
            <a:r>
              <a:rPr lang="en-GB" dirty="0"/>
              <a:t> (1/2)</a:t>
            </a:r>
            <a:endParaRPr lang="pt-BR" dirty="0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457200" y="1112838"/>
            <a:ext cx="8229600" cy="477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1363" indent="-284163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FontTx/>
              <a:buChar char="•"/>
            </a:pPr>
            <a:r>
              <a:rPr lang="en-GB" altLang="pt-BR" sz="3200" b="0">
                <a:latin typeface="Arial" charset="0"/>
              </a:rPr>
              <a:t>Exemplos:</a:t>
            </a:r>
          </a:p>
          <a:p>
            <a:pPr eaLnBrk="1" hangingPunct="1">
              <a:spcBef>
                <a:spcPts val="800"/>
              </a:spcBef>
            </a:pPr>
            <a:endParaRPr lang="en-GB" altLang="pt-BR" sz="3200" b="0">
              <a:latin typeface="Arial" charset="0"/>
            </a:endParaRPr>
          </a:p>
          <a:p>
            <a:pPr lvl="1" eaLnBrk="1" hangingPunct="1">
              <a:spcBef>
                <a:spcPts val="700"/>
              </a:spcBef>
            </a:pPr>
            <a:r>
              <a:rPr lang="en-GB" altLang="pt-BR" sz="2800">
                <a:latin typeface="Arial" charset="0"/>
              </a:rPr>
              <a:t>//</a:t>
            </a:r>
            <a:r>
              <a:rPr lang="en-GB" altLang="pt-BR" sz="2800" b="0">
                <a:latin typeface="Arial" charset="0"/>
              </a:rPr>
              <a:t> comentário de uma linha</a:t>
            </a:r>
          </a:p>
          <a:p>
            <a:pPr lvl="1" eaLnBrk="1" hangingPunct="1">
              <a:spcBef>
                <a:spcPts val="700"/>
              </a:spcBef>
            </a:pPr>
            <a:r>
              <a:rPr lang="en-GB" altLang="pt-BR" sz="2800">
                <a:latin typeface="Arial" charset="0"/>
              </a:rPr>
              <a:t>/*</a:t>
            </a:r>
            <a:r>
              <a:rPr lang="en-GB" altLang="pt-BR" sz="2800" b="0">
                <a:latin typeface="Arial" charset="0"/>
              </a:rPr>
              <a:t> comentário de</a:t>
            </a:r>
          </a:p>
          <a:p>
            <a:pPr lvl="1" eaLnBrk="1" hangingPunct="1">
              <a:spcBef>
                <a:spcPts val="7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en-GB" altLang="pt-BR" sz="2800" b="0">
                <a:latin typeface="Arial" charset="0"/>
              </a:rPr>
              <a:t>	    múltiplas linhas </a:t>
            </a:r>
            <a:r>
              <a:rPr lang="en-GB" altLang="pt-BR" sz="2800">
                <a:latin typeface="Arial" charset="0"/>
              </a:rPr>
              <a:t>*/</a:t>
            </a:r>
          </a:p>
          <a:p>
            <a:pPr lvl="1" eaLnBrk="1" hangingPunct="1">
              <a:spcBef>
                <a:spcPts val="700"/>
              </a:spcBef>
            </a:pPr>
            <a:r>
              <a:rPr lang="en-GB" altLang="pt-BR" sz="2800">
                <a:latin typeface="Arial" charset="0"/>
              </a:rPr>
              <a:t>/**  </a:t>
            </a:r>
            <a:r>
              <a:rPr lang="en-GB" altLang="pt-BR" sz="2800" b="0">
                <a:latin typeface="Arial" charset="0"/>
              </a:rPr>
              <a:t>comentário de documentação</a:t>
            </a:r>
          </a:p>
          <a:p>
            <a:pPr lvl="1" eaLnBrk="1" hangingPunct="1">
              <a:spcBef>
                <a:spcPts val="7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en-GB" altLang="pt-BR" sz="2800" b="0">
                <a:latin typeface="Arial" charset="0"/>
              </a:rPr>
              <a:t>    *  que também pode</a:t>
            </a:r>
          </a:p>
          <a:p>
            <a:pPr lvl="1" eaLnBrk="1" hangingPunct="1">
              <a:spcBef>
                <a:spcPts val="7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en-GB" altLang="pt-BR" sz="2800" b="0">
                <a:latin typeface="Arial" charset="0"/>
              </a:rPr>
              <a:t>    *  possuir múltiplas linhas</a:t>
            </a:r>
          </a:p>
          <a:p>
            <a:pPr lvl="1" eaLnBrk="1" hangingPunct="1">
              <a:spcBef>
                <a:spcPts val="7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en-GB" altLang="pt-BR" sz="2800" b="0">
                <a:latin typeface="Arial" charset="0"/>
              </a:rPr>
              <a:t>    */</a:t>
            </a:r>
          </a:p>
        </p:txBody>
      </p:sp>
    </p:spTree>
    <p:extLst>
      <p:ext uri="{BB962C8B-B14F-4D97-AF65-F5344CB8AC3E}">
        <p14:creationId xmlns:p14="http://schemas.microsoft.com/office/powerpoint/2010/main" val="429414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CF98ED-415F-4DD9-9866-FF2A4B25F4A2}" type="slidenum">
              <a:rPr lang="pt-BR"/>
              <a:pPr>
                <a:defRPr/>
              </a:pPr>
              <a:t>83</a:t>
            </a:fld>
            <a:endParaRPr lang="pt-BR"/>
          </a:p>
        </p:txBody>
      </p:sp>
      <p:sp>
        <p:nvSpPr>
          <p:cNvPr id="570370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Comentários</a:t>
            </a:r>
            <a:r>
              <a:rPr lang="en-GB" dirty="0"/>
              <a:t> (2/2)</a:t>
            </a:r>
            <a:endParaRPr lang="pt-BR" dirty="0"/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457200" y="1112838"/>
            <a:ext cx="8229600" cy="373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FontTx/>
              <a:buChar char="•"/>
            </a:pPr>
            <a:r>
              <a:rPr lang="en-GB" altLang="pt-BR" sz="2400" b="0">
                <a:latin typeface="Arial" charset="0"/>
              </a:rPr>
              <a:t>/** Classe destinada ao armazenamento</a:t>
            </a:r>
          </a:p>
          <a:p>
            <a:pPr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en-GB" altLang="pt-BR" sz="2400" b="0">
                <a:latin typeface="Arial" charset="0"/>
              </a:rPr>
              <a:t>     *  de dados relacionados a arquivos ou</a:t>
            </a:r>
          </a:p>
          <a:p>
            <a:pPr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en-GB" altLang="pt-BR" sz="2400" b="0">
                <a:latin typeface="Arial" charset="0"/>
              </a:rPr>
              <a:t>     *  diretórios.</a:t>
            </a:r>
          </a:p>
          <a:p>
            <a:pPr eaLnBrk="1" hangingPunct="1">
              <a:spcBef>
                <a:spcPts val="5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en-GB" altLang="pt-BR" sz="2400" b="0">
                <a:latin typeface="Arial" charset="0"/>
              </a:rPr>
              <a:t>     *  </a:t>
            </a:r>
            <a:r>
              <a:rPr lang="en-GB" altLang="pt-BR" sz="2800" b="0">
                <a:latin typeface="Arial" charset="0"/>
              </a:rPr>
              <a:t>&lt;p&gt; Pode ser usada para armazenar árvores de diretórios.</a:t>
            </a:r>
          </a:p>
          <a:p>
            <a:pPr eaLnBrk="1" hangingPunct="1">
              <a:spcBef>
                <a:spcPts val="7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en-GB" altLang="pt-BR" sz="2800" b="0">
                <a:latin typeface="Arial" charset="0"/>
              </a:rPr>
              <a:t>     </a:t>
            </a:r>
            <a:r>
              <a:rPr lang="en-GB" altLang="pt-BR" sz="2400" b="0">
                <a:latin typeface="Arial" charset="0"/>
              </a:rPr>
              <a:t>*   @author Joao Jr.</a:t>
            </a:r>
          </a:p>
          <a:p>
            <a:pPr eaLnBrk="1" hangingPunct="1">
              <a:spcBef>
                <a:spcPts val="7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en-GB" altLang="pt-BR" sz="2400" b="0">
                <a:latin typeface="Arial" charset="0"/>
              </a:rPr>
              <a:t>     *   @see java.io.File</a:t>
            </a:r>
          </a:p>
          <a:p>
            <a:pPr eaLnBrk="1" hangingPunct="1">
              <a:spcBef>
                <a:spcPts val="7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en-GB" altLang="pt-BR" sz="2400" b="0">
                <a:latin typeface="Arial" charset="0"/>
              </a:rPr>
              <a:t>     */</a:t>
            </a:r>
          </a:p>
        </p:txBody>
      </p:sp>
    </p:spTree>
    <p:extLst>
      <p:ext uri="{BB962C8B-B14F-4D97-AF65-F5344CB8AC3E}">
        <p14:creationId xmlns:p14="http://schemas.microsoft.com/office/powerpoint/2010/main" val="166091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4F296-9BB2-4C5C-B727-8C525ADF2FA9}" type="slidenum">
              <a:rPr lang="pt-BR"/>
              <a:pPr>
                <a:defRPr/>
              </a:pPr>
              <a:t>84</a:t>
            </a:fld>
            <a:endParaRPr lang="pt-BR"/>
          </a:p>
        </p:txBody>
      </p:sp>
      <p:sp>
        <p:nvSpPr>
          <p:cNvPr id="57139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Operadores</a:t>
            </a:r>
            <a:r>
              <a:rPr lang="en-GB" dirty="0"/>
              <a:t> </a:t>
            </a:r>
            <a:r>
              <a:rPr lang="en-GB" dirty="0" err="1"/>
              <a:t>Aritméticos</a:t>
            </a:r>
            <a:endParaRPr lang="pt-BR" dirty="0"/>
          </a:p>
        </p:txBody>
      </p:sp>
      <p:graphicFrame>
        <p:nvGraphicFramePr>
          <p:cNvPr id="6146" name="Object 4"/>
          <p:cNvGraphicFramePr>
            <a:graphicFrameLocks noGrp="1" noChangeAspect="1"/>
          </p:cNvGraphicFramePr>
          <p:nvPr>
            <p:ph/>
          </p:nvPr>
        </p:nvGraphicFramePr>
        <p:xfrm>
          <a:off x="1001713" y="2066925"/>
          <a:ext cx="7069137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Imagem de bitmap" r:id="rId3" imgW="0" imgH="0" progId="Paint.Picture">
                  <p:embed/>
                </p:oleObj>
              </mc:Choice>
              <mc:Fallback>
                <p:oleObj name="Imagem de bitmap" r:id="rId3" imgW="0" imgH="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2066925"/>
                        <a:ext cx="7069137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43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D8B1F-0AAA-45F3-BEB5-15747F109171}" type="slidenum">
              <a:rPr lang="pt-BR"/>
              <a:pPr>
                <a:defRPr/>
              </a:pPr>
              <a:t>85</a:t>
            </a:fld>
            <a:endParaRPr lang="pt-BR"/>
          </a:p>
        </p:txBody>
      </p:sp>
      <p:sp>
        <p:nvSpPr>
          <p:cNvPr id="572418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Operadores</a:t>
            </a:r>
            <a:r>
              <a:rPr lang="en-GB" dirty="0"/>
              <a:t> </a:t>
            </a:r>
            <a:r>
              <a:rPr lang="en-GB" dirty="0" err="1"/>
              <a:t>Relacionais</a:t>
            </a:r>
            <a:endParaRPr lang="pt-BR" dirty="0"/>
          </a:p>
        </p:txBody>
      </p:sp>
      <p:graphicFrame>
        <p:nvGraphicFramePr>
          <p:cNvPr id="7170" name="Object 6"/>
          <p:cNvGraphicFramePr>
            <a:graphicFrameLocks noGrp="1" noChangeAspect="1"/>
          </p:cNvGraphicFramePr>
          <p:nvPr>
            <p:ph/>
          </p:nvPr>
        </p:nvGraphicFramePr>
        <p:xfrm>
          <a:off x="787400" y="2433638"/>
          <a:ext cx="7529513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Imagem de bitmap" r:id="rId3" imgW="0" imgH="0" progId="Paint.Picture">
                  <p:embed/>
                </p:oleObj>
              </mc:Choice>
              <mc:Fallback>
                <p:oleObj name="Imagem de bitmap" r:id="rId3" imgW="0" imgH="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2433638"/>
                        <a:ext cx="7529513" cy="195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788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B7565A-51A3-473A-A4C9-858EF8971F4D}" type="slidenum">
              <a:rPr lang="pt-BR"/>
              <a:pPr>
                <a:defRPr/>
              </a:pPr>
              <a:t>86</a:t>
            </a:fld>
            <a:endParaRPr lang="pt-BR"/>
          </a:p>
        </p:txBody>
      </p:sp>
      <p:sp>
        <p:nvSpPr>
          <p:cNvPr id="574466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Operadores</a:t>
            </a:r>
            <a:r>
              <a:rPr lang="en-GB" dirty="0"/>
              <a:t> </a:t>
            </a:r>
            <a:r>
              <a:rPr lang="en-GB" dirty="0" err="1"/>
              <a:t>Lógicos</a:t>
            </a:r>
            <a:endParaRPr lang="pt-BR" dirty="0"/>
          </a:p>
        </p:txBody>
      </p:sp>
      <p:graphicFrame>
        <p:nvGraphicFramePr>
          <p:cNvPr id="8194" name="Object 3"/>
          <p:cNvGraphicFramePr>
            <a:graphicFrameLocks noGrp="1" noChangeAspect="1"/>
          </p:cNvGraphicFramePr>
          <p:nvPr>
            <p:ph/>
          </p:nvPr>
        </p:nvGraphicFramePr>
        <p:xfrm>
          <a:off x="885825" y="2774950"/>
          <a:ext cx="72517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Imagem de bitmap" r:id="rId3" imgW="0" imgH="0" progId="Paint.Picture">
                  <p:embed/>
                </p:oleObj>
              </mc:Choice>
              <mc:Fallback>
                <p:oleObj name="Imagem de bitmap" r:id="rId3" imgW="0" imgH="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2774950"/>
                        <a:ext cx="72517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798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72F16B-D77F-45ED-9BF1-AED130B6FB92}" type="slidenum">
              <a:rPr lang="pt-BR"/>
              <a:pPr>
                <a:defRPr/>
              </a:pPr>
              <a:t>87</a:t>
            </a:fld>
            <a:endParaRPr lang="pt-BR"/>
          </a:p>
        </p:txBody>
      </p:sp>
      <p:sp>
        <p:nvSpPr>
          <p:cNvPr id="575490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Programa</a:t>
            </a:r>
            <a:r>
              <a:rPr lang="en-GB" dirty="0"/>
              <a:t> Java</a:t>
            </a:r>
            <a:endParaRPr lang="pt-BR" dirty="0"/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395288" y="1919288"/>
            <a:ext cx="8559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FontTx/>
              <a:buChar char="•"/>
            </a:pPr>
            <a:r>
              <a:rPr lang="en-GB" altLang="pt-BR" sz="2800" b="0">
                <a:latin typeface="Arial" charset="0"/>
              </a:rPr>
              <a:t>Todos os programas em Java possuem quatro elementos básicos:</a:t>
            </a:r>
          </a:p>
        </p:txBody>
      </p:sp>
      <p:sp>
        <p:nvSpPr>
          <p:cNvPr id="46085" name="AutoShape 6"/>
          <p:cNvSpPr>
            <a:spLocks noChangeArrowheads="1"/>
          </p:cNvSpPr>
          <p:nvPr/>
        </p:nvSpPr>
        <p:spPr bwMode="auto">
          <a:xfrm>
            <a:off x="2806700" y="4745038"/>
            <a:ext cx="2063750" cy="304800"/>
          </a:xfrm>
          <a:prstGeom prst="roundRect">
            <a:avLst>
              <a:gd name="adj" fmla="val 519"/>
            </a:avLst>
          </a:prstGeom>
          <a:solidFill>
            <a:srgbClr val="CCECFF"/>
          </a:solidFill>
          <a:ln w="9360">
            <a:solidFill>
              <a:srgbClr val="0099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en-US" altLang="pt-BR"/>
          </a:p>
        </p:txBody>
      </p:sp>
      <p:sp>
        <p:nvSpPr>
          <p:cNvPr id="46086" name="AutoShape 7"/>
          <p:cNvSpPr>
            <a:spLocks noChangeArrowheads="1"/>
          </p:cNvSpPr>
          <p:nvPr/>
        </p:nvSpPr>
        <p:spPr bwMode="auto">
          <a:xfrm>
            <a:off x="1981200" y="4059238"/>
            <a:ext cx="5365750" cy="1676400"/>
          </a:xfrm>
          <a:prstGeom prst="roundRect">
            <a:avLst>
              <a:gd name="adj" fmla="val 93"/>
            </a:avLst>
          </a:prstGeom>
          <a:solidFill>
            <a:srgbClr val="CCECFF"/>
          </a:solidFill>
          <a:ln w="9360">
            <a:solidFill>
              <a:srgbClr val="009999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pt-BR" sz="1600" b="0" i="1">
                <a:solidFill>
                  <a:srgbClr val="000000"/>
                </a:solidFill>
                <a:latin typeface="Arial" charset="0"/>
              </a:rPr>
              <a:t>public class HelloJavaClass {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pt-BR" sz="1600" b="0" i="1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pt-BR" sz="1600" b="0" i="1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pt-BR" sz="1600" b="0" i="1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pt-BR" sz="1600" b="0" i="1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pt-BR" sz="1600" b="0" i="1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pt-BR" sz="1600" b="0" i="1">
                <a:solidFill>
                  <a:srgbClr val="000000"/>
                </a:solidFill>
                <a:latin typeface="Arial" charset="0"/>
              </a:rPr>
              <a:t>}</a:t>
            </a:r>
          </a:p>
        </p:txBody>
      </p:sp>
      <p:sp>
        <p:nvSpPr>
          <p:cNvPr id="46087" name="AutoShape 8"/>
          <p:cNvSpPr>
            <a:spLocks noChangeArrowheads="1"/>
          </p:cNvSpPr>
          <p:nvPr/>
        </p:nvSpPr>
        <p:spPr bwMode="auto">
          <a:xfrm>
            <a:off x="2146300" y="4319588"/>
            <a:ext cx="4873625" cy="1260475"/>
          </a:xfrm>
          <a:prstGeom prst="roundRect">
            <a:avLst>
              <a:gd name="adj" fmla="val 148"/>
            </a:avLst>
          </a:prstGeom>
          <a:solidFill>
            <a:srgbClr val="CCECFF"/>
          </a:solidFill>
          <a:ln w="9360">
            <a:solidFill>
              <a:srgbClr val="009999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pt-BR" sz="1600" b="0" i="1">
                <a:solidFill>
                  <a:srgbClr val="000000"/>
                </a:solidFill>
                <a:latin typeface="Arial" charset="0"/>
              </a:rPr>
              <a:t>public final static void main(String args[]) {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pt-BR" sz="1600" b="0" i="1">
                <a:solidFill>
                  <a:srgbClr val="000000"/>
                </a:solidFill>
                <a:latin typeface="Arial" charset="0"/>
              </a:rPr>
              <a:t>     System.out.println(“Hello, Java”);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pt-BR" sz="1600" b="0" i="1">
                <a:solidFill>
                  <a:srgbClr val="000000"/>
                </a:solidFill>
                <a:latin typeface="Arial" charset="0"/>
              </a:rPr>
              <a:t>     Date d = new Date();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pt-BR" sz="1600" b="0" i="1">
                <a:solidFill>
                  <a:srgbClr val="000000"/>
                </a:solidFill>
                <a:latin typeface="Arial" charset="0"/>
              </a:rPr>
              <a:t>     System.out.printiln(“Date: “+d.toString());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pt-BR" sz="1600" b="0" i="1">
                <a:solidFill>
                  <a:srgbClr val="000000"/>
                </a:solidFill>
                <a:latin typeface="Arial" charset="0"/>
              </a:rPr>
              <a:t>}</a:t>
            </a:r>
          </a:p>
        </p:txBody>
      </p:sp>
      <p:sp>
        <p:nvSpPr>
          <p:cNvPr id="46088" name="AutoShape 9"/>
          <p:cNvSpPr>
            <a:spLocks noChangeArrowheads="1"/>
          </p:cNvSpPr>
          <p:nvPr/>
        </p:nvSpPr>
        <p:spPr bwMode="auto">
          <a:xfrm>
            <a:off x="1981200" y="3678238"/>
            <a:ext cx="5365750" cy="304800"/>
          </a:xfrm>
          <a:prstGeom prst="roundRect">
            <a:avLst>
              <a:gd name="adj" fmla="val 519"/>
            </a:avLst>
          </a:prstGeom>
          <a:solidFill>
            <a:srgbClr val="CCECFF"/>
          </a:solidFill>
          <a:ln w="9360">
            <a:solidFill>
              <a:srgbClr val="009999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pt-BR" sz="1600" b="0" i="1">
                <a:solidFill>
                  <a:srgbClr val="000000"/>
                </a:solidFill>
                <a:latin typeface="Arial" charset="0"/>
              </a:rPr>
              <a:t>import java.util</a:t>
            </a:r>
          </a:p>
        </p:txBody>
      </p:sp>
      <p:sp>
        <p:nvSpPr>
          <p:cNvPr id="46089" name="Text Box 10"/>
          <p:cNvSpPr txBox="1">
            <a:spLocks noChangeArrowheads="1"/>
          </p:cNvSpPr>
          <p:nvPr/>
        </p:nvSpPr>
        <p:spPr bwMode="auto">
          <a:xfrm>
            <a:off x="457200" y="3986213"/>
            <a:ext cx="10890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10000"/>
              </a:buClr>
              <a:buSzPct val="69000"/>
              <a:buFont typeface="Times New Roman" pitchFamily="18" charset="0"/>
              <a:buNone/>
            </a:pPr>
            <a:r>
              <a:rPr lang="en-GB" altLang="pt-BR" sz="2000" b="0">
                <a:solidFill>
                  <a:srgbClr val="000000"/>
                </a:solidFill>
                <a:latin typeface="Arial" charset="0"/>
              </a:rPr>
              <a:t>Classes</a:t>
            </a:r>
          </a:p>
        </p:txBody>
      </p:sp>
      <p:sp>
        <p:nvSpPr>
          <p:cNvPr id="46090" name="Text Box 11"/>
          <p:cNvSpPr txBox="1">
            <a:spLocks noChangeArrowheads="1"/>
          </p:cNvSpPr>
          <p:nvPr/>
        </p:nvSpPr>
        <p:spPr bwMode="auto">
          <a:xfrm>
            <a:off x="2770188" y="2997200"/>
            <a:ext cx="11017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10000"/>
              </a:buClr>
              <a:buSzPct val="69000"/>
              <a:buFont typeface="Times New Roman" pitchFamily="18" charset="0"/>
              <a:buNone/>
            </a:pPr>
            <a:r>
              <a:rPr lang="en-GB" altLang="pt-BR" sz="2000" b="0">
                <a:solidFill>
                  <a:srgbClr val="000000"/>
                </a:solidFill>
                <a:latin typeface="Arial" charset="0"/>
              </a:rPr>
              <a:t>Pacotes</a:t>
            </a:r>
          </a:p>
        </p:txBody>
      </p:sp>
      <p:sp>
        <p:nvSpPr>
          <p:cNvPr id="46091" name="Text Box 12"/>
          <p:cNvSpPr txBox="1">
            <a:spLocks noChangeArrowheads="1"/>
          </p:cNvSpPr>
          <p:nvPr/>
        </p:nvSpPr>
        <p:spPr bwMode="auto">
          <a:xfrm>
            <a:off x="6816725" y="5892800"/>
            <a:ext cx="11588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10000"/>
              </a:buClr>
              <a:buSzPct val="69000"/>
              <a:buFont typeface="Times New Roman" pitchFamily="18" charset="0"/>
              <a:buNone/>
            </a:pPr>
            <a:r>
              <a:rPr lang="en-GB" altLang="pt-BR" sz="2000" b="0">
                <a:solidFill>
                  <a:srgbClr val="000000"/>
                </a:solidFill>
                <a:latin typeface="Arial" charset="0"/>
              </a:rPr>
              <a:t>Métodos</a:t>
            </a:r>
          </a:p>
        </p:txBody>
      </p:sp>
      <p:sp>
        <p:nvSpPr>
          <p:cNvPr id="46092" name="Text Box 13"/>
          <p:cNvSpPr txBox="1">
            <a:spLocks noChangeArrowheads="1"/>
          </p:cNvSpPr>
          <p:nvPr/>
        </p:nvSpPr>
        <p:spPr bwMode="auto">
          <a:xfrm>
            <a:off x="7729538" y="4521200"/>
            <a:ext cx="12287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10000"/>
              </a:buClr>
              <a:buSzPct val="69000"/>
              <a:buFont typeface="Times New Roman" pitchFamily="18" charset="0"/>
              <a:buNone/>
            </a:pPr>
            <a:r>
              <a:rPr lang="en-GB" altLang="pt-BR" sz="2000" b="0">
                <a:solidFill>
                  <a:srgbClr val="000000"/>
                </a:solidFill>
                <a:latin typeface="Arial" charset="0"/>
              </a:rPr>
              <a:t>Variáveis</a:t>
            </a:r>
          </a:p>
        </p:txBody>
      </p:sp>
      <p:sp>
        <p:nvSpPr>
          <p:cNvPr id="46093" name="Line 14"/>
          <p:cNvSpPr>
            <a:spLocks noChangeShapeType="1"/>
          </p:cNvSpPr>
          <p:nvPr/>
        </p:nvSpPr>
        <p:spPr bwMode="auto">
          <a:xfrm>
            <a:off x="3384550" y="3373438"/>
            <a:ext cx="1155700" cy="381000"/>
          </a:xfrm>
          <a:prstGeom prst="line">
            <a:avLst/>
          </a:prstGeom>
          <a:noFill/>
          <a:ln w="9360">
            <a:solidFill>
              <a:srgbClr val="00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6094" name="Line 15"/>
          <p:cNvSpPr>
            <a:spLocks noChangeShapeType="1"/>
          </p:cNvSpPr>
          <p:nvPr/>
        </p:nvSpPr>
        <p:spPr bwMode="auto">
          <a:xfrm>
            <a:off x="1155700" y="4516438"/>
            <a:ext cx="825500" cy="381000"/>
          </a:xfrm>
          <a:prstGeom prst="line">
            <a:avLst/>
          </a:prstGeom>
          <a:noFill/>
          <a:ln w="9360">
            <a:solidFill>
              <a:srgbClr val="00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6095" name="Line 16"/>
          <p:cNvSpPr>
            <a:spLocks noChangeShapeType="1"/>
          </p:cNvSpPr>
          <p:nvPr/>
        </p:nvSpPr>
        <p:spPr bwMode="auto">
          <a:xfrm flipH="1" flipV="1">
            <a:off x="5441950" y="5348288"/>
            <a:ext cx="1333500" cy="622300"/>
          </a:xfrm>
          <a:prstGeom prst="line">
            <a:avLst/>
          </a:prstGeom>
          <a:noFill/>
          <a:ln w="9360">
            <a:solidFill>
              <a:srgbClr val="00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6096" name="Line 17"/>
          <p:cNvSpPr>
            <a:spLocks noChangeShapeType="1"/>
          </p:cNvSpPr>
          <p:nvPr/>
        </p:nvSpPr>
        <p:spPr bwMode="auto">
          <a:xfrm flipH="1">
            <a:off x="5029200" y="4821238"/>
            <a:ext cx="2654300" cy="152400"/>
          </a:xfrm>
          <a:prstGeom prst="line">
            <a:avLst/>
          </a:prstGeom>
          <a:noFill/>
          <a:ln w="9360">
            <a:solidFill>
              <a:srgbClr val="00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6097" name="AutoShape 18"/>
          <p:cNvSpPr>
            <a:spLocks noChangeArrowheads="1"/>
          </p:cNvSpPr>
          <p:nvPr/>
        </p:nvSpPr>
        <p:spPr bwMode="auto">
          <a:xfrm>
            <a:off x="2314575" y="3525838"/>
            <a:ext cx="6102350" cy="2139950"/>
          </a:xfrm>
          <a:prstGeom prst="roundRect">
            <a:avLst>
              <a:gd name="adj" fmla="val 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032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F22548-E128-4ED4-8A0D-00120A0602A6}" type="slidenum">
              <a:rPr lang="pt-BR"/>
              <a:pPr>
                <a:defRPr/>
              </a:pPr>
              <a:t>88</a:t>
            </a:fld>
            <a:endParaRPr lang="pt-BR"/>
          </a:p>
        </p:txBody>
      </p:sp>
      <p:sp>
        <p:nvSpPr>
          <p:cNvPr id="57651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8229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Controle</a:t>
            </a:r>
            <a:r>
              <a:rPr lang="en-GB" dirty="0"/>
              <a:t> do </a:t>
            </a:r>
            <a:r>
              <a:rPr lang="en-GB" dirty="0" err="1"/>
              <a:t>fluxo</a:t>
            </a:r>
            <a:r>
              <a:rPr lang="en-GB" dirty="0"/>
              <a:t> de </a:t>
            </a:r>
            <a:r>
              <a:rPr lang="en-GB" dirty="0" err="1"/>
              <a:t>execução</a:t>
            </a:r>
            <a:r>
              <a:rPr lang="en-GB" dirty="0"/>
              <a:t>  (1/2)</a:t>
            </a:r>
            <a:br>
              <a:rPr lang="en-GB" dirty="0"/>
            </a:br>
            <a:endParaRPr lang="pt-BR" dirty="0"/>
          </a:p>
        </p:txBody>
      </p:sp>
      <p:sp>
        <p:nvSpPr>
          <p:cNvPr id="47108" name="Rectangle 17"/>
          <p:cNvSpPr>
            <a:spLocks noChangeArrowheads="1"/>
          </p:cNvSpPr>
          <p:nvPr/>
        </p:nvSpPr>
        <p:spPr bwMode="auto">
          <a:xfrm>
            <a:off x="457200" y="1112838"/>
            <a:ext cx="8229600" cy="434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1363" indent="-284163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FontTx/>
              <a:buChar char="•"/>
            </a:pPr>
            <a:r>
              <a:rPr lang="en-GB" altLang="pt-BR" sz="2800" b="0">
                <a:latin typeface="Arial" charset="0"/>
              </a:rPr>
              <a:t>Normalmente</a:t>
            </a:r>
            <a:r>
              <a:rPr lang="en-GB" altLang="pt-BR" sz="2800" b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GB" altLang="pt-BR" sz="2800" b="0" i="1">
                <a:solidFill>
                  <a:schemeClr val="accent2"/>
                </a:solidFill>
                <a:latin typeface="Arial" charset="0"/>
              </a:rPr>
              <a:t>seqüencial</a:t>
            </a:r>
            <a:r>
              <a:rPr lang="en-GB" altLang="pt-BR" sz="2800" b="0">
                <a:latin typeface="Arial" charset="0"/>
              </a:rPr>
              <a:t>.</a:t>
            </a:r>
          </a:p>
          <a:p>
            <a:pPr eaLnBrk="1" hangingPunct="1">
              <a:spcBef>
                <a:spcPts val="800"/>
              </a:spcBef>
            </a:pPr>
            <a:endParaRPr lang="en-GB" altLang="pt-BR" sz="2800" b="0">
              <a:latin typeface="Arial" charset="0"/>
            </a:endParaRPr>
          </a:p>
          <a:p>
            <a:pPr eaLnBrk="1" hangingPunct="1">
              <a:spcBef>
                <a:spcPts val="800"/>
              </a:spcBef>
              <a:buFontTx/>
              <a:buChar char="•"/>
            </a:pPr>
            <a:r>
              <a:rPr lang="en-GB" altLang="pt-BR" sz="2800" b="0">
                <a:latin typeface="Arial" charset="0"/>
              </a:rPr>
              <a:t>Comandos de fluxo de </a:t>
            </a:r>
            <a:r>
              <a:rPr lang="en-GB" altLang="pt-BR" sz="2800" b="0" i="1">
                <a:latin typeface="Arial" charset="0"/>
              </a:rPr>
              <a:t>controle permitem </a:t>
            </a:r>
            <a:r>
              <a:rPr lang="en-GB" altLang="pt-BR" sz="2800" b="0" i="1">
                <a:solidFill>
                  <a:schemeClr val="accent2"/>
                </a:solidFill>
                <a:latin typeface="Arial" charset="0"/>
              </a:rPr>
              <a:t>modificar essa ordem natural</a:t>
            </a:r>
            <a:r>
              <a:rPr lang="en-GB" altLang="pt-BR" sz="2800" b="0">
                <a:latin typeface="Arial" charset="0"/>
              </a:rPr>
              <a:t> de execução:</a:t>
            </a:r>
          </a:p>
          <a:p>
            <a:pPr eaLnBrk="1" hangingPunct="1">
              <a:spcBef>
                <a:spcPts val="800"/>
              </a:spcBef>
            </a:pPr>
            <a:endParaRPr lang="en-GB" altLang="pt-BR" sz="2800" b="0">
              <a:latin typeface="Arial" charset="0"/>
            </a:endParaRPr>
          </a:p>
          <a:p>
            <a:pPr lvl="1" eaLnBrk="1" hangingPunct="1">
              <a:spcBef>
                <a:spcPts val="7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en-GB" altLang="pt-BR" sz="2400" b="0">
                <a:latin typeface="Arial" charset="0"/>
              </a:rPr>
              <a:t>if (condição) </a:t>
            </a:r>
          </a:p>
          <a:p>
            <a:pPr lvl="1" eaLnBrk="1" hangingPunct="1">
              <a:spcBef>
                <a:spcPts val="7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en-GB" altLang="pt-BR" sz="2400" b="0">
                <a:latin typeface="Arial" charset="0"/>
              </a:rPr>
              <a:t>{</a:t>
            </a:r>
          </a:p>
          <a:p>
            <a:pPr lvl="1" eaLnBrk="1" hangingPunct="1">
              <a:spcBef>
                <a:spcPts val="7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en-GB" altLang="pt-BR" sz="2400" b="0">
                <a:latin typeface="Arial" charset="0"/>
              </a:rPr>
              <a:t>	bloco_comandos</a:t>
            </a:r>
          </a:p>
          <a:p>
            <a:pPr lvl="1" eaLnBrk="1" hangingPunct="1">
              <a:spcBef>
                <a:spcPts val="7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en-GB" altLang="pt-BR" sz="2400" b="0"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09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BC9341-5669-4D18-AD35-FC70CDC6E938}" type="slidenum">
              <a:rPr lang="pt-BR"/>
              <a:pPr>
                <a:defRPr/>
              </a:pPr>
              <a:t>89</a:t>
            </a:fld>
            <a:endParaRPr lang="pt-BR"/>
          </a:p>
        </p:txBody>
      </p:sp>
      <p:sp>
        <p:nvSpPr>
          <p:cNvPr id="577538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84343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Controle</a:t>
            </a:r>
            <a:r>
              <a:rPr lang="en-GB" dirty="0"/>
              <a:t> do </a:t>
            </a:r>
            <a:r>
              <a:rPr lang="en-GB" dirty="0" err="1"/>
              <a:t>fluxo</a:t>
            </a:r>
            <a:r>
              <a:rPr lang="en-GB" dirty="0"/>
              <a:t> de </a:t>
            </a:r>
            <a:r>
              <a:rPr lang="en-GB" dirty="0" err="1"/>
              <a:t>execução</a:t>
            </a:r>
            <a:r>
              <a:rPr lang="en-GB" dirty="0"/>
              <a:t>  (2/2)</a:t>
            </a:r>
            <a:br>
              <a:rPr lang="en-GB" dirty="0"/>
            </a:br>
            <a:endParaRPr lang="pt-BR" dirty="0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457200" y="1603375"/>
            <a:ext cx="317817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39775" indent="-28257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00"/>
              </a:spcBef>
              <a:buSzPct val="90000"/>
            </a:pPr>
            <a:r>
              <a:rPr lang="en-GB" altLang="pt-BR" sz="2400" b="0">
                <a:latin typeface="Arial" charset="0"/>
              </a:rPr>
              <a:t>switch (variável)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SzPct val="90000"/>
            </a:pPr>
            <a:r>
              <a:rPr lang="en-GB" altLang="pt-BR" sz="2400" b="0">
                <a:latin typeface="Arial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</a:pPr>
            <a:r>
              <a:rPr lang="en-GB" altLang="pt-BR" sz="2000" b="0">
                <a:latin typeface="Arial" charset="0"/>
              </a:rPr>
              <a:t>case valor1:</a:t>
            </a:r>
          </a:p>
          <a:p>
            <a:pPr lvl="2" eaLnBrk="1" hangingPunct="1">
              <a:lnSpc>
                <a:spcPct val="80000"/>
              </a:lnSpc>
              <a:spcBef>
                <a:spcPts val="400"/>
              </a:spcBef>
            </a:pPr>
            <a:r>
              <a:rPr lang="en-GB" altLang="pt-BR" b="0">
                <a:latin typeface="Arial" charset="0"/>
              </a:rPr>
              <a:t>bloco_comandos</a:t>
            </a:r>
          </a:p>
          <a:p>
            <a:pPr lvl="2" eaLnBrk="1" hangingPunct="1">
              <a:lnSpc>
                <a:spcPct val="80000"/>
              </a:lnSpc>
              <a:spcBef>
                <a:spcPts val="400"/>
              </a:spcBef>
            </a:pPr>
            <a:r>
              <a:rPr lang="en-GB" altLang="pt-BR" b="0">
                <a:latin typeface="Arial" charset="0"/>
              </a:rPr>
              <a:t>break;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</a:pPr>
            <a:r>
              <a:rPr lang="en-GB" altLang="pt-BR" sz="2000" b="0">
                <a:latin typeface="Arial" charset="0"/>
              </a:rPr>
              <a:t>case valor2:</a:t>
            </a:r>
          </a:p>
          <a:p>
            <a:pPr lvl="2" eaLnBrk="1" hangingPunct="1">
              <a:lnSpc>
                <a:spcPct val="80000"/>
              </a:lnSpc>
              <a:spcBef>
                <a:spcPts val="400"/>
              </a:spcBef>
            </a:pPr>
            <a:r>
              <a:rPr lang="en-GB" altLang="pt-BR" b="0">
                <a:latin typeface="Arial" charset="0"/>
              </a:rPr>
              <a:t>bloco_comandos</a:t>
            </a:r>
          </a:p>
          <a:p>
            <a:pPr lvl="2" eaLnBrk="1" hangingPunct="1">
              <a:lnSpc>
                <a:spcPct val="80000"/>
              </a:lnSpc>
              <a:spcBef>
                <a:spcPts val="400"/>
              </a:spcBef>
            </a:pPr>
            <a:r>
              <a:rPr lang="en-GB" altLang="pt-BR" b="0">
                <a:latin typeface="Arial" charset="0"/>
              </a:rPr>
              <a:t>break;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</a:pPr>
            <a:r>
              <a:rPr lang="en-GB" altLang="pt-BR" sz="2000" b="0">
                <a:latin typeface="Arial" charset="0"/>
              </a:rPr>
              <a:t>...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</a:pPr>
            <a:r>
              <a:rPr lang="en-GB" altLang="pt-BR" sz="2000" b="0">
                <a:latin typeface="Arial" charset="0"/>
              </a:rPr>
              <a:t>case valorn:</a:t>
            </a:r>
          </a:p>
          <a:p>
            <a:pPr lvl="2" eaLnBrk="1" hangingPunct="1">
              <a:lnSpc>
                <a:spcPct val="80000"/>
              </a:lnSpc>
              <a:spcBef>
                <a:spcPts val="400"/>
              </a:spcBef>
            </a:pPr>
            <a:r>
              <a:rPr lang="en-GB" altLang="pt-BR" b="0">
                <a:latin typeface="Arial" charset="0"/>
              </a:rPr>
              <a:t>bloco_comandos</a:t>
            </a:r>
          </a:p>
          <a:p>
            <a:pPr lvl="2" eaLnBrk="1" hangingPunct="1">
              <a:lnSpc>
                <a:spcPct val="80000"/>
              </a:lnSpc>
              <a:spcBef>
                <a:spcPts val="400"/>
              </a:spcBef>
            </a:pPr>
            <a:r>
              <a:rPr lang="en-GB" altLang="pt-BR" b="0">
                <a:latin typeface="Arial" charset="0"/>
              </a:rPr>
              <a:t>break;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</a:pPr>
            <a:r>
              <a:rPr lang="en-GB" altLang="pt-BR" sz="2000" b="0">
                <a:latin typeface="Arial" charset="0"/>
              </a:rPr>
              <a:t>default:</a:t>
            </a:r>
          </a:p>
          <a:p>
            <a:pPr lvl="2" eaLnBrk="1" hangingPunct="1">
              <a:lnSpc>
                <a:spcPct val="80000"/>
              </a:lnSpc>
              <a:spcBef>
                <a:spcPts val="400"/>
              </a:spcBef>
            </a:pPr>
            <a:r>
              <a:rPr lang="en-GB" altLang="pt-BR" b="0">
                <a:latin typeface="Arial" charset="0"/>
              </a:rPr>
              <a:t>bloco_comandos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SzPct val="90000"/>
            </a:pPr>
            <a:r>
              <a:rPr lang="en-GB" altLang="pt-BR" sz="2400" b="0">
                <a:latin typeface="Arial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SzPct val="90000"/>
            </a:pPr>
            <a:endParaRPr lang="en-GB" altLang="pt-BR" sz="2400" b="0">
              <a:latin typeface="Arial" charset="0"/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3778250" y="1530350"/>
            <a:ext cx="4824413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pt-BR" sz="2000" b="0">
                <a:solidFill>
                  <a:srgbClr val="000000"/>
                </a:solidFill>
                <a:latin typeface="Arial" charset="0"/>
              </a:rPr>
              <a:t>while (condição) 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pt-BR" sz="2000" b="0">
                <a:solidFill>
                  <a:srgbClr val="000000"/>
                </a:solidFill>
                <a:latin typeface="Arial" charset="0"/>
              </a:rPr>
              <a:t>{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pt-BR" sz="2000" b="0">
                <a:solidFill>
                  <a:srgbClr val="000000"/>
                </a:solidFill>
                <a:latin typeface="Arial" charset="0"/>
              </a:rPr>
              <a:t>	bloco_comandos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pt-BR" sz="2000" b="0">
                <a:solidFill>
                  <a:srgbClr val="000000"/>
                </a:solidFill>
                <a:latin typeface="Arial" charset="0"/>
              </a:rPr>
              <a:t>}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pt-BR" sz="2000" b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pt-BR" sz="2000" b="0">
                <a:solidFill>
                  <a:srgbClr val="000000"/>
                </a:solidFill>
                <a:latin typeface="Arial" charset="0"/>
              </a:rPr>
              <a:t>do 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pt-BR" sz="2000" b="0">
                <a:solidFill>
                  <a:srgbClr val="000000"/>
                </a:solidFill>
                <a:latin typeface="Arial" charset="0"/>
              </a:rPr>
              <a:t>{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pt-BR" sz="2000" b="0">
                <a:solidFill>
                  <a:srgbClr val="000000"/>
                </a:solidFill>
                <a:latin typeface="Arial" charset="0"/>
              </a:rPr>
              <a:t>	bloco_comandos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pt-BR" sz="2000" b="0">
                <a:solidFill>
                  <a:srgbClr val="000000"/>
                </a:solidFill>
                <a:latin typeface="Arial" charset="0"/>
              </a:rPr>
              <a:t>} while (condição);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pt-BR" sz="2000" b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pt-BR" sz="2000" b="0">
                <a:solidFill>
                  <a:srgbClr val="000000"/>
                </a:solidFill>
                <a:latin typeface="Arial" charset="0"/>
              </a:rPr>
              <a:t>for (inicialização; condição; incremento) 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pt-BR" sz="2000" b="0">
                <a:solidFill>
                  <a:srgbClr val="000000"/>
                </a:solidFill>
                <a:latin typeface="Arial" charset="0"/>
              </a:rPr>
              <a:t>{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pt-BR" sz="2000" b="0">
                <a:solidFill>
                  <a:srgbClr val="000000"/>
                </a:solidFill>
                <a:latin typeface="Arial" charset="0"/>
              </a:rPr>
              <a:t>	bloco_comandos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pt-BR" sz="2000" b="0">
                <a:solidFill>
                  <a:srgbClr val="000000"/>
                </a:solidFill>
                <a:latin typeface="Arial" charset="0"/>
              </a:rPr>
              <a:t>}</a:t>
            </a:r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3563938" y="1676400"/>
            <a:ext cx="1587" cy="424815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3562350" y="2971800"/>
            <a:ext cx="5329238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3562350" y="4483100"/>
            <a:ext cx="5329238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32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7F090E-F80C-43F8-97EB-460865382F8B}" type="slidenum">
              <a:rPr lang="pt-BR"/>
              <a:pPr>
                <a:defRPr/>
              </a:pPr>
              <a:t>9</a:t>
            </a:fld>
            <a:endParaRPr lang="pt-BR"/>
          </a:p>
        </p:txBody>
      </p:sp>
      <p:sp>
        <p:nvSpPr>
          <p:cNvPr id="542722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/>
              <a:t>Robusta e </a:t>
            </a:r>
            <a:r>
              <a:rPr lang="en-GB" dirty="0" err="1"/>
              <a:t>segura</a:t>
            </a:r>
            <a:endParaRPr lang="pt-BR" dirty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12838"/>
            <a:ext cx="8229600" cy="5318125"/>
          </a:xfrm>
        </p:spPr>
        <p:txBody>
          <a:bodyPr lIns="90000" tIns="46800" rIns="90000" bIns="46800">
            <a:spAutoFit/>
          </a:bodyPr>
          <a:lstStyle/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400" smtClean="0"/>
              <a:t>Java possui as seguintes características que contribuem para torná-la mais </a:t>
            </a:r>
            <a:r>
              <a:rPr lang="en-GB" altLang="pt-BR" sz="2400" i="1" smtClean="0">
                <a:solidFill>
                  <a:schemeClr val="accent2"/>
                </a:solidFill>
              </a:rPr>
              <a:t>robusta e segura</a:t>
            </a:r>
            <a:r>
              <a:rPr lang="en-GB" altLang="pt-BR" sz="2400" smtClean="0"/>
              <a:t>:</a:t>
            </a:r>
          </a:p>
          <a:p>
            <a:pPr marL="339725" indent="-339725" defTabSz="449263" eaLnBrk="1" hangingPunct="1"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GB" altLang="pt-BR" sz="2400" smtClean="0"/>
          </a:p>
          <a:p>
            <a:pPr marL="741363" lvl="1" indent="-284163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000" smtClean="0"/>
              <a:t>É </a:t>
            </a:r>
            <a:r>
              <a:rPr lang="en-GB" altLang="pt-BR" sz="2000" b="1" i="1" smtClean="0">
                <a:solidFill>
                  <a:schemeClr val="accent2"/>
                </a:solidFill>
              </a:rPr>
              <a:t>fortemente tipada</a:t>
            </a:r>
            <a:r>
              <a:rPr lang="en-GB" altLang="pt-BR" sz="2000" smtClean="0"/>
              <a:t>;</a:t>
            </a:r>
          </a:p>
          <a:p>
            <a:pPr marL="741363" lvl="1" indent="-284163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000" smtClean="0"/>
              <a:t>Não possui aritmética de ponteiros;</a:t>
            </a:r>
          </a:p>
          <a:p>
            <a:pPr marL="741363" lvl="1" indent="-284163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000" smtClean="0"/>
              <a:t>Possui mecanismo de </a:t>
            </a:r>
            <a:r>
              <a:rPr lang="en-GB" altLang="pt-BR" sz="2000" b="1" i="1" smtClean="0">
                <a:solidFill>
                  <a:schemeClr val="accent2"/>
                </a:solidFill>
              </a:rPr>
              <a:t>coleta de lixo</a:t>
            </a:r>
            <a:r>
              <a:rPr lang="en-GB" altLang="pt-BR" sz="2000" smtClean="0"/>
              <a:t>;</a:t>
            </a:r>
          </a:p>
          <a:p>
            <a:pPr marL="741363" lvl="1" indent="-284163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000" smtClean="0"/>
              <a:t>Possui </a:t>
            </a:r>
            <a:r>
              <a:rPr lang="en-GB" altLang="pt-BR" sz="2000" b="1" i="1" smtClean="0">
                <a:solidFill>
                  <a:schemeClr val="accent2"/>
                </a:solidFill>
              </a:rPr>
              <a:t>verificação rigorosa</a:t>
            </a:r>
            <a:r>
              <a:rPr lang="en-GB" altLang="pt-BR" sz="2000" smtClean="0"/>
              <a:t> em tempo de compilação;</a:t>
            </a:r>
          </a:p>
          <a:p>
            <a:pPr marL="741363" lvl="1" indent="-284163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000" smtClean="0"/>
              <a:t>Possui </a:t>
            </a:r>
            <a:r>
              <a:rPr lang="en-GB" altLang="pt-BR" sz="2000" b="1" i="1" smtClean="0">
                <a:solidFill>
                  <a:schemeClr val="accent2"/>
                </a:solidFill>
              </a:rPr>
              <a:t>mecanismos para verificação em tempo de execução</a:t>
            </a:r>
            <a:r>
              <a:rPr lang="en-GB" altLang="pt-BR" sz="2000" smtClean="0"/>
              <a:t>;</a:t>
            </a:r>
          </a:p>
          <a:p>
            <a:pPr marL="741363" lvl="1" indent="-284163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000" smtClean="0"/>
              <a:t>Possui </a:t>
            </a:r>
            <a:r>
              <a:rPr lang="en-GB" altLang="pt-BR" sz="2000" b="1" i="1" smtClean="0">
                <a:solidFill>
                  <a:schemeClr val="accent2"/>
                </a:solidFill>
              </a:rPr>
              <a:t>gerenciador de segurança</a:t>
            </a:r>
            <a:r>
              <a:rPr lang="en-GB" altLang="pt-BR" sz="2000" smtClean="0"/>
              <a:t>.</a:t>
            </a:r>
          </a:p>
          <a:p>
            <a:pPr marL="339725" indent="-339725" defTabSz="449263" eaLnBrk="1" hangingPunct="1"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GB" altLang="pt-BR" sz="2400" smtClean="0"/>
          </a:p>
          <a:p>
            <a:pPr marL="339725" indent="-339725" defTabSz="449263" eaLnBrk="1" hangingPunct="1">
              <a:lnSpc>
                <a:spcPct val="91000"/>
              </a:lnSpc>
              <a:spcBef>
                <a:spcPts val="8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400" b="1" smtClean="0">
                <a:cs typeface="Times New Roman" pitchFamily="18" charset="0"/>
              </a:rPr>
              <a:t>Segurança</a:t>
            </a:r>
            <a:r>
              <a:rPr lang="en-GB" altLang="pt-BR" sz="2400" smtClean="0"/>
              <a:t>: </a:t>
            </a:r>
            <a:r>
              <a:rPr lang="en-GB" altLang="pt-BR" sz="2400" smtClean="0">
                <a:cs typeface="Times New Roman" pitchFamily="18" charset="0"/>
              </a:rPr>
              <a:t>Java possui mecanismos de segurança que podem no caso de </a:t>
            </a:r>
            <a:r>
              <a:rPr lang="en-GB" altLang="pt-BR" sz="2400" i="1" smtClean="0">
                <a:cs typeface="Times New Roman" pitchFamily="18" charset="0"/>
              </a:rPr>
              <a:t>applets</a:t>
            </a:r>
            <a:r>
              <a:rPr lang="en-GB" altLang="pt-BR" sz="2400" smtClean="0">
                <a:cs typeface="Times New Roman" pitchFamily="18" charset="0"/>
              </a:rPr>
              <a:t>, evitar qualquer operação no sistema de arquivos da máquina alvo, minimizando problemas.</a:t>
            </a:r>
            <a:endParaRPr lang="pt-BR" altLang="pt-BR" sz="2400" smtClean="0"/>
          </a:p>
        </p:txBody>
      </p:sp>
    </p:spTree>
    <p:extLst>
      <p:ext uri="{BB962C8B-B14F-4D97-AF65-F5344CB8AC3E}">
        <p14:creationId xmlns:p14="http://schemas.microsoft.com/office/powerpoint/2010/main" val="144567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9A04E-63D3-407C-8EF6-35D76846ED0C}" type="slidenum">
              <a:rPr lang="pt-BR"/>
              <a:pPr>
                <a:defRPr/>
              </a:pPr>
              <a:t>90</a:t>
            </a:fld>
            <a:endParaRPr lang="pt-BR"/>
          </a:p>
        </p:txBody>
      </p:sp>
      <p:sp>
        <p:nvSpPr>
          <p:cNvPr id="578562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Instrução</a:t>
            </a:r>
            <a:r>
              <a:rPr lang="en-GB" dirty="0"/>
              <a:t> de </a:t>
            </a:r>
            <a:r>
              <a:rPr lang="en-GB" dirty="0" err="1"/>
              <a:t>Desvio</a:t>
            </a:r>
            <a:r>
              <a:rPr lang="en-GB" dirty="0"/>
              <a:t> de </a:t>
            </a:r>
            <a:r>
              <a:rPr lang="en-GB" dirty="0" err="1"/>
              <a:t>Fluxo</a:t>
            </a:r>
            <a:r>
              <a:rPr lang="en-GB" dirty="0"/>
              <a:t>  (1/2)</a:t>
            </a:r>
            <a:endParaRPr lang="pt-BR" dirty="0"/>
          </a:p>
        </p:txBody>
      </p:sp>
      <p:sp>
        <p:nvSpPr>
          <p:cNvPr id="578564" name="Rectangle 4"/>
          <p:cNvSpPr>
            <a:spLocks noChangeArrowheads="1"/>
          </p:cNvSpPr>
          <p:nvPr/>
        </p:nvSpPr>
        <p:spPr bwMode="auto">
          <a:xfrm>
            <a:off x="762000" y="3187700"/>
            <a:ext cx="7658100" cy="3213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395288" y="1919288"/>
            <a:ext cx="8559800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ts val="600"/>
              </a:spcBef>
              <a:buSzPct val="75000"/>
              <a:buFontTx/>
              <a:buChar char="•"/>
            </a:pPr>
            <a:r>
              <a:rPr lang="en-GB" altLang="pt-BR" sz="2000" b="0" dirty="0">
                <a:latin typeface="Arial" charset="0"/>
                <a:cs typeface="Times New Roman" pitchFamily="18" charset="0"/>
              </a:rPr>
              <a:t>São as </a:t>
            </a:r>
            <a:r>
              <a:rPr lang="en-GB" altLang="pt-BR" sz="2000" b="0" dirty="0" err="1">
                <a:latin typeface="Arial" charset="0"/>
                <a:cs typeface="Times New Roman" pitchFamily="18" charset="0"/>
              </a:rPr>
              <a:t>duas</a:t>
            </a:r>
            <a:r>
              <a:rPr lang="en-GB" altLang="pt-BR" sz="2000" b="0" dirty="0">
                <a:latin typeface="Arial" charset="0"/>
                <a:cs typeface="Times New Roman" pitchFamily="18" charset="0"/>
              </a:rPr>
              <a:t>, o </a:t>
            </a:r>
            <a:r>
              <a:rPr lang="en-GB" altLang="pt-BR" sz="2000" b="0" i="1" dirty="0">
                <a:latin typeface="Arial" charset="0"/>
                <a:cs typeface="Times New Roman" pitchFamily="18" charset="0"/>
              </a:rPr>
              <a:t>If </a:t>
            </a:r>
            <a:r>
              <a:rPr lang="en-GB" altLang="pt-BR" sz="2000" b="0" dirty="0">
                <a:latin typeface="Arial" charset="0"/>
                <a:cs typeface="Times New Roman" pitchFamily="18" charset="0"/>
              </a:rPr>
              <a:t> e o </a:t>
            </a:r>
            <a:r>
              <a:rPr lang="en-GB" altLang="pt-BR" sz="2000" b="0" i="1" dirty="0">
                <a:latin typeface="Arial" charset="0"/>
                <a:cs typeface="Times New Roman" pitchFamily="18" charset="0"/>
              </a:rPr>
              <a:t>Switch</a:t>
            </a:r>
          </a:p>
          <a:p>
            <a:pPr eaLnBrk="1" hangingPunct="1">
              <a:spcBef>
                <a:spcPts val="600"/>
              </a:spcBef>
              <a:buSzPct val="75000"/>
            </a:pPr>
            <a:endParaRPr lang="en-GB" altLang="pt-BR" sz="2000" b="0" i="1" dirty="0">
              <a:latin typeface="Arial" charset="0"/>
              <a:cs typeface="Times New Roman" pitchFamily="18" charset="0"/>
            </a:endParaRPr>
          </a:p>
          <a:p>
            <a:pPr eaLnBrk="1" hangingPunct="1">
              <a:spcBef>
                <a:spcPts val="600"/>
              </a:spcBef>
              <a:buSzPct val="75000"/>
              <a:buFontTx/>
              <a:buChar char="•"/>
            </a:pPr>
            <a:r>
              <a:rPr lang="en-GB" altLang="pt-BR" sz="2000" b="0" i="1" dirty="0" err="1">
                <a:latin typeface="Arial" charset="0"/>
                <a:cs typeface="Times New Roman" pitchFamily="18" charset="0"/>
              </a:rPr>
              <a:t>Exemplo</a:t>
            </a:r>
            <a:r>
              <a:rPr lang="en-GB" altLang="pt-BR" sz="2000" b="0" i="1" dirty="0">
                <a:latin typeface="Arial" charset="0"/>
                <a:cs typeface="Times New Roman" pitchFamily="18" charset="0"/>
              </a:rPr>
              <a:t> do If:</a:t>
            </a:r>
          </a:p>
          <a:p>
            <a:pPr eaLnBrk="1" hangingPunct="1">
              <a:spcBef>
                <a:spcPts val="600"/>
              </a:spcBef>
              <a:buClr>
                <a:srgbClr val="00007D"/>
              </a:buClr>
              <a:buSzPct val="75000"/>
            </a:pPr>
            <a:endParaRPr lang="en-GB" altLang="pt-BR" sz="2000" b="0" i="1" dirty="0">
              <a:latin typeface="Arial" charset="0"/>
              <a:cs typeface="Times New Roman" pitchFamily="18" charset="0"/>
            </a:endParaRPr>
          </a:p>
        </p:txBody>
      </p:sp>
      <p:graphicFrame>
        <p:nvGraphicFramePr>
          <p:cNvPr id="9218" name="Object 6"/>
          <p:cNvGraphicFramePr>
            <a:graphicFrameLocks noChangeAspect="1"/>
          </p:cNvGraphicFramePr>
          <p:nvPr/>
        </p:nvGraphicFramePr>
        <p:xfrm>
          <a:off x="1187450" y="3284538"/>
          <a:ext cx="6551613" cy="296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Imagem de bitmap" r:id="rId3" imgW="0" imgH="0" progId="Paint.Picture">
                  <p:embed/>
                </p:oleObj>
              </mc:Choice>
              <mc:Fallback>
                <p:oleObj name="Imagem de bitmap" r:id="rId3" imgW="0" imgH="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284538"/>
                        <a:ext cx="6551613" cy="29638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389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C5B1CD-8E69-4F6C-88C9-6A90B4360149}" type="slidenum">
              <a:rPr lang="pt-BR"/>
              <a:pPr>
                <a:defRPr/>
              </a:pPr>
              <a:t>91</a:t>
            </a:fld>
            <a:endParaRPr lang="pt-BR"/>
          </a:p>
        </p:txBody>
      </p:sp>
      <p:sp>
        <p:nvSpPr>
          <p:cNvPr id="579586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Instrução</a:t>
            </a:r>
            <a:r>
              <a:rPr lang="en-GB" dirty="0"/>
              <a:t> de </a:t>
            </a:r>
            <a:r>
              <a:rPr lang="en-GB" dirty="0" err="1"/>
              <a:t>Desvio</a:t>
            </a:r>
            <a:r>
              <a:rPr lang="en-GB" dirty="0"/>
              <a:t> de </a:t>
            </a:r>
            <a:r>
              <a:rPr lang="en-GB" dirty="0" err="1"/>
              <a:t>Fluxo</a:t>
            </a:r>
            <a:r>
              <a:rPr lang="en-GB" dirty="0"/>
              <a:t>  (2/2)</a:t>
            </a:r>
            <a:endParaRPr lang="pt-BR" dirty="0"/>
          </a:p>
        </p:txBody>
      </p:sp>
      <p:graphicFrame>
        <p:nvGraphicFramePr>
          <p:cNvPr id="10242" name="Object 6"/>
          <p:cNvGraphicFramePr>
            <a:graphicFrameLocks noGrp="1" noChangeAspect="1"/>
          </p:cNvGraphicFramePr>
          <p:nvPr>
            <p:ph/>
          </p:nvPr>
        </p:nvGraphicFramePr>
        <p:xfrm>
          <a:off x="1655763" y="1235075"/>
          <a:ext cx="5629275" cy="499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Imagem de bitmap" r:id="rId3" imgW="0" imgH="0" progId="Paint.Picture">
                  <p:embed/>
                </p:oleObj>
              </mc:Choice>
              <mc:Fallback>
                <p:oleObj name="Imagem de bitmap" r:id="rId3" imgW="0" imgH="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1235075"/>
                        <a:ext cx="5629275" cy="4997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8"/>
          <p:cNvSpPr>
            <a:spLocks noChangeArrowheads="1"/>
          </p:cNvSpPr>
          <p:nvPr/>
        </p:nvSpPr>
        <p:spPr bwMode="auto">
          <a:xfrm>
            <a:off x="1651000" y="1181100"/>
            <a:ext cx="5613400" cy="506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5580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D2926-E87D-4F06-AA50-AB5ABD41E4BC}" type="slidenum">
              <a:rPr lang="pt-BR"/>
              <a:pPr>
                <a:defRPr/>
              </a:pPr>
              <a:t>92</a:t>
            </a:fld>
            <a:endParaRPr lang="pt-BR"/>
          </a:p>
        </p:txBody>
      </p:sp>
      <p:sp>
        <p:nvSpPr>
          <p:cNvPr id="580610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Estrutura</a:t>
            </a:r>
            <a:r>
              <a:rPr lang="en-GB" dirty="0"/>
              <a:t> de </a:t>
            </a:r>
            <a:r>
              <a:rPr lang="en-GB" dirty="0" err="1"/>
              <a:t>Repetição</a:t>
            </a:r>
            <a:r>
              <a:rPr lang="en-GB" dirty="0"/>
              <a:t> Simples</a:t>
            </a:r>
            <a:endParaRPr lang="pt-BR" dirty="0"/>
          </a:p>
        </p:txBody>
      </p:sp>
      <p:sp>
        <p:nvSpPr>
          <p:cNvPr id="580613" name="Rectangle 5"/>
          <p:cNvSpPr>
            <a:spLocks noChangeArrowheads="1"/>
          </p:cNvSpPr>
          <p:nvPr/>
        </p:nvSpPr>
        <p:spPr bwMode="auto">
          <a:xfrm>
            <a:off x="558800" y="2209800"/>
            <a:ext cx="7861300" cy="383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graphicFrame>
        <p:nvGraphicFramePr>
          <p:cNvPr id="11266" name="Object 6"/>
          <p:cNvGraphicFramePr>
            <a:graphicFrameLocks noChangeAspect="1"/>
          </p:cNvGraphicFramePr>
          <p:nvPr/>
        </p:nvGraphicFramePr>
        <p:xfrm>
          <a:off x="773113" y="2362200"/>
          <a:ext cx="7315200" cy="333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Imagem de bitmap" r:id="rId3" imgW="0" imgH="0" progId="Paint.Picture">
                  <p:embed/>
                </p:oleObj>
              </mc:Choice>
              <mc:Fallback>
                <p:oleObj name="Imagem de bitmap" r:id="rId3" imgW="0" imgH="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2362200"/>
                        <a:ext cx="7315200" cy="33305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579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AEF8C-6262-4A7E-9B7A-98A428CE648D}" type="slidenum">
              <a:rPr lang="pt-BR"/>
              <a:pPr>
                <a:defRPr/>
              </a:pPr>
              <a:t>93</a:t>
            </a:fld>
            <a:endParaRPr lang="pt-BR"/>
          </a:p>
        </p:txBody>
      </p:sp>
      <p:sp>
        <p:nvSpPr>
          <p:cNvPr id="58163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Estrutura</a:t>
            </a:r>
            <a:r>
              <a:rPr lang="en-GB" dirty="0"/>
              <a:t> de </a:t>
            </a:r>
            <a:r>
              <a:rPr lang="en-GB" dirty="0" err="1"/>
              <a:t>Repetição</a:t>
            </a:r>
            <a:r>
              <a:rPr lang="en-GB" dirty="0"/>
              <a:t> </a:t>
            </a:r>
            <a:r>
              <a:rPr lang="en-GB" dirty="0" err="1"/>
              <a:t>Condicional</a:t>
            </a:r>
            <a:endParaRPr lang="pt-BR" dirty="0"/>
          </a:p>
        </p:txBody>
      </p:sp>
      <p:sp>
        <p:nvSpPr>
          <p:cNvPr id="581637" name="Rectangle 5"/>
          <p:cNvSpPr>
            <a:spLocks noChangeArrowheads="1"/>
          </p:cNvSpPr>
          <p:nvPr/>
        </p:nvSpPr>
        <p:spPr bwMode="auto">
          <a:xfrm>
            <a:off x="250825" y="1628775"/>
            <a:ext cx="8642350" cy="4824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107933" dir="2700000" algn="ctr" rotWithShape="0">
              <a:srgbClr val="808080">
                <a:alpha val="50027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graphicFrame>
        <p:nvGraphicFramePr>
          <p:cNvPr id="12290" name="Object 6"/>
          <p:cNvGraphicFramePr>
            <a:graphicFrameLocks noChangeAspect="1"/>
          </p:cNvGraphicFramePr>
          <p:nvPr/>
        </p:nvGraphicFramePr>
        <p:xfrm>
          <a:off x="755650" y="1700213"/>
          <a:ext cx="4852988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00213"/>
                        <a:ext cx="4852988" cy="23209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/>
        </p:nvGraphicFramePr>
        <p:xfrm>
          <a:off x="2251075" y="3309938"/>
          <a:ext cx="6259513" cy="301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r:id="rId5" imgW="0" imgH="0" progId="">
                  <p:embed/>
                </p:oleObj>
              </mc:Choice>
              <mc:Fallback>
                <p:oleObj r:id="rId5" imgW="0" imgH="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3309938"/>
                        <a:ext cx="6259513" cy="30194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Line 8"/>
          <p:cNvSpPr>
            <a:spLocks noChangeShapeType="1"/>
          </p:cNvSpPr>
          <p:nvPr/>
        </p:nvSpPr>
        <p:spPr bwMode="auto">
          <a:xfrm>
            <a:off x="211138" y="4038600"/>
            <a:ext cx="19685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296" name="Line 9"/>
          <p:cNvSpPr>
            <a:spLocks noChangeShapeType="1"/>
          </p:cNvSpPr>
          <p:nvPr/>
        </p:nvSpPr>
        <p:spPr bwMode="auto">
          <a:xfrm flipV="1">
            <a:off x="2179638" y="3197225"/>
            <a:ext cx="1587" cy="84455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297" name="Line 10"/>
          <p:cNvSpPr>
            <a:spLocks noChangeShapeType="1"/>
          </p:cNvSpPr>
          <p:nvPr/>
        </p:nvSpPr>
        <p:spPr bwMode="auto">
          <a:xfrm>
            <a:off x="2179638" y="3200400"/>
            <a:ext cx="6751637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16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315BBB-5E53-45B5-A72C-3CF938FD8964}" type="slidenum">
              <a:rPr lang="pt-BR"/>
              <a:pPr>
                <a:defRPr/>
              </a:pPr>
              <a:t>94</a:t>
            </a:fld>
            <a:endParaRPr lang="pt-BR"/>
          </a:p>
        </p:txBody>
      </p:sp>
      <p:sp>
        <p:nvSpPr>
          <p:cNvPr id="582658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85792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Estruturas</a:t>
            </a:r>
            <a:r>
              <a:rPr lang="en-GB" dirty="0"/>
              <a:t> de </a:t>
            </a:r>
            <a:r>
              <a:rPr lang="en-GB" dirty="0" err="1"/>
              <a:t>Controle</a:t>
            </a:r>
            <a:r>
              <a:rPr lang="en-GB" dirty="0"/>
              <a:t> de </a:t>
            </a:r>
            <a:r>
              <a:rPr lang="en-GB" dirty="0" err="1"/>
              <a:t>Erro</a:t>
            </a:r>
            <a:r>
              <a:rPr lang="en-GB" dirty="0"/>
              <a:t>  (1/5)</a:t>
            </a:r>
            <a:endParaRPr lang="pt-BR" dirty="0"/>
          </a:p>
        </p:txBody>
      </p:sp>
      <p:sp>
        <p:nvSpPr>
          <p:cNvPr id="49156" name="Rectangle 9"/>
          <p:cNvSpPr>
            <a:spLocks noChangeArrowheads="1"/>
          </p:cNvSpPr>
          <p:nvPr/>
        </p:nvSpPr>
        <p:spPr bwMode="auto">
          <a:xfrm>
            <a:off x="457200" y="1112838"/>
            <a:ext cx="8229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1363" indent="-284163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400" b="0">
                <a:latin typeface="Arial" charset="0"/>
                <a:cs typeface="Times New Roman" pitchFamily="18" charset="0"/>
              </a:rPr>
              <a:t>Diretivas</a:t>
            </a:r>
            <a:r>
              <a:rPr lang="en-GB" altLang="pt-BR" sz="2400">
                <a:latin typeface="Arial" charset="0"/>
                <a:cs typeface="Times New Roman" pitchFamily="18" charset="0"/>
              </a:rPr>
              <a:t> </a:t>
            </a:r>
            <a:r>
              <a:rPr lang="en-GB" altLang="pt-BR" sz="2400" i="1">
                <a:latin typeface="Arial" charset="0"/>
                <a:cs typeface="Times New Roman" pitchFamily="18" charset="0"/>
              </a:rPr>
              <a:t>Try </a:t>
            </a:r>
            <a:r>
              <a:rPr lang="en-GB" altLang="pt-BR" sz="2400">
                <a:latin typeface="Arial" charset="0"/>
                <a:cs typeface="Times New Roman" pitchFamily="18" charset="0"/>
              </a:rPr>
              <a:t> </a:t>
            </a:r>
            <a:r>
              <a:rPr lang="en-GB" altLang="pt-BR" sz="2400" b="0">
                <a:latin typeface="Arial" charset="0"/>
                <a:cs typeface="Times New Roman" pitchFamily="18" charset="0"/>
              </a:rPr>
              <a:t>e</a:t>
            </a:r>
            <a:r>
              <a:rPr lang="en-GB" altLang="pt-BR" sz="2400">
                <a:latin typeface="Arial" charset="0"/>
                <a:cs typeface="Times New Roman" pitchFamily="18" charset="0"/>
              </a:rPr>
              <a:t> </a:t>
            </a:r>
            <a:r>
              <a:rPr lang="en-GB" altLang="pt-BR" sz="2400" i="1">
                <a:latin typeface="Arial" charset="0"/>
                <a:cs typeface="Times New Roman" pitchFamily="18" charset="0"/>
              </a:rPr>
              <a:t>Catch:</a:t>
            </a:r>
          </a:p>
          <a:p>
            <a:pPr eaLnBrk="1" hangingPunct="1">
              <a:spcBef>
                <a:spcPts val="700"/>
              </a:spcBef>
              <a:buSzPct val="64000"/>
            </a:pPr>
            <a:endParaRPr lang="en-GB" altLang="pt-BR" sz="2400" i="1">
              <a:latin typeface="Arial" charset="0"/>
              <a:cs typeface="Times New Roman" pitchFamily="18" charset="0"/>
            </a:endParaRPr>
          </a:p>
          <a:p>
            <a:pPr lvl="1" eaLnBrk="1" hangingPunct="1">
              <a:spcBef>
                <a:spcPts val="45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try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{</a:t>
            </a:r>
          </a:p>
          <a:p>
            <a:pPr lvl="2" eaLnBrk="1" hangingPunct="1">
              <a:spcBef>
                <a:spcPts val="40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Fluxo normal do sistema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}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catch(Exceção1)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{</a:t>
            </a:r>
          </a:p>
          <a:p>
            <a:pPr lvl="2" eaLnBrk="1" hangingPunct="1">
              <a:spcBef>
                <a:spcPts val="40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Diretiva do tratamento do erro 1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}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catch(Exceção2)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{</a:t>
            </a:r>
          </a:p>
          <a:p>
            <a:pPr lvl="2" eaLnBrk="1" hangingPunct="1">
              <a:spcBef>
                <a:spcPts val="40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Diretiva do tratamento do erro 2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89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20334-364E-4E14-8F32-938C3B3CBB5D}" type="slidenum">
              <a:rPr lang="pt-BR"/>
              <a:pPr>
                <a:defRPr/>
              </a:pPr>
              <a:t>95</a:t>
            </a:fld>
            <a:endParaRPr lang="pt-BR"/>
          </a:p>
        </p:txBody>
      </p:sp>
      <p:sp>
        <p:nvSpPr>
          <p:cNvPr id="583682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83632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Estruturas</a:t>
            </a:r>
            <a:r>
              <a:rPr lang="en-GB" dirty="0"/>
              <a:t> de </a:t>
            </a:r>
            <a:r>
              <a:rPr lang="en-GB" dirty="0" err="1"/>
              <a:t>Controle</a:t>
            </a:r>
            <a:r>
              <a:rPr lang="en-GB" dirty="0"/>
              <a:t> de </a:t>
            </a:r>
            <a:r>
              <a:rPr lang="en-GB" dirty="0" err="1"/>
              <a:t>Erro</a:t>
            </a:r>
            <a:r>
              <a:rPr lang="en-GB" dirty="0"/>
              <a:t>  (2/5)</a:t>
            </a:r>
            <a:endParaRPr lang="pt-BR" dirty="0"/>
          </a:p>
        </p:txBody>
      </p:sp>
      <p:sp>
        <p:nvSpPr>
          <p:cNvPr id="583687" name="Rectangle 7"/>
          <p:cNvSpPr>
            <a:spLocks noChangeArrowheads="1"/>
          </p:cNvSpPr>
          <p:nvPr/>
        </p:nvSpPr>
        <p:spPr bwMode="auto">
          <a:xfrm>
            <a:off x="762000" y="2667000"/>
            <a:ext cx="7772400" cy="3441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3318" name="Rectangle 8"/>
          <p:cNvSpPr>
            <a:spLocks noChangeArrowheads="1"/>
          </p:cNvSpPr>
          <p:nvPr/>
        </p:nvSpPr>
        <p:spPr bwMode="auto">
          <a:xfrm>
            <a:off x="323850" y="1989138"/>
            <a:ext cx="82296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800"/>
              </a:spcBef>
              <a:buFontTx/>
              <a:buChar char="•"/>
            </a:pPr>
            <a:r>
              <a:rPr lang="en-GB" altLang="pt-BR" sz="3200" b="0">
                <a:latin typeface="Arial" charset="0"/>
              </a:rPr>
              <a:t>Com o tratamento de Erros (1 Exceção)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</a:pPr>
            <a:endParaRPr lang="en-GB" altLang="pt-BR" sz="3200" b="0">
              <a:latin typeface="Arial" charset="0"/>
            </a:endParaRPr>
          </a:p>
        </p:txBody>
      </p:sp>
      <p:graphicFrame>
        <p:nvGraphicFramePr>
          <p:cNvPr id="13314" name="Object 9"/>
          <p:cNvGraphicFramePr>
            <a:graphicFrameLocks noChangeAspect="1"/>
          </p:cNvGraphicFramePr>
          <p:nvPr/>
        </p:nvGraphicFramePr>
        <p:xfrm>
          <a:off x="1258888" y="2781300"/>
          <a:ext cx="6551612" cy="316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Imagem de bitmap" r:id="rId3" imgW="0" imgH="0" progId="Paint.Picture">
                  <p:embed/>
                </p:oleObj>
              </mc:Choice>
              <mc:Fallback>
                <p:oleObj name="Imagem de bitmap" r:id="rId3" imgW="0" imgH="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781300"/>
                        <a:ext cx="6551612" cy="31623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896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FD3596-32D7-40E2-8366-7B608CF65310}" type="slidenum">
              <a:rPr lang="pt-BR"/>
              <a:pPr>
                <a:defRPr/>
              </a:pPr>
              <a:t>96</a:t>
            </a:fld>
            <a:endParaRPr lang="pt-BR"/>
          </a:p>
        </p:txBody>
      </p:sp>
      <p:sp>
        <p:nvSpPr>
          <p:cNvPr id="584706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84772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Estruturas</a:t>
            </a:r>
            <a:r>
              <a:rPr lang="en-GB" dirty="0"/>
              <a:t> de </a:t>
            </a:r>
            <a:r>
              <a:rPr lang="en-GB" dirty="0" err="1"/>
              <a:t>Controle</a:t>
            </a:r>
            <a:r>
              <a:rPr lang="en-GB" dirty="0"/>
              <a:t> de </a:t>
            </a:r>
            <a:r>
              <a:rPr lang="en-GB" dirty="0" err="1"/>
              <a:t>Erro</a:t>
            </a:r>
            <a:r>
              <a:rPr lang="en-GB" dirty="0"/>
              <a:t>  (3/5)</a:t>
            </a:r>
            <a:endParaRPr lang="pt-BR" dirty="0"/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914400" y="2527300"/>
            <a:ext cx="7518400" cy="3784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444500" y="1808163"/>
            <a:ext cx="84899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FontTx/>
              <a:buChar char="•"/>
            </a:pPr>
            <a:r>
              <a:rPr lang="en-GB" altLang="pt-BR" sz="3200" b="0">
                <a:latin typeface="Arial" charset="0"/>
              </a:rPr>
              <a:t>Com o tratamento de Erros (2 Exceções)</a:t>
            </a:r>
          </a:p>
          <a:p>
            <a:pPr eaLnBrk="1" hangingPunct="1">
              <a:spcBef>
                <a:spcPts val="800"/>
              </a:spcBef>
            </a:pPr>
            <a:endParaRPr lang="en-GB" altLang="pt-BR" sz="3200" b="0">
              <a:latin typeface="Arial" charset="0"/>
            </a:endParaRPr>
          </a:p>
        </p:txBody>
      </p:sp>
      <p:graphicFrame>
        <p:nvGraphicFramePr>
          <p:cNvPr id="14338" name="Object 6"/>
          <p:cNvGraphicFramePr>
            <a:graphicFrameLocks noChangeAspect="1"/>
          </p:cNvGraphicFramePr>
          <p:nvPr/>
        </p:nvGraphicFramePr>
        <p:xfrm>
          <a:off x="1476375" y="2636838"/>
          <a:ext cx="6043613" cy="348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636838"/>
                        <a:ext cx="6043613" cy="34893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209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E4497-0CB9-445E-AE9B-57C0F01DEDC3}" type="slidenum">
              <a:rPr lang="pt-BR"/>
              <a:pPr>
                <a:defRPr/>
              </a:pPr>
              <a:t>97</a:t>
            </a:fld>
            <a:endParaRPr lang="pt-BR"/>
          </a:p>
        </p:txBody>
      </p:sp>
      <p:sp>
        <p:nvSpPr>
          <p:cNvPr id="585730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83632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Estruturas</a:t>
            </a:r>
            <a:r>
              <a:rPr lang="en-GB" dirty="0"/>
              <a:t> de </a:t>
            </a:r>
            <a:r>
              <a:rPr lang="en-GB" dirty="0" err="1"/>
              <a:t>Controle</a:t>
            </a:r>
            <a:r>
              <a:rPr lang="en-GB" dirty="0"/>
              <a:t> de </a:t>
            </a:r>
            <a:r>
              <a:rPr lang="en-GB" dirty="0" err="1"/>
              <a:t>Erro</a:t>
            </a:r>
            <a:r>
              <a:rPr lang="en-GB" dirty="0"/>
              <a:t>  (4/5)</a:t>
            </a:r>
            <a:endParaRPr lang="pt-BR" dirty="0"/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457200" y="1112838"/>
            <a:ext cx="8229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1363" indent="-284163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400" b="0">
                <a:latin typeface="Arial" charset="0"/>
                <a:cs typeface="Times New Roman" pitchFamily="18" charset="0"/>
              </a:rPr>
              <a:t>Diretivas</a:t>
            </a:r>
            <a:r>
              <a:rPr lang="en-GB" altLang="pt-BR" sz="2400">
                <a:latin typeface="Arial" charset="0"/>
                <a:cs typeface="Times New Roman" pitchFamily="18" charset="0"/>
              </a:rPr>
              <a:t> </a:t>
            </a:r>
            <a:r>
              <a:rPr lang="en-GB" altLang="pt-BR" sz="2400" i="1">
                <a:latin typeface="Arial" charset="0"/>
                <a:cs typeface="Times New Roman" pitchFamily="18" charset="0"/>
              </a:rPr>
              <a:t>Try </a:t>
            </a:r>
            <a:r>
              <a:rPr lang="en-GB" altLang="pt-BR" sz="2400">
                <a:latin typeface="Arial" charset="0"/>
                <a:cs typeface="Times New Roman" pitchFamily="18" charset="0"/>
              </a:rPr>
              <a:t> </a:t>
            </a:r>
            <a:r>
              <a:rPr lang="en-GB" altLang="pt-BR" sz="2400" b="0">
                <a:latin typeface="Arial" charset="0"/>
                <a:cs typeface="Times New Roman" pitchFamily="18" charset="0"/>
              </a:rPr>
              <a:t>e</a:t>
            </a:r>
            <a:r>
              <a:rPr lang="en-GB" altLang="pt-BR" sz="2400">
                <a:latin typeface="Arial" charset="0"/>
                <a:cs typeface="Times New Roman" pitchFamily="18" charset="0"/>
              </a:rPr>
              <a:t> </a:t>
            </a:r>
            <a:r>
              <a:rPr lang="en-GB" altLang="pt-BR" sz="2400" i="1">
                <a:latin typeface="Arial" charset="0"/>
                <a:cs typeface="Times New Roman" pitchFamily="18" charset="0"/>
              </a:rPr>
              <a:t>Catch:</a:t>
            </a:r>
          </a:p>
          <a:p>
            <a:pPr eaLnBrk="1" hangingPunct="1">
              <a:spcBef>
                <a:spcPts val="700"/>
              </a:spcBef>
              <a:buSzPct val="64000"/>
            </a:pPr>
            <a:endParaRPr lang="en-GB" altLang="pt-BR" sz="2400" i="1">
              <a:latin typeface="Arial" charset="0"/>
              <a:cs typeface="Times New Roman" pitchFamily="18" charset="0"/>
            </a:endParaRPr>
          </a:p>
          <a:p>
            <a:pPr lvl="1" eaLnBrk="1" hangingPunct="1">
              <a:spcBef>
                <a:spcPts val="45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try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{</a:t>
            </a:r>
          </a:p>
          <a:p>
            <a:pPr lvl="2" eaLnBrk="1" hangingPunct="1">
              <a:spcBef>
                <a:spcPts val="40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Fluxo normal do sistema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}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catch(Exceção1)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{</a:t>
            </a:r>
          </a:p>
          <a:p>
            <a:pPr lvl="2" eaLnBrk="1" hangingPunct="1">
              <a:spcBef>
                <a:spcPts val="40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Diretiva do tratamento do erro 1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}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catch(Exceção2)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{</a:t>
            </a:r>
          </a:p>
          <a:p>
            <a:pPr lvl="2" eaLnBrk="1" hangingPunct="1">
              <a:spcBef>
                <a:spcPts val="40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Diretiva do tratamento do erro 2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411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8C4A89-ADA7-4BA8-9610-0A0C384E61C8}" type="slidenum">
              <a:rPr lang="pt-BR"/>
              <a:pPr>
                <a:defRPr/>
              </a:pPr>
              <a:t>98</a:t>
            </a:fld>
            <a:endParaRPr lang="pt-BR"/>
          </a:p>
        </p:txBody>
      </p:sp>
      <p:sp>
        <p:nvSpPr>
          <p:cNvPr id="58675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83632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Estruturas</a:t>
            </a:r>
            <a:r>
              <a:rPr lang="en-GB" dirty="0"/>
              <a:t> de </a:t>
            </a:r>
            <a:r>
              <a:rPr lang="en-GB" dirty="0" err="1"/>
              <a:t>Controle</a:t>
            </a:r>
            <a:r>
              <a:rPr lang="en-GB" dirty="0"/>
              <a:t> de </a:t>
            </a:r>
            <a:r>
              <a:rPr lang="en-GB" dirty="0" err="1"/>
              <a:t>Erro</a:t>
            </a:r>
            <a:r>
              <a:rPr lang="en-GB" dirty="0"/>
              <a:t>  (5/5)</a:t>
            </a:r>
            <a:endParaRPr lang="pt-BR" dirty="0"/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457200" y="1112838"/>
            <a:ext cx="8229600" cy="575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1363" indent="-284163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3200" b="0">
                <a:latin typeface="Arial" charset="0"/>
              </a:rPr>
              <a:t>A diretiva </a:t>
            </a:r>
            <a:r>
              <a:rPr lang="en-GB" altLang="pt-BR" sz="3200" b="0" i="1">
                <a:latin typeface="Arial" charset="0"/>
              </a:rPr>
              <a:t>try catch finally</a:t>
            </a:r>
          </a:p>
          <a:p>
            <a:pPr eaLnBrk="1" hangingPunct="1">
              <a:spcBef>
                <a:spcPts val="700"/>
              </a:spcBef>
              <a:buSzPct val="64000"/>
            </a:pPr>
            <a:endParaRPr lang="en-GB" altLang="pt-BR" sz="3200" b="0" i="1">
              <a:latin typeface="Arial" charset="0"/>
            </a:endParaRPr>
          </a:p>
          <a:p>
            <a:pPr lvl="1" eaLnBrk="1" hangingPunct="1">
              <a:spcBef>
                <a:spcPts val="450"/>
              </a:spcBef>
            </a:pPr>
            <a:r>
              <a:rPr lang="en-GB" altLang="pt-BR">
                <a:latin typeface="Arial" charset="0"/>
                <a:cs typeface="Times New Roman" pitchFamily="18" charset="0"/>
              </a:rPr>
              <a:t>try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>
                <a:latin typeface="Arial" charset="0"/>
                <a:cs typeface="Times New Roman" pitchFamily="18" charset="0"/>
              </a:rPr>
              <a:t>{</a:t>
            </a:r>
          </a:p>
          <a:p>
            <a:pPr lvl="2" eaLnBrk="1" hangingPunct="1">
              <a:spcBef>
                <a:spcPts val="400"/>
              </a:spcBef>
            </a:pPr>
            <a:r>
              <a:rPr lang="en-GB" altLang="pt-BR">
                <a:latin typeface="Arial" charset="0"/>
                <a:cs typeface="Times New Roman" pitchFamily="18" charset="0"/>
              </a:rPr>
              <a:t>Fluxo normal do sistema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>
                <a:latin typeface="Arial" charset="0"/>
                <a:cs typeface="Times New Roman" pitchFamily="18" charset="0"/>
              </a:rPr>
              <a:t>}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>
                <a:latin typeface="Arial" charset="0"/>
                <a:cs typeface="Times New Roman" pitchFamily="18" charset="0"/>
              </a:rPr>
              <a:t>catch(Exceção1)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>
                <a:latin typeface="Arial" charset="0"/>
                <a:cs typeface="Times New Roman" pitchFamily="18" charset="0"/>
              </a:rPr>
              <a:t>{</a:t>
            </a:r>
          </a:p>
          <a:p>
            <a:pPr lvl="2" eaLnBrk="1" hangingPunct="1">
              <a:spcBef>
                <a:spcPts val="400"/>
              </a:spcBef>
            </a:pPr>
            <a:r>
              <a:rPr lang="en-GB" altLang="pt-BR">
                <a:latin typeface="Arial" charset="0"/>
                <a:cs typeface="Times New Roman" pitchFamily="18" charset="0"/>
              </a:rPr>
              <a:t>Diretiva do tratamento do erro 1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>
                <a:latin typeface="Arial" charset="0"/>
                <a:cs typeface="Times New Roman" pitchFamily="18" charset="0"/>
              </a:rPr>
              <a:t>}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>
                <a:latin typeface="Arial" charset="0"/>
                <a:cs typeface="Times New Roman" pitchFamily="18" charset="0"/>
              </a:rPr>
              <a:t>finally 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>
                <a:latin typeface="Arial" charset="0"/>
                <a:cs typeface="Times New Roman" pitchFamily="18" charset="0"/>
              </a:rPr>
              <a:t>{</a:t>
            </a:r>
          </a:p>
          <a:p>
            <a:pPr lvl="2" eaLnBrk="1" hangingPunct="1">
              <a:spcBef>
                <a:spcPts val="400"/>
              </a:spcBef>
            </a:pPr>
            <a:r>
              <a:rPr lang="en-GB" altLang="pt-BR">
                <a:latin typeface="Arial" charset="0"/>
                <a:cs typeface="Times New Roman" pitchFamily="18" charset="0"/>
              </a:rPr>
              <a:t>Fluxo que será sempre executado, independente da ocorrência da exceção ou não.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>
                <a:latin typeface="Arial" charset="0"/>
                <a:cs typeface="Times New Roman" pitchFamily="18" charset="0"/>
              </a:rPr>
              <a:t>}</a:t>
            </a:r>
          </a:p>
          <a:p>
            <a:pPr eaLnBrk="1" hangingPunct="1">
              <a:spcBef>
                <a:spcPct val="20000"/>
              </a:spcBef>
            </a:pPr>
            <a:endParaRPr lang="en-GB" altLang="pt-BR" sz="2000"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86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Métodos</a:t>
            </a:r>
            <a:endParaRPr lang="pt-BR" altLang="pt-BR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496300" cy="4968875"/>
          </a:xfrm>
          <a:noFill/>
          <a:ln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400"/>
              <a:t>Métodos são procedimentos de classe, onde estão implementados os processos disponíveis a objetos (instâncias) da classe.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400"/>
              <a:t>Os métodos permitem que objetos de uma classe realizem tratamento de dados (normalmente atributos da própria classe), cálculos, comunicação com outros objetos e todo procedimento necessário às ações das instâncias da classe.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400"/>
              <a:t>Em Java, </a:t>
            </a:r>
            <a:r>
              <a:rPr lang="en-US" altLang="pt-BR" sz="2400" i="1"/>
              <a:t>métodos </a:t>
            </a:r>
            <a:r>
              <a:rPr lang="en-US" altLang="pt-BR" sz="2400"/>
              <a:t>são funções de classes. Os programas vistos até aqui no curso tinham a função </a:t>
            </a:r>
            <a:r>
              <a:rPr lang="en-US" altLang="pt-BR" sz="2400" i="1"/>
              <a:t>main()</a:t>
            </a:r>
            <a:r>
              <a:rPr lang="en-US" altLang="pt-BR" sz="2400"/>
              <a:t> como método das respectivas classes públicas que deram nome aos nossos programas.</a:t>
            </a:r>
            <a:endParaRPr lang="pt-BR" altLang="pt-BR" sz="2400"/>
          </a:p>
          <a:p>
            <a:pPr marL="533400" indent="-533400">
              <a:lnSpc>
                <a:spcPct val="90000"/>
              </a:lnSpc>
              <a:spcBef>
                <a:spcPct val="60000"/>
              </a:spcBef>
            </a:pPr>
            <a:endParaRPr lang="pt-BR" altLang="pt-BR" sz="2000" b="1">
              <a:latin typeface="Courier New" pitchFamily="49" charset="0"/>
            </a:endParaRPr>
          </a:p>
        </p:txBody>
      </p:sp>
      <p:sp>
        <p:nvSpPr>
          <p:cNvPr id="365572" name="Rectangle 4"/>
          <p:cNvSpPr>
            <a:spLocks noChangeArrowheads="1"/>
          </p:cNvSpPr>
          <p:nvPr/>
        </p:nvSpPr>
        <p:spPr bwMode="auto">
          <a:xfrm>
            <a:off x="107950" y="765175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O que são Métodos</a:t>
            </a:r>
          </a:p>
        </p:txBody>
      </p:sp>
    </p:spTree>
    <p:extLst>
      <p:ext uri="{BB962C8B-B14F-4D97-AF65-F5344CB8AC3E}">
        <p14:creationId xmlns:p14="http://schemas.microsoft.com/office/powerpoint/2010/main" val="46458017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15340</Words>
  <Application>Microsoft Office PowerPoint</Application>
  <PresentationFormat>Apresentação na tela (4:3)</PresentationFormat>
  <Paragraphs>2188</Paragraphs>
  <Slides>182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3</vt:i4>
      </vt:variant>
      <vt:variant>
        <vt:lpstr>Títulos de slides</vt:lpstr>
      </vt:variant>
      <vt:variant>
        <vt:i4>182</vt:i4>
      </vt:variant>
    </vt:vector>
  </HeadingPairs>
  <TitlesOfParts>
    <vt:vector size="194" baseType="lpstr">
      <vt:lpstr>Arial</vt:lpstr>
      <vt:lpstr>Calibri</vt:lpstr>
      <vt:lpstr>Courier New</vt:lpstr>
      <vt:lpstr>Garamond</vt:lpstr>
      <vt:lpstr>Symbol</vt:lpstr>
      <vt:lpstr>Tahoma</vt:lpstr>
      <vt:lpstr>Times New Roman</vt:lpstr>
      <vt:lpstr>Wingdings</vt:lpstr>
      <vt:lpstr>Tema do Office</vt:lpstr>
      <vt:lpstr>Imagem de bitmap</vt:lpstr>
      <vt:lpstr>Planilha</vt:lpstr>
      <vt:lpstr>Equação</vt:lpstr>
      <vt:lpstr>  Conceitos de Orientação a Objetos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Academia</vt:lpstr>
      <vt:lpstr>Exercícios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TÓPICOS ESPECIAIS DE PROGRAMAÇÃO ORIENTADA A OBJETOS</dc:title>
  <dc:creator>Patricia Bonezi</dc:creator>
  <cp:lastModifiedBy>Lucas Augusto</cp:lastModifiedBy>
  <cp:revision>20</cp:revision>
  <dcterms:created xsi:type="dcterms:W3CDTF">2018-07-08T17:06:02Z</dcterms:created>
  <dcterms:modified xsi:type="dcterms:W3CDTF">2018-08-24T00:31:50Z</dcterms:modified>
</cp:coreProperties>
</file>