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82" r:id="rId4"/>
    <p:sldId id="283" r:id="rId5"/>
    <p:sldId id="284" r:id="rId6"/>
    <p:sldId id="258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97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31AE-4163-4BEE-97AD-1E770E6486C3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0F596-6305-40E9-8858-E58DD75B8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98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8CDB47-81DF-432D-AA72-6D338EF5C0A1}" type="slidenum">
              <a:rPr lang="en-GB" altLang="pt-BR"/>
              <a:pPr/>
              <a:t>6</a:t>
            </a:fld>
            <a:endParaRPr lang="en-GB" altLang="pt-BR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5536" cy="411378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418CA6-2D69-4867-AE26-D7F1C527CDCD}" type="slidenum">
              <a:rPr lang="en-GB" altLang="pt-BR"/>
              <a:pPr/>
              <a:t>27</a:t>
            </a:fld>
            <a:endParaRPr lang="en-GB" altLang="pt-BR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3787FA-C783-4903-8C56-1FB519B841B3}" type="slidenum">
              <a:rPr lang="en-GB" altLang="pt-BR"/>
              <a:pPr/>
              <a:t>28</a:t>
            </a:fld>
            <a:endParaRPr lang="en-GB" altLang="pt-BR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75614F-CE8B-423D-94AC-C0BD370FC11A}" type="slidenum">
              <a:rPr lang="en-GB" altLang="pt-BR"/>
              <a:pPr/>
              <a:t>29</a:t>
            </a:fld>
            <a:endParaRPr lang="en-GB" altLang="pt-BR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D8A500-DA69-4432-88B2-CB7745ABD473}" type="slidenum">
              <a:rPr lang="en-GB" altLang="pt-BR"/>
              <a:pPr/>
              <a:t>30</a:t>
            </a:fld>
            <a:endParaRPr lang="en-GB" altLang="pt-BR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67FF6F-A28C-4803-9D95-63FA7C1FB2F1}" type="slidenum">
              <a:rPr lang="en-GB" altLang="pt-BR"/>
              <a:pPr/>
              <a:t>31</a:t>
            </a:fld>
            <a:endParaRPr lang="en-GB" altLang="pt-BR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6EBF23-BB0A-4C62-9938-D4FAD3990CA4}" type="slidenum">
              <a:rPr lang="en-GB" altLang="pt-BR"/>
              <a:pPr/>
              <a:t>32</a:t>
            </a:fld>
            <a:endParaRPr lang="en-GB" altLang="pt-BR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D64221-EA1B-45B2-A9F9-DB3A3D6F1599}" type="slidenum">
              <a:rPr lang="en-GB" altLang="pt-BR"/>
              <a:pPr/>
              <a:t>33</a:t>
            </a:fld>
            <a:endParaRPr lang="en-GB" altLang="pt-BR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E2AF15-8D79-4E2C-9DAF-DA5E05255570}" type="slidenum">
              <a:rPr lang="en-GB" altLang="pt-BR"/>
              <a:pPr/>
              <a:t>34</a:t>
            </a:fld>
            <a:endParaRPr lang="en-GB" altLang="pt-BR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4ACB64-5C5C-4A29-B908-A0DAA5D27318}" type="slidenum">
              <a:rPr lang="en-GB" altLang="pt-BR"/>
              <a:pPr/>
              <a:t>35</a:t>
            </a:fld>
            <a:endParaRPr lang="en-GB" altLang="pt-BR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3324FC-5DE8-4296-B47E-138166740AA9}" type="slidenum">
              <a:rPr lang="en-GB" altLang="pt-BR"/>
              <a:pPr/>
              <a:t>36</a:t>
            </a:fld>
            <a:endParaRPr lang="en-GB" altLang="pt-BR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175875-8B5E-477D-AC14-E0F9704C690A}" type="slidenum">
              <a:rPr lang="en-GB" altLang="pt-BR"/>
              <a:pPr/>
              <a:t>19</a:t>
            </a:fld>
            <a:endParaRPr lang="en-GB" altLang="pt-BR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72C4DE-FF0A-4A69-AB92-2127BE857BEA}" type="slidenum">
              <a:rPr lang="en-GB" altLang="pt-BR"/>
              <a:pPr/>
              <a:t>37</a:t>
            </a:fld>
            <a:endParaRPr lang="en-GB" altLang="pt-BR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C23919-6F9B-4D98-B0D6-E8B2D2470800}" type="slidenum">
              <a:rPr lang="en-GB" altLang="pt-BR"/>
              <a:pPr/>
              <a:t>38</a:t>
            </a:fld>
            <a:endParaRPr lang="en-GB" altLang="pt-BR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2107CF-094A-4AD0-BCAD-481DBB929921}" type="slidenum">
              <a:rPr lang="en-GB" altLang="pt-BR"/>
              <a:pPr/>
              <a:t>39</a:t>
            </a:fld>
            <a:endParaRPr lang="en-GB" altLang="pt-BR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72849A-0597-4F97-8E6E-8EBE42FD9193}" type="slidenum">
              <a:rPr lang="en-GB" altLang="pt-BR"/>
              <a:pPr/>
              <a:t>40</a:t>
            </a:fld>
            <a:endParaRPr lang="en-GB" altLang="pt-BR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A16B07-E27D-4ECA-BC64-B881B3F6E422}" type="slidenum">
              <a:rPr lang="en-GB" altLang="pt-BR"/>
              <a:pPr/>
              <a:t>41</a:t>
            </a:fld>
            <a:endParaRPr lang="en-GB" altLang="pt-BR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AEC7CE-F32F-4D50-96EF-1239F53111BC}" type="slidenum">
              <a:rPr lang="en-GB" altLang="pt-BR"/>
              <a:pPr/>
              <a:t>20</a:t>
            </a:fld>
            <a:endParaRPr lang="en-GB" altLang="pt-BR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7DADB5-5495-4A56-B59A-9FA0E2365D9B}" type="slidenum">
              <a:rPr lang="en-GB" altLang="pt-BR"/>
              <a:pPr/>
              <a:t>21</a:t>
            </a:fld>
            <a:endParaRPr lang="en-GB" altLang="pt-BR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2D4DB0-17A0-47E2-9AA8-769DF58F29F2}" type="slidenum">
              <a:rPr lang="en-GB" altLang="pt-BR"/>
              <a:pPr/>
              <a:t>22</a:t>
            </a:fld>
            <a:endParaRPr lang="en-GB" altLang="pt-BR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5536" cy="411378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12C609-B4ED-4D70-97E5-3372110B936E}" type="slidenum">
              <a:rPr lang="en-GB" altLang="pt-BR"/>
              <a:pPr/>
              <a:t>23</a:t>
            </a:fld>
            <a:endParaRPr lang="en-GB" altLang="pt-BR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CD422D-292B-4023-8A01-693F22119D0E}" type="slidenum">
              <a:rPr lang="en-GB" altLang="pt-BR"/>
              <a:pPr/>
              <a:t>24</a:t>
            </a:fld>
            <a:endParaRPr lang="en-GB" altLang="pt-BR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F6A615-BE24-406C-BDB2-C1DA3F5E51E5}" type="slidenum">
              <a:rPr lang="en-GB" altLang="pt-BR"/>
              <a:pPr/>
              <a:t>25</a:t>
            </a:fld>
            <a:endParaRPr lang="en-GB" altLang="pt-BR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B6BC85-4636-4A25-B6FC-2B5A06B0FB2E}" type="slidenum">
              <a:rPr lang="en-GB" altLang="pt-BR"/>
              <a:pPr/>
              <a:t>26</a:t>
            </a:fld>
            <a:endParaRPr lang="en-GB" altLang="pt-BR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F1E5-DA2A-4C54-A89B-9B17E438AFB2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31B-EE92-440A-840B-F50651FC6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18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F1E5-DA2A-4C54-A89B-9B17E438AFB2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31B-EE92-440A-840B-F50651FC6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90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F1E5-DA2A-4C54-A89B-9B17E438AFB2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31B-EE92-440A-840B-F50651FC6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08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F1E5-DA2A-4C54-A89B-9B17E438AFB2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31B-EE92-440A-840B-F50651FC6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1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F1E5-DA2A-4C54-A89B-9B17E438AFB2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31B-EE92-440A-840B-F50651FC6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10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F1E5-DA2A-4C54-A89B-9B17E438AFB2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31B-EE92-440A-840B-F50651FC6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39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F1E5-DA2A-4C54-A89B-9B17E438AFB2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31B-EE92-440A-840B-F50651FC6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89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F1E5-DA2A-4C54-A89B-9B17E438AFB2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31B-EE92-440A-840B-F50651FC6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80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F1E5-DA2A-4C54-A89B-9B17E438AFB2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31B-EE92-440A-840B-F50651FC6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85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F1E5-DA2A-4C54-A89B-9B17E438AFB2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31B-EE92-440A-840B-F50651FC6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63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F1E5-DA2A-4C54-A89B-9B17E438AFB2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31B-EE92-440A-840B-F50651FC6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56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F1E5-DA2A-4C54-A89B-9B17E438AFB2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D031B-EE92-440A-840B-F50651FC6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06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br/library/os-android-devel/" TargetMode="External"/><Relationship Id="rId2" Type="http://schemas.openxmlformats.org/officeDocument/2006/relationships/hyperlink" Target="http://pt.wikipedia.org/wiki/Androi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zdnet.com/blog/burnette/java-vs-android-apis/50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androi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Mobile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155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X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altLang="pt-BR" dirty="0" smtClean="0">
                <a:solidFill>
                  <a:srgbClr val="000000"/>
                </a:solidFill>
              </a:rPr>
              <a:t>Java utilizado para Desenvolvimento de Software e Web</a:t>
            </a:r>
          </a:p>
          <a:p>
            <a:r>
              <a:rPr lang="pt-BR" altLang="pt-BR" dirty="0" err="1" smtClean="0">
                <a:solidFill>
                  <a:srgbClr val="000000"/>
                </a:solidFill>
              </a:rPr>
              <a:t>Android</a:t>
            </a:r>
            <a:r>
              <a:rPr lang="pt-BR" altLang="pt-BR" dirty="0" smtClean="0">
                <a:solidFill>
                  <a:srgbClr val="000000"/>
                </a:solidFill>
              </a:rPr>
              <a:t> é uma Plataforma de dispositivos móveis</a:t>
            </a:r>
          </a:p>
          <a:p>
            <a:r>
              <a:rPr lang="pt-BR" altLang="pt-BR" dirty="0" smtClean="0">
                <a:solidFill>
                  <a:srgbClr val="000000"/>
                </a:solidFill>
              </a:rPr>
              <a:t>O desenvolvimento em </a:t>
            </a:r>
            <a:r>
              <a:rPr lang="pt-BR" altLang="pt-BR" dirty="0" err="1" smtClean="0">
                <a:solidFill>
                  <a:srgbClr val="000000"/>
                </a:solidFill>
              </a:rPr>
              <a:t>Android</a:t>
            </a:r>
            <a:r>
              <a:rPr lang="pt-BR" altLang="pt-BR" dirty="0" smtClean="0">
                <a:solidFill>
                  <a:srgbClr val="000000"/>
                </a:solidFill>
              </a:rPr>
              <a:t> é na maioria das vezes baseado em Java.</a:t>
            </a:r>
          </a:p>
          <a:p>
            <a:r>
              <a:rPr lang="pt-BR" altLang="pt-BR" dirty="0" smtClean="0">
                <a:solidFill>
                  <a:srgbClr val="000000"/>
                </a:solidFill>
              </a:rPr>
              <a:t>Grande parte das Bibliotecas do Java estão disponíveis na plataforma </a:t>
            </a:r>
            <a:r>
              <a:rPr lang="pt-BR" altLang="pt-BR" dirty="0" err="1" smtClean="0">
                <a:solidFill>
                  <a:srgbClr val="000000"/>
                </a:solidFill>
              </a:rPr>
              <a:t>Android</a:t>
            </a:r>
            <a:endParaRPr lang="pt-BR" altLang="pt-BR" dirty="0">
              <a:solidFill>
                <a:srgbClr val="000000"/>
              </a:solidFill>
            </a:endParaRPr>
          </a:p>
          <a:p>
            <a:r>
              <a:rPr lang="pt-BR" altLang="pt-BR" dirty="0" smtClean="0">
                <a:solidFill>
                  <a:srgbClr val="000000"/>
                </a:solidFill>
              </a:rPr>
              <a:t>Código Java compila para </a:t>
            </a:r>
            <a:r>
              <a:rPr lang="pt-BR" altLang="pt-BR" dirty="0" err="1" smtClean="0">
                <a:solidFill>
                  <a:srgbClr val="000000"/>
                </a:solidFill>
              </a:rPr>
              <a:t>bytecode</a:t>
            </a:r>
            <a:r>
              <a:rPr lang="pt-BR" altLang="pt-BR" dirty="0" smtClean="0">
                <a:solidFill>
                  <a:srgbClr val="000000"/>
                </a:solidFill>
              </a:rPr>
              <a:t> JVM</a:t>
            </a:r>
          </a:p>
          <a:p>
            <a:r>
              <a:rPr lang="pt-BR" altLang="pt-BR" dirty="0" err="1" smtClean="0">
                <a:solidFill>
                  <a:srgbClr val="000000"/>
                </a:solidFill>
              </a:rPr>
              <a:t>Android</a:t>
            </a:r>
            <a:r>
              <a:rPr lang="pt-BR" altLang="pt-BR" dirty="0" smtClean="0">
                <a:solidFill>
                  <a:srgbClr val="000000"/>
                </a:solidFill>
              </a:rPr>
              <a:t> compila código para </a:t>
            </a:r>
            <a:r>
              <a:rPr lang="pt-BR" altLang="pt-BR" dirty="0" err="1" smtClean="0">
                <a:solidFill>
                  <a:srgbClr val="000000"/>
                </a:solidFill>
              </a:rPr>
              <a:t>Davilk</a:t>
            </a:r>
            <a:r>
              <a:rPr lang="pt-BR" altLang="pt-BR" dirty="0" smtClean="0">
                <a:solidFill>
                  <a:srgbClr val="000000"/>
                </a:solidFill>
              </a:rPr>
              <a:t> </a:t>
            </a:r>
            <a:r>
              <a:rPr lang="pt-BR" altLang="pt-BR" dirty="0" err="1" smtClean="0">
                <a:solidFill>
                  <a:srgbClr val="000000"/>
                </a:solidFill>
              </a:rPr>
              <a:t>opcode</a:t>
            </a:r>
            <a:r>
              <a:rPr lang="pt-BR" altLang="pt-BR" dirty="0" smtClean="0">
                <a:solidFill>
                  <a:srgbClr val="000000"/>
                </a:solidFill>
              </a:rPr>
              <a:t> </a:t>
            </a:r>
          </a:p>
          <a:p>
            <a:endParaRPr lang="pt-BR" altLang="pt-BR" dirty="0" smtClean="0">
              <a:solidFill>
                <a:srgbClr val="00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445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aplicativo </a:t>
            </a:r>
            <a:r>
              <a:rPr lang="pt-BR" altLang="pt-BR" sz="24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pt-BR" altLang="pt-BR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consiste em uma ou mais das classificações a seguir:</a:t>
            </a:r>
          </a:p>
          <a:p>
            <a:endParaRPr lang="pt-BR" altLang="pt-BR" sz="24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pt-BR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</a:t>
            </a:r>
          </a:p>
          <a:p>
            <a:pPr>
              <a:lnSpc>
                <a:spcPct val="140000"/>
              </a:lnSpc>
            </a:pP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aplicativo que possui uma UI visível é implementado com uma atividade. Quando um usuário seleciona um aplicativo da tela inicial ou de um ativador de aplicativo, uma atividade é iniciada.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7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Serviços</a:t>
            </a:r>
          </a:p>
          <a:p>
            <a:pPr>
              <a:lnSpc>
                <a:spcPct val="140000"/>
              </a:lnSpc>
            </a:pP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serviço deve ser utilizado para qualquer aplicativo que precise persistir por um longo período de tempo, como um monitor de rede ou um aplicativo de verificação de atualização.</a:t>
            </a:r>
          </a:p>
          <a:p>
            <a:r>
              <a:rPr lang="pt-BR" altLang="pt-BR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Outras Classificações:  </a:t>
            </a: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Provedores de conteúdo, Receptores de transmissão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0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 Necessárias:</a:t>
            </a:r>
          </a:p>
          <a:p>
            <a:r>
              <a:rPr lang="pt-BR" alt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SDK</a:t>
            </a:r>
          </a:p>
          <a:p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</a:p>
          <a:p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desenvolvimento do </a:t>
            </a:r>
            <a:r>
              <a:rPr lang="pt-BR" alt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pode acontecer no Microsoft® Windows®, Mac OS X ou Linux.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9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4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pt-BR" altLang="pt-BR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SDK:</a:t>
            </a:r>
          </a:p>
          <a:p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alt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SDK é distribuído como um arquivo zip.</a:t>
            </a:r>
          </a:p>
          <a:p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SDK inclui:</a:t>
            </a:r>
          </a:p>
          <a:p>
            <a:r>
              <a:rPr lang="pt-BR" altLang="pt-BR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android.jar:</a:t>
            </a:r>
          </a:p>
          <a:p>
            <a:pPr>
              <a:lnSpc>
                <a:spcPct val="140000"/>
              </a:lnSpc>
            </a:pP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arquivo Java </a:t>
            </a:r>
            <a:r>
              <a:rPr lang="pt-BR" alt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</a:t>
            </a: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contendo todas as classes do </a:t>
            </a:r>
            <a:r>
              <a:rPr lang="pt-BR" alt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SDK necessárias para a construção do seu aplicativo.</a:t>
            </a:r>
          </a:p>
          <a:p>
            <a:pPr>
              <a:lnSpc>
                <a:spcPct val="140000"/>
              </a:lnSpc>
            </a:pPr>
            <a:endParaRPr lang="pt-BR" altLang="pt-BR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09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altLang="pt-BR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documention.html e diretório de documentos:</a:t>
            </a: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documentação do SDK é fornecida localmente e na Web. Ela tem, em grande parte, forma de </a:t>
            </a:r>
            <a:r>
              <a:rPr lang="pt-BR" altLang="pt-BR" sz="24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JavaDocs</a:t>
            </a:r>
            <a:r>
              <a:rPr lang="pt-BR" altLang="pt-BR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facilitando a navegação em vários pacotes no SDK. A documentação também inclui um Guia de Desenvolvimento de alto nível e links para a comunidade mais ampla do </a:t>
            </a:r>
            <a:r>
              <a:rPr lang="pt-BR" alt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85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4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pt-BR" altLang="pt-BR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SDK:</a:t>
            </a:r>
          </a:p>
          <a:p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SDK inclui:</a:t>
            </a:r>
          </a:p>
          <a:p>
            <a:pPr>
              <a:lnSpc>
                <a:spcPct val="140000"/>
              </a:lnSpc>
            </a:pPr>
            <a:r>
              <a:rPr lang="pt-BR" altLang="pt-BR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Diretório de amostras: </a:t>
            </a: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subdiretório de amostras contém código de origem completo para uma variedade de aplicativos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259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Diretório de ferramentas:</a:t>
            </a:r>
          </a:p>
          <a:p>
            <a:pPr>
              <a:lnSpc>
                <a:spcPct val="140000"/>
              </a:lnSpc>
            </a:pP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Contém todas as ferramentas de linha de comando para construir aplicativos </a:t>
            </a:r>
            <a:r>
              <a:rPr lang="pt-BR" alt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altLang="pt-BR" sz="24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usb_driver</a:t>
            </a:r>
            <a:endParaRPr lang="pt-BR" altLang="pt-BR" sz="24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Diretório contendo os drivers necessários para conectar o ambiente de desenvolvimento a um dispositivo ativado por </a:t>
            </a:r>
            <a:r>
              <a:rPr lang="pt-BR" alt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0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aplicativos </a:t>
            </a:r>
            <a:r>
              <a:rPr lang="pt-BR" alt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podem ser executados em um dispositivo real ou no </a:t>
            </a:r>
            <a:r>
              <a:rPr lang="pt-BR" alt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é fornecido com o </a:t>
            </a:r>
            <a:r>
              <a:rPr lang="pt-BR" alt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SDK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917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0" y="0"/>
            <a:ext cx="8225280" cy="114204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altLang="pt-BR"/>
              <a:t>Introdução a Android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404148"/>
            <a:ext cx="8225280" cy="5093814"/>
          </a:xfrm>
          <a:ln/>
        </p:spPr>
        <p:txBody>
          <a:bodyPr/>
          <a:lstStyle/>
          <a:p>
            <a:pPr marL="309605" indent="-309605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Palavras chave para o programador:</a:t>
            </a:r>
          </a:p>
          <a:p>
            <a:pPr marL="672490" lvl="1" indent="-257764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Activity</a:t>
            </a:r>
          </a:p>
          <a:p>
            <a:pPr marL="672490" lvl="1" indent="-257764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Intent *</a:t>
            </a:r>
          </a:p>
          <a:p>
            <a:pPr marL="672490" lvl="1" indent="-257764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Resource *</a:t>
            </a:r>
          </a:p>
          <a:p>
            <a:pPr marL="672490" lvl="1" indent="-257764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Service</a:t>
            </a:r>
          </a:p>
          <a:p>
            <a:pPr marL="672490" lvl="1" indent="-257764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ContentProvider *</a:t>
            </a:r>
          </a:p>
          <a:p>
            <a:pPr marL="672490" lvl="1" indent="-257764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BroadcastReceiver</a:t>
            </a:r>
          </a:p>
        </p:txBody>
      </p:sp>
    </p:spTree>
    <p:extLst>
      <p:ext uri="{BB962C8B-B14F-4D97-AF65-F5344CB8AC3E}">
        <p14:creationId xmlns:p14="http://schemas.microsoft.com/office/powerpoint/2010/main" val="231970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Sistema operacional móvel</a:t>
            </a:r>
          </a:p>
          <a:p>
            <a:r>
              <a:rPr lang="pt-BR" dirty="0" smtClean="0"/>
              <a:t>Núcleo Linux</a:t>
            </a:r>
          </a:p>
          <a:p>
            <a:r>
              <a:rPr lang="pt-BR" dirty="0" smtClean="0"/>
              <a:t>Google</a:t>
            </a:r>
          </a:p>
          <a:p>
            <a:r>
              <a:rPr lang="pt-BR" dirty="0" smtClean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Google adquire a </a:t>
            </a:r>
            <a:r>
              <a:rPr lang="pt-BR" dirty="0" err="1" smtClean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Android</a:t>
            </a:r>
            <a:r>
              <a:rPr lang="pt-BR" dirty="0" smtClean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 Inc.  - 2005</a:t>
            </a:r>
          </a:p>
          <a:p>
            <a:r>
              <a:rPr lang="pt-BR" dirty="0" smtClean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21 de </a:t>
            </a:r>
            <a:r>
              <a:rPr lang="pt-BR" dirty="0" err="1" smtClean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outrubro</a:t>
            </a:r>
            <a:r>
              <a:rPr lang="pt-BR" dirty="0" smtClean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 de 2008, </a:t>
            </a:r>
            <a:r>
              <a:rPr lang="pt-BR" dirty="0" err="1" smtClean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Android</a:t>
            </a:r>
            <a:r>
              <a:rPr lang="pt-BR" dirty="0" smtClean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 viro Open </a:t>
            </a:r>
            <a:r>
              <a:rPr lang="pt-BR" dirty="0" err="1" smtClean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Source</a:t>
            </a:r>
            <a:endParaRPr lang="pt-BR" dirty="0" smtClean="0">
              <a:solidFill>
                <a:srgbClr val="000000"/>
              </a:solidFill>
              <a:latin typeface="Calibri" charset="0"/>
              <a:ea typeface="ＭＳ Ｐゴシック" charset="0"/>
            </a:endParaRPr>
          </a:p>
          <a:p>
            <a:r>
              <a:rPr lang="pt-BR" dirty="0" smtClean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Primeiro telefone a rodar o Sistema </a:t>
            </a:r>
            <a:r>
              <a:rPr lang="pt-BR" dirty="0" err="1" smtClean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Android</a:t>
            </a:r>
            <a:endParaRPr lang="pt-BR" dirty="0" smtClean="0">
              <a:solidFill>
                <a:srgbClr val="000000"/>
              </a:solidFill>
              <a:latin typeface="Calibri" charset="0"/>
              <a:ea typeface="ＭＳ Ｐゴシック" charset="0"/>
            </a:endParaRPr>
          </a:p>
          <a:p>
            <a:r>
              <a:rPr lang="pt-BR" dirty="0" smtClean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Motorola </a:t>
            </a:r>
            <a:r>
              <a:rPr lang="pt-BR" dirty="0" err="1" smtClean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Xoom</a:t>
            </a:r>
            <a:r>
              <a:rPr lang="pt-BR" dirty="0" smtClean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, Primeiro </a:t>
            </a:r>
            <a:r>
              <a:rPr lang="pt-BR" dirty="0" err="1" smtClean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tablet</a:t>
            </a:r>
            <a:r>
              <a:rPr lang="pt-BR" dirty="0" smtClean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 a usar o Sistema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9189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0" y="0"/>
            <a:ext cx="8225280" cy="114204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altLang="pt-BR"/>
              <a:t>Plataforma Android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404148"/>
            <a:ext cx="8225280" cy="5093814"/>
          </a:xfrm>
          <a:ln/>
        </p:spPr>
        <p:txBody>
          <a:bodyPr>
            <a:normAutofit lnSpcReduction="10000"/>
          </a:bodyPr>
          <a:lstStyle/>
          <a:p>
            <a:pPr marL="309605" indent="-309605">
              <a:lnSpc>
                <a:spcPct val="83000"/>
              </a:lnSpc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Ambiente de software para dispositivos móveis</a:t>
            </a:r>
          </a:p>
          <a:p>
            <a:pPr marL="672490" lvl="1" indent="-257764">
              <a:lnSpc>
                <a:spcPct val="83000"/>
              </a:lnSpc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Não é uma plataforma de hardware</a:t>
            </a:r>
          </a:p>
          <a:p>
            <a:pPr marL="309605" indent="-309605">
              <a:lnSpc>
                <a:spcPct val="83000"/>
              </a:lnSpc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Inclui</a:t>
            </a:r>
          </a:p>
          <a:p>
            <a:pPr marL="672490" lvl="1" indent="-257764">
              <a:lnSpc>
                <a:spcPct val="83000"/>
              </a:lnSpc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Sistema operacional baseado em kernel de Linux</a:t>
            </a:r>
          </a:p>
          <a:p>
            <a:pPr marL="672490" lvl="1" indent="-257764">
              <a:lnSpc>
                <a:spcPct val="83000"/>
              </a:lnSpc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UI rica</a:t>
            </a:r>
          </a:p>
          <a:p>
            <a:pPr marL="672490" lvl="1" indent="-257764">
              <a:lnSpc>
                <a:spcPct val="83000"/>
              </a:lnSpc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Aplicações de usuário</a:t>
            </a:r>
          </a:p>
          <a:p>
            <a:pPr marL="672490" lvl="1" indent="-257764">
              <a:lnSpc>
                <a:spcPct val="83000"/>
              </a:lnSpc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Bibliotecas de código</a:t>
            </a:r>
          </a:p>
          <a:p>
            <a:pPr marL="672490" lvl="1" indent="-257764">
              <a:lnSpc>
                <a:spcPct val="83000"/>
              </a:lnSpc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Frameworks de aplicação</a:t>
            </a:r>
          </a:p>
          <a:p>
            <a:pPr marL="672490" lvl="1" indent="-257764">
              <a:lnSpc>
                <a:spcPct val="83000"/>
              </a:lnSpc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Suporte a multimídia</a:t>
            </a:r>
          </a:p>
          <a:p>
            <a:pPr marL="672490" lvl="1" indent="-257764">
              <a:lnSpc>
                <a:spcPct val="83000"/>
              </a:lnSpc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Funcionalidades de telefonia</a:t>
            </a:r>
          </a:p>
          <a:p>
            <a:pPr marL="672490" lvl="1" indent="-257764">
              <a:lnSpc>
                <a:spcPct val="83000"/>
              </a:lnSpc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3967812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0" y="0"/>
            <a:ext cx="8225280" cy="114204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altLang="pt-BR"/>
              <a:t>Plataforma Android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404148"/>
            <a:ext cx="5356800" cy="5093814"/>
          </a:xfrm>
          <a:ln/>
        </p:spPr>
        <p:txBody>
          <a:bodyPr>
            <a:normAutofit fontScale="92500"/>
          </a:bodyPr>
          <a:lstStyle/>
          <a:p>
            <a:pPr marL="309605" indent="-309605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Componentes do SO estão em C ou C++</a:t>
            </a:r>
          </a:p>
          <a:p>
            <a:pPr marL="309605" indent="-309605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Aplicações são desenvolvidas em Java</a:t>
            </a:r>
          </a:p>
          <a:p>
            <a:pPr marL="672490" lvl="1" indent="-257764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Na sua imensa maioria</a:t>
            </a:r>
          </a:p>
          <a:p>
            <a:pPr marL="672490" lvl="1" indent="-257764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Aplicações do sistema estão em Java também</a:t>
            </a:r>
          </a:p>
          <a:p>
            <a:pPr lvl="2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Nenhuma diferença entre aplicações do sistema e aplicações desenvolvidas usando o SDK</a:t>
            </a:r>
          </a:p>
          <a:p>
            <a:pPr marL="309605" indent="-309605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Open-source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320" y="1339341"/>
            <a:ext cx="2900160" cy="483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114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1" y="0"/>
            <a:ext cx="8226720" cy="1143480"/>
          </a:xfrm>
          <a:ln/>
        </p:spPr>
        <p:txBody>
          <a:bodyPr/>
          <a:lstStyle/>
          <a:p>
            <a:pPr>
              <a:buSzPct val="45000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/>
              <a:t>Mercado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404148"/>
            <a:ext cx="8226720" cy="5095255"/>
          </a:xfrm>
          <a:ln/>
        </p:spPr>
        <p:txBody>
          <a:bodyPr/>
          <a:lstStyle/>
          <a:p>
            <a:pPr marL="38880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GB" altLang="pt-BR"/>
              <a:t>Operadoras de telefonia</a:t>
            </a:r>
          </a:p>
          <a:p>
            <a:pPr marL="672490" lvl="1" indent="-257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GB" altLang="pt-BR"/>
              <a:t>AT &amp; T, Verizon</a:t>
            </a:r>
          </a:p>
          <a:p>
            <a:pPr marL="672490" lvl="1" indent="-257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GB" altLang="pt-BR"/>
              <a:t>Serviços de dados</a:t>
            </a:r>
          </a:p>
          <a:p>
            <a:pPr lvl="2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GB" altLang="pt-BR"/>
              <a:t>Mercado premium e com larga margem de lucro</a:t>
            </a:r>
          </a:p>
          <a:p>
            <a:pPr marL="38880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GB" altLang="pt-BR"/>
              <a:t>Android X “feature phones”</a:t>
            </a:r>
          </a:p>
          <a:p>
            <a:pPr marL="672490" lvl="1" indent="-257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GB" altLang="pt-BR"/>
              <a:t>Mercado desejado para Android</a:t>
            </a:r>
          </a:p>
          <a:p>
            <a:pPr marL="672490" lvl="1" indent="-257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GB" altLang="pt-BR"/>
              <a:t>Feature phones</a:t>
            </a:r>
          </a:p>
          <a:p>
            <a:pPr lvl="2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GB" altLang="pt-BR"/>
              <a:t>Consumidor “só quero falar e mandar mensagens”</a:t>
            </a:r>
          </a:p>
          <a:p>
            <a:pPr lvl="2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GB" altLang="pt-BR"/>
              <a:t>Celulares gratuitos em operadoras</a:t>
            </a:r>
          </a:p>
          <a:p>
            <a:pPr lvl="2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GB" altLang="pt-BR"/>
              <a:t>Atualmente com câmeras, GPS, etc</a:t>
            </a:r>
          </a:p>
        </p:txBody>
      </p:sp>
    </p:spTree>
    <p:extLst>
      <p:ext uri="{BB962C8B-B14F-4D97-AF65-F5344CB8AC3E}">
        <p14:creationId xmlns:p14="http://schemas.microsoft.com/office/powerpoint/2010/main" val="2729127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0" y="0"/>
            <a:ext cx="8225280" cy="114204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/>
              <a:t>Mercado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404148"/>
            <a:ext cx="8225280" cy="5093814"/>
          </a:xfrm>
          <a:ln/>
        </p:spPr>
        <p:txBody>
          <a:bodyPr/>
          <a:lstStyle/>
          <a:p>
            <a:pPr marL="309605" indent="-309605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Android X Android</a:t>
            </a:r>
          </a:p>
          <a:p>
            <a:pPr marL="672490" lvl="1" indent="-257764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Mercado open-source é faca de dois gumes</a:t>
            </a:r>
          </a:p>
          <a:p>
            <a:pPr lvl="2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Modelo de licenciamento</a:t>
            </a:r>
          </a:p>
          <a:p>
            <a:pPr lvl="2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Concorrência acirrada entre fabricantes</a:t>
            </a:r>
          </a:p>
          <a:p>
            <a:pPr lvl="3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Fenômeno “mee too”</a:t>
            </a:r>
          </a:p>
          <a:p>
            <a:pPr lvl="2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Alterações em interface e código</a:t>
            </a:r>
          </a:p>
          <a:p>
            <a:pPr lvl="3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Aparentemente em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2953897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0" y="0"/>
            <a:ext cx="8225280" cy="114204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altLang="pt-BR"/>
              <a:t>Camadas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404148"/>
            <a:ext cx="4573440" cy="5093814"/>
          </a:xfrm>
          <a:ln/>
        </p:spPr>
        <p:txBody>
          <a:bodyPr/>
          <a:lstStyle/>
          <a:p>
            <a:pPr marL="309605" indent="-309605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 sz="2500"/>
              <a:t>Kernel linux</a:t>
            </a:r>
          </a:p>
          <a:p>
            <a:pPr marL="672490" lvl="1" indent="-257764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 sz="2200"/>
              <a:t>Drivers de hardware</a:t>
            </a:r>
          </a:p>
          <a:p>
            <a:pPr marL="309605" indent="-309605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 sz="2500"/>
              <a:t>Bibliotecas</a:t>
            </a:r>
          </a:p>
          <a:p>
            <a:pPr marL="672490" lvl="1" indent="-257764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 sz="2200"/>
              <a:t>WebKit, SQLite, gráficos 2D, 3D, mídia, etc</a:t>
            </a:r>
          </a:p>
          <a:p>
            <a:pPr marL="309605" indent="-309605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 sz="2500"/>
              <a:t>Managers</a:t>
            </a:r>
          </a:p>
          <a:p>
            <a:pPr marL="672490" lvl="1" indent="-257764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 sz="2200"/>
              <a:t>Telefonia, Activities (views), janelas, recursos, etc</a:t>
            </a:r>
          </a:p>
          <a:p>
            <a:pPr marL="309605" indent="-309605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 sz="2500"/>
              <a:t>Android runtime</a:t>
            </a:r>
          </a:p>
          <a:p>
            <a:pPr marL="672490" lvl="1" indent="-257764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 sz="2200"/>
              <a:t>Core java</a:t>
            </a:r>
          </a:p>
          <a:p>
            <a:pPr marL="672490" lvl="1" indent="-257764"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 sz="2200"/>
              <a:t>Dalvik VM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80" y="1664815"/>
            <a:ext cx="4001760" cy="394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328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0" y="0"/>
            <a:ext cx="8225280" cy="114204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altLang="pt-BR"/>
              <a:t>Camadas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404148"/>
            <a:ext cx="8225280" cy="5093814"/>
          </a:xfrm>
          <a:ln/>
        </p:spPr>
        <p:txBody>
          <a:bodyPr/>
          <a:lstStyle/>
          <a:p>
            <a:pPr marL="309605" indent="-309605">
              <a:lnSpc>
                <a:spcPct val="83000"/>
              </a:lnSpc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Linux kernel</a:t>
            </a:r>
          </a:p>
          <a:p>
            <a:pPr marL="672490" lvl="1" indent="-257764">
              <a:lnSpc>
                <a:spcPct val="83000"/>
              </a:lnSpc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Base de um kernel linux e VM java otimizada</a:t>
            </a:r>
          </a:p>
          <a:p>
            <a:pPr lvl="2">
              <a:lnSpc>
                <a:spcPct val="83000"/>
              </a:lnSpc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Duas tecnologias são cruciais para ambiente</a:t>
            </a:r>
          </a:p>
          <a:p>
            <a:pPr marL="309605" indent="-309605">
              <a:lnSpc>
                <a:spcPct val="83000"/>
              </a:lnSpc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Porque linux?</a:t>
            </a:r>
          </a:p>
          <a:p>
            <a:pPr marL="672490" lvl="1" indent="-257764">
              <a:lnSpc>
                <a:spcPct val="83000"/>
              </a:lnSpc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Capacidades e poder de programação</a:t>
            </a:r>
          </a:p>
          <a:p>
            <a:pPr marL="672490" lvl="1" indent="-257764">
              <a:lnSpc>
                <a:spcPct val="83000"/>
              </a:lnSpc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Open-source</a:t>
            </a:r>
          </a:p>
          <a:p>
            <a:pPr lvl="2">
              <a:lnSpc>
                <a:spcPct val="83000"/>
              </a:lnSpc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Cobre mudança rápida de produtos</a:t>
            </a:r>
          </a:p>
          <a:p>
            <a:pPr lvl="2">
              <a:lnSpc>
                <a:spcPct val="83000"/>
              </a:lnSpc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Plataforma comprovadamente estável</a:t>
            </a:r>
          </a:p>
          <a:p>
            <a:pPr lvl="3">
              <a:lnSpc>
                <a:spcPct val="83000"/>
              </a:lnSpc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Confiabilidade é mais importante que desempenho em mercado móvel</a:t>
            </a:r>
          </a:p>
          <a:p>
            <a:pPr lvl="4">
              <a:lnSpc>
                <a:spcPct val="83000"/>
              </a:lnSpc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Voz X características de programação</a:t>
            </a:r>
          </a:p>
          <a:p>
            <a:pPr marL="672490" lvl="1" indent="-257764">
              <a:lnSpc>
                <a:spcPct val="83000"/>
              </a:lnSpc>
              <a:buClr>
                <a:srgbClr val="FF6309"/>
              </a:buClr>
              <a:buFont typeface="Wingdings" charset="2"/>
              <a:buChar char="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pt-BR"/>
              <a:t>Camada de abstração de hardware</a:t>
            </a:r>
          </a:p>
          <a:p>
            <a:pPr marL="672490" lvl="1" indent="-257764">
              <a:lnSpc>
                <a:spcPct val="83000"/>
              </a:lnSpc>
              <a:buClr>
                <a:srgbClr val="FF6309"/>
              </a:buClr>
              <a:buNone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812899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0" y="0"/>
            <a:ext cx="8225280" cy="114204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/>
              <a:t>Camadas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404148"/>
            <a:ext cx="8225280" cy="5093814"/>
          </a:xfrm>
          <a:ln/>
        </p:spPr>
        <p:txBody>
          <a:bodyPr/>
          <a:lstStyle/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Dalvik VM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Criado por Dan Bornstein;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Nome de uma cidade em Iceland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Diminui o tamanho do arquivo executável;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Formato .dex (Dalvik Executable);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Não é baseado em byte code Java mas sobre instâncias de arquivos .dex;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Neste caso para instanciar uma classe Java é necessário convertê-la para .dex;</a:t>
            </a:r>
          </a:p>
        </p:txBody>
      </p:sp>
    </p:spTree>
    <p:extLst>
      <p:ext uri="{BB962C8B-B14F-4D97-AF65-F5344CB8AC3E}">
        <p14:creationId xmlns:p14="http://schemas.microsoft.com/office/powerpoint/2010/main" val="4265920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0" y="0"/>
            <a:ext cx="8225280" cy="114204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/>
              <a:t>Camadas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404148"/>
            <a:ext cx="8225280" cy="5093814"/>
          </a:xfrm>
          <a:ln/>
        </p:spPr>
        <p:txBody>
          <a:bodyPr>
            <a:normAutofit fontScale="92500" lnSpcReduction="10000"/>
          </a:bodyPr>
          <a:lstStyle/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dirty="0" err="1"/>
              <a:t>Dalvik</a:t>
            </a:r>
            <a:r>
              <a:rPr lang="pt-BR" altLang="pt-BR" dirty="0"/>
              <a:t> VM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dirty="0"/>
              <a:t>Não é JME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dirty="0"/>
              <a:t>Não é Java (??)</a:t>
            </a:r>
          </a:p>
          <a:p>
            <a:pPr lvl="2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dirty="0"/>
              <a:t>Aplicações são escritas em Java, são compiladas para </a:t>
            </a:r>
            <a:r>
              <a:rPr lang="pt-BR" altLang="pt-BR" dirty="0" err="1"/>
              <a:t>bytecode</a:t>
            </a:r>
            <a:r>
              <a:rPr lang="pt-BR" altLang="pt-BR" dirty="0"/>
              <a:t> Java, mas traduzidas para uma representação similar, porém diferente, chamada “arquivos </a:t>
            </a:r>
            <a:r>
              <a:rPr lang="pt-BR" altLang="pt-BR" dirty="0" err="1"/>
              <a:t>dex</a:t>
            </a:r>
            <a:r>
              <a:rPr lang="pt-BR" altLang="pt-BR" dirty="0"/>
              <a:t>”</a:t>
            </a:r>
          </a:p>
          <a:p>
            <a:pPr lvl="3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dirty="0"/>
              <a:t>Logicamente equivalentes a </a:t>
            </a:r>
            <a:r>
              <a:rPr lang="pt-BR" altLang="pt-BR" dirty="0" err="1"/>
              <a:t>bytecodes</a:t>
            </a:r>
            <a:r>
              <a:rPr lang="pt-BR" altLang="pt-BR" dirty="0"/>
              <a:t> </a:t>
            </a:r>
            <a:r>
              <a:rPr lang="pt-BR" altLang="pt-BR" dirty="0" err="1"/>
              <a:t>java</a:t>
            </a:r>
            <a:r>
              <a:rPr lang="pt-BR" altLang="pt-BR" dirty="0"/>
              <a:t>, mas permite a aplicações </a:t>
            </a:r>
            <a:r>
              <a:rPr lang="pt-BR" altLang="pt-BR" dirty="0" err="1"/>
              <a:t>Android</a:t>
            </a:r>
            <a:r>
              <a:rPr lang="pt-BR" altLang="pt-BR" dirty="0"/>
              <a:t> rodar em sua própria VM (livre de direitos)</a:t>
            </a:r>
          </a:p>
          <a:p>
            <a:pPr lvl="2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dirty="0"/>
              <a:t>Do ponto de vista do programador, </a:t>
            </a:r>
            <a:r>
              <a:rPr lang="pt-BR" altLang="pt-BR" dirty="0" err="1"/>
              <a:t>Android</a:t>
            </a:r>
            <a:r>
              <a:rPr lang="pt-BR" altLang="pt-BR" dirty="0"/>
              <a:t> é Java</a:t>
            </a:r>
          </a:p>
          <a:p>
            <a:pPr lvl="3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dirty="0"/>
              <a:t>Mas o </a:t>
            </a:r>
            <a:r>
              <a:rPr lang="pt-BR" altLang="pt-BR" dirty="0" err="1"/>
              <a:t>runtime</a:t>
            </a:r>
            <a:r>
              <a:rPr lang="pt-BR" altLang="pt-BR" dirty="0"/>
              <a:t> não é estritamente uma Java VM</a:t>
            </a:r>
          </a:p>
          <a:p>
            <a:pPr lvl="3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dirty="0"/>
              <a:t>Código legado (bibliotecas, por exemplo) são </a:t>
            </a:r>
            <a:r>
              <a:rPr lang="pt-BR" altLang="pt-BR" i="1" dirty="0"/>
              <a:t>quase</a:t>
            </a:r>
            <a:r>
              <a:rPr lang="pt-BR" altLang="pt-BR" dirty="0"/>
              <a:t> compatíveis em fonte (</a:t>
            </a:r>
            <a:r>
              <a:rPr lang="pt-BR" altLang="pt-BR" dirty="0" err="1"/>
              <a:t>nearly</a:t>
            </a:r>
            <a:r>
              <a:rPr lang="pt-BR" altLang="pt-BR" dirty="0"/>
              <a:t> </a:t>
            </a:r>
            <a:r>
              <a:rPr lang="pt-BR" altLang="pt-BR" dirty="0" err="1"/>
              <a:t>souce</a:t>
            </a:r>
            <a:r>
              <a:rPr lang="pt-BR" altLang="pt-BR" dirty="0"/>
              <a:t> </a:t>
            </a:r>
            <a:r>
              <a:rPr lang="pt-BR" altLang="pt-BR" dirty="0" err="1"/>
              <a:t>compatible</a:t>
            </a:r>
            <a:r>
              <a:rPr lang="pt-BR" altLang="pt-BR" dirty="0"/>
              <a:t>)</a:t>
            </a:r>
          </a:p>
          <a:p>
            <a:pPr lvl="4">
              <a:buFont typeface="Times New Roman" pitchFamily="16" charset="0"/>
              <a:buChar char="»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dirty="0"/>
              <a:t>Tente recompilar em </a:t>
            </a:r>
            <a:r>
              <a:rPr lang="pt-BR" altLang="pt-BR" dirty="0" err="1"/>
              <a:t>Android</a:t>
            </a:r>
            <a:r>
              <a:rPr lang="pt-BR" altLang="pt-BR" dirty="0"/>
              <a:t>, mas não espere resultados corretos todo o tempo</a:t>
            </a:r>
          </a:p>
        </p:txBody>
      </p:sp>
    </p:spTree>
    <p:extLst>
      <p:ext uri="{BB962C8B-B14F-4D97-AF65-F5344CB8AC3E}">
        <p14:creationId xmlns:p14="http://schemas.microsoft.com/office/powerpoint/2010/main" val="4039830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0" y="0"/>
            <a:ext cx="8225280" cy="114204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/>
              <a:t>Programação Android - Intents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404148"/>
            <a:ext cx="8225280" cy="5093814"/>
          </a:xfrm>
          <a:ln/>
        </p:spPr>
        <p:txBody>
          <a:bodyPr/>
          <a:lstStyle/>
          <a:p>
            <a:pPr marL="309605" indent="-309605">
              <a:lnSpc>
                <a:spcPct val="83000"/>
              </a:lnSpc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Intents</a:t>
            </a:r>
          </a:p>
          <a:p>
            <a:pPr marL="672490" lvl="1" indent="-257764">
              <a:lnSpc>
                <a:spcPct val="83000"/>
              </a:lnSpc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O que se quer fazer</a:t>
            </a:r>
          </a:p>
          <a:p>
            <a:pPr lvl="2">
              <a:lnSpc>
                <a:spcPct val="83000"/>
              </a:lnSpc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Buscar um registro</a:t>
            </a:r>
          </a:p>
          <a:p>
            <a:pPr lvl="2">
              <a:lnSpc>
                <a:spcPct val="83000"/>
              </a:lnSpc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Lançar um website</a:t>
            </a:r>
          </a:p>
          <a:p>
            <a:pPr marL="672490" lvl="1" indent="-257764">
              <a:lnSpc>
                <a:spcPct val="83000"/>
              </a:lnSpc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Facilitam navegação de forma inovadora</a:t>
            </a:r>
          </a:p>
          <a:p>
            <a:pPr marL="672490" lvl="1" indent="-257764">
              <a:lnSpc>
                <a:spcPct val="83000"/>
              </a:lnSpc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É uma declaração de necessidade</a:t>
            </a:r>
          </a:p>
          <a:p>
            <a:pPr lvl="2">
              <a:lnSpc>
                <a:spcPct val="83000"/>
              </a:lnSpc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Desejo de ação ou serviço</a:t>
            </a:r>
          </a:p>
          <a:p>
            <a:pPr marL="309605" indent="-309605">
              <a:lnSpc>
                <a:spcPct val="83000"/>
              </a:lnSpc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IntentFilter</a:t>
            </a:r>
          </a:p>
          <a:p>
            <a:pPr marL="672490" lvl="1" indent="-257764">
              <a:lnSpc>
                <a:spcPct val="83000"/>
              </a:lnSpc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Declaração de capacidade e interesse em oferecer assistência para uma necessidade</a:t>
            </a:r>
          </a:p>
          <a:p>
            <a:pPr marL="672490" lvl="1" indent="-257764">
              <a:lnSpc>
                <a:spcPct val="83000"/>
              </a:lnSpc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Pode ser genérico ou específico em relação a qual Intent se oferece o serviço</a:t>
            </a:r>
          </a:p>
        </p:txBody>
      </p:sp>
    </p:spTree>
    <p:extLst>
      <p:ext uri="{BB962C8B-B14F-4D97-AF65-F5344CB8AC3E}">
        <p14:creationId xmlns:p14="http://schemas.microsoft.com/office/powerpoint/2010/main" val="2855568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0" y="0"/>
            <a:ext cx="8225280" cy="114204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/>
              <a:t>Intents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404148"/>
            <a:ext cx="8225280" cy="5093814"/>
          </a:xfrm>
          <a:ln/>
        </p:spPr>
        <p:txBody>
          <a:bodyPr/>
          <a:lstStyle/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sz="2500"/>
              <a:t>O atributo de ação de um Intent é tipicamente um verbo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sz="2200"/>
              <a:t>VIEW, PICK, EDIT</a:t>
            </a:r>
          </a:p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sz="2500"/>
              <a:t>Várias ações de Intents existentes são definidos como membros da classe Intent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sz="2200"/>
              <a:t>Programadores podem criar novas ações</a:t>
            </a:r>
          </a:p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sz="2500"/>
              <a:t>Para ver uma informação, o Intent seguinte é usado: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sz="2200"/>
              <a:t>android.content.Intent.ACTION_VIEW</a:t>
            </a:r>
          </a:p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sz="2500"/>
              <a:t>O componente de dados de um Intent é expresso na forma de uma URI e pode ser qualquer informação</a:t>
            </a:r>
          </a:p>
        </p:txBody>
      </p:sp>
    </p:spTree>
    <p:extLst>
      <p:ext uri="{BB962C8B-B14F-4D97-AF65-F5344CB8AC3E}">
        <p14:creationId xmlns:p14="http://schemas.microsoft.com/office/powerpoint/2010/main" val="850331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"/>
            </a:pPr>
            <a:r>
              <a:rPr lang="pt-BR" altLang="pt-BR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Versão 1.1 - Fevereiro de 2009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Praticamente restrito aos usuários do G1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Adição do </a:t>
            </a:r>
            <a:r>
              <a:rPr lang="pt-BR" altLang="pt-BR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</a:t>
            </a: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Google Latitude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Correção de bugs</a:t>
            </a:r>
          </a:p>
          <a:p>
            <a:pPr>
              <a:buFont typeface="Wingdings" pitchFamily="2" charset="2"/>
              <a:buChar char=""/>
            </a:pPr>
            <a:r>
              <a:rPr lang="pt-BR" altLang="pt-BR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Versão 1.5 (</a:t>
            </a:r>
            <a:r>
              <a:rPr lang="pt-BR" altLang="pt-BR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Cupcake</a:t>
            </a:r>
            <a:r>
              <a:rPr lang="pt-BR" altLang="pt-BR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- Abril de 2009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 a gravação de vídeo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Teclado virtual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 a AD2P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Widgets</a:t>
            </a: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transições entre as telas</a:t>
            </a:r>
          </a:p>
          <a:p>
            <a:pPr>
              <a:buFont typeface="Wingdings" pitchFamily="2" charset="2"/>
              <a:buChar char=""/>
            </a:pPr>
            <a:r>
              <a:rPr lang="pt-BR" altLang="pt-BR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Versão 1.6 (</a:t>
            </a:r>
            <a:r>
              <a:rPr lang="pt-BR" altLang="pt-BR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Donut</a:t>
            </a:r>
            <a:r>
              <a:rPr lang="pt-BR" altLang="pt-BR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- Setembro de 2009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Melhorias no </a:t>
            </a:r>
            <a:r>
              <a:rPr lang="pt-BR" altLang="pt-BR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novas para os aplicativos de 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câmera, fotos e vídeos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42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0" y="0"/>
            <a:ext cx="8225280" cy="114204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/>
              <a:t>Intents – URIs comuns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404148"/>
            <a:ext cx="8225280" cy="5093814"/>
          </a:xfrm>
          <a:ln/>
        </p:spPr>
        <p:txBody>
          <a:bodyPr/>
          <a:lstStyle/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Contact lookup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content://contacts/people</a:t>
            </a:r>
          </a:p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Map lookup/search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Gei:0,0?q=23+Route+206+Stanhope+NJ</a:t>
            </a:r>
          </a:p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Website em navegador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http://www.google.com</a:t>
            </a:r>
          </a:p>
        </p:txBody>
      </p:sp>
    </p:spTree>
    <p:extLst>
      <p:ext uri="{BB962C8B-B14F-4D97-AF65-F5344CB8AC3E}">
        <p14:creationId xmlns:p14="http://schemas.microsoft.com/office/powerpoint/2010/main" val="1705522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0" y="0"/>
            <a:ext cx="8225280" cy="114204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/>
              <a:t>Intents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404148"/>
            <a:ext cx="8225280" cy="5093814"/>
          </a:xfrm>
          <a:ln/>
        </p:spPr>
        <p:txBody>
          <a:bodyPr>
            <a:normAutofit lnSpcReduction="10000"/>
          </a:bodyPr>
          <a:lstStyle/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IntentFilter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Define a relação entre o Intent e a aplicação</a:t>
            </a:r>
          </a:p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Quando Intent é lançado, o sistema avalia as Activitys, Services e BroadcastReceivers disponíveis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Envia o Intent para o receptor mais apropriado</a:t>
            </a:r>
          </a:p>
          <a:p>
            <a:pPr lvl="2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Ver registro de contatos e ligar, enviar um sms, buscar um endereço, ver um vídeo, ver um website, etc</a:t>
            </a:r>
          </a:p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IntentFilters são definidos geralmente no arquivo de manifesto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AndroidManifest.xml</a:t>
            </a:r>
          </a:p>
        </p:txBody>
      </p:sp>
    </p:spTree>
    <p:extLst>
      <p:ext uri="{BB962C8B-B14F-4D97-AF65-F5344CB8AC3E}">
        <p14:creationId xmlns:p14="http://schemas.microsoft.com/office/powerpoint/2010/main" val="3757141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0" y="0"/>
            <a:ext cx="8225280" cy="114204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/>
              <a:t>Intents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404148"/>
            <a:ext cx="8225280" cy="5093814"/>
          </a:xfrm>
          <a:ln/>
        </p:spPr>
        <p:txBody>
          <a:bodyPr/>
          <a:lstStyle/>
          <a:p>
            <a:pPr marL="672490" lvl="1" indent="-257764">
              <a:spcAft>
                <a:spcPts val="1293"/>
              </a:spcAft>
              <a:tabLst>
                <a:tab pos="767532" algn="l"/>
                <a:tab pos="1175057" algn="l"/>
                <a:tab pos="1582584" algn="l"/>
                <a:tab pos="1990109" algn="l"/>
                <a:tab pos="2397636" algn="l"/>
                <a:tab pos="2805161" algn="l"/>
                <a:tab pos="3212688" algn="l"/>
                <a:tab pos="3620213" algn="l"/>
                <a:tab pos="4027740" algn="l"/>
                <a:tab pos="4435265" algn="l"/>
                <a:tab pos="4842792" algn="l"/>
                <a:tab pos="5250317" algn="l"/>
                <a:tab pos="5657844" algn="l"/>
                <a:tab pos="6065370" algn="l"/>
                <a:tab pos="6472896" algn="l"/>
                <a:tab pos="6880422" algn="l"/>
                <a:tab pos="7287948" algn="l"/>
                <a:tab pos="7695474" algn="l"/>
                <a:tab pos="8103000" algn="l"/>
                <a:tab pos="8510526" algn="l"/>
              </a:tabLst>
            </a:pPr>
            <a:endParaRPr lang="pt-BR" altLang="pt-BR" sz="290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61" y="1404148"/>
            <a:ext cx="7773120" cy="446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438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0" y="0"/>
            <a:ext cx="8225280" cy="114204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/>
              <a:t>Intents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404148"/>
            <a:ext cx="8225280" cy="5093814"/>
          </a:xfrm>
          <a:ln/>
        </p:spPr>
        <p:txBody>
          <a:bodyPr/>
          <a:lstStyle/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Exemplo de Intent</a:t>
            </a:r>
          </a:p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Selecionar um registro em contatos</a:t>
            </a:r>
          </a:p>
          <a:p>
            <a:pPr lvl="1" indent="-257764">
              <a:buNone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sz="1800">
                <a:latin typeface="Courier New" pitchFamily="49" charset="0"/>
              </a:rPr>
              <a:t>Intent pickIntent = new Intent(Intent.ACTION_PICK, Uri.parse(“content://contacts/people”));</a:t>
            </a:r>
          </a:p>
          <a:p>
            <a:pPr lvl="1" indent="-257764">
              <a:buNone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sz="1800">
                <a:latin typeface="Courier New" pitchFamily="49" charset="0"/>
              </a:rPr>
              <a:t>startActivity(pickIntent);</a:t>
            </a:r>
          </a:p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Este Intent será avaliado e passado para o handler mais apropriado</a:t>
            </a:r>
          </a:p>
          <a:p>
            <a:pPr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Provavelmente uma Activity do sistema chamada com.google.android.phone.Dialer</a:t>
            </a:r>
          </a:p>
          <a:p>
            <a:pPr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Mas pode ser qualquer outra Activity que receba esse tipo de Intent</a:t>
            </a:r>
          </a:p>
        </p:txBody>
      </p:sp>
    </p:spTree>
    <p:extLst>
      <p:ext uri="{BB962C8B-B14F-4D97-AF65-F5344CB8AC3E}">
        <p14:creationId xmlns:p14="http://schemas.microsoft.com/office/powerpoint/2010/main" val="5691573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0" y="0"/>
            <a:ext cx="8225280" cy="114204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/>
              <a:t>Componentes Android - Activity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404148"/>
            <a:ext cx="8225280" cy="5093814"/>
          </a:xfrm>
          <a:ln/>
        </p:spPr>
        <p:txBody>
          <a:bodyPr>
            <a:normAutofit lnSpcReduction="10000"/>
          </a:bodyPr>
          <a:lstStyle/>
          <a:p>
            <a:pPr marL="309605" indent="-309605">
              <a:lnSpc>
                <a:spcPct val="83000"/>
              </a:lnSpc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É uma tela visível, relação quase de um para um</a:t>
            </a:r>
          </a:p>
          <a:p>
            <a:pPr marL="672490" lvl="1" indent="-257764">
              <a:lnSpc>
                <a:spcPct val="83000"/>
              </a:lnSpc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Controller do MVC</a:t>
            </a:r>
          </a:p>
          <a:p>
            <a:pPr marL="309605" indent="-309605">
              <a:lnSpc>
                <a:spcPct val="83000"/>
              </a:lnSpc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Se uma aplicação precisar de uma interface, terá ao menos uma Activity</a:t>
            </a:r>
          </a:p>
          <a:p>
            <a:pPr marL="672490" lvl="1" indent="-257764">
              <a:lnSpc>
                <a:spcPct val="83000"/>
              </a:lnSpc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Aplicações Android geralmente contém mais de uma</a:t>
            </a:r>
          </a:p>
          <a:p>
            <a:pPr marL="309605" indent="-309605">
              <a:lnSpc>
                <a:spcPct val="83000"/>
              </a:lnSpc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Cada Activity responde a eventos do usuário e do sistema</a:t>
            </a:r>
          </a:p>
          <a:p>
            <a:pPr marL="672490" lvl="1" indent="-257764">
              <a:lnSpc>
                <a:spcPct val="83000"/>
              </a:lnSpc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Emprega uma ou mais Views para apresentar os elementos de UI para o usuário</a:t>
            </a:r>
          </a:p>
          <a:p>
            <a:pPr marL="309605" indent="-309605">
              <a:lnSpc>
                <a:spcPct val="83000"/>
              </a:lnSpc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Classe herdada pelo programador</a:t>
            </a:r>
          </a:p>
        </p:txBody>
      </p:sp>
    </p:spTree>
    <p:extLst>
      <p:ext uri="{BB962C8B-B14F-4D97-AF65-F5344CB8AC3E}">
        <p14:creationId xmlns:p14="http://schemas.microsoft.com/office/powerpoint/2010/main" val="37681323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0" y="0"/>
            <a:ext cx="8225280" cy="114204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/>
              <a:t>Componentes Android - Activity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404148"/>
            <a:ext cx="8225280" cy="5093814"/>
          </a:xfrm>
          <a:ln/>
        </p:spPr>
        <p:txBody>
          <a:bodyPr/>
          <a:lstStyle/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Parte do package android.app</a:t>
            </a:r>
          </a:p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Mostra elementos de UI, implementados por Views, e definidos em arquivos de layout XML</a:t>
            </a:r>
          </a:p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Sair de uma Activity para outra é feito pelo método startActivity() ou startActivityForResult()</a:t>
            </a:r>
          </a:p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Componente visível da aplicação</a:t>
            </a:r>
          </a:p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Mais empregado na programação Android</a:t>
            </a:r>
          </a:p>
        </p:txBody>
      </p:sp>
    </p:spTree>
    <p:extLst>
      <p:ext uri="{BB962C8B-B14F-4D97-AF65-F5344CB8AC3E}">
        <p14:creationId xmlns:p14="http://schemas.microsoft.com/office/powerpoint/2010/main" val="1091819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0" y="0"/>
            <a:ext cx="8225280" cy="114204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/>
              <a:t>Componentes Android – Service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404148"/>
            <a:ext cx="8225280" cy="5093814"/>
          </a:xfrm>
          <a:ln/>
        </p:spPr>
        <p:txBody>
          <a:bodyPr>
            <a:normAutofit lnSpcReduction="10000"/>
          </a:bodyPr>
          <a:lstStyle/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Aplicações com ciclo de vida longo ou tarefas repetitivas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Sincronizações, ações cíclicas, etc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Lançados de forma periódica, quando necessários ou disparados por um alarme do sistema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Iniciados por startService(Intent)</a:t>
            </a:r>
          </a:p>
          <a:p>
            <a:pPr lvl="2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Método da classe Context</a:t>
            </a:r>
          </a:p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Herda da classe Service</a:t>
            </a:r>
          </a:p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Não possui interface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Utiliza logs do sistema ou mensagens</a:t>
            </a:r>
          </a:p>
        </p:txBody>
      </p:sp>
    </p:spTree>
    <p:extLst>
      <p:ext uri="{BB962C8B-B14F-4D97-AF65-F5344CB8AC3E}">
        <p14:creationId xmlns:p14="http://schemas.microsoft.com/office/powerpoint/2010/main" val="3029964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0" y="0"/>
            <a:ext cx="8225280" cy="114204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/>
              <a:t>Componentes Android – BroadcastReceiver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404148"/>
            <a:ext cx="8225280" cy="5093814"/>
          </a:xfrm>
          <a:ln/>
        </p:spPr>
        <p:txBody>
          <a:bodyPr>
            <a:normAutofit fontScale="92500"/>
          </a:bodyPr>
          <a:lstStyle/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dirty="0"/>
              <a:t>Aplicações que recebem e respondem a eventos globais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dirty="0"/>
              <a:t>Chamada telefônica, </a:t>
            </a:r>
            <a:r>
              <a:rPr lang="pt-BR" altLang="pt-BR" dirty="0" err="1"/>
              <a:t>sms</a:t>
            </a:r>
            <a:r>
              <a:rPr lang="pt-BR" altLang="pt-BR" dirty="0"/>
              <a:t>, </a:t>
            </a:r>
            <a:r>
              <a:rPr lang="pt-BR" altLang="pt-BR" dirty="0" err="1"/>
              <a:t>etc</a:t>
            </a:r>
            <a:endParaRPr lang="pt-BR" altLang="pt-BR" dirty="0"/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dirty="0"/>
              <a:t>Se registra para receber um determinado </a:t>
            </a:r>
            <a:r>
              <a:rPr lang="pt-BR" altLang="pt-BR" dirty="0" err="1"/>
              <a:t>Intent</a:t>
            </a:r>
            <a:endParaRPr lang="pt-BR" altLang="pt-BR" dirty="0"/>
          </a:p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dirty="0"/>
              <a:t>Aplicação implementa um &lt;</a:t>
            </a:r>
            <a:r>
              <a:rPr lang="pt-BR" altLang="pt-BR" dirty="0" err="1"/>
              <a:t>receiver</a:t>
            </a:r>
            <a:r>
              <a:rPr lang="pt-BR" altLang="pt-BR" dirty="0"/>
              <a:t>&gt; no arquivo de manifesto ou se registra em </a:t>
            </a:r>
            <a:r>
              <a:rPr lang="pt-BR" altLang="pt-BR" dirty="0" err="1"/>
              <a:t>runtime</a:t>
            </a:r>
            <a:endParaRPr lang="pt-BR" altLang="pt-BR" dirty="0"/>
          </a:p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dirty="0"/>
              <a:t>Não tem interface, nem devem executar por muito tempo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 dirty="0"/>
              <a:t>Se o ciclo da aplicação é maior, é sugerido iniciar um Service</a:t>
            </a:r>
          </a:p>
        </p:txBody>
      </p:sp>
    </p:spTree>
    <p:extLst>
      <p:ext uri="{BB962C8B-B14F-4D97-AF65-F5344CB8AC3E}">
        <p14:creationId xmlns:p14="http://schemas.microsoft.com/office/powerpoint/2010/main" val="495535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0" y="0"/>
            <a:ext cx="8225280" cy="114204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/>
              <a:t>Componentes Android – ContentProvider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404148"/>
            <a:ext cx="8225280" cy="5093814"/>
          </a:xfrm>
          <a:ln/>
        </p:spPr>
        <p:txBody>
          <a:bodyPr>
            <a:normAutofit lnSpcReduction="10000"/>
          </a:bodyPr>
          <a:lstStyle/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Expõe dados para outras aplicações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Se uma Activity precisa de dados de outra aplicação, usa seu ContentProvider</a:t>
            </a:r>
          </a:p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Implementa métodos padronizados para acessar dados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Acesso controlado (R, W, R/W)</a:t>
            </a:r>
          </a:p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Maneira padronizada de troca de dados entre aplicações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Aplicações podem compartilhar arquivos ou bancos de dados SQLite, mas não é recomendado</a:t>
            </a:r>
          </a:p>
        </p:txBody>
      </p:sp>
    </p:spTree>
    <p:extLst>
      <p:ext uri="{BB962C8B-B14F-4D97-AF65-F5344CB8AC3E}">
        <p14:creationId xmlns:p14="http://schemas.microsoft.com/office/powerpoint/2010/main" val="4033996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0" y="0"/>
            <a:ext cx="8225280" cy="114204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/>
              <a:t>Componentes Android – ContentProvider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404149"/>
            <a:ext cx="8225280" cy="5175903"/>
          </a:xfrm>
          <a:ln/>
        </p:spPr>
        <p:txBody>
          <a:bodyPr/>
          <a:lstStyle/>
          <a:p>
            <a:endParaRPr lang="pt-BR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881" y="1339341"/>
            <a:ext cx="6138720" cy="4928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876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"/>
            </a:pPr>
            <a:r>
              <a:rPr lang="pt-BR" altLang="pt-BR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Versão 2.0/2.1 (</a:t>
            </a:r>
            <a:r>
              <a:rPr lang="pt-BR" altLang="pt-BR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Eclair</a:t>
            </a:r>
            <a:r>
              <a:rPr lang="pt-BR" altLang="pt-BR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 - Janeiro de 2010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Melhorias na interface gráficas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 a </a:t>
            </a:r>
            <a:r>
              <a:rPr lang="pt-BR" altLang="pt-BR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multi-touch</a:t>
            </a: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Live Wallpapers</a:t>
            </a:r>
          </a:p>
          <a:p>
            <a:pPr>
              <a:buFont typeface="Wingdings" pitchFamily="2" charset="2"/>
              <a:buChar char=""/>
            </a:pPr>
            <a:r>
              <a:rPr lang="pt-BR" altLang="pt-BR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Versão 2.2 (</a:t>
            </a:r>
            <a:r>
              <a:rPr lang="pt-BR" altLang="pt-BR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Froyo</a:t>
            </a:r>
            <a:r>
              <a:rPr lang="pt-BR" altLang="pt-BR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- Maio de 2010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do Just In Time (JIT)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 a USB </a:t>
            </a:r>
            <a:r>
              <a:rPr lang="pt-BR" altLang="pt-BR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Thetering</a:t>
            </a: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WiFi </a:t>
            </a:r>
            <a:r>
              <a:rPr lang="pt-BR" altLang="pt-BR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Hotspot</a:t>
            </a:r>
            <a:endParaRPr lang="pt-BR" alt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Possibilidade de instalar aplicativos no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cartão SD</a:t>
            </a:r>
          </a:p>
          <a:p>
            <a:pPr>
              <a:buFont typeface="Wingdings" pitchFamily="2" charset="2"/>
              <a:buChar char=""/>
            </a:pPr>
            <a:r>
              <a:rPr lang="pt-BR" altLang="pt-BR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Versão 2.3 (</a:t>
            </a:r>
            <a:r>
              <a:rPr lang="pt-BR" altLang="pt-BR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Gingerbread</a:t>
            </a:r>
            <a:r>
              <a:rPr lang="pt-BR" altLang="pt-BR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- Outubro de 2010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Melhorias na interface gráfica e no teclado virtual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 nativo ao protocolo SIP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 a </a:t>
            </a:r>
            <a:r>
              <a:rPr lang="pt-BR" altLang="pt-BR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Near</a:t>
            </a: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Field Communication (NFC)</a:t>
            </a:r>
            <a:endParaRPr lang="pt-BR" alt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840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0" y="0"/>
            <a:ext cx="8225280" cy="114204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/>
              <a:t>Arquivo de manifesto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404148"/>
            <a:ext cx="8225280" cy="5093814"/>
          </a:xfrm>
          <a:ln/>
        </p:spPr>
        <p:txBody>
          <a:bodyPr/>
          <a:lstStyle/>
          <a:p>
            <a:pPr marL="309605" indent="-309605">
              <a:buFont typeface="Times New Roman" pitchFamily="16" charset="0"/>
              <a:buChar char="•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AndroidManifest.xml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Informações sobre execução de uma aplicação Android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Contém ao menos uma entrada Activity, Service, BroadcastReceiver ou ContentProvider</a:t>
            </a:r>
          </a:p>
          <a:p>
            <a:pPr marL="672490" lvl="1" indent="-257764">
              <a:buFont typeface="Times New Roman" pitchFamily="16" charset="0"/>
              <a:buChar char="–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pt-BR" altLang="pt-BR"/>
              <a:t>Deployment descriptor</a:t>
            </a:r>
          </a:p>
        </p:txBody>
      </p:sp>
    </p:spTree>
    <p:extLst>
      <p:ext uri="{BB962C8B-B14F-4D97-AF65-F5344CB8AC3E}">
        <p14:creationId xmlns:p14="http://schemas.microsoft.com/office/powerpoint/2010/main" val="3714346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0" y="0"/>
            <a:ext cx="8225280" cy="114204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/>
              <a:t>Arquivo de manifesto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404148"/>
            <a:ext cx="8225280" cy="5093814"/>
          </a:xfrm>
          <a:ln/>
        </p:spPr>
        <p:txBody>
          <a:bodyPr/>
          <a:lstStyle/>
          <a:p>
            <a:pPr indent="-309605">
              <a:lnSpc>
                <a:spcPct val="73000"/>
              </a:lnSpc>
              <a:buNone/>
              <a:tabLst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 sz="1800">
                <a:latin typeface="Courier New" pitchFamily="49" charset="0"/>
              </a:rPr>
              <a:t>&lt;?xml version="1.0" encoding="utf-8"?&gt;</a:t>
            </a:r>
          </a:p>
          <a:p>
            <a:pPr indent="-309605">
              <a:lnSpc>
                <a:spcPct val="73000"/>
              </a:lnSpc>
              <a:buNone/>
              <a:tabLst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 sz="1800">
                <a:latin typeface="Courier New" pitchFamily="49" charset="0"/>
              </a:rPr>
              <a:t>  &lt;manifest xmlns:android=http://schemas.android.com/apk/res/android package=“exemplo.android"&gt;</a:t>
            </a:r>
          </a:p>
          <a:p>
            <a:pPr indent="-309605">
              <a:lnSpc>
                <a:spcPct val="73000"/>
              </a:lnSpc>
              <a:buNone/>
              <a:tabLst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 sz="1800">
                <a:latin typeface="Courier New" pitchFamily="49" charset="0"/>
              </a:rPr>
              <a:t>  &lt;application android:icon="@drawable/icon"&gt;</a:t>
            </a:r>
          </a:p>
          <a:p>
            <a:pPr indent="-309605">
              <a:lnSpc>
                <a:spcPct val="73000"/>
              </a:lnSpc>
              <a:buNone/>
              <a:tabLst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 sz="1800">
                <a:latin typeface="Courier New" pitchFamily="49" charset="0"/>
              </a:rPr>
              <a:t>  &lt;activity android:name=".Activity1" android:label="@string/app_name"&gt;</a:t>
            </a:r>
          </a:p>
          <a:p>
            <a:pPr indent="-309605">
              <a:lnSpc>
                <a:spcPct val="73000"/>
              </a:lnSpc>
              <a:buNone/>
              <a:tabLst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 sz="1800">
                <a:latin typeface="Courier New" pitchFamily="49" charset="0"/>
              </a:rPr>
              <a:t>    &lt;intent-filter&gt;</a:t>
            </a:r>
          </a:p>
          <a:p>
            <a:pPr indent="-309605">
              <a:lnSpc>
                <a:spcPct val="73000"/>
              </a:lnSpc>
              <a:buNone/>
              <a:tabLst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 sz="1800">
                <a:latin typeface="Courier New" pitchFamily="49" charset="0"/>
              </a:rPr>
              <a:t>      &lt;action android:name="android.intent.action.MAIN" /&gt;</a:t>
            </a:r>
          </a:p>
          <a:p>
            <a:pPr indent="-309605">
              <a:lnSpc>
                <a:spcPct val="73000"/>
              </a:lnSpc>
              <a:buNone/>
              <a:tabLst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 sz="1800">
                <a:latin typeface="Courier New" pitchFamily="49" charset="0"/>
              </a:rPr>
              <a:t>      &lt;category android:name="android.intent.category.LAUNCHER" /&gt;</a:t>
            </a:r>
          </a:p>
          <a:p>
            <a:pPr indent="-309605">
              <a:lnSpc>
                <a:spcPct val="73000"/>
              </a:lnSpc>
              <a:buNone/>
              <a:tabLst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 sz="1800">
                <a:latin typeface="Courier New" pitchFamily="49" charset="0"/>
              </a:rPr>
              <a:t>    &lt;/intent-filter&gt;</a:t>
            </a:r>
          </a:p>
          <a:p>
            <a:pPr indent="-309605">
              <a:lnSpc>
                <a:spcPct val="73000"/>
              </a:lnSpc>
              <a:buNone/>
              <a:tabLst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 sz="1800">
                <a:latin typeface="Courier New" pitchFamily="49" charset="0"/>
              </a:rPr>
              <a:t>  &lt;/activity&gt;</a:t>
            </a:r>
          </a:p>
          <a:p>
            <a:pPr indent="-309605">
              <a:lnSpc>
                <a:spcPct val="73000"/>
              </a:lnSpc>
              <a:buNone/>
              <a:tabLst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 sz="1800">
                <a:latin typeface="Courier New" pitchFamily="49" charset="0"/>
              </a:rPr>
              <a:t>  &lt;/application&gt;</a:t>
            </a:r>
          </a:p>
          <a:p>
            <a:pPr indent="-309605">
              <a:lnSpc>
                <a:spcPct val="73000"/>
              </a:lnSpc>
              <a:buNone/>
              <a:tabLst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t-BR" altLang="pt-BR" sz="1800">
                <a:latin typeface="Courier New" pitchFamily="49" charset="0"/>
              </a:rPr>
              <a:t>&lt;/manifest&gt;</a:t>
            </a:r>
          </a:p>
          <a:p>
            <a:pPr marL="672490" lvl="1" indent="-257764">
              <a:lnSpc>
                <a:spcPct val="73000"/>
              </a:lnSpc>
              <a:tabLst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pt-BR" altLang="pt-BR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74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pt-BR" dirty="0" smtClean="0">
                <a:hlinkClick r:id="rId2"/>
              </a:rPr>
              <a:t>http://pt.wikipedia.org/wiki/Android</a:t>
            </a:r>
            <a:endParaRPr lang="fr-FR" altLang="pt-BR" dirty="0" smtClean="0"/>
          </a:p>
          <a:p>
            <a:r>
              <a:rPr lang="en-US" altLang="pt-BR" dirty="0" smtClean="0">
                <a:hlinkClick r:id="rId3"/>
              </a:rPr>
              <a:t>http://www.ibm.com/developerworks/br/library/os-android-devel/</a:t>
            </a:r>
            <a:endParaRPr lang="en-US" altLang="pt-BR" dirty="0" smtClean="0"/>
          </a:p>
          <a:p>
            <a:r>
              <a:rPr lang="fr-FR" altLang="pt-BR" dirty="0" smtClean="0">
                <a:hlinkClick r:id="rId4"/>
              </a:rPr>
              <a:t>http://www.zdnet.com/blog/burnette/java-vs-android-apis/504</a:t>
            </a:r>
            <a:endParaRPr lang="fr-FR" alt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61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"/>
            </a:pPr>
            <a:r>
              <a:rPr lang="pt-BR" altLang="pt-BR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Versão 3.0/3.1 (</a:t>
            </a:r>
            <a:r>
              <a:rPr lang="pt-BR" altLang="pt-BR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Honeycomb</a:t>
            </a:r>
            <a:r>
              <a:rPr lang="pt-BR" altLang="pt-BR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- Janeiro de 2011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Versão exclusiva para </a:t>
            </a:r>
            <a:r>
              <a:rPr lang="pt-BR" altLang="pt-BR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tablets</a:t>
            </a:r>
            <a:endParaRPr lang="pt-BR" alt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 a processadores </a:t>
            </a:r>
            <a:r>
              <a:rPr lang="pt-BR" altLang="pt-BR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multi-core</a:t>
            </a:r>
            <a:endParaRPr lang="pt-BR" alt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 a aceleração gráfica por hardware</a:t>
            </a:r>
          </a:p>
          <a:p>
            <a:pPr>
              <a:buFont typeface="Wingdings" pitchFamily="2" charset="2"/>
              <a:buChar char=""/>
            </a:pPr>
            <a:r>
              <a:rPr lang="pt-BR" altLang="pt-BR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Versão 4.0 (Ice Cream </a:t>
            </a:r>
            <a:r>
              <a:rPr lang="pt-BR" altLang="pt-BR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Sandwich</a:t>
            </a:r>
            <a:r>
              <a:rPr lang="pt-BR" altLang="pt-BR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- Outubro de 2011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operacional único para </a:t>
            </a:r>
            <a:r>
              <a:rPr lang="pt-BR" altLang="pt-BR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tablets</a:t>
            </a: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smartphones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u="sng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www.youtube.com/android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pt-BR" alt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4.0 deve ser a última versão com suporte a Flash</a:t>
            </a:r>
            <a:endParaRPr lang="pt-BR" alt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84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1" y="0"/>
            <a:ext cx="8226720" cy="1143480"/>
          </a:xfrm>
          <a:ln/>
        </p:spPr>
        <p:txBody>
          <a:bodyPr/>
          <a:lstStyle/>
          <a:p>
            <a:pPr marL="195843" indent="-192963">
              <a:buSzPct val="45000"/>
              <a:tabLst>
                <a:tab pos="195843" algn="l"/>
                <a:tab pos="601929" algn="l"/>
                <a:tab pos="1009455" algn="l"/>
                <a:tab pos="1416981" algn="l"/>
                <a:tab pos="1824507" algn="l"/>
                <a:tab pos="2232033" algn="l"/>
                <a:tab pos="2639559" algn="l"/>
                <a:tab pos="3047085" algn="l"/>
                <a:tab pos="3454611" algn="l"/>
                <a:tab pos="3862137" algn="l"/>
                <a:tab pos="4269663" algn="l"/>
                <a:tab pos="4677189" algn="l"/>
                <a:tab pos="5084715" algn="l"/>
                <a:tab pos="5492241" algn="l"/>
                <a:tab pos="5899768" algn="l"/>
                <a:tab pos="6307293" algn="l"/>
                <a:tab pos="6714820" algn="l"/>
                <a:tab pos="7122345" algn="l"/>
                <a:tab pos="7529872" algn="l"/>
                <a:tab pos="7937397" algn="l"/>
                <a:tab pos="8344924" algn="l"/>
              </a:tabLst>
            </a:pPr>
            <a:r>
              <a:rPr lang="pt-BR" altLang="pt-BR"/>
              <a:t>Introdução a Android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404148"/>
            <a:ext cx="8226720" cy="5095255"/>
          </a:xfrm>
          <a:ln/>
        </p:spPr>
        <p:txBody>
          <a:bodyPr/>
          <a:lstStyle/>
          <a:p>
            <a:pPr marL="38880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GB" altLang="pt-BR"/>
              <a:t>Plataforma de software</a:t>
            </a:r>
          </a:p>
          <a:p>
            <a:pPr marL="38880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GB" altLang="pt-BR"/>
              <a:t>Esforço principal da Google</a:t>
            </a:r>
          </a:p>
          <a:p>
            <a:pPr marL="780492" lvl="1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GB" altLang="pt-BR"/>
              <a:t>Colaboração com a Open Handset Alliance</a:t>
            </a:r>
          </a:p>
          <a:p>
            <a:pPr lvl="2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GB" altLang="pt-BR"/>
              <a:t>Quase 50 organizações</a:t>
            </a:r>
          </a:p>
          <a:p>
            <a:pPr lvl="2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GB" altLang="pt-BR"/>
              <a:t>Comprometida com uma plataforma móvel melhor e mais aberta</a:t>
            </a:r>
          </a:p>
          <a:p>
            <a:pPr marL="38880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GB" altLang="pt-BR"/>
              <a:t>Considerada apenas uma novidade por muitos a princípio</a:t>
            </a:r>
          </a:p>
          <a:p>
            <a:pPr marL="780492" lvl="1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GB" altLang="pt-BR"/>
              <a:t>Tornou-se um divisor de águas no mercado móvel</a:t>
            </a:r>
          </a:p>
          <a:p>
            <a:pPr marL="780492" lvl="1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GB" altLang="pt-BR"/>
              <a:t>Baseado em Linux e na máquina virtual Dalvik</a:t>
            </a:r>
          </a:p>
        </p:txBody>
      </p:sp>
    </p:spTree>
    <p:extLst>
      <p:ext uri="{BB962C8B-B14F-4D97-AF65-F5344CB8AC3E}">
        <p14:creationId xmlns:p14="http://schemas.microsoft.com/office/powerpoint/2010/main" val="3487182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de Código Aberto</a:t>
            </a:r>
          </a:p>
          <a:p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Utilizado em diversos produtos de vários fabricantes</a:t>
            </a:r>
          </a:p>
          <a:p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Projetado para ser utilizado em smartphones com </a:t>
            </a:r>
            <a:r>
              <a:rPr lang="pt-BR" alt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</a:t>
            </a: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altLang="pt-BR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Possui sensores com acelerômetro e giroscópio</a:t>
            </a:r>
          </a:p>
          <a:p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Possibilita conexões em redes 3G, WiFi, Bluetooth e GPS</a:t>
            </a:r>
          </a:p>
          <a:p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Grande integração com os serviços do Google</a:t>
            </a:r>
          </a:p>
          <a:p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concorrentes do </a:t>
            </a:r>
            <a:r>
              <a:rPr lang="pt-BR" alt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Apple empregado no iPhone, iPod </a:t>
            </a:r>
            <a:r>
              <a:rPr lang="pt-BR" alt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</a:t>
            </a:r>
            <a:r>
              <a:rPr lang="pt-BR" alt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alt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iPad</a:t>
            </a:r>
            <a:endParaRPr lang="pt-BR" altLang="pt-BR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72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1" descr="Imagem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92696"/>
            <a:ext cx="6622777" cy="529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81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983338" cy="504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398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1852</Words>
  <Application>Microsoft Office PowerPoint</Application>
  <PresentationFormat>Apresentação na tela (4:3)</PresentationFormat>
  <Paragraphs>315</Paragraphs>
  <Slides>42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Tema do Office</vt:lpstr>
      <vt:lpstr>Mobile Android</vt:lpstr>
      <vt:lpstr>Histórico</vt:lpstr>
      <vt:lpstr>Evolução</vt:lpstr>
      <vt:lpstr>Evolução</vt:lpstr>
      <vt:lpstr>Evolução</vt:lpstr>
      <vt:lpstr>Introdução a Android</vt:lpstr>
      <vt:lpstr>Características</vt:lpstr>
      <vt:lpstr>Apresentação do PowerPoint</vt:lpstr>
      <vt:lpstr>Arquitetura</vt:lpstr>
      <vt:lpstr>JAVA X Android</vt:lpstr>
      <vt:lpstr>Desenvolvimento Android</vt:lpstr>
      <vt:lpstr>Desenvolvimento Android</vt:lpstr>
      <vt:lpstr>Desenvolvimento Android</vt:lpstr>
      <vt:lpstr>Desenvolvimento Android</vt:lpstr>
      <vt:lpstr>Desenvolvimento Android</vt:lpstr>
      <vt:lpstr>Desenvolvimento Android</vt:lpstr>
      <vt:lpstr>Desenvolvimento Android</vt:lpstr>
      <vt:lpstr>Desenvolvimento Android</vt:lpstr>
      <vt:lpstr>Introdução a Android</vt:lpstr>
      <vt:lpstr>Plataforma Android</vt:lpstr>
      <vt:lpstr>Plataforma Android</vt:lpstr>
      <vt:lpstr>Mercado</vt:lpstr>
      <vt:lpstr>Mercado</vt:lpstr>
      <vt:lpstr>Camadas</vt:lpstr>
      <vt:lpstr>Camadas</vt:lpstr>
      <vt:lpstr>Camadas</vt:lpstr>
      <vt:lpstr>Camadas</vt:lpstr>
      <vt:lpstr>Programação Android - Intents</vt:lpstr>
      <vt:lpstr>Intents</vt:lpstr>
      <vt:lpstr>Intents – URIs comuns</vt:lpstr>
      <vt:lpstr>Intents</vt:lpstr>
      <vt:lpstr>Intents</vt:lpstr>
      <vt:lpstr>Intents</vt:lpstr>
      <vt:lpstr>Componentes Android - Activity</vt:lpstr>
      <vt:lpstr>Componentes Android - Activity</vt:lpstr>
      <vt:lpstr>Componentes Android – Service</vt:lpstr>
      <vt:lpstr>Componentes Android – BroadcastReceiver</vt:lpstr>
      <vt:lpstr>Componentes Android – ContentProvider</vt:lpstr>
      <vt:lpstr>Componentes Android – ContentProvider</vt:lpstr>
      <vt:lpstr>Arquivo de manifesto</vt:lpstr>
      <vt:lpstr>Arquivo de manifesto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Bonezi</dc:creator>
  <cp:lastModifiedBy>Patricia Bonezi</cp:lastModifiedBy>
  <cp:revision>6</cp:revision>
  <dcterms:created xsi:type="dcterms:W3CDTF">2018-10-15T21:19:47Z</dcterms:created>
  <dcterms:modified xsi:type="dcterms:W3CDTF">2018-10-21T13:33:32Z</dcterms:modified>
</cp:coreProperties>
</file>