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77" r:id="rId5"/>
    <p:sldId id="278" r:id="rId6"/>
    <p:sldId id="279" r:id="rId7"/>
    <p:sldId id="262" r:id="rId8"/>
    <p:sldId id="274" r:id="rId9"/>
    <p:sldId id="275" r:id="rId10"/>
    <p:sldId id="273" r:id="rId11"/>
    <p:sldId id="261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9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210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AD8-6FCC-4630-A8D9-2B6A08E0CA1F}" type="datetimeFigureOut">
              <a:rPr lang="pt-BR" smtClean="0"/>
              <a:pPr/>
              <a:t>05/09/2013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8AF9-4A2E-4544-B37C-6FFA030A5C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AD8-6FCC-4630-A8D9-2B6A08E0CA1F}" type="datetimeFigureOut">
              <a:rPr lang="pt-BR" smtClean="0"/>
              <a:pPr/>
              <a:t>05/09/2013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8AF9-4A2E-4544-B37C-6FFA030A5C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AD8-6FCC-4630-A8D9-2B6A08E0CA1F}" type="datetimeFigureOut">
              <a:rPr lang="pt-BR" smtClean="0"/>
              <a:pPr/>
              <a:t>05/09/2013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8AF9-4A2E-4544-B37C-6FFA030A5C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AD8-6FCC-4630-A8D9-2B6A08E0CA1F}" type="datetimeFigureOut">
              <a:rPr lang="pt-BR" smtClean="0"/>
              <a:pPr/>
              <a:t>05/09/2013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8AF9-4A2E-4544-B37C-6FFA030A5C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AD8-6FCC-4630-A8D9-2B6A08E0CA1F}" type="datetimeFigureOut">
              <a:rPr lang="pt-BR" smtClean="0"/>
              <a:pPr/>
              <a:t>05/09/2013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8AF9-4A2E-4544-B37C-6FFA030A5C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AD8-6FCC-4630-A8D9-2B6A08E0CA1F}" type="datetimeFigureOut">
              <a:rPr lang="pt-BR" smtClean="0"/>
              <a:pPr/>
              <a:t>05/09/2013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8AF9-4A2E-4544-B37C-6FFA030A5C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AD8-6FCC-4630-A8D9-2B6A08E0CA1F}" type="datetimeFigureOut">
              <a:rPr lang="pt-BR" smtClean="0"/>
              <a:pPr/>
              <a:t>05/09/2013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8AF9-4A2E-4544-B37C-6FFA030A5C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AD8-6FCC-4630-A8D9-2B6A08E0CA1F}" type="datetimeFigureOut">
              <a:rPr lang="pt-BR" smtClean="0"/>
              <a:pPr/>
              <a:t>05/09/2013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8AF9-4A2E-4544-B37C-6FFA030A5C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AD8-6FCC-4630-A8D9-2B6A08E0CA1F}" type="datetimeFigureOut">
              <a:rPr lang="pt-BR" smtClean="0"/>
              <a:pPr/>
              <a:t>05/09/2013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8AF9-4A2E-4544-B37C-6FFA030A5C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AD8-6FCC-4630-A8D9-2B6A08E0CA1F}" type="datetimeFigureOut">
              <a:rPr lang="pt-BR" smtClean="0"/>
              <a:pPr/>
              <a:t>05/09/2013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8AF9-4A2E-4544-B37C-6FFA030A5C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AD8-6FCC-4630-A8D9-2B6A08E0CA1F}" type="datetimeFigureOut">
              <a:rPr lang="pt-BR" smtClean="0"/>
              <a:pPr/>
              <a:t>05/09/2013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8AF9-4A2E-4544-B37C-6FFA030A5C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44AD8-6FCC-4630-A8D9-2B6A08E0CA1F}" type="datetimeFigureOut">
              <a:rPr lang="pt-BR" smtClean="0"/>
              <a:pPr/>
              <a:t>05/09/2013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A8AF9-4A2E-4544-B37C-6FFA030A5C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Visões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Baseado no livro</a:t>
            </a:r>
          </a:p>
          <a:p>
            <a:r>
              <a:rPr lang="pt-BR" dirty="0" smtClean="0"/>
              <a:t>“Fundamentos de Bancos de Dados”</a:t>
            </a:r>
          </a:p>
          <a:p>
            <a:r>
              <a:rPr lang="pt-BR" dirty="0" smtClean="0"/>
              <a:t>de Célio Cardoso Guimarães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	</a:t>
            </a:r>
            <a:r>
              <a:rPr lang="pt-BR" dirty="0" err="1" smtClean="0"/>
              <a:t>Exercicios</a:t>
            </a:r>
            <a:r>
              <a:rPr lang="pt-BR" dirty="0" smtClean="0"/>
              <a:t> (1)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pt-BR" sz="2800" dirty="0" smtClean="0"/>
              <a:t>A partir da visão TRABALHA_EM_COM_NOMES, crie os comandos de consulta para:</a:t>
            </a:r>
          </a:p>
          <a:p>
            <a:pPr lvl="1" algn="just"/>
            <a:r>
              <a:rPr lang="pt-BR" sz="2400" dirty="0" smtClean="0"/>
              <a:t>Mostrar todos os campos da visão TRABALHA_EM_COM_NOMES  para os empregados que trabalham em projetos localizados em Stafford. </a:t>
            </a:r>
          </a:p>
          <a:p>
            <a:pPr lvl="1" algn="just"/>
            <a:r>
              <a:rPr lang="pt-BR" sz="2400" dirty="0" smtClean="0"/>
              <a:t>Mostrar todos os campos da visão TRABALHA_EM_COM_NOMES  para os empregados que trabalham mais do que 10 horas em algum projeto. </a:t>
            </a:r>
          </a:p>
          <a:p>
            <a:pPr lvl="1" algn="just"/>
            <a:endParaRPr lang="pt-BR" sz="2400" dirty="0" smtClean="0"/>
          </a:p>
          <a:p>
            <a:pPr algn="just"/>
            <a:r>
              <a:rPr lang="pt-BR" sz="2800" dirty="0" smtClean="0"/>
              <a:t>Construir as seguintes visões sobre o BD da Empresa:</a:t>
            </a:r>
          </a:p>
          <a:p>
            <a:pPr lvl="1" algn="just"/>
            <a:r>
              <a:rPr lang="pt-BR" sz="2400" dirty="0" smtClean="0"/>
              <a:t>Mostrar, para cada projeto e localidade, os nomes dos empregados que nele trabalham.  Teste a visão com um comando SELECT *.</a:t>
            </a:r>
          </a:p>
          <a:p>
            <a:pPr lvl="1" algn="just"/>
            <a:r>
              <a:rPr lang="pt-BR" sz="2400" dirty="0" smtClean="0"/>
              <a:t>Mostrar, para cada departamento, o nome do gerente e os nomes dos empregados. Teste a visão com um comando SELECT *.</a:t>
            </a:r>
          </a:p>
          <a:p>
            <a:pPr lvl="1" algn="just"/>
            <a:endParaRPr lang="pt-BR" sz="2400" dirty="0" smtClean="0"/>
          </a:p>
          <a:p>
            <a:pPr algn="just"/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	</a:t>
            </a:r>
            <a:r>
              <a:rPr lang="pt-BR" dirty="0" err="1" smtClean="0"/>
              <a:t>Exercicios</a:t>
            </a:r>
            <a:r>
              <a:rPr lang="pt-BR" dirty="0" smtClean="0"/>
              <a:t> (2)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sz="2400" dirty="0" smtClean="0"/>
              <a:t>Construir uma visão sobre o BD de Fornecedores que mostre, para cada peça existente no catálogo, o nome e a cor da peça, bem como o  nome do fornecedor e o preço pelo qual a peça é fornecida. Teste a visão com um comando SELECT *.</a:t>
            </a:r>
          </a:p>
          <a:p>
            <a:pPr algn="just"/>
            <a:r>
              <a:rPr lang="pt-BR" sz="2400" dirty="0" smtClean="0"/>
              <a:t>A partir desta visão, crie comandos que mostrem:</a:t>
            </a:r>
          </a:p>
          <a:p>
            <a:pPr lvl="1" algn="just"/>
            <a:r>
              <a:rPr lang="pt-BR" sz="2000" dirty="0" smtClean="0"/>
              <a:t>os nomes e cores das peças fornecidas pelo fornecedor de nome Alberto</a:t>
            </a:r>
          </a:p>
          <a:p>
            <a:pPr lvl="1" algn="just"/>
            <a:r>
              <a:rPr lang="pt-BR" sz="2000" dirty="0" smtClean="0"/>
              <a:t>os nomes, cores e preços das peças fornecidas que custam mais do que R$ 75,00</a:t>
            </a:r>
          </a:p>
          <a:p>
            <a:pPr lvl="1" algn="just"/>
            <a:endParaRPr lang="pt-BR" sz="2000" dirty="0" smtClean="0"/>
          </a:p>
          <a:p>
            <a:pPr algn="just"/>
            <a:r>
              <a:rPr lang="pt-BR" sz="2400" dirty="0" smtClean="0"/>
              <a:t>Construir uma visão sobre o BD de Fornecedores que mostre, para cada fornecedor, o seu  nome e os nomes e cores das peças fornecidas. Teste a visão com um comando SELECT *.</a:t>
            </a:r>
          </a:p>
          <a:p>
            <a:pPr algn="just"/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Visões (1)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Uma visão é uma tabela </a:t>
            </a:r>
            <a:r>
              <a:rPr lang="pt-BR" sz="2400" dirty="0" smtClean="0"/>
              <a:t>virtual </a:t>
            </a:r>
            <a:r>
              <a:rPr lang="pt-BR" sz="2400" dirty="0"/>
              <a:t>derivada de </a:t>
            </a:r>
            <a:r>
              <a:rPr lang="pt-BR" sz="2400" dirty="0" smtClean="0"/>
              <a:t> tabelas reais (chamadas de tabelas base) ou de outras visões.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A instância de uma visão é construída sob demanda quando um comando </a:t>
            </a:r>
            <a:r>
              <a:rPr lang="pt-BR" sz="2400" b="1" dirty="0" smtClean="0"/>
              <a:t>select</a:t>
            </a:r>
            <a:r>
              <a:rPr lang="pt-BR" sz="2400" dirty="0" smtClean="0"/>
              <a:t> toma o nome da visão como argumento.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 smtClean="0"/>
              <a:t>Limitada </a:t>
            </a:r>
            <a:r>
              <a:rPr lang="pt-BR" sz="2400" dirty="0"/>
              <a:t>em relação a operações de atualização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comando CREATE VIEW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Sintaxe:</a:t>
            </a:r>
          </a:p>
          <a:p>
            <a:endParaRPr lang="pt-BR" dirty="0" smtClean="0"/>
          </a:p>
          <a:p>
            <a:pPr lvl="1">
              <a:buNone/>
            </a:pPr>
            <a:r>
              <a:rPr lang="pt-BR" b="1" dirty="0" smtClean="0"/>
              <a:t>CREATE OR REPLACE VIEW </a:t>
            </a:r>
            <a:r>
              <a:rPr lang="pt-BR" i="1" dirty="0" smtClean="0">
                <a:solidFill>
                  <a:srgbClr val="FF0000"/>
                </a:solidFill>
              </a:rPr>
              <a:t>&lt;nome da </a:t>
            </a:r>
            <a:r>
              <a:rPr lang="pt-BR" i="1" dirty="0" err="1" smtClean="0">
                <a:solidFill>
                  <a:srgbClr val="FF0000"/>
                </a:solidFill>
              </a:rPr>
              <a:t>view</a:t>
            </a:r>
            <a:r>
              <a:rPr lang="pt-BR" i="1" dirty="0" smtClean="0">
                <a:solidFill>
                  <a:srgbClr val="FF0000"/>
                </a:solidFill>
              </a:rPr>
              <a:t>&gt;</a:t>
            </a:r>
          </a:p>
          <a:p>
            <a:pPr lvl="1">
              <a:buNone/>
            </a:pPr>
            <a:r>
              <a:rPr lang="pt-BR" dirty="0" smtClean="0"/>
              <a:t>AS</a:t>
            </a:r>
          </a:p>
          <a:p>
            <a:pPr lvl="1">
              <a:buNone/>
            </a:pPr>
            <a:r>
              <a:rPr lang="pt-BR" i="1" dirty="0" smtClean="0">
                <a:solidFill>
                  <a:srgbClr val="FF0000"/>
                </a:solidFill>
              </a:rPr>
              <a:t>Comando SELECT que define a VIEW</a:t>
            </a:r>
          </a:p>
          <a:p>
            <a:pPr lvl="1">
              <a:buNone/>
            </a:pPr>
            <a:endParaRPr lang="pt-BR" i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comando CREATE VIEW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493096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pt-BR" sz="3200" dirty="0" smtClean="0"/>
              <a:t>Exemplo: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pt-BR" sz="3200" dirty="0" smtClean="0"/>
          </a:p>
          <a:p>
            <a:pPr marL="742950" lvl="2" indent="-342900">
              <a:buNone/>
            </a:pPr>
            <a:r>
              <a:rPr lang="pt-BR" sz="2800" b="1" dirty="0" smtClean="0"/>
              <a:t>CREATE OR REPLACE VIEW </a:t>
            </a:r>
            <a:r>
              <a:rPr lang="pt-BR" sz="2800" dirty="0" err="1" smtClean="0"/>
              <a:t>emp_sem_salario</a:t>
            </a:r>
            <a:r>
              <a:rPr lang="pt-BR" sz="2800" dirty="0" smtClean="0"/>
              <a:t> </a:t>
            </a:r>
            <a:endParaRPr lang="pt-BR" sz="2800" dirty="0" smtClean="0"/>
          </a:p>
          <a:p>
            <a:pPr marL="742950" lvl="2" indent="-342900">
              <a:buNone/>
            </a:pPr>
            <a:r>
              <a:rPr lang="pt-BR" sz="2800" b="1" dirty="0" smtClean="0"/>
              <a:t>AS </a:t>
            </a:r>
            <a:endParaRPr lang="pt-BR" sz="2800" b="1" dirty="0" smtClean="0"/>
          </a:p>
          <a:p>
            <a:pPr marL="742950" lvl="2" indent="-342900">
              <a:buNone/>
            </a:pPr>
            <a:r>
              <a:rPr lang="pt-BR" sz="2800" b="1" dirty="0" smtClean="0"/>
              <a:t>SELECT</a:t>
            </a:r>
            <a:r>
              <a:rPr lang="pt-BR" sz="2800" dirty="0" smtClean="0"/>
              <a:t> nome</a:t>
            </a:r>
            <a:r>
              <a:rPr lang="pt-BR" sz="2800" dirty="0" smtClean="0"/>
              <a:t>, </a:t>
            </a:r>
            <a:r>
              <a:rPr lang="pt-BR" sz="2800" dirty="0" err="1" smtClean="0"/>
              <a:t>iniciaisdomeio</a:t>
            </a:r>
            <a:r>
              <a:rPr lang="pt-BR" sz="2800" dirty="0" smtClean="0"/>
              <a:t>, </a:t>
            </a:r>
            <a:r>
              <a:rPr lang="pt-BR" sz="2800" dirty="0" smtClean="0"/>
              <a:t>sobrenome, </a:t>
            </a:r>
            <a:r>
              <a:rPr lang="pt-BR" sz="2800" dirty="0" err="1" smtClean="0"/>
              <a:t>cic_e</a:t>
            </a:r>
            <a:r>
              <a:rPr lang="pt-BR" sz="2800" dirty="0" smtClean="0"/>
              <a:t>, </a:t>
            </a:r>
            <a:r>
              <a:rPr lang="pt-BR" sz="2800" dirty="0" err="1" smtClean="0"/>
              <a:t>datadenasc</a:t>
            </a:r>
            <a:r>
              <a:rPr lang="pt-BR" sz="2800" dirty="0" smtClean="0"/>
              <a:t>, </a:t>
            </a:r>
            <a:r>
              <a:rPr lang="pt-BR" sz="2800" dirty="0" err="1" smtClean="0"/>
              <a:t>endereco</a:t>
            </a:r>
            <a:r>
              <a:rPr lang="pt-BR" sz="2800" dirty="0" smtClean="0"/>
              <a:t>, </a:t>
            </a:r>
            <a:r>
              <a:rPr lang="pt-BR" sz="2800" dirty="0" smtClean="0"/>
              <a:t>sexo</a:t>
            </a:r>
            <a:r>
              <a:rPr lang="pt-BR" sz="2800" dirty="0" smtClean="0"/>
              <a:t>, </a:t>
            </a:r>
            <a:r>
              <a:rPr lang="pt-BR" sz="2800" dirty="0" err="1" smtClean="0"/>
              <a:t>cic_super</a:t>
            </a:r>
            <a:r>
              <a:rPr lang="pt-BR" sz="2800" dirty="0" smtClean="0"/>
              <a:t>, </a:t>
            </a:r>
            <a:r>
              <a:rPr lang="pt-BR" sz="2800" dirty="0" err="1" smtClean="0"/>
              <a:t>nud</a:t>
            </a:r>
            <a:endParaRPr lang="pt-BR" sz="2800" dirty="0" smtClean="0"/>
          </a:p>
          <a:p>
            <a:pPr marL="742950" lvl="2" indent="-342900">
              <a:buNone/>
            </a:pPr>
            <a:r>
              <a:rPr lang="pt-BR" sz="2800" b="1" dirty="0" smtClean="0"/>
              <a:t>FROM</a:t>
            </a:r>
            <a:r>
              <a:rPr lang="pt-BR" sz="2800" dirty="0" smtClean="0"/>
              <a:t> </a:t>
            </a:r>
            <a:r>
              <a:rPr lang="pt-BR" sz="2800" dirty="0" smtClean="0"/>
              <a:t>empregado;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426832"/>
            <a:ext cx="9144000" cy="143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tângulo 6"/>
          <p:cNvSpPr/>
          <p:nvPr/>
        </p:nvSpPr>
        <p:spPr>
          <a:xfrm>
            <a:off x="7355929" y="5551140"/>
            <a:ext cx="576064" cy="216024"/>
          </a:xfrm>
          <a:prstGeom prst="rect">
            <a:avLst/>
          </a:prstGeom>
          <a:solidFill>
            <a:srgbClr val="FF0000">
              <a:alpha val="47059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Uso de uma VIEW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select</a:t>
            </a:r>
            <a:r>
              <a:rPr lang="pt-BR" dirty="0" smtClean="0"/>
              <a:t> * </a:t>
            </a:r>
            <a:r>
              <a:rPr lang="pt-BR" dirty="0" err="1" smtClean="0"/>
              <a:t>from</a:t>
            </a:r>
            <a:r>
              <a:rPr lang="pt-BR" dirty="0" smtClean="0"/>
              <a:t> </a:t>
            </a:r>
            <a:r>
              <a:rPr lang="pt-BR" dirty="0" err="1" smtClean="0"/>
              <a:t>emp_sem_salario</a:t>
            </a:r>
            <a:r>
              <a:rPr lang="pt-BR" dirty="0" smtClean="0"/>
              <a:t>;</a:t>
            </a:r>
          </a:p>
          <a:p>
            <a:endParaRPr lang="pt-BR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426832"/>
            <a:ext cx="9144000" cy="143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620143"/>
            <a:ext cx="9144000" cy="1818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tângulo 7"/>
          <p:cNvSpPr/>
          <p:nvPr/>
        </p:nvSpPr>
        <p:spPr>
          <a:xfrm>
            <a:off x="7355929" y="5551140"/>
            <a:ext cx="576064" cy="216024"/>
          </a:xfrm>
          <a:prstGeom prst="rect">
            <a:avLst/>
          </a:prstGeom>
          <a:solidFill>
            <a:srgbClr val="FF0000">
              <a:alpha val="47059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Visões </a:t>
            </a:r>
            <a:r>
              <a:rPr lang="pt-BR" dirty="0" smtClean="0"/>
              <a:t>(2)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Autofit/>
          </a:bodyPr>
          <a:lstStyle/>
          <a:p>
            <a:pPr marL="514350" indent="-514350" algn="just"/>
            <a:r>
              <a:rPr lang="pt-BR" sz="2300" dirty="0" smtClean="0"/>
              <a:t>A</a:t>
            </a:r>
            <a:r>
              <a:rPr lang="pt-BR" sz="2300" dirty="0" smtClean="0"/>
              <a:t>penas </a:t>
            </a:r>
            <a:r>
              <a:rPr lang="pt-BR" sz="2300" dirty="0" smtClean="0"/>
              <a:t>a definição da visão é armazenada no banco de dados</a:t>
            </a:r>
            <a:r>
              <a:rPr lang="pt-BR" sz="2300" dirty="0" smtClean="0"/>
              <a:t>;</a:t>
            </a:r>
          </a:p>
          <a:p>
            <a:pPr marL="514350" indent="-514350" algn="just"/>
            <a:endParaRPr lang="pt-BR" sz="2300" dirty="0" smtClean="0"/>
          </a:p>
          <a:p>
            <a:pPr marL="514350" indent="-514350" algn="just"/>
            <a:r>
              <a:rPr lang="pt-BR" sz="2300" dirty="0" smtClean="0"/>
              <a:t>O </a:t>
            </a:r>
            <a:r>
              <a:rPr lang="pt-BR" sz="2300" dirty="0" smtClean="0"/>
              <a:t>conteúdo de uma visão é sempre atual, pois reflete qualquer mudança nas tabelas base das quais a visão é derivadas</a:t>
            </a:r>
            <a:r>
              <a:rPr lang="pt-BR" sz="2300" dirty="0" smtClean="0"/>
              <a:t>;</a:t>
            </a:r>
          </a:p>
          <a:p>
            <a:pPr marL="514350" indent="-514350" algn="just"/>
            <a:endParaRPr lang="pt-BR" sz="2300" dirty="0" smtClean="0"/>
          </a:p>
          <a:p>
            <a:pPr marL="514350" indent="-514350" algn="just"/>
            <a:r>
              <a:rPr lang="pt-BR" sz="2300" dirty="0" smtClean="0"/>
              <a:t>Uma </a:t>
            </a:r>
            <a:r>
              <a:rPr lang="pt-BR" sz="2300" dirty="0" smtClean="0"/>
              <a:t>visão pode ser definida a partir de outra visão</a:t>
            </a:r>
            <a:r>
              <a:rPr lang="pt-BR" sz="2300" dirty="0" smtClean="0"/>
              <a:t>;</a:t>
            </a:r>
          </a:p>
          <a:p>
            <a:pPr marL="514350" indent="-514350" algn="just"/>
            <a:endParaRPr lang="pt-BR" sz="2300" dirty="0" smtClean="0"/>
          </a:p>
          <a:p>
            <a:pPr marL="514350" indent="-514350" algn="just"/>
            <a:r>
              <a:rPr lang="pt-BR" sz="2300" dirty="0" smtClean="0"/>
              <a:t>A </a:t>
            </a:r>
            <a:r>
              <a:rPr lang="pt-BR" sz="2300" dirty="0" smtClean="0"/>
              <a:t>definição de uma visão é armazenada no catálogo do sistema</a:t>
            </a:r>
            <a:r>
              <a:rPr lang="pt-BR" sz="2300" dirty="0" smtClean="0"/>
              <a:t>;</a:t>
            </a:r>
          </a:p>
          <a:p>
            <a:pPr marL="514350" indent="-514350" algn="just"/>
            <a:endParaRPr lang="pt-BR" sz="2300" dirty="0" smtClean="0"/>
          </a:p>
          <a:p>
            <a:pPr marL="514350" indent="-514350" algn="just"/>
            <a:r>
              <a:rPr lang="pt-BR" sz="2300" dirty="0" smtClean="0"/>
              <a:t>Uma visão comporta-se quase sempre como um tabela real, podendo ser consultada, via comando </a:t>
            </a:r>
            <a:r>
              <a:rPr lang="pt-BR" sz="2300" dirty="0" err="1" smtClean="0"/>
              <a:t>select</a:t>
            </a:r>
            <a:r>
              <a:rPr lang="pt-BR" sz="2300" dirty="0" smtClean="0"/>
              <a:t>, e, com certas restrições, atualizada.</a:t>
            </a:r>
          </a:p>
          <a:p>
            <a:pPr marL="514350" indent="-514350" algn="just">
              <a:buFont typeface="+mj-lt"/>
              <a:buAutoNum type="arabicPeriod"/>
            </a:pPr>
            <a:endParaRPr lang="pt-BR" sz="2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Visões </a:t>
            </a:r>
            <a:r>
              <a:rPr lang="pt-BR" dirty="0" smtClean="0"/>
              <a:t>(3)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 smtClean="0"/>
              <a:t>Algumas </a:t>
            </a:r>
            <a:r>
              <a:rPr lang="pt-BR" sz="2400" dirty="0" smtClean="0"/>
              <a:t>aplicações:</a:t>
            </a:r>
          </a:p>
          <a:p>
            <a:pPr algn="just"/>
            <a:endParaRPr lang="pt-BR" sz="2400" dirty="0" smtClean="0"/>
          </a:p>
          <a:p>
            <a:pPr lvl="1" algn="just"/>
            <a:r>
              <a:rPr lang="pt-BR" sz="2000" dirty="0" smtClean="0"/>
              <a:t>Foco e personalização de dados</a:t>
            </a:r>
          </a:p>
          <a:p>
            <a:pPr lvl="1" algn="just"/>
            <a:r>
              <a:rPr lang="pt-BR" sz="2000" dirty="0" smtClean="0"/>
              <a:t>Privacidade</a:t>
            </a:r>
          </a:p>
          <a:p>
            <a:pPr lvl="1" algn="just"/>
            <a:r>
              <a:rPr lang="pt-BR" sz="2000" dirty="0" smtClean="0"/>
              <a:t>Acesso restrito a resumos estatísticos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0648"/>
            <a:ext cx="7452320" cy="4902842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176" y="2924944"/>
            <a:ext cx="3196749" cy="3212976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40152" y="0"/>
            <a:ext cx="3045024" cy="1143000"/>
          </a:xfrm>
          <a:solidFill>
            <a:schemeClr val="bg1"/>
          </a:solidFill>
        </p:spPr>
        <p:txBody>
          <a:bodyPr wrap="none">
            <a:normAutofit/>
          </a:bodyPr>
          <a:lstStyle/>
          <a:p>
            <a:r>
              <a:rPr lang="pt-BR" sz="3200" dirty="0" smtClean="0"/>
              <a:t>	Exemplo </a:t>
            </a:r>
            <a:r>
              <a:rPr lang="pt-BR" sz="3200" dirty="0" smtClean="0"/>
              <a:t>2</a:t>
            </a:r>
            <a:endParaRPr lang="pt-B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1600" dirty="0" smtClean="0"/>
              <a:t>Uma visão é qualquer relação que não faz parte do modelo lógico do banco de dados, mas que é visível ao usuário, como uma relação virtual.</a:t>
            </a:r>
          </a:p>
          <a:p>
            <a:pPr algn="just"/>
            <a:endParaRPr lang="pt-BR" sz="1600" dirty="0" smtClean="0"/>
          </a:p>
          <a:p>
            <a:pPr algn="just"/>
            <a:r>
              <a:rPr lang="pt-BR" sz="1600" dirty="0" smtClean="0"/>
              <a:t>O conjunto de linhas de uma relação visão é resultado de uma expressão de consulta que foi definido no momento de sua execução. </a:t>
            </a:r>
          </a:p>
          <a:p>
            <a:pPr algn="just"/>
            <a:endParaRPr lang="pt-BR" sz="1600" dirty="0" smtClean="0"/>
          </a:p>
          <a:p>
            <a:pPr algn="just"/>
            <a:r>
              <a:rPr lang="pt-BR" sz="1600" dirty="0" smtClean="0"/>
              <a:t>Logo, se uma relação visão é computada e armazenada, esta pode tornar-se desatualizada se as relações usadas em sua geração sofrerem modificações.</a:t>
            </a:r>
          </a:p>
          <a:p>
            <a:pPr algn="just"/>
            <a:endParaRPr lang="pt-BR" sz="1600" dirty="0" smtClean="0"/>
          </a:p>
          <a:p>
            <a:pPr algn="just"/>
            <a:r>
              <a:rPr lang="pt-BR" sz="1600" dirty="0" smtClean="0"/>
              <a:t>Quando uma visão é definida, o sistema de banco de dados armazena sua definição ao invés </a:t>
            </a:r>
            <a:r>
              <a:rPr lang="pt-BR" sz="1600" b="1" dirty="0" smtClean="0"/>
              <a:t>do</a:t>
            </a:r>
            <a:r>
              <a:rPr lang="pt-BR" sz="1600" dirty="0" smtClean="0"/>
              <a:t> resultado da expressão SQL que a definiu. Sempre que a relação visão é usada, ela é sobreposta pela expressão da consulta armazenada, de maneira que, sempre que a consulta for solicitada, a relação visão será </a:t>
            </a:r>
            <a:r>
              <a:rPr lang="pt-BR" sz="1600" dirty="0" err="1" smtClean="0"/>
              <a:t>recomputada</a:t>
            </a:r>
            <a:r>
              <a:rPr lang="pt-BR" sz="1600" dirty="0" smtClean="0"/>
              <a:t>.</a:t>
            </a:r>
          </a:p>
          <a:p>
            <a:pPr algn="just"/>
            <a:endParaRPr lang="pt-BR" sz="1600" dirty="0" smtClean="0"/>
          </a:p>
          <a:p>
            <a:pPr algn="just"/>
            <a:r>
              <a:rPr lang="pt-BR" sz="1600" dirty="0" smtClean="0"/>
              <a:t>Alguns sistemas de banco de dados permitem que as relações de visões sejam materializadas, garantindo que se ocorrerem modificações nas relações reais usadas na definição da visão, também a visão será modificada. Contudo, esta abordagem pode incorrer em custos de armazenamento e atualizações de sistema.</a:t>
            </a:r>
            <a:endParaRPr lang="pt-BR" sz="16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827584" y="6453336"/>
            <a:ext cx="6684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Apostila “Introdução a Banco de Dados “ O.K. </a:t>
            </a:r>
            <a:r>
              <a:rPr lang="pt-BR" sz="1600" b="1" dirty="0" err="1" smtClean="0"/>
              <a:t>Takai</a:t>
            </a:r>
            <a:r>
              <a:rPr lang="pt-BR" sz="1600" b="1" dirty="0" smtClean="0"/>
              <a:t>; </a:t>
            </a:r>
            <a:r>
              <a:rPr lang="pt-BR" sz="1600" b="1" dirty="0" err="1" smtClean="0"/>
              <a:t>I.C.</a:t>
            </a:r>
            <a:r>
              <a:rPr lang="pt-BR" sz="1600" b="1" dirty="0" smtClean="0"/>
              <a:t>Italiano; </a:t>
            </a:r>
            <a:r>
              <a:rPr lang="pt-BR" sz="1600" b="1" dirty="0" err="1" smtClean="0"/>
              <a:t>J.E.</a:t>
            </a:r>
            <a:r>
              <a:rPr lang="pt-BR" sz="1600" b="1" dirty="0" smtClean="0"/>
              <a:t> Ferreira.</a:t>
            </a:r>
            <a:endParaRPr lang="pt-BR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1606</TotalTime>
  <Words>679</Words>
  <Application>Microsoft Office PowerPoint</Application>
  <PresentationFormat>Apresentação na tela (4:3)</PresentationFormat>
  <Paragraphs>68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Visões</vt:lpstr>
      <vt:lpstr>Visões (1)</vt:lpstr>
      <vt:lpstr>O comando CREATE VIEW</vt:lpstr>
      <vt:lpstr>O comando CREATE VIEW</vt:lpstr>
      <vt:lpstr>Uso de uma VIEW</vt:lpstr>
      <vt:lpstr>Visões (2)</vt:lpstr>
      <vt:lpstr>Visões (3)</vt:lpstr>
      <vt:lpstr> Exemplo 2</vt:lpstr>
      <vt:lpstr>Resumo</vt:lpstr>
      <vt:lpstr> Exercicios (1)</vt:lpstr>
      <vt:lpstr> Exercicios (2)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Visões</dc:title>
  <dc:creator>Paulo</dc:creator>
  <cp:lastModifiedBy>Paulo</cp:lastModifiedBy>
  <cp:revision>39</cp:revision>
  <dcterms:created xsi:type="dcterms:W3CDTF">2010-11-18T02:27:28Z</dcterms:created>
  <dcterms:modified xsi:type="dcterms:W3CDTF">2013-09-05T19:47:19Z</dcterms:modified>
</cp:coreProperties>
</file>