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9"/>
  </p:handoutMasterIdLst>
  <p:sldIdLst>
    <p:sldId id="265" r:id="rId2"/>
    <p:sldId id="256" r:id="rId3"/>
    <p:sldId id="257" r:id="rId4"/>
    <p:sldId id="273" r:id="rId5"/>
    <p:sldId id="266" r:id="rId6"/>
    <p:sldId id="274" r:id="rId7"/>
    <p:sldId id="267" r:id="rId8"/>
    <p:sldId id="268" r:id="rId9"/>
    <p:sldId id="269" r:id="rId10"/>
    <p:sldId id="260" r:id="rId11"/>
    <p:sldId id="261" r:id="rId12"/>
    <p:sldId id="262" r:id="rId13"/>
    <p:sldId id="263" r:id="rId14"/>
    <p:sldId id="264" r:id="rId15"/>
    <p:sldId id="270" r:id="rId16"/>
    <p:sldId id="271" r:id="rId17"/>
    <p:sldId id="272" r:id="rId18"/>
  </p:sldIdLst>
  <p:sldSz cx="9144000" cy="6858000" type="screen4x3"/>
  <p:notesSz cx="6807200" cy="9906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70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55838" y="0"/>
            <a:ext cx="2949787" cy="4970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6D9F86-3738-4F5E-98EA-D0DC63F7E23C}" type="datetimeFigureOut">
              <a:rPr lang="pt-BR" smtClean="0"/>
              <a:t>22/08/2018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408981"/>
            <a:ext cx="2949787" cy="49701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55838" y="9408981"/>
            <a:ext cx="2949787" cy="49701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22B01-1750-4799-BB8A-238AEE7FC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22046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838F6-5C5B-4E3B-A54F-259DF63636B3}" type="datetimeFigureOut">
              <a:rPr lang="pt-BR" smtClean="0"/>
              <a:t>22/08/2018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F58BD-6E36-4352-A19F-E9512B12EF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4249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838F6-5C5B-4E3B-A54F-259DF63636B3}" type="datetimeFigureOut">
              <a:rPr lang="pt-BR" smtClean="0"/>
              <a:t>22/08/2018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F58BD-6E36-4352-A19F-E9512B12EF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6215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838F6-5C5B-4E3B-A54F-259DF63636B3}" type="datetimeFigureOut">
              <a:rPr lang="pt-BR" smtClean="0"/>
              <a:t>22/08/2018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F58BD-6E36-4352-A19F-E9512B12EF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763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838F6-5C5B-4E3B-A54F-259DF63636B3}" type="datetimeFigureOut">
              <a:rPr lang="pt-BR" smtClean="0"/>
              <a:t>22/08/2018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F58BD-6E36-4352-A19F-E9512B12EF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0445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838F6-5C5B-4E3B-A54F-259DF63636B3}" type="datetimeFigureOut">
              <a:rPr lang="pt-BR" smtClean="0"/>
              <a:t>22/08/2018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F58BD-6E36-4352-A19F-E9512B12EF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1989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838F6-5C5B-4E3B-A54F-259DF63636B3}" type="datetimeFigureOut">
              <a:rPr lang="pt-BR" smtClean="0"/>
              <a:t>22/08/2018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F58BD-6E36-4352-A19F-E9512B12EF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14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838F6-5C5B-4E3B-A54F-259DF63636B3}" type="datetimeFigureOut">
              <a:rPr lang="pt-BR" smtClean="0"/>
              <a:t>22/08/2018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F58BD-6E36-4352-A19F-E9512B12EF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3453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838F6-5C5B-4E3B-A54F-259DF63636B3}" type="datetimeFigureOut">
              <a:rPr lang="pt-BR" smtClean="0"/>
              <a:t>22/08/2018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F58BD-6E36-4352-A19F-E9512B12EF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1817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838F6-5C5B-4E3B-A54F-259DF63636B3}" type="datetimeFigureOut">
              <a:rPr lang="pt-BR" smtClean="0"/>
              <a:t>22/08/2018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F58BD-6E36-4352-A19F-E9512B12EF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581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838F6-5C5B-4E3B-A54F-259DF63636B3}" type="datetimeFigureOut">
              <a:rPr lang="pt-BR" smtClean="0"/>
              <a:t>22/08/2018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F58BD-6E36-4352-A19F-E9512B12EF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8685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838F6-5C5B-4E3B-A54F-259DF63636B3}" type="datetimeFigureOut">
              <a:rPr lang="pt-BR" smtClean="0"/>
              <a:t>22/08/2018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F58BD-6E36-4352-A19F-E9512B12EF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5689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B838F6-5C5B-4E3B-A54F-259DF63636B3}" type="datetimeFigureOut">
              <a:rPr lang="pt-BR" smtClean="0"/>
              <a:t>22/08/2018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F58BD-6E36-4352-A19F-E9512B12EF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6701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755576" y="404664"/>
            <a:ext cx="36966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/>
              <a:t>Estereótipo em </a:t>
            </a:r>
            <a:r>
              <a:rPr lang="pt-BR" b="1" dirty="0" smtClean="0"/>
              <a:t>Diagramas de classes</a:t>
            </a:r>
            <a:endParaRPr lang="pt-BR" b="1" dirty="0"/>
          </a:p>
        </p:txBody>
      </p:sp>
      <p:sp>
        <p:nvSpPr>
          <p:cNvPr id="7" name="Retângulo 6"/>
          <p:cNvSpPr/>
          <p:nvPr/>
        </p:nvSpPr>
        <p:spPr>
          <a:xfrm>
            <a:off x="611560" y="1268760"/>
            <a:ext cx="799288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/>
              <a:t>É uma maneira de destacar determinados elementos do diagrama, tornando explicito que tais elementos executam alguma função um pouco diferente dos demais elementos apresentados no diagrama</a:t>
            </a:r>
            <a:r>
              <a:rPr lang="pt-BR" dirty="0" smtClean="0"/>
              <a:t>.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64125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755576" y="476672"/>
            <a:ext cx="1158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/>
              <a:t>Exemplos:</a:t>
            </a:r>
            <a:endParaRPr lang="pt-B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9788" y="1585913"/>
            <a:ext cx="4924425" cy="368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6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980728"/>
            <a:ext cx="8820472" cy="4072211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tx1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81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00808"/>
            <a:ext cx="8187048" cy="3486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725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8" y="1785938"/>
            <a:ext cx="8048625" cy="328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605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611560" y="548680"/>
            <a:ext cx="71287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Disposição das classes </a:t>
            </a:r>
            <a:r>
              <a:rPr lang="pt-BR" dirty="0" smtClean="0"/>
              <a:t>no Diagrama </a:t>
            </a:r>
            <a:r>
              <a:rPr lang="pt-BR" dirty="0"/>
              <a:t>de Classes </a:t>
            </a:r>
            <a:r>
              <a:rPr lang="pt-BR" dirty="0" smtClean="0"/>
              <a:t>de Análise</a:t>
            </a:r>
            <a:endParaRPr lang="pt-B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84784"/>
            <a:ext cx="5295900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5155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908720"/>
            <a:ext cx="4181475" cy="406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Conector reto 3"/>
          <p:cNvCxnSpPr/>
          <p:nvPr/>
        </p:nvCxnSpPr>
        <p:spPr>
          <a:xfrm>
            <a:off x="4577011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ângulo 4"/>
          <p:cNvSpPr/>
          <p:nvPr/>
        </p:nvSpPr>
        <p:spPr>
          <a:xfrm>
            <a:off x="5292080" y="201377"/>
            <a:ext cx="3076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/>
              <a:t>Diagrama de Classe de Análise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9846" y="1988841"/>
            <a:ext cx="3820694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727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51520" y="260648"/>
            <a:ext cx="77048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Exercícios </a:t>
            </a:r>
          </a:p>
          <a:p>
            <a:endParaRPr lang="pt-BR" dirty="0"/>
          </a:p>
          <a:p>
            <a:r>
              <a:rPr lang="pt-BR" dirty="0" smtClean="0"/>
              <a:t>1- Dado o diagrama de caso de uso abaixo, desenvolva o diagrama de classe de análise  para o funcionário e uma para o cliente</a:t>
            </a:r>
            <a:endParaRPr lang="pt-BR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700808"/>
            <a:ext cx="43434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911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363" y="1352760"/>
            <a:ext cx="6918595" cy="4895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tângulo 1"/>
          <p:cNvSpPr/>
          <p:nvPr/>
        </p:nvSpPr>
        <p:spPr>
          <a:xfrm>
            <a:off x="1115616" y="404664"/>
            <a:ext cx="74168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2- </a:t>
            </a:r>
            <a:r>
              <a:rPr lang="pt-BR" dirty="0"/>
              <a:t>Dado o diagrama de </a:t>
            </a:r>
            <a:r>
              <a:rPr lang="pt-BR" dirty="0" smtClean="0"/>
              <a:t>classe </a:t>
            </a:r>
            <a:r>
              <a:rPr lang="pt-BR" dirty="0"/>
              <a:t>abaixo, </a:t>
            </a:r>
            <a:r>
              <a:rPr lang="pt-BR" dirty="0" smtClean="0"/>
              <a:t>faça a relação nas classes  com os seus respectivos estereótipos.  </a:t>
            </a:r>
            <a:endParaRPr lang="pt-BR" dirty="0"/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774770"/>
            <a:ext cx="4295775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195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14287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1547664" y="1059418"/>
            <a:ext cx="26253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/>
              <a:t>Exemplos de Estereótipos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857766"/>
            <a:ext cx="6492166" cy="3359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890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95536" y="620688"/>
            <a:ext cx="83529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b="1" dirty="0"/>
              <a:t>Classe </a:t>
            </a:r>
            <a:r>
              <a:rPr lang="pt-BR" b="1" dirty="0" smtClean="0"/>
              <a:t>Fronteira :</a:t>
            </a:r>
            <a:r>
              <a:rPr lang="pt-BR" dirty="0" smtClean="0"/>
              <a:t> </a:t>
            </a:r>
            <a:r>
              <a:rPr lang="pt-BR" dirty="0"/>
              <a:t>Responsáveis pela interação com os atores</a:t>
            </a:r>
            <a:endParaRPr lang="pt-BR" b="1" dirty="0" smtClean="0"/>
          </a:p>
          <a:p>
            <a:pPr algn="just"/>
            <a:endParaRPr lang="pt-BR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979984"/>
            <a:ext cx="213360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tângulo 3"/>
          <p:cNvSpPr/>
          <p:nvPr/>
        </p:nvSpPr>
        <p:spPr>
          <a:xfrm>
            <a:off x="539552" y="1554997"/>
            <a:ext cx="777686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Usada para modelar a interação entre o sistema </a:t>
            </a:r>
            <a:r>
              <a:rPr lang="pt-BR" dirty="0" smtClean="0"/>
              <a:t>e seus </a:t>
            </a:r>
            <a:r>
              <a:rPr lang="pt-BR" dirty="0"/>
              <a:t>atores.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Cada </a:t>
            </a:r>
            <a:r>
              <a:rPr lang="pt-BR" dirty="0"/>
              <a:t>classe de fronteira deve estar relacionada </a:t>
            </a:r>
            <a:r>
              <a:rPr lang="pt-BR" dirty="0" smtClean="0"/>
              <a:t>a pelo </a:t>
            </a:r>
            <a:r>
              <a:rPr lang="pt-BR" dirty="0"/>
              <a:t>menos um ator e vice-versa</a:t>
            </a:r>
            <a:r>
              <a:rPr lang="pt-B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Exemplo: </a:t>
            </a:r>
            <a:r>
              <a:rPr lang="pt-BR" dirty="0" smtClean="0"/>
              <a:t>uma </a:t>
            </a:r>
            <a:r>
              <a:rPr lang="pt-BR" dirty="0"/>
              <a:t>classe para representar um formulário de </a:t>
            </a:r>
            <a:r>
              <a:rPr lang="pt-BR" dirty="0" smtClean="0"/>
              <a:t>requisição de empréstimo  de uma empresa/banco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402" y="3645024"/>
            <a:ext cx="3276600" cy="286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9838" y="3645024"/>
            <a:ext cx="4475316" cy="2723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855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611560" y="692696"/>
            <a:ext cx="792088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/>
              <a:t>Tipos de fronteira: </a:t>
            </a:r>
            <a:endParaRPr lang="pt-BR" dirty="0" smtClean="0"/>
          </a:p>
          <a:p>
            <a:pPr algn="just"/>
            <a:r>
              <a:rPr lang="pt-BR" dirty="0" smtClean="0"/>
              <a:t>– </a:t>
            </a:r>
            <a:r>
              <a:rPr lang="pt-BR" dirty="0"/>
              <a:t>Classes de interface com o </a:t>
            </a:r>
            <a:r>
              <a:rPr lang="pt-BR" dirty="0" smtClean="0"/>
              <a:t>usuário</a:t>
            </a:r>
          </a:p>
          <a:p>
            <a:pPr algn="just"/>
            <a:r>
              <a:rPr lang="pt-BR" dirty="0" smtClean="0"/>
              <a:t> </a:t>
            </a:r>
            <a:r>
              <a:rPr lang="pt-BR" dirty="0"/>
              <a:t>– Classes de interface com equipamentos </a:t>
            </a:r>
            <a:endParaRPr lang="pt-BR" dirty="0" smtClean="0"/>
          </a:p>
          <a:p>
            <a:pPr algn="just"/>
            <a:r>
              <a:rPr lang="pt-BR" dirty="0" smtClean="0"/>
              <a:t>– </a:t>
            </a:r>
            <a:r>
              <a:rPr lang="pt-BR" dirty="0"/>
              <a:t>Classes </a:t>
            </a:r>
            <a:r>
              <a:rPr lang="pt-BR" dirty="0" smtClean="0"/>
              <a:t> </a:t>
            </a:r>
            <a:r>
              <a:rPr lang="pt-BR" dirty="0"/>
              <a:t>de interface </a:t>
            </a:r>
            <a:r>
              <a:rPr lang="pt-BR" dirty="0" err="1"/>
              <a:t>interface</a:t>
            </a:r>
            <a:r>
              <a:rPr lang="pt-BR" dirty="0"/>
              <a:t> com outros sistemas </a:t>
            </a:r>
            <a:r>
              <a:rPr lang="pt-BR" dirty="0" err="1"/>
              <a:t>sistemas</a:t>
            </a:r>
            <a:r>
              <a:rPr lang="pt-BR" dirty="0"/>
              <a:t> </a:t>
            </a:r>
            <a:endParaRPr lang="pt-BR" dirty="0" smtClean="0"/>
          </a:p>
          <a:p>
            <a:pPr algn="just"/>
            <a:endParaRPr lang="pt-BR" dirty="0"/>
          </a:p>
          <a:p>
            <a:pPr algn="just"/>
            <a:r>
              <a:rPr lang="pt-BR" dirty="0" smtClean="0"/>
              <a:t>• </a:t>
            </a:r>
            <a:r>
              <a:rPr lang="pt-BR" dirty="0"/>
              <a:t>As formas de interação do sistema com o ambiente influenciam no projeto arquitetural do mesmo</a:t>
            </a:r>
          </a:p>
        </p:txBody>
      </p:sp>
      <p:sp>
        <p:nvSpPr>
          <p:cNvPr id="3" name="Retângulo 2"/>
          <p:cNvSpPr/>
          <p:nvPr/>
        </p:nvSpPr>
        <p:spPr>
          <a:xfrm>
            <a:off x="755576" y="3212976"/>
            <a:ext cx="777686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Classes de Fronteira </a:t>
            </a:r>
            <a:endParaRPr lang="pt-BR" dirty="0" smtClean="0"/>
          </a:p>
          <a:p>
            <a:r>
              <a:rPr lang="pt-BR" dirty="0" smtClean="0"/>
              <a:t>• </a:t>
            </a:r>
            <a:r>
              <a:rPr lang="pt-BR" dirty="0"/>
              <a:t>Clientes WEB clássicos – Representação na forma de classes de páginas WEB estáticas e dinâmicas </a:t>
            </a:r>
            <a:endParaRPr lang="pt-BR" dirty="0" smtClean="0"/>
          </a:p>
          <a:p>
            <a:r>
              <a:rPr lang="pt-BR" dirty="0" smtClean="0"/>
              <a:t>• </a:t>
            </a:r>
            <a:r>
              <a:rPr lang="pt-BR" dirty="0"/>
              <a:t>Clientes móveis – Classes de fronteira em protocolos específicos </a:t>
            </a:r>
            <a:endParaRPr lang="pt-BR" dirty="0" smtClean="0"/>
          </a:p>
          <a:p>
            <a:r>
              <a:rPr lang="pt-BR" dirty="0" smtClean="0"/>
              <a:t>• </a:t>
            </a:r>
            <a:r>
              <a:rPr lang="pt-BR" dirty="0"/>
              <a:t>Clientes stand-</a:t>
            </a:r>
            <a:r>
              <a:rPr lang="pt-BR" dirty="0" err="1"/>
              <a:t>alone</a:t>
            </a:r>
            <a:r>
              <a:rPr lang="pt-BR" dirty="0"/>
              <a:t> – Janelas, menus, formulários, botões, etc. </a:t>
            </a:r>
            <a:endParaRPr lang="pt-BR" dirty="0" smtClean="0"/>
          </a:p>
          <a:p>
            <a:r>
              <a:rPr lang="pt-BR" dirty="0" smtClean="0"/>
              <a:t>• </a:t>
            </a:r>
            <a:r>
              <a:rPr lang="pt-BR" dirty="0"/>
              <a:t>Serviços WEB (WEB </a:t>
            </a:r>
            <a:r>
              <a:rPr lang="pt-BR" dirty="0" err="1"/>
              <a:t>services</a:t>
            </a:r>
            <a:r>
              <a:rPr lang="pt-BR" dirty="0"/>
              <a:t>) – Serviços da aplicação disponíveis pela Internet</a:t>
            </a:r>
          </a:p>
        </p:txBody>
      </p:sp>
    </p:spTree>
    <p:extLst>
      <p:ext uri="{BB962C8B-B14F-4D97-AF65-F5344CB8AC3E}">
        <p14:creationId xmlns:p14="http://schemas.microsoft.com/office/powerpoint/2010/main" val="2073891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827584" y="548680"/>
            <a:ext cx="19398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/>
              <a:t>Classe de Controle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918012"/>
            <a:ext cx="2981325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tângulo 3"/>
          <p:cNvSpPr/>
          <p:nvPr/>
        </p:nvSpPr>
        <p:spPr>
          <a:xfrm>
            <a:off x="827584" y="1674674"/>
            <a:ext cx="756084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Responsáveis por coordenar a interação entre os demais objetos </a:t>
            </a:r>
            <a:endParaRPr lang="pt-BR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 smtClean="0"/>
              <a:t>Modelam </a:t>
            </a:r>
            <a:r>
              <a:rPr lang="pt-BR" dirty="0"/>
              <a:t>coordenação, sequenciamento, transações, e controle sobre outros objetos </a:t>
            </a:r>
            <a:r>
              <a:rPr lang="pt-BR" dirty="0" smtClean="0"/>
              <a:t>e </a:t>
            </a:r>
            <a:r>
              <a:rPr lang="pt-BR" dirty="0"/>
              <a:t>executam as funções de </a:t>
            </a:r>
            <a:r>
              <a:rPr lang="pt-BR" dirty="0" smtClean="0"/>
              <a:t>negócio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A classe de controle é usada para modelar um comportamento de controle específico de um ou alguns casos de uso. Geralmente estão controlando chamadas a classes de entidade. Por isso seu comportamento é muito ligado à ideia de coordenação, de ponte entre a camada mais externa do sistema (classes de fronteira) e a camada mais interna do sistema (classes de entidade).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8684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683568" y="692696"/>
            <a:ext cx="813690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Responsabilidades: </a:t>
            </a:r>
            <a:endParaRPr lang="pt-BR" dirty="0" smtClean="0"/>
          </a:p>
          <a:p>
            <a:r>
              <a:rPr lang="pt-BR" dirty="0" smtClean="0"/>
              <a:t>– </a:t>
            </a:r>
            <a:r>
              <a:rPr lang="pt-BR" dirty="0"/>
              <a:t>Preenchimento de controles da interface gráfica </a:t>
            </a:r>
            <a:endParaRPr lang="pt-BR" dirty="0" smtClean="0"/>
          </a:p>
          <a:p>
            <a:r>
              <a:rPr lang="pt-BR" dirty="0" smtClean="0"/>
              <a:t>– </a:t>
            </a:r>
            <a:r>
              <a:rPr lang="pt-BR" dirty="0"/>
              <a:t>Autenticação de usuários </a:t>
            </a:r>
            <a:endParaRPr lang="pt-BR" dirty="0" smtClean="0"/>
          </a:p>
          <a:p>
            <a:r>
              <a:rPr lang="pt-BR" dirty="0" smtClean="0"/>
              <a:t>–Controle </a:t>
            </a:r>
            <a:r>
              <a:rPr lang="pt-BR" dirty="0"/>
              <a:t>de acesso às funcionalidades </a:t>
            </a:r>
            <a:r>
              <a:rPr lang="pt-BR" dirty="0" smtClean="0"/>
              <a:t> </a:t>
            </a:r>
            <a:r>
              <a:rPr lang="pt-BR" dirty="0"/>
              <a:t>do </a:t>
            </a:r>
            <a:r>
              <a:rPr lang="pt-BR" dirty="0" smtClean="0"/>
              <a:t>sistema</a:t>
            </a:r>
          </a:p>
          <a:p>
            <a:endParaRPr lang="pt-BR" dirty="0"/>
          </a:p>
          <a:p>
            <a:r>
              <a:rPr lang="pt-BR" dirty="0"/>
              <a:t>Tipo comum de classe de controle é o controlador de caso de uso </a:t>
            </a:r>
            <a:endParaRPr lang="pt-BR" dirty="0" smtClean="0"/>
          </a:p>
          <a:p>
            <a:r>
              <a:rPr lang="pt-BR" dirty="0" smtClean="0"/>
              <a:t>– </a:t>
            </a:r>
            <a:r>
              <a:rPr lang="pt-BR" dirty="0"/>
              <a:t>Coordenar a realização de um caso de uso </a:t>
            </a:r>
            <a:endParaRPr lang="pt-BR" dirty="0" smtClean="0"/>
          </a:p>
          <a:p>
            <a:r>
              <a:rPr lang="pt-BR" dirty="0" smtClean="0"/>
              <a:t>– </a:t>
            </a:r>
            <a:r>
              <a:rPr lang="pt-BR" dirty="0"/>
              <a:t>Servir de canal de comunicação entre os objetos de fronteira e os objetos de </a:t>
            </a:r>
            <a:r>
              <a:rPr lang="pt-BR" dirty="0" smtClean="0"/>
              <a:t>entidade</a:t>
            </a:r>
          </a:p>
          <a:p>
            <a:endParaRPr lang="pt-BR" dirty="0"/>
          </a:p>
          <a:p>
            <a:r>
              <a:rPr lang="pt-BR" dirty="0"/>
              <a:t>Em uma aplicação WEB é comum o uso de um “front </a:t>
            </a:r>
            <a:r>
              <a:rPr lang="pt-BR" dirty="0" err="1"/>
              <a:t>controller</a:t>
            </a:r>
            <a:r>
              <a:rPr lang="pt-BR" dirty="0"/>
              <a:t>” (FC) </a:t>
            </a:r>
            <a:endParaRPr lang="pt-BR" dirty="0" smtClean="0"/>
          </a:p>
          <a:p>
            <a:r>
              <a:rPr lang="pt-BR" dirty="0" smtClean="0"/>
              <a:t>– </a:t>
            </a:r>
            <a:r>
              <a:rPr lang="pt-BR" dirty="0"/>
              <a:t>Receber as requisições de um cliente </a:t>
            </a:r>
            <a:endParaRPr lang="pt-BR" dirty="0" smtClean="0"/>
          </a:p>
          <a:p>
            <a:r>
              <a:rPr lang="pt-BR" dirty="0" smtClean="0"/>
              <a:t>– </a:t>
            </a:r>
            <a:r>
              <a:rPr lang="pt-BR" dirty="0"/>
              <a:t>Identificar o controlador adequado para processar a </a:t>
            </a:r>
            <a:r>
              <a:rPr lang="pt-BR" dirty="0" smtClean="0"/>
              <a:t>requisição</a:t>
            </a:r>
          </a:p>
          <a:p>
            <a:r>
              <a:rPr lang="pt-BR" dirty="0" smtClean="0"/>
              <a:t> </a:t>
            </a:r>
            <a:r>
              <a:rPr lang="pt-BR" dirty="0"/>
              <a:t>– Redirecionar para o controlador adequado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306118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9" y="1340768"/>
            <a:ext cx="2808311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tângulo 1"/>
          <p:cNvSpPr/>
          <p:nvPr/>
        </p:nvSpPr>
        <p:spPr>
          <a:xfrm>
            <a:off x="683568" y="548680"/>
            <a:ext cx="84762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/>
              <a:t>Classe de </a:t>
            </a:r>
            <a:r>
              <a:rPr lang="pt-BR" b="1" dirty="0" smtClean="0"/>
              <a:t>Controle: </a:t>
            </a:r>
            <a:r>
              <a:rPr lang="pt-BR" dirty="0"/>
              <a:t>Responsáveis pela coordenação da interação entre os outros objetos</a:t>
            </a:r>
            <a:endParaRPr lang="pt-BR" b="1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897198"/>
            <a:ext cx="3362325" cy="2251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363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539552" y="476672"/>
            <a:ext cx="69975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/>
              <a:t>Classe </a:t>
            </a:r>
            <a:r>
              <a:rPr lang="pt-BR" b="1" dirty="0" smtClean="0"/>
              <a:t>Entidade: </a:t>
            </a:r>
            <a:r>
              <a:rPr lang="pt-BR" dirty="0" smtClean="0"/>
              <a:t> </a:t>
            </a:r>
            <a:r>
              <a:rPr lang="pt-BR" dirty="0"/>
              <a:t>Representação </a:t>
            </a:r>
            <a:r>
              <a:rPr lang="pt-BR" dirty="0" smtClean="0"/>
              <a:t>dos </a:t>
            </a:r>
            <a:r>
              <a:rPr lang="pt-BR" dirty="0"/>
              <a:t>conceitos do </a:t>
            </a:r>
            <a:r>
              <a:rPr lang="pt-BR" dirty="0" smtClean="0"/>
              <a:t> </a:t>
            </a:r>
            <a:r>
              <a:rPr lang="pt-BR" dirty="0"/>
              <a:t>domínio do problema</a:t>
            </a:r>
            <a:endParaRPr lang="pt-BR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846004"/>
            <a:ext cx="262890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tângulo 2"/>
          <p:cNvSpPr/>
          <p:nvPr/>
        </p:nvSpPr>
        <p:spPr>
          <a:xfrm>
            <a:off x="511486" y="1655629"/>
            <a:ext cx="838099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Representação dos conceitos do domínio do problema </a:t>
            </a:r>
            <a:endParaRPr lang="pt-BR" dirty="0" smtClean="0"/>
          </a:p>
          <a:p>
            <a:pPr lvl="1" algn="just"/>
            <a:r>
              <a:rPr lang="pt-BR" dirty="0"/>
              <a:t>	</a:t>
            </a:r>
            <a:r>
              <a:rPr lang="pt-BR" dirty="0" smtClean="0"/>
              <a:t>– </a:t>
            </a:r>
            <a:r>
              <a:rPr lang="pt-BR" dirty="0"/>
              <a:t>Informações e regras de negócio que direcionam a manipulação dessas informações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Também chamadas de classes de negócio </a:t>
            </a:r>
            <a:endParaRPr lang="pt-BR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 smtClean="0"/>
              <a:t>• </a:t>
            </a:r>
            <a:r>
              <a:rPr lang="pt-BR" dirty="0"/>
              <a:t>A maioria já descoberta na fase de análise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 smtClean="0"/>
              <a:t>Modelam </a:t>
            </a:r>
            <a:r>
              <a:rPr lang="pt-BR" dirty="0"/>
              <a:t>informação armazenada no sistema e são baseadas nas entidades do modelo de negócios (&lt;&lt;</a:t>
            </a:r>
            <a:r>
              <a:rPr lang="pt-BR" dirty="0" err="1"/>
              <a:t>BusinessEntity</a:t>
            </a:r>
            <a:r>
              <a:rPr lang="pt-BR" dirty="0"/>
              <a:t>&gt;&gt;). </a:t>
            </a:r>
          </a:p>
        </p:txBody>
      </p:sp>
    </p:spTree>
    <p:extLst>
      <p:ext uri="{BB962C8B-B14F-4D97-AF65-F5344CB8AC3E}">
        <p14:creationId xmlns:p14="http://schemas.microsoft.com/office/powerpoint/2010/main" val="4148382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052736"/>
            <a:ext cx="3528392" cy="352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tângulo 2"/>
          <p:cNvSpPr/>
          <p:nvPr/>
        </p:nvSpPr>
        <p:spPr>
          <a:xfrm>
            <a:off x="539552" y="476672"/>
            <a:ext cx="16733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/>
              <a:t>Classe Entidade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430612"/>
            <a:ext cx="3528392" cy="2286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4987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477</Words>
  <Application>Microsoft Office PowerPoint</Application>
  <PresentationFormat>Apresentação na tela (4:3)</PresentationFormat>
  <Paragraphs>51</Paragraphs>
  <Slides>17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18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Diagrama de Classes  (boundary, entity e control)</dc:title>
  <dc:creator>SIMONE</dc:creator>
  <cp:lastModifiedBy>SIMONE</cp:lastModifiedBy>
  <cp:revision>20</cp:revision>
  <cp:lastPrinted>2018-08-22T13:35:32Z</cp:lastPrinted>
  <dcterms:created xsi:type="dcterms:W3CDTF">2018-08-21T18:14:47Z</dcterms:created>
  <dcterms:modified xsi:type="dcterms:W3CDTF">2018-08-22T16:20:09Z</dcterms:modified>
</cp:coreProperties>
</file>