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8" r:id="rId6"/>
    <p:sldId id="279" r:id="rId7"/>
    <p:sldId id="259" r:id="rId8"/>
    <p:sldId id="272" r:id="rId9"/>
    <p:sldId id="273" r:id="rId10"/>
    <p:sldId id="274" r:id="rId11"/>
    <p:sldId id="276" r:id="rId12"/>
    <p:sldId id="277" r:id="rId13"/>
    <p:sldId id="275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86" r:id="rId22"/>
    <p:sldId id="287" r:id="rId23"/>
    <p:sldId id="288" r:id="rId24"/>
    <p:sldId id="290" r:id="rId25"/>
    <p:sldId id="291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1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8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2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6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0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7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91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42BA-4853-4085-84EF-8DF00F25C8FE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100A-A8AF-4D2F-BA82-7EA5D8987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9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/>
          <a:lstStyle/>
          <a:p>
            <a:r>
              <a:rPr lang="pt-BR" b="1" dirty="0" smtClean="0"/>
              <a:t>PROJETO DE SISTEMAS ORIENTADO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6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18624" y="1196752"/>
            <a:ext cx="8569325" cy="4521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spcBef>
                <a:spcPts val="7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800" b="1" dirty="0" smtClean="0"/>
              <a:t>Testes</a:t>
            </a:r>
          </a:p>
          <a:p>
            <a:pPr marL="354013" indent="-354013" algn="just">
              <a:spcBef>
                <a:spcPts val="5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smtClean="0"/>
              <a:t>Concentra-se </a:t>
            </a:r>
            <a:r>
              <a:rPr lang="en-GB" altLang="pt-BR" sz="2400" dirty="0" err="1" smtClean="0"/>
              <a:t>nos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aspectos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funcionais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externos</a:t>
            </a:r>
            <a:r>
              <a:rPr lang="en-GB" altLang="pt-BR" sz="2400" dirty="0" smtClean="0"/>
              <a:t> e </a:t>
            </a:r>
            <a:r>
              <a:rPr lang="en-GB" altLang="pt-BR" sz="2400" dirty="0" err="1" smtClean="0"/>
              <a:t>lógicos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internos</a:t>
            </a:r>
            <a:r>
              <a:rPr lang="en-GB" altLang="pt-BR" sz="2400" dirty="0" smtClean="0"/>
              <a:t> do software.</a:t>
            </a:r>
          </a:p>
          <a:p>
            <a:pPr marL="354013" indent="-354013" algn="just">
              <a:spcBef>
                <a:spcPts val="6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Garante</a:t>
            </a:r>
            <a:r>
              <a:rPr lang="en-GB" altLang="pt-BR" sz="2400" dirty="0" smtClean="0"/>
              <a:t> que “</a:t>
            </a:r>
            <a:r>
              <a:rPr lang="en-GB" altLang="pt-BR" sz="2400" dirty="0" err="1" smtClean="0"/>
              <a:t>todas</a:t>
            </a:r>
            <a:r>
              <a:rPr lang="en-GB" altLang="pt-BR" sz="2400" dirty="0" smtClean="0"/>
              <a:t> as </a:t>
            </a:r>
            <a:r>
              <a:rPr lang="en-GB" altLang="pt-BR" sz="2400" dirty="0" err="1" smtClean="0"/>
              <a:t>instruções</a:t>
            </a:r>
            <a:r>
              <a:rPr lang="en-GB" altLang="pt-BR" sz="2400" dirty="0" smtClean="0"/>
              <a:t>” </a:t>
            </a:r>
            <a:r>
              <a:rPr lang="en-GB" altLang="pt-BR" sz="2400" dirty="0" err="1" smtClean="0"/>
              <a:t>tenham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sido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testadas</a:t>
            </a:r>
            <a:r>
              <a:rPr lang="en-GB" altLang="pt-BR" sz="2400" dirty="0" smtClean="0"/>
              <a:t>.</a:t>
            </a:r>
          </a:p>
          <a:p>
            <a:pPr marL="354013" indent="-354013" algn="just">
              <a:spcBef>
                <a:spcPts val="6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6126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764704"/>
            <a:ext cx="8569325" cy="4521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spcBef>
                <a:spcPts val="7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800" b="1" dirty="0" err="1" smtClean="0"/>
              <a:t>Manutenção</a:t>
            </a:r>
            <a:endParaRPr lang="en-GB" altLang="pt-BR" sz="2800" b="1" dirty="0" smtClean="0"/>
          </a:p>
          <a:p>
            <a:pPr marL="354013" indent="-354013" algn="just">
              <a:spcBef>
                <a:spcPts val="5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 dirty="0" smtClean="0"/>
          </a:p>
          <a:p>
            <a:pPr marL="354013" indent="-354013" algn="just">
              <a:spcBef>
                <a:spcPts val="6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provavelmente</a:t>
            </a:r>
            <a:r>
              <a:rPr lang="en-GB" altLang="pt-BR" sz="2400" dirty="0" smtClean="0"/>
              <a:t> o software </a:t>
            </a:r>
            <a:r>
              <a:rPr lang="en-GB" altLang="pt-BR" sz="2400" dirty="0" err="1" smtClean="0"/>
              <a:t>deverá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sofrer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mudanças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depois</a:t>
            </a:r>
            <a:r>
              <a:rPr lang="en-GB" altLang="pt-BR" sz="2400" dirty="0" smtClean="0"/>
              <a:t> que for </a:t>
            </a:r>
            <a:r>
              <a:rPr lang="en-GB" altLang="pt-BR" sz="2400" dirty="0" err="1" smtClean="0"/>
              <a:t>entregue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cliente</a:t>
            </a: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212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1003076"/>
            <a:ext cx="8569325" cy="4802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0" algn="just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SzPct val="75000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sz="2400" b="1" dirty="0" err="1" smtClean="0"/>
              <a:t>Tipos</a:t>
            </a:r>
            <a:r>
              <a:rPr lang="en-GB" altLang="pt-BR" sz="2400" b="1" dirty="0" smtClean="0"/>
              <a:t> de </a:t>
            </a:r>
            <a:r>
              <a:rPr lang="en-GB" altLang="pt-BR" sz="2400" b="1" dirty="0" err="1" smtClean="0"/>
              <a:t>Manutenção</a:t>
            </a:r>
            <a:r>
              <a:rPr lang="en-GB" altLang="pt-BR" sz="2400" b="1" dirty="0" smtClean="0"/>
              <a:t>:</a:t>
            </a:r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dirty="0" err="1" smtClean="0"/>
              <a:t>Manutenção</a:t>
            </a:r>
            <a:r>
              <a:rPr lang="en-GB" altLang="pt-BR" u="sng" dirty="0" smtClean="0"/>
              <a:t> </a:t>
            </a:r>
            <a:r>
              <a:rPr lang="en-GB" altLang="pt-BR" u="sng" dirty="0" err="1" smtClean="0"/>
              <a:t>Corretiva</a:t>
            </a:r>
            <a:r>
              <a:rPr lang="en-GB" altLang="pt-BR" dirty="0" smtClean="0"/>
              <a:t>: </a:t>
            </a:r>
            <a:r>
              <a:rPr lang="en-GB" altLang="pt-BR" dirty="0" err="1" smtClean="0"/>
              <a:t>diagnóstico</a:t>
            </a:r>
            <a:r>
              <a:rPr lang="en-GB" altLang="pt-BR" dirty="0" smtClean="0"/>
              <a:t> e </a:t>
            </a:r>
            <a:r>
              <a:rPr lang="en-GB" altLang="pt-BR" dirty="0" err="1" smtClean="0"/>
              <a:t>correção</a:t>
            </a:r>
            <a:r>
              <a:rPr lang="en-GB" altLang="pt-BR" dirty="0" smtClean="0"/>
              <a:t> de </a:t>
            </a:r>
            <a:r>
              <a:rPr lang="en-GB" altLang="pt-BR" dirty="0" err="1" smtClean="0"/>
              <a:t>erros</a:t>
            </a:r>
            <a:endParaRPr lang="en-GB" altLang="pt-BR" dirty="0" smtClean="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None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endParaRPr lang="en-GB" altLang="pt-BR" sz="900" dirty="0" smtClean="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dirty="0" err="1" smtClean="0"/>
              <a:t>Manutenção</a:t>
            </a:r>
            <a:r>
              <a:rPr lang="en-GB" altLang="pt-BR" u="sng" dirty="0" smtClean="0"/>
              <a:t> </a:t>
            </a:r>
            <a:r>
              <a:rPr lang="en-GB" altLang="pt-BR" u="sng" dirty="0" err="1" smtClean="0"/>
              <a:t>Adaptativa</a:t>
            </a:r>
            <a:r>
              <a:rPr lang="en-GB" altLang="pt-BR" dirty="0" smtClean="0"/>
              <a:t>: </a:t>
            </a:r>
            <a:r>
              <a:rPr lang="en-GB" altLang="pt-BR" dirty="0" err="1" smtClean="0"/>
              <a:t>adaptação</a:t>
            </a:r>
            <a:r>
              <a:rPr lang="en-GB" altLang="pt-BR" dirty="0" smtClean="0"/>
              <a:t> do software para </a:t>
            </a:r>
            <a:r>
              <a:rPr lang="en-GB" altLang="pt-BR" dirty="0" err="1" smtClean="0"/>
              <a:t>acomodar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mudanças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em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seu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ambiente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externo</a:t>
            </a:r>
            <a:r>
              <a:rPr lang="en-GB" altLang="pt-BR" dirty="0" smtClean="0"/>
              <a:t>.</a:t>
            </a:r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None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endParaRPr lang="en-GB" altLang="pt-BR" sz="900" dirty="0" smtClean="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dirty="0" err="1" smtClean="0"/>
              <a:t>Manutenção</a:t>
            </a:r>
            <a:r>
              <a:rPr lang="en-GB" altLang="pt-BR" u="sng" dirty="0" smtClean="0"/>
              <a:t> </a:t>
            </a:r>
            <a:r>
              <a:rPr lang="en-GB" altLang="pt-BR" u="sng" dirty="0" err="1" smtClean="0"/>
              <a:t>Perfectiva</a:t>
            </a:r>
            <a:r>
              <a:rPr lang="en-GB" altLang="pt-BR" dirty="0" smtClean="0"/>
              <a:t>: </a:t>
            </a:r>
            <a:r>
              <a:rPr lang="en-GB" altLang="pt-BR" dirty="0" err="1" smtClean="0"/>
              <a:t>exigência</a:t>
            </a:r>
            <a:r>
              <a:rPr lang="en-GB" altLang="pt-BR" dirty="0" smtClean="0"/>
              <a:t> do </a:t>
            </a:r>
            <a:r>
              <a:rPr lang="en-GB" altLang="pt-BR" dirty="0" err="1" smtClean="0"/>
              <a:t>cliente</a:t>
            </a:r>
            <a:r>
              <a:rPr lang="en-GB" altLang="pt-BR" dirty="0" smtClean="0"/>
              <a:t> para </a:t>
            </a:r>
            <a:r>
              <a:rPr lang="en-GB" altLang="pt-BR" dirty="0" err="1" smtClean="0"/>
              <a:t>acréscimos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funcionais</a:t>
            </a:r>
            <a:r>
              <a:rPr lang="en-GB" altLang="pt-BR" dirty="0" smtClean="0"/>
              <a:t> e de </a:t>
            </a:r>
            <a:r>
              <a:rPr lang="en-GB" altLang="pt-BR" dirty="0" err="1" smtClean="0"/>
              <a:t>desempenho</a:t>
            </a:r>
            <a:endParaRPr lang="en-GB" altLang="pt-BR" dirty="0" smtClean="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None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endParaRPr lang="en-GB" altLang="pt-BR" sz="600" dirty="0" smtClean="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dirty="0" err="1" smtClean="0"/>
              <a:t>Manutenção</a:t>
            </a:r>
            <a:r>
              <a:rPr lang="en-GB" altLang="pt-BR" u="sng" dirty="0" smtClean="0"/>
              <a:t> </a:t>
            </a:r>
            <a:r>
              <a:rPr lang="en-GB" altLang="pt-BR" u="sng" dirty="0" err="1" smtClean="0"/>
              <a:t>Preventiva</a:t>
            </a:r>
            <a:r>
              <a:rPr lang="en-GB" altLang="pt-BR" dirty="0" smtClean="0"/>
              <a:t>: </a:t>
            </a:r>
            <a:r>
              <a:rPr lang="en-GB" altLang="pt-BR" dirty="0" err="1" smtClean="0"/>
              <a:t>melhorar</a:t>
            </a:r>
            <a:r>
              <a:rPr lang="en-GB" altLang="pt-BR" dirty="0" smtClean="0"/>
              <a:t> a </a:t>
            </a:r>
            <a:r>
              <a:rPr lang="en-GB" altLang="pt-BR" dirty="0" err="1" smtClean="0"/>
              <a:t>confiabilidade</a:t>
            </a:r>
            <a:r>
              <a:rPr lang="en-GB" altLang="pt-BR" dirty="0" smtClean="0"/>
              <a:t> e </a:t>
            </a:r>
            <a:r>
              <a:rPr lang="en-GB" altLang="pt-BR" dirty="0" err="1" smtClean="0"/>
              <a:t>manutenibilidade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futura</a:t>
            </a:r>
            <a:r>
              <a:rPr lang="en-GB" altLang="pt-BR" dirty="0" smtClean="0"/>
              <a:t> (</a:t>
            </a:r>
            <a:r>
              <a:rPr lang="en-GB" altLang="pt-BR" dirty="0" err="1" smtClean="0"/>
              <a:t>técnicas</a:t>
            </a:r>
            <a:r>
              <a:rPr lang="en-GB" altLang="pt-BR" dirty="0" smtClean="0"/>
              <a:t> de </a:t>
            </a:r>
            <a:r>
              <a:rPr lang="en-GB" altLang="pt-BR" dirty="0" err="1" smtClean="0"/>
              <a:t>engenharia</a:t>
            </a:r>
            <a:r>
              <a:rPr lang="en-GB" altLang="pt-BR" dirty="0" smtClean="0"/>
              <a:t> </a:t>
            </a:r>
            <a:r>
              <a:rPr lang="en-GB" altLang="pt-BR" dirty="0" err="1" smtClean="0"/>
              <a:t>reversa</a:t>
            </a:r>
            <a:r>
              <a:rPr lang="en-GB" altLang="pt-BR" dirty="0" smtClean="0"/>
              <a:t> e </a:t>
            </a:r>
            <a:r>
              <a:rPr lang="en-GB" altLang="pt-BR" dirty="0" err="1" smtClean="0"/>
              <a:t>reengenharia</a:t>
            </a:r>
            <a:r>
              <a:rPr lang="en-GB" altLang="pt-BR" dirty="0" smtClean="0"/>
              <a:t>)‏</a:t>
            </a:r>
          </a:p>
        </p:txBody>
      </p:sp>
    </p:spTree>
    <p:extLst>
      <p:ext uri="{BB962C8B-B14F-4D97-AF65-F5344CB8AC3E}">
        <p14:creationId xmlns:p14="http://schemas.microsoft.com/office/powerpoint/2010/main" val="84506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2778" y="980728"/>
            <a:ext cx="8569325" cy="47815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lnSpc>
                <a:spcPct val="90000"/>
              </a:lnSpc>
              <a:spcBef>
                <a:spcPts val="7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800" b="1" dirty="0" err="1" smtClean="0"/>
              <a:t>Projeto</a:t>
            </a:r>
            <a:r>
              <a:rPr lang="en-GB" altLang="pt-BR" sz="2800" b="1" dirty="0" smtClean="0"/>
              <a:t> </a:t>
            </a:r>
          </a:p>
          <a:p>
            <a:pPr marL="354013" indent="-354013" algn="just">
              <a:lnSpc>
                <a:spcPct val="90000"/>
              </a:lnSpc>
              <a:spcBef>
                <a:spcPts val="4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 b="1" dirty="0" smtClean="0"/>
          </a:p>
          <a:p>
            <a:pPr marL="354013" indent="-354013" algn="just">
              <a:lnSpc>
                <a:spcPct val="9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Traduz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requisitos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em</a:t>
            </a:r>
            <a:r>
              <a:rPr lang="en-GB" altLang="pt-BR" sz="2400" dirty="0" smtClean="0"/>
              <a:t> um </a:t>
            </a:r>
            <a:r>
              <a:rPr lang="en-GB" altLang="pt-BR" sz="2400" dirty="0" err="1" smtClean="0"/>
              <a:t>conjunto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representações</a:t>
            </a:r>
            <a:r>
              <a:rPr lang="en-GB" altLang="pt-BR" sz="2400" dirty="0" smtClean="0"/>
              <a:t> que </a:t>
            </a:r>
            <a:r>
              <a:rPr lang="en-GB" altLang="pt-BR" sz="2400" dirty="0" err="1" smtClean="0"/>
              <a:t>podem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avaliadas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quando</a:t>
            </a:r>
            <a:r>
              <a:rPr lang="en-GB" altLang="pt-BR" sz="2400" dirty="0" smtClean="0"/>
              <a:t> à </a:t>
            </a:r>
            <a:r>
              <a:rPr lang="en-GB" altLang="pt-BR" sz="2400" dirty="0" err="1" smtClean="0"/>
              <a:t>qualidade</a:t>
            </a:r>
            <a:r>
              <a:rPr lang="en-GB" altLang="pt-BR" sz="2400" dirty="0" smtClean="0"/>
              <a:t>.</a:t>
            </a:r>
          </a:p>
          <a:p>
            <a:pPr marL="533400" lvl="1" indent="354013" algn="just">
              <a:lnSpc>
                <a:spcPct val="90000"/>
              </a:lnSpc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 dirty="0" err="1" smtClean="0"/>
              <a:t>Estrutura</a:t>
            </a:r>
            <a:r>
              <a:rPr lang="en-GB" altLang="pt-BR" sz="2200" dirty="0" smtClean="0"/>
              <a:t> de dados;</a:t>
            </a:r>
          </a:p>
          <a:p>
            <a:pPr marL="533400" lvl="1" indent="354013" algn="just">
              <a:lnSpc>
                <a:spcPct val="90000"/>
              </a:lnSpc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 dirty="0" err="1" smtClean="0"/>
              <a:t>Arquitetura</a:t>
            </a:r>
            <a:r>
              <a:rPr lang="en-GB" altLang="pt-BR" sz="2200" dirty="0" smtClean="0"/>
              <a:t> do software;</a:t>
            </a:r>
          </a:p>
          <a:p>
            <a:pPr marL="533400" lvl="1" indent="354013" algn="just">
              <a:lnSpc>
                <a:spcPct val="90000"/>
              </a:lnSpc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 dirty="0" err="1" smtClean="0"/>
              <a:t>Detalhes</a:t>
            </a:r>
            <a:r>
              <a:rPr lang="en-GB" altLang="pt-BR" sz="2200" dirty="0" smtClean="0"/>
              <a:t> </a:t>
            </a:r>
            <a:r>
              <a:rPr lang="en-GB" altLang="pt-BR" sz="2200" dirty="0" err="1" smtClean="0"/>
              <a:t>Procedimentais</a:t>
            </a:r>
            <a:r>
              <a:rPr lang="en-GB" altLang="pt-BR" sz="2200" dirty="0" smtClean="0"/>
              <a:t>;</a:t>
            </a:r>
          </a:p>
          <a:p>
            <a:pPr marL="533400" lvl="1" indent="354013" algn="just">
              <a:lnSpc>
                <a:spcPct val="90000"/>
              </a:lnSpc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 dirty="0" err="1" smtClean="0"/>
              <a:t>Caracterização</a:t>
            </a:r>
            <a:r>
              <a:rPr lang="en-GB" altLang="pt-BR" sz="2200" dirty="0" smtClean="0"/>
              <a:t> da interface.</a:t>
            </a:r>
          </a:p>
          <a:p>
            <a:pPr marL="533400" lvl="1" indent="354013" algn="just">
              <a:lnSpc>
                <a:spcPct val="90000"/>
              </a:lnSpc>
              <a:spcBef>
                <a:spcPts val="450"/>
              </a:spcBef>
              <a:buSzPct val="75000"/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800" dirty="0" smtClean="0"/>
          </a:p>
          <a:p>
            <a:pPr marL="354013" indent="-354013" algn="just">
              <a:lnSpc>
                <a:spcPct val="9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smtClean="0"/>
              <a:t>É </a:t>
            </a:r>
            <a:r>
              <a:rPr lang="en-GB" altLang="pt-BR" sz="2400" dirty="0" err="1" smtClean="0"/>
              <a:t>avaliado</a:t>
            </a:r>
            <a:r>
              <a:rPr lang="en-GB" altLang="pt-BR" sz="2400" dirty="0" smtClean="0"/>
              <a:t> antes de </a:t>
            </a:r>
            <a:r>
              <a:rPr lang="en-GB" altLang="pt-BR" sz="2400" dirty="0" err="1" smtClean="0"/>
              <a:t>começar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implementado</a:t>
            </a:r>
            <a:r>
              <a:rPr lang="en-GB" altLang="pt-BR" sz="2400" dirty="0" smtClean="0"/>
              <a:t>;</a:t>
            </a:r>
          </a:p>
          <a:p>
            <a:pPr marL="354013" indent="-354013" algn="just">
              <a:lnSpc>
                <a:spcPct val="90000"/>
              </a:lnSpc>
              <a:spcBef>
                <a:spcPts val="45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800" dirty="0" smtClean="0"/>
          </a:p>
          <a:p>
            <a:pPr marL="354013" indent="-354013" algn="just">
              <a:lnSpc>
                <a:spcPct val="9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smtClean="0"/>
              <a:t>Junto com as </a:t>
            </a:r>
            <a:r>
              <a:rPr lang="en-GB" altLang="pt-BR" sz="2400" dirty="0" err="1" smtClean="0"/>
              <a:t>etapas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anteriores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torna</a:t>
            </a:r>
            <a:r>
              <a:rPr lang="en-GB" altLang="pt-BR" sz="2400" dirty="0" smtClean="0"/>
              <a:t>-se parte da </a:t>
            </a:r>
            <a:r>
              <a:rPr lang="en-GB" altLang="pt-BR" sz="2400" dirty="0" err="1" smtClean="0"/>
              <a:t>documentação</a:t>
            </a:r>
            <a:r>
              <a:rPr lang="en-GB" altLang="pt-BR" sz="2400" dirty="0" smtClean="0"/>
              <a:t> do </a:t>
            </a:r>
            <a:r>
              <a:rPr lang="en-GB" altLang="pt-BR" sz="2400" dirty="0" err="1" smtClean="0"/>
              <a:t>sistema</a:t>
            </a:r>
            <a:r>
              <a:rPr lang="en-GB" alt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4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2908" y="47667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REQUISITOS DE SOFTWARE </a:t>
            </a:r>
            <a:endParaRPr lang="pt-BR" b="1" dirty="0" smtClean="0"/>
          </a:p>
          <a:p>
            <a:endParaRPr lang="pt-BR" dirty="0"/>
          </a:p>
          <a:p>
            <a:r>
              <a:rPr lang="pt-BR" dirty="0"/>
              <a:t>Descrição sistemática do que um sistema deve fazer, também com o sentido de condição necessária ou exigida para que tal sistema cumpra com os objetivos pretendidos.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2908" y="2967335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Assim, um sistema fornece funções ou provê serviços que operam dentro de regras, parâmetros e limites bem estabelecidos. </a:t>
            </a:r>
          </a:p>
        </p:txBody>
      </p:sp>
    </p:spTree>
    <p:extLst>
      <p:ext uri="{BB962C8B-B14F-4D97-AF65-F5344CB8AC3E}">
        <p14:creationId xmlns:p14="http://schemas.microsoft.com/office/powerpoint/2010/main" val="412059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620688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TIPOS DE REQUISITOS </a:t>
            </a:r>
            <a:endParaRPr lang="pt-BR" dirty="0"/>
          </a:p>
          <a:p>
            <a:r>
              <a:rPr lang="pt-BR" dirty="0"/>
              <a:t>• Requisitos </a:t>
            </a:r>
            <a:r>
              <a:rPr lang="pt-BR" b="1" dirty="0"/>
              <a:t>FUNCIONAIS </a:t>
            </a:r>
            <a:endParaRPr lang="pt-BR" dirty="0"/>
          </a:p>
          <a:p>
            <a:r>
              <a:rPr lang="pt-BR" dirty="0"/>
              <a:t>• Requisitos </a:t>
            </a:r>
            <a:r>
              <a:rPr lang="pt-BR" b="1" dirty="0"/>
              <a:t>NÃO FUNCIONAIS </a:t>
            </a:r>
            <a:endParaRPr lang="pt-BR" dirty="0"/>
          </a:p>
          <a:p>
            <a:r>
              <a:rPr lang="pt-BR" dirty="0"/>
              <a:t>• Requisitos </a:t>
            </a:r>
            <a:r>
              <a:rPr lang="pt-BR" b="1" dirty="0"/>
              <a:t>DE DOMÍNIO </a:t>
            </a:r>
            <a:r>
              <a:rPr lang="pt-BR" dirty="0"/>
              <a:t>(Pode ser considerado um terceiro tipo de requisito)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3568" y="2276872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REQUISITOS FUNCIONAL (</a:t>
            </a:r>
            <a:r>
              <a:rPr lang="pt-BR" dirty="0"/>
              <a:t>Declara o que o sistema faz e o que também não faz</a:t>
            </a:r>
            <a:r>
              <a:rPr lang="pt-BR" b="1" dirty="0"/>
              <a:t>)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Aquele </a:t>
            </a:r>
            <a:r>
              <a:rPr lang="pt-BR" dirty="0"/>
              <a:t>que está diretamente ligado a uma função provida pelo sistema. Indica como reagir as entradas específicas, assim como o comportamento do sistema. </a:t>
            </a:r>
          </a:p>
        </p:txBody>
      </p:sp>
    </p:spTree>
    <p:extLst>
      <p:ext uri="{BB962C8B-B14F-4D97-AF65-F5344CB8AC3E}">
        <p14:creationId xmlns:p14="http://schemas.microsoft.com/office/powerpoint/2010/main" val="136593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582341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Exemplo: </a:t>
            </a:r>
            <a:endParaRPr lang="pt-BR" dirty="0"/>
          </a:p>
          <a:p>
            <a:r>
              <a:rPr lang="pt-BR" dirty="0"/>
              <a:t>• Usuário deve conseguir pesquisar um termo qualquer de consulta. </a:t>
            </a:r>
          </a:p>
          <a:p>
            <a:r>
              <a:rPr lang="pt-BR" dirty="0"/>
              <a:t>• Usuário deve identificar o local de armazenamento de um livro. </a:t>
            </a:r>
          </a:p>
          <a:p>
            <a:r>
              <a:rPr lang="pt-BR" dirty="0"/>
              <a:t>• Usuário deve visualizar a disponibilidade do produto. </a:t>
            </a:r>
          </a:p>
          <a:p>
            <a:r>
              <a:rPr lang="pt-BR" dirty="0"/>
              <a:t>• Sistema exibe o preço do código do produto consultado. </a:t>
            </a:r>
          </a:p>
          <a:p>
            <a:r>
              <a:rPr lang="pt-BR" dirty="0"/>
              <a:t>• Sistema exibe tela apropriada para leitura do documento. </a:t>
            </a:r>
          </a:p>
          <a:p>
            <a:r>
              <a:rPr lang="pt-BR" dirty="0"/>
              <a:t>• Sistema localiza multas pendentes do veículo cujo </a:t>
            </a:r>
            <a:r>
              <a:rPr lang="pt-BR" b="1" dirty="0"/>
              <a:t>RENAVAN </a:t>
            </a:r>
            <a:r>
              <a:rPr lang="pt-BR" dirty="0"/>
              <a:t>é fornecido pelo usuário.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584" y="4306163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Os requisitos funcionais devem ser completos (incluir a descrição de todas as funcionalidades requeridas) e consistentes (não apresentar conflitos, contradições ou lacunas). Na prática, é quase impossível que sejam 100% completos e consistentes. </a:t>
            </a:r>
            <a:r>
              <a:rPr lang="pt-BR" b="1" dirty="0"/>
              <a:t>AINDA ASSIM SÃO ESSENCIAIS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65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47667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REQUISITO NÃO FUNCIONAL </a:t>
            </a:r>
            <a:endParaRPr lang="pt-BR" dirty="0"/>
          </a:p>
          <a:p>
            <a:r>
              <a:rPr lang="pt-BR" dirty="0"/>
              <a:t>Aquele que expressa uma restrição a ser atendida, ou uma quantidade específica.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1560" y="16385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Requisitos Não Funcionais (Grupos): </a:t>
            </a:r>
            <a:endParaRPr lang="pt-BR" dirty="0" smtClean="0"/>
          </a:p>
          <a:p>
            <a:r>
              <a:rPr lang="pt-BR" dirty="0" smtClean="0"/>
              <a:t>• Do Produto </a:t>
            </a:r>
          </a:p>
          <a:p>
            <a:r>
              <a:rPr lang="pt-BR" dirty="0" smtClean="0"/>
              <a:t>• Organizacionais </a:t>
            </a:r>
          </a:p>
          <a:p>
            <a:r>
              <a:rPr lang="pt-BR" dirty="0" smtClean="0"/>
              <a:t>• Externos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31409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REQUISITOS DO PRODUTO </a:t>
            </a:r>
            <a:endParaRPr lang="pt-BR" dirty="0"/>
          </a:p>
          <a:p>
            <a:r>
              <a:rPr lang="pt-BR" dirty="0"/>
              <a:t>• Ser robusto </a:t>
            </a:r>
          </a:p>
          <a:p>
            <a:r>
              <a:rPr lang="pt-BR" dirty="0"/>
              <a:t>• Ser à Prova D’água </a:t>
            </a:r>
          </a:p>
          <a:p>
            <a:r>
              <a:rPr lang="pt-BR" dirty="0"/>
              <a:t>• Ser tolerante a falhas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47971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REQUISITOS ORGANIZACIONAIS </a:t>
            </a:r>
            <a:endParaRPr lang="pt-BR" dirty="0"/>
          </a:p>
          <a:p>
            <a:r>
              <a:rPr lang="pt-BR" dirty="0"/>
              <a:t>• Processo deve atender norma interna </a:t>
            </a:r>
          </a:p>
          <a:p>
            <a:r>
              <a:rPr lang="pt-BR" dirty="0" smtClean="0"/>
              <a:t>•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96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54868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REQUISITOS EXTERNO </a:t>
            </a:r>
            <a:endParaRPr lang="pt-BR" dirty="0"/>
          </a:p>
          <a:p>
            <a:r>
              <a:rPr lang="pt-BR" dirty="0"/>
              <a:t>• Operadores e usuários não dever acessar dados que não sejam necessários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44411" y="162880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Tal como os requisitos funcionais, os requisitos não funcionais também podem ser de difícil expressão. Em sistemas complexos é comum a concorrência de algum grau de conflito </a:t>
            </a:r>
          </a:p>
        </p:txBody>
      </p:sp>
    </p:spTree>
    <p:extLst>
      <p:ext uri="{BB962C8B-B14F-4D97-AF65-F5344CB8AC3E}">
        <p14:creationId xmlns:p14="http://schemas.microsoft.com/office/powerpoint/2010/main" val="310151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476672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PROCESSO BÁSICO DE EXTRAÇÃO DE </a:t>
            </a:r>
            <a:r>
              <a:rPr lang="pt-BR" b="1" dirty="0" smtClean="0"/>
              <a:t>REQUISITOS</a:t>
            </a:r>
          </a:p>
          <a:p>
            <a:endParaRPr lang="pt-BR" b="1" dirty="0"/>
          </a:p>
          <a:p>
            <a:r>
              <a:rPr lang="pt-BR" b="1" dirty="0" smtClean="0"/>
              <a:t> </a:t>
            </a:r>
            <a:endParaRPr lang="pt-BR" dirty="0"/>
          </a:p>
          <a:p>
            <a:r>
              <a:rPr lang="pt-BR" b="1" dirty="0"/>
              <a:t>1) </a:t>
            </a:r>
            <a:r>
              <a:rPr lang="pt-BR" dirty="0"/>
              <a:t>Obter narrativa descritiva do sistema (ou histórias dos usuários/partes interessadas – </a:t>
            </a:r>
            <a:r>
              <a:rPr lang="pt-BR" b="1" i="1" dirty="0" err="1"/>
              <a:t>stackholders</a:t>
            </a:r>
            <a:r>
              <a:rPr lang="pt-BR" dirty="0"/>
              <a:t>). </a:t>
            </a:r>
          </a:p>
          <a:p>
            <a:r>
              <a:rPr lang="pt-BR" b="1" dirty="0"/>
              <a:t>2) </a:t>
            </a:r>
            <a:r>
              <a:rPr lang="pt-BR" dirty="0"/>
              <a:t>Analisar o texto em busca de </a:t>
            </a:r>
            <a:r>
              <a:rPr lang="pt-BR" b="1" dirty="0"/>
              <a:t>Verbos &gt; Funções </a:t>
            </a:r>
            <a:r>
              <a:rPr lang="pt-BR" dirty="0"/>
              <a:t>e adjetivos, advérbios e </a:t>
            </a:r>
            <a:r>
              <a:rPr lang="pt-BR" b="1" dirty="0"/>
              <a:t>Quantificações &gt; Qualidades</a:t>
            </a:r>
            <a:r>
              <a:rPr lang="pt-BR" dirty="0"/>
              <a:t>. </a:t>
            </a:r>
          </a:p>
          <a:p>
            <a:r>
              <a:rPr lang="pt-BR" b="1" dirty="0"/>
              <a:t>3) Extrair lista de RF (Requisitos Funcionais) numerando-os </a:t>
            </a:r>
            <a:endParaRPr lang="pt-BR" dirty="0"/>
          </a:p>
          <a:p>
            <a:r>
              <a:rPr lang="pt-BR" b="1" dirty="0"/>
              <a:t>4) IDEM para RNF (Requisitos não Funcionais) </a:t>
            </a:r>
            <a:endParaRPr lang="pt-BR" dirty="0"/>
          </a:p>
          <a:p>
            <a:r>
              <a:rPr lang="pt-BR" b="1" dirty="0"/>
              <a:t>5) Revisar </a:t>
            </a:r>
            <a:endParaRPr lang="pt-BR" dirty="0"/>
          </a:p>
          <a:p>
            <a:r>
              <a:rPr lang="pt-BR" b="1" dirty="0"/>
              <a:t>6) Revisar com </a:t>
            </a:r>
            <a:r>
              <a:rPr lang="pt-BR" b="1" dirty="0" err="1"/>
              <a:t>stackholders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7) Revisar novamente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2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3880" y="476672"/>
            <a:ext cx="8496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500" dirty="0"/>
          </a:p>
          <a:p>
            <a:pPr algn="just"/>
            <a:r>
              <a:rPr lang="pt-BR" sz="2500" dirty="0"/>
              <a:t> </a:t>
            </a:r>
          </a:p>
          <a:p>
            <a:pPr algn="just"/>
            <a:r>
              <a:rPr lang="pt-BR" sz="2500" dirty="0"/>
              <a:t>Software são instruções que quando executadas produzem a função e o desempenho desejados. Processo clássico de desenvolvimento é o constituído da resolução de problemas, sua divisão em partes mais simples, como: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07704" y="328498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• Funções </a:t>
            </a:r>
          </a:p>
          <a:p>
            <a:r>
              <a:rPr lang="pt-BR" dirty="0"/>
              <a:t>• Subprogramas </a:t>
            </a:r>
          </a:p>
          <a:p>
            <a:r>
              <a:rPr lang="pt-BR" dirty="0"/>
              <a:t>• Módulos </a:t>
            </a:r>
          </a:p>
          <a:p>
            <a:r>
              <a:rPr lang="pt-BR" dirty="0"/>
              <a:t>• Classes </a:t>
            </a:r>
          </a:p>
          <a:p>
            <a:r>
              <a:rPr lang="pt-BR" dirty="0"/>
              <a:t>• Bibliotecas </a:t>
            </a:r>
          </a:p>
        </p:txBody>
      </p:sp>
    </p:spTree>
    <p:extLst>
      <p:ext uri="{BB962C8B-B14F-4D97-AF65-F5344CB8AC3E}">
        <p14:creationId xmlns:p14="http://schemas.microsoft.com/office/powerpoint/2010/main" val="26777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764704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1" dirty="0"/>
              <a:t>Exercício: </a:t>
            </a:r>
            <a:endParaRPr lang="pt-BR" dirty="0"/>
          </a:p>
          <a:p>
            <a:pPr algn="just"/>
            <a:r>
              <a:rPr lang="pt-BR" b="1" dirty="0"/>
              <a:t>Narrativa: </a:t>
            </a:r>
            <a:r>
              <a:rPr lang="pt-BR" dirty="0"/>
              <a:t>“Um sistema automático de emissão de passagens vende passagens de trem. A partir de uma lista de possíveis destinos, os usuários escolhem seu destino e apresentam um cartão de crédito e um número de identificação pessoal. Os destinos possíveis devem ser organizados de modo a facilitar a escolha. Após a escolha do destino, o sistema deve responder prontamente se há espaço disponível no trem. A passagem é emitida e o custo dessa passagem é incluído em sua conta do cartão de crédito. Quando o usuário pressiona o botão para iniciar, uma tela de menu com os possíveis destinos é ativada, juntamente com uma mensagem para que o usuário selecione um destino. Uma vez selecionado um destino, pede-se que os usuários insiram seu cartão de crédito. A validade do cartão é checada e o usuário então deve fornecer um número de identificação pessoal. Quando a transação de crédito é validada, a passagem é emitida. O formato do bilhete de passagem deve seguir ao padrão definido pelo Sistema Nacional de Tráfego Ferroviário”. </a:t>
            </a:r>
          </a:p>
          <a:p>
            <a:pPr algn="just"/>
            <a:r>
              <a:rPr lang="pt-BR" b="1" dirty="0"/>
              <a:t>1) Identifique os requisitos funcionais </a:t>
            </a:r>
            <a:endParaRPr lang="pt-BR" dirty="0"/>
          </a:p>
          <a:p>
            <a:pPr algn="just"/>
            <a:r>
              <a:rPr lang="pt-BR" b="1" dirty="0"/>
              <a:t>2) Identifique os requisitos não funcionais </a:t>
            </a:r>
            <a:endParaRPr lang="pt-BR" dirty="0"/>
          </a:p>
          <a:p>
            <a:pPr algn="just"/>
            <a:r>
              <a:rPr lang="pt-BR" b="1" dirty="0"/>
              <a:t>3) Aponte as possíveis incertezas contidas nessa descrição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573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UML – UNIFIED MODELING LANGUAGE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86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8984" y="620688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, linguagem visual de modelagem que possibilita criar “Plantas” que capturam as visões de sistema de maneira padronizada. </a:t>
            </a:r>
          </a:p>
          <a:p>
            <a:pPr algn="just"/>
            <a:r>
              <a:rPr lang="pt-BR" dirty="0"/>
              <a:t>• </a:t>
            </a:r>
            <a:r>
              <a:rPr lang="pt-BR" b="1" dirty="0"/>
              <a:t>Sistema: </a:t>
            </a:r>
            <a:r>
              <a:rPr lang="pt-BR" dirty="0"/>
              <a:t>Combinação de HW(Hardware) e SW(Software) para solucionar um problema. </a:t>
            </a:r>
          </a:p>
          <a:p>
            <a:pPr algn="just"/>
            <a:r>
              <a:rPr lang="pt-BR" dirty="0"/>
              <a:t>• </a:t>
            </a:r>
            <a:r>
              <a:rPr lang="pt-BR" b="1" dirty="0"/>
              <a:t>Modelo: </a:t>
            </a:r>
            <a:r>
              <a:rPr lang="pt-BR" dirty="0"/>
              <a:t>Especificação formal das funções, estruturas e comportamento de um sistema ou aplicação. </a:t>
            </a:r>
          </a:p>
          <a:p>
            <a:pPr algn="just"/>
            <a:r>
              <a:rPr lang="pt-BR" dirty="0"/>
              <a:t>• </a:t>
            </a:r>
            <a:r>
              <a:rPr lang="pt-BR" b="1" dirty="0"/>
              <a:t>Aplicação: </a:t>
            </a:r>
            <a:r>
              <a:rPr lang="pt-BR" dirty="0"/>
              <a:t>Software específico para solução de um problema em um sistema particular.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COMPONENTES DA UML </a:t>
            </a:r>
            <a:endParaRPr lang="pt-BR" dirty="0"/>
          </a:p>
          <a:p>
            <a:pPr algn="just"/>
            <a:r>
              <a:rPr lang="pt-BR" dirty="0"/>
              <a:t>Elementos gráficos padronizados e combinados como diagramas segundo regras e notação próprias. </a:t>
            </a:r>
          </a:p>
          <a:p>
            <a:pPr algn="just"/>
            <a:r>
              <a:rPr lang="pt-BR" dirty="0"/>
              <a:t>Um diagrama é uma </a:t>
            </a:r>
            <a:r>
              <a:rPr lang="pt-BR" b="1" dirty="0"/>
              <a:t>visão</a:t>
            </a:r>
            <a:r>
              <a:rPr lang="pt-BR" dirty="0"/>
              <a:t>, um conjunto de diagramas é um </a:t>
            </a:r>
            <a:r>
              <a:rPr lang="pt-BR" b="1" dirty="0"/>
              <a:t>modelo</a:t>
            </a:r>
            <a:r>
              <a:rPr lang="pt-BR" dirty="0"/>
              <a:t>. Os modelos descrevem </a:t>
            </a:r>
            <a:r>
              <a:rPr lang="pt-BR" b="1" dirty="0"/>
              <a:t>O QUE </a:t>
            </a:r>
            <a:r>
              <a:rPr lang="pt-BR" dirty="0"/>
              <a:t>os sistemas fazem, mas </a:t>
            </a:r>
            <a:r>
              <a:rPr lang="pt-BR" b="1" dirty="0"/>
              <a:t>NÃO COMO</a:t>
            </a:r>
            <a:r>
              <a:rPr lang="pt-BR" dirty="0"/>
              <a:t>. </a:t>
            </a:r>
          </a:p>
          <a:p>
            <a:pPr algn="just"/>
            <a:r>
              <a:rPr lang="pt-BR" b="1" dirty="0"/>
              <a:t>OBS: </a:t>
            </a:r>
            <a:r>
              <a:rPr lang="pt-BR" dirty="0"/>
              <a:t>“Implementação é livre” </a:t>
            </a:r>
          </a:p>
        </p:txBody>
      </p:sp>
    </p:spTree>
    <p:extLst>
      <p:ext uri="{BB962C8B-B14F-4D97-AF65-F5344CB8AC3E}">
        <p14:creationId xmlns:p14="http://schemas.microsoft.com/office/powerpoint/2010/main" val="27773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DIAGRAMAS UML </a:t>
            </a:r>
            <a:endParaRPr lang="pt-BR" dirty="0"/>
          </a:p>
          <a:p>
            <a:r>
              <a:rPr lang="pt-BR" dirty="0"/>
              <a:t>Os diagramas são divididos em duas categorias, os estáticos e os dinâmicos. </a:t>
            </a:r>
          </a:p>
          <a:p>
            <a:r>
              <a:rPr lang="pt-BR" b="1" dirty="0"/>
              <a:t>Diagramas Estáticos </a:t>
            </a:r>
            <a:endParaRPr lang="pt-BR" dirty="0"/>
          </a:p>
          <a:p>
            <a:r>
              <a:rPr lang="pt-BR" dirty="0"/>
              <a:t>• Caso de uso </a:t>
            </a:r>
          </a:p>
          <a:p>
            <a:r>
              <a:rPr lang="pt-BR" dirty="0"/>
              <a:t>• Classe </a:t>
            </a:r>
          </a:p>
          <a:p>
            <a:r>
              <a:rPr lang="pt-BR" dirty="0"/>
              <a:t>• Pacote </a:t>
            </a:r>
          </a:p>
          <a:p>
            <a:endParaRPr lang="pt-BR" dirty="0"/>
          </a:p>
          <a:p>
            <a:r>
              <a:rPr lang="pt-BR" b="1" dirty="0"/>
              <a:t>Diagrama Dinâmicos </a:t>
            </a:r>
            <a:endParaRPr lang="pt-BR" dirty="0"/>
          </a:p>
          <a:p>
            <a:r>
              <a:rPr lang="pt-BR" dirty="0"/>
              <a:t>• Sequência </a:t>
            </a:r>
          </a:p>
          <a:p>
            <a:r>
              <a:rPr lang="pt-BR" dirty="0"/>
              <a:t>• Estado </a:t>
            </a:r>
          </a:p>
          <a:p>
            <a:r>
              <a:rPr lang="pt-BR" dirty="0"/>
              <a:t>• Comunicação </a:t>
            </a:r>
          </a:p>
          <a:p>
            <a:r>
              <a:rPr lang="pt-BR" dirty="0"/>
              <a:t>• Colaboração </a:t>
            </a:r>
          </a:p>
          <a:p>
            <a:r>
              <a:rPr lang="pt-BR" dirty="0"/>
              <a:t>• Atividade </a:t>
            </a:r>
          </a:p>
          <a:p>
            <a:r>
              <a:rPr lang="pt-BR" dirty="0"/>
              <a:t>• Implantação </a:t>
            </a:r>
          </a:p>
        </p:txBody>
      </p:sp>
    </p:spTree>
    <p:extLst>
      <p:ext uri="{BB962C8B-B14F-4D97-AF65-F5344CB8AC3E}">
        <p14:creationId xmlns:p14="http://schemas.microsoft.com/office/powerpoint/2010/main" val="29468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692696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DIAGRAMA DE CASOS DE USO </a:t>
            </a:r>
            <a:endParaRPr lang="pt-BR" dirty="0"/>
          </a:p>
          <a:p>
            <a:r>
              <a:rPr lang="pt-BR" dirty="0"/>
              <a:t>Diagrama centrado no USUÁRIO do sistema e nas OPERAÇÕES / FUNÇÕES / AÇÕES que ele acessa direto.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1560" y="2132856"/>
            <a:ext cx="72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Exercício: SISTEMA AUTOMÁTICO DE EMISSÃO DE </a:t>
            </a:r>
            <a:r>
              <a:rPr lang="pt-BR" b="1" dirty="0" smtClean="0"/>
              <a:t>PASSAGENS  </a:t>
            </a:r>
          </a:p>
          <a:p>
            <a:endParaRPr lang="pt-BR" b="1" dirty="0"/>
          </a:p>
          <a:p>
            <a:endParaRPr lang="pt-BR" dirty="0"/>
          </a:p>
          <a:p>
            <a:r>
              <a:rPr lang="pt-BR" b="1" dirty="0" smtClean="0"/>
              <a:t>1) </a:t>
            </a:r>
            <a:r>
              <a:rPr lang="pt-BR" b="1" dirty="0"/>
              <a:t>Criar diagrama de casos de uso. </a:t>
            </a:r>
            <a:endParaRPr lang="pt-BR" dirty="0"/>
          </a:p>
          <a:p>
            <a:r>
              <a:rPr lang="pt-BR" b="1" dirty="0" smtClean="0"/>
              <a:t>A</a:t>
            </a:r>
            <a:r>
              <a:rPr lang="pt-BR" b="1" dirty="0"/>
              <a:t>) </a:t>
            </a:r>
            <a:r>
              <a:rPr lang="pt-BR" dirty="0"/>
              <a:t>Partindo dos requisitos funcionais do “</a:t>
            </a:r>
            <a:r>
              <a:rPr lang="pt-BR" i="1" dirty="0"/>
              <a:t>Sistema automático de emissão de passagens</a:t>
            </a:r>
            <a:r>
              <a:rPr lang="pt-BR" dirty="0"/>
              <a:t>”, construir o diagrama de CASOS DE USO. 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88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62" y="1772816"/>
            <a:ext cx="63722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71600" y="76470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B) </a:t>
            </a:r>
            <a:r>
              <a:rPr lang="pt-BR" dirty="0" smtClean="0"/>
              <a:t>Elaborar/Incluir a documentação dos casos de uso relativos aos [RF001] e [RF002].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467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39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024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268760"/>
            <a:ext cx="6984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 O modelo clássico de desenvolvimento pode ser: </a:t>
            </a:r>
          </a:p>
          <a:p>
            <a:r>
              <a:rPr lang="pt-BR" dirty="0"/>
              <a:t>• </a:t>
            </a:r>
            <a:r>
              <a:rPr lang="pt-BR"/>
              <a:t>Tradicional </a:t>
            </a:r>
          </a:p>
          <a:p>
            <a:r>
              <a:rPr lang="pt-BR" smtClean="0"/>
              <a:t>• </a:t>
            </a:r>
            <a:r>
              <a:rPr lang="pt-BR" dirty="0"/>
              <a:t>Espiral </a:t>
            </a:r>
          </a:p>
          <a:p>
            <a:r>
              <a:rPr lang="pt-BR" dirty="0"/>
              <a:t>• Prototipagem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25011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requer uma abordagem sistemática, </a:t>
            </a:r>
            <a:r>
              <a:rPr lang="pt-BR" dirty="0" err="1"/>
              <a:t>seqüencial</a:t>
            </a:r>
            <a:r>
              <a:rPr lang="pt-BR" dirty="0"/>
              <a:t> ao desenvolvimento de software  o resultado de uma fase se constitui na entrada da outra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43608" y="836712"/>
            <a:ext cx="2474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• Tradicional (</a:t>
            </a:r>
            <a:r>
              <a:rPr lang="pt-BR" dirty="0" err="1"/>
              <a:t>Waterfall</a:t>
            </a:r>
            <a:r>
              <a:rPr lang="pt-BR" dirty="0"/>
              <a:t>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0" y="2132856"/>
            <a:ext cx="73533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764704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pt-BR" dirty="0" err="1" smtClean="0"/>
              <a:t>Modelo</a:t>
            </a:r>
            <a:r>
              <a:rPr lang="en-GB" altLang="pt-BR" dirty="0" smtClean="0"/>
              <a:t> Spiral</a:t>
            </a:r>
          </a:p>
          <a:p>
            <a:endParaRPr lang="en-GB" altLang="pt-BR" dirty="0"/>
          </a:p>
          <a:p>
            <a:r>
              <a:rPr lang="en-GB" altLang="pt-BR" dirty="0" smtClean="0"/>
              <a:t>O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espiral</a:t>
            </a:r>
            <a:r>
              <a:rPr lang="en-GB" altLang="pt-BR" dirty="0"/>
              <a:t> é um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smtClean="0"/>
              <a:t>incremental</a:t>
            </a:r>
          </a:p>
          <a:p>
            <a:endParaRPr lang="en-GB" dirty="0"/>
          </a:p>
          <a:p>
            <a:r>
              <a:rPr lang="en-GB" altLang="pt-BR" dirty="0"/>
              <a:t>O </a:t>
            </a:r>
            <a:r>
              <a:rPr lang="en-GB" altLang="pt-BR" dirty="0" err="1"/>
              <a:t>objetivo</a:t>
            </a:r>
            <a:r>
              <a:rPr lang="en-GB" altLang="pt-BR" dirty="0"/>
              <a:t> é </a:t>
            </a:r>
            <a:r>
              <a:rPr lang="en-GB" altLang="pt-BR" dirty="0" err="1"/>
              <a:t>trabalhar</a:t>
            </a:r>
            <a:r>
              <a:rPr lang="en-GB" altLang="pt-BR" dirty="0"/>
              <a:t> junto do </a:t>
            </a:r>
            <a:r>
              <a:rPr lang="en-GB" altLang="pt-BR" dirty="0" err="1"/>
              <a:t>usuário</a:t>
            </a:r>
            <a:r>
              <a:rPr lang="en-GB" altLang="pt-BR" dirty="0"/>
              <a:t> para </a:t>
            </a:r>
            <a:r>
              <a:rPr lang="en-GB" altLang="pt-BR" dirty="0" err="1"/>
              <a:t>descobrir</a:t>
            </a:r>
            <a:r>
              <a:rPr lang="en-GB" altLang="pt-BR" dirty="0"/>
              <a:t> </a:t>
            </a:r>
            <a:r>
              <a:rPr lang="en-GB" altLang="pt-BR" dirty="0" err="1"/>
              <a:t>seus</a:t>
            </a:r>
            <a:r>
              <a:rPr lang="en-GB" altLang="pt-BR" dirty="0"/>
              <a:t> </a:t>
            </a:r>
            <a:r>
              <a:rPr lang="en-GB" altLang="pt-BR" dirty="0" err="1"/>
              <a:t>requisitos</a:t>
            </a:r>
            <a:r>
              <a:rPr lang="en-GB" altLang="pt-BR" dirty="0"/>
              <a:t>, de </a:t>
            </a:r>
            <a:r>
              <a:rPr lang="en-GB" altLang="pt-BR" dirty="0" err="1"/>
              <a:t>maneira</a:t>
            </a:r>
            <a:r>
              <a:rPr lang="en-GB" altLang="pt-BR" dirty="0"/>
              <a:t> incremental, </a:t>
            </a:r>
            <a:r>
              <a:rPr lang="en-GB" altLang="pt-BR" dirty="0" err="1"/>
              <a:t>até</a:t>
            </a:r>
            <a:r>
              <a:rPr lang="en-GB" altLang="pt-BR" dirty="0"/>
              <a:t> que o </a:t>
            </a:r>
            <a:r>
              <a:rPr lang="en-GB" altLang="pt-BR" dirty="0" err="1"/>
              <a:t>produto</a:t>
            </a:r>
            <a:r>
              <a:rPr lang="en-GB" altLang="pt-BR" dirty="0"/>
              <a:t> final </a:t>
            </a:r>
            <a:r>
              <a:rPr lang="en-GB" altLang="pt-BR" dirty="0" err="1"/>
              <a:t>seja</a:t>
            </a:r>
            <a:r>
              <a:rPr lang="en-GB" altLang="pt-BR" dirty="0"/>
              <a:t> </a:t>
            </a:r>
            <a:r>
              <a:rPr lang="en-GB" altLang="pt-BR" dirty="0" err="1"/>
              <a:t>obtido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82" y="3068960"/>
            <a:ext cx="59055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4659"/>
            <a:ext cx="4276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27584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Paradigma de Prototipação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4355976" y="198883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o objetivo é entender os requisitos do usuário e, assim, obter uma melhor definição dos requisitos do sistema.  possibilita que o desenvolvedor crie um modelo (protótipo)do software que deve ser construído  apropriado para quando o cliente não definiu detalhadamente os requisitos.</a:t>
            </a:r>
          </a:p>
        </p:txBody>
      </p:sp>
    </p:spTree>
    <p:extLst>
      <p:ext uri="{BB962C8B-B14F-4D97-AF65-F5344CB8AC3E}">
        <p14:creationId xmlns:p14="http://schemas.microsoft.com/office/powerpoint/2010/main" val="35671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160039" cy="34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39552" y="25658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/>
              <a:t>Engenharia de software</a:t>
            </a:r>
            <a:endParaRPr lang="pt-BR" b="1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 </a:t>
            </a:r>
            <a:r>
              <a:rPr lang="pt-BR" dirty="0"/>
              <a:t>Existem um “CAMINHO” típico cujas etapas não devem ser saltadas. Toda etapa pode ser desviada para uma anterior para melhoria ou correção.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Engenharia de software reúne metodologias, métodos e ferramentas que podem ser usadas desde a percepção do problema até a operacionalização do sistema. </a:t>
            </a:r>
          </a:p>
        </p:txBody>
      </p:sp>
    </p:spTree>
    <p:extLst>
      <p:ext uri="{BB962C8B-B14F-4D97-AF65-F5344CB8AC3E}">
        <p14:creationId xmlns:p14="http://schemas.microsoft.com/office/powerpoint/2010/main" val="29451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31640" y="836712"/>
            <a:ext cx="7201495" cy="4088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spcBef>
                <a:spcPts val="7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800" b="1" dirty="0" err="1" smtClean="0"/>
              <a:t>Análise</a:t>
            </a:r>
            <a:r>
              <a:rPr lang="en-GB" altLang="pt-BR" sz="2800" b="1" dirty="0" smtClean="0"/>
              <a:t> dos </a:t>
            </a:r>
            <a:r>
              <a:rPr lang="en-GB" altLang="pt-BR" sz="2800" b="1" dirty="0" err="1" smtClean="0"/>
              <a:t>Requisitos</a:t>
            </a:r>
            <a:endParaRPr lang="en-GB" altLang="pt-BR" sz="2800" b="1" dirty="0" smtClean="0"/>
          </a:p>
          <a:p>
            <a:pPr marL="354013" indent="-354013" algn="just">
              <a:spcBef>
                <a:spcPts val="225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900" b="1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Intensifica</a:t>
            </a:r>
            <a:r>
              <a:rPr lang="en-GB" altLang="pt-BR" sz="2400" dirty="0" smtClean="0"/>
              <a:t>-se o </a:t>
            </a:r>
            <a:r>
              <a:rPr lang="en-GB" altLang="pt-BR" sz="2400" dirty="0" err="1" smtClean="0"/>
              <a:t>processo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coleta</a:t>
            </a:r>
            <a:r>
              <a:rPr lang="en-GB" altLang="pt-BR" sz="2400" dirty="0" smtClean="0"/>
              <a:t> dos </a:t>
            </a:r>
            <a:r>
              <a:rPr lang="en-GB" altLang="pt-BR" sz="2400" dirty="0" err="1" smtClean="0"/>
              <a:t>requisitos</a:t>
            </a:r>
            <a:r>
              <a:rPr lang="en-GB" altLang="pt-BR" sz="2400" dirty="0" smtClean="0"/>
              <a:t>;</a:t>
            </a:r>
          </a:p>
          <a:p>
            <a:pPr marL="354013" indent="-354013" algn="just">
              <a:spcBef>
                <a:spcPts val="4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Identificar</a:t>
            </a:r>
            <a:r>
              <a:rPr lang="en-GB" altLang="pt-BR" sz="2400" dirty="0" smtClean="0"/>
              <a:t> as </a:t>
            </a:r>
            <a:r>
              <a:rPr lang="en-GB" altLang="pt-BR" sz="2400" dirty="0" err="1" smtClean="0"/>
              <a:t>funções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necessárias</a:t>
            </a:r>
            <a:r>
              <a:rPr lang="en-GB" altLang="pt-BR" sz="2400" dirty="0" smtClean="0"/>
              <a:t>, o </a:t>
            </a:r>
            <a:r>
              <a:rPr lang="en-GB" altLang="pt-BR" sz="2400" dirty="0" err="1" smtClean="0"/>
              <a:t>desempenho</a:t>
            </a:r>
            <a:r>
              <a:rPr lang="en-GB" altLang="pt-BR" sz="2400" dirty="0" smtClean="0"/>
              <a:t> e interfaces </a:t>
            </a:r>
            <a:r>
              <a:rPr lang="en-GB" altLang="pt-BR" sz="2400" dirty="0" err="1" smtClean="0"/>
              <a:t>exigidos</a:t>
            </a:r>
            <a:r>
              <a:rPr lang="en-GB" altLang="pt-BR" sz="2400" dirty="0" smtClean="0"/>
              <a:t>. (</a:t>
            </a:r>
            <a:r>
              <a:rPr lang="en-GB" altLang="pt-BR" sz="2400" b="1" dirty="0" err="1" smtClean="0"/>
              <a:t>funcionalidades</a:t>
            </a:r>
            <a:r>
              <a:rPr lang="en-GB" altLang="pt-BR" sz="2400" b="1" dirty="0" smtClean="0"/>
              <a:t> e </a:t>
            </a:r>
            <a:r>
              <a:rPr lang="en-GB" altLang="pt-BR" sz="2400" b="1" dirty="0" err="1" smtClean="0"/>
              <a:t>restrições</a:t>
            </a:r>
            <a:r>
              <a:rPr lang="en-GB" altLang="pt-BR" sz="2400" dirty="0" smtClean="0"/>
              <a:t>)</a:t>
            </a:r>
            <a:r>
              <a:rPr lang="ar-SA" altLang="pt-BR" sz="2400" dirty="0" smtClean="0">
                <a:cs typeface="Arial" charset="0"/>
              </a:rPr>
              <a:t>‏</a:t>
            </a:r>
            <a:endParaRPr lang="en-GB" altLang="pt-BR" sz="2400" dirty="0" smtClean="0"/>
          </a:p>
          <a:p>
            <a:pPr marL="354013" indent="-354013" algn="just">
              <a:spcBef>
                <a:spcPts val="4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requisitos</a:t>
            </a:r>
            <a:r>
              <a:rPr lang="en-GB" altLang="pt-BR" sz="2400" dirty="0" smtClean="0"/>
              <a:t> para o </a:t>
            </a:r>
            <a:r>
              <a:rPr lang="en-GB" altLang="pt-BR" sz="2400" dirty="0" err="1" smtClean="0"/>
              <a:t>sistema</a:t>
            </a:r>
            <a:r>
              <a:rPr lang="en-GB" altLang="pt-BR" sz="2400" dirty="0" smtClean="0"/>
              <a:t> e para o software </a:t>
            </a:r>
            <a:r>
              <a:rPr lang="en-GB" altLang="pt-BR" sz="2400" dirty="0" err="1" smtClean="0"/>
              <a:t>são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documentados</a:t>
            </a:r>
            <a:r>
              <a:rPr lang="en-GB" altLang="pt-BR" sz="2400" dirty="0" smtClean="0"/>
              <a:t> e </a:t>
            </a:r>
            <a:r>
              <a:rPr lang="en-GB" altLang="pt-BR" sz="2400" dirty="0" err="1" smtClean="0"/>
              <a:t>revistos</a:t>
            </a:r>
            <a:r>
              <a:rPr lang="en-GB" altLang="pt-BR" sz="2400" dirty="0" smtClean="0"/>
              <a:t> com o </a:t>
            </a:r>
            <a:r>
              <a:rPr lang="en-GB" altLang="pt-BR" sz="2400" dirty="0" err="1" smtClean="0"/>
              <a:t>cliente</a:t>
            </a:r>
            <a:r>
              <a:rPr lang="en-GB" altLang="pt-BR" sz="2400" dirty="0" smtClean="0"/>
              <a:t>.</a:t>
            </a:r>
          </a:p>
          <a:p>
            <a:pPr marL="354013" indent="-354013" algn="just">
              <a:spcBef>
                <a:spcPts val="4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Produz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especificação</a:t>
            </a:r>
            <a:r>
              <a:rPr lang="en-GB" altLang="pt-BR" sz="2400" dirty="0" smtClean="0"/>
              <a:t> dos </a:t>
            </a:r>
            <a:r>
              <a:rPr lang="en-GB" altLang="pt-BR" sz="2400" dirty="0" err="1" smtClean="0"/>
              <a:t>requisitos</a:t>
            </a:r>
            <a:r>
              <a:rPr lang="en-GB" altLang="pt-BR" sz="2400" dirty="0" smtClean="0"/>
              <a:t>.</a:t>
            </a:r>
          </a:p>
          <a:p>
            <a:pPr marL="354013" indent="-354013" algn="just">
              <a:spcBef>
                <a:spcPts val="4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Faz</a:t>
            </a:r>
            <a:r>
              <a:rPr lang="en-GB" altLang="pt-BR" sz="2400" dirty="0" smtClean="0"/>
              <a:t> parte da </a:t>
            </a:r>
            <a:r>
              <a:rPr lang="en-GB" altLang="pt-BR" sz="2400" dirty="0" err="1" smtClean="0"/>
              <a:t>Analise</a:t>
            </a:r>
            <a:r>
              <a:rPr lang="en-GB" altLang="pt-BR" sz="2400" dirty="0" smtClean="0"/>
              <a:t> de Sistema.</a:t>
            </a:r>
          </a:p>
          <a:p>
            <a:pPr marL="354013" indent="-354013" algn="just">
              <a:spcBef>
                <a:spcPts val="6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1628800"/>
            <a:ext cx="8569325" cy="4521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spcBef>
                <a:spcPts val="7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800" b="1" dirty="0" err="1" smtClean="0"/>
              <a:t>Codificação</a:t>
            </a:r>
            <a:endParaRPr lang="en-GB" altLang="pt-BR" sz="2800" b="1" dirty="0" smtClean="0"/>
          </a:p>
          <a:p>
            <a:pPr marL="354013" indent="-354013" algn="just">
              <a:spcBef>
                <a:spcPts val="7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800" b="1" dirty="0" smtClean="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 dirty="0" err="1" smtClean="0"/>
              <a:t>Projeto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traduzido</a:t>
            </a:r>
            <a:r>
              <a:rPr lang="en-GB" altLang="pt-BR" sz="2400" dirty="0" smtClean="0"/>
              <a:t> para a </a:t>
            </a:r>
            <a:r>
              <a:rPr lang="en-GB" altLang="pt-BR" sz="2400" dirty="0" err="1" smtClean="0"/>
              <a:t>linguagem</a:t>
            </a:r>
            <a:r>
              <a:rPr lang="en-GB" altLang="pt-BR" sz="2400" dirty="0" smtClean="0"/>
              <a:t> do </a:t>
            </a:r>
            <a:r>
              <a:rPr lang="en-GB" altLang="pt-BR" sz="2400" dirty="0" err="1" smtClean="0"/>
              <a:t>computador</a:t>
            </a:r>
            <a:r>
              <a:rPr lang="en-GB" altLang="pt-BR" sz="2400" dirty="0" smtClean="0"/>
              <a:t>(C, Delphi, Java).</a:t>
            </a:r>
          </a:p>
          <a:p>
            <a:pPr marL="354013" indent="-354013" algn="just">
              <a:spcBef>
                <a:spcPts val="600"/>
              </a:spcBef>
              <a:buFont typeface="Tahoma" pitchFamily="34" charset="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973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1312</Words>
  <Application>Microsoft Office PowerPoint</Application>
  <PresentationFormat>Apresentação na tela (4:3)</PresentationFormat>
  <Paragraphs>161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PROJETO DE SISTEMAS ORIENTADO A OBJETO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UML – UNIFIED MODELING LANGUAGE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SISTEMAS ORIENTADO A OBJETO</dc:title>
  <dc:creator>SIMONE</dc:creator>
  <cp:lastModifiedBy>SIMONE</cp:lastModifiedBy>
  <cp:revision>11</cp:revision>
  <dcterms:created xsi:type="dcterms:W3CDTF">2018-08-28T17:58:13Z</dcterms:created>
  <dcterms:modified xsi:type="dcterms:W3CDTF">2018-08-29T16:31:45Z</dcterms:modified>
</cp:coreProperties>
</file>