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56" r:id="rId3"/>
    <p:sldId id="263" r:id="rId4"/>
    <p:sldId id="259" r:id="rId5"/>
    <p:sldId id="271" r:id="rId6"/>
    <p:sldId id="270" r:id="rId7"/>
    <p:sldId id="277" r:id="rId8"/>
    <p:sldId id="292" r:id="rId9"/>
    <p:sldId id="266" r:id="rId10"/>
    <p:sldId id="267" r:id="rId11"/>
    <p:sldId id="268" r:id="rId12"/>
    <p:sldId id="269" r:id="rId13"/>
    <p:sldId id="272" r:id="rId14"/>
    <p:sldId id="293" r:id="rId15"/>
    <p:sldId id="276" r:id="rId16"/>
    <p:sldId id="285" r:id="rId17"/>
    <p:sldId id="286" r:id="rId18"/>
    <p:sldId id="296" r:id="rId19"/>
    <p:sldId id="295"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94748"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9EDEE52-87E1-4D33-82B9-23956554A6DB}" type="datetimeFigureOut">
              <a:rPr lang="pt-BR" smtClean="0"/>
              <a:t>12/09/2018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231510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9EDEE52-87E1-4D33-82B9-23956554A6DB}" type="datetimeFigureOut">
              <a:rPr lang="pt-BR" smtClean="0"/>
              <a:t>12/09/2018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417172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9EDEE52-87E1-4D33-82B9-23956554A6DB}" type="datetimeFigureOut">
              <a:rPr lang="pt-BR" smtClean="0"/>
              <a:t>12/09/2018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318001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9EDEE52-87E1-4D33-82B9-23956554A6DB}" type="datetimeFigureOut">
              <a:rPr lang="pt-BR" smtClean="0"/>
              <a:t>12/09/2018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151993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9EDEE52-87E1-4D33-82B9-23956554A6DB}" type="datetimeFigureOut">
              <a:rPr lang="pt-BR" smtClean="0"/>
              <a:t>12/09/2018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212245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9EDEE52-87E1-4D33-82B9-23956554A6DB}" type="datetimeFigureOut">
              <a:rPr lang="pt-BR" smtClean="0"/>
              <a:t>12/09/2018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109648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9EDEE52-87E1-4D33-82B9-23956554A6DB}" type="datetimeFigureOut">
              <a:rPr lang="pt-BR" smtClean="0"/>
              <a:t>12/09/2018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261324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9EDEE52-87E1-4D33-82B9-23956554A6DB}" type="datetimeFigureOut">
              <a:rPr lang="pt-BR" smtClean="0"/>
              <a:t>12/09/2018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383468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9EDEE52-87E1-4D33-82B9-23956554A6DB}" type="datetimeFigureOut">
              <a:rPr lang="pt-BR" smtClean="0"/>
              <a:t>12/09/2018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106029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9EDEE52-87E1-4D33-82B9-23956554A6DB}" type="datetimeFigureOut">
              <a:rPr lang="pt-BR" smtClean="0"/>
              <a:t>12/09/2018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266924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9EDEE52-87E1-4D33-82B9-23956554A6DB}" type="datetimeFigureOut">
              <a:rPr lang="pt-BR" smtClean="0"/>
              <a:t>12/09/2018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2F8F9D9-F53F-4525-ABDC-E287AA1ED60D}" type="slidenum">
              <a:rPr lang="pt-BR" smtClean="0"/>
              <a:t>‹nº›</a:t>
            </a:fld>
            <a:endParaRPr lang="pt-BR"/>
          </a:p>
        </p:txBody>
      </p:sp>
    </p:spTree>
    <p:extLst>
      <p:ext uri="{BB962C8B-B14F-4D97-AF65-F5344CB8AC3E}">
        <p14:creationId xmlns:p14="http://schemas.microsoft.com/office/powerpoint/2010/main" val="120461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DEE52-87E1-4D33-82B9-23956554A6DB}" type="datetimeFigureOut">
              <a:rPr lang="pt-BR" smtClean="0"/>
              <a:t>12/09/2018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8F9D9-F53F-4525-ABDC-E287AA1ED60D}" type="slidenum">
              <a:rPr lang="pt-BR" smtClean="0"/>
              <a:t>‹nº›</a:t>
            </a:fld>
            <a:endParaRPr lang="pt-BR"/>
          </a:p>
        </p:txBody>
      </p:sp>
    </p:spTree>
    <p:extLst>
      <p:ext uri="{BB962C8B-B14F-4D97-AF65-F5344CB8AC3E}">
        <p14:creationId xmlns:p14="http://schemas.microsoft.com/office/powerpoint/2010/main" val="2834279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96413" y="922728"/>
            <a:ext cx="8064896" cy="4801314"/>
          </a:xfrm>
          <a:prstGeom prst="rect">
            <a:avLst/>
          </a:prstGeom>
        </p:spPr>
        <p:txBody>
          <a:bodyPr wrap="square">
            <a:spAutoFit/>
          </a:bodyPr>
          <a:lstStyle/>
          <a:p>
            <a:pPr algn="just"/>
            <a:r>
              <a:rPr lang="pt-BR" b="1" i="1" dirty="0"/>
              <a:t>Aplicações monolíticas (uma camada)</a:t>
            </a:r>
            <a:endParaRPr lang="pt-BR" dirty="0"/>
          </a:p>
          <a:p>
            <a:pPr algn="just"/>
            <a:r>
              <a:rPr lang="pt-BR" dirty="0"/>
              <a:t>Nos tempos antigos do reinado do grande porte e do computador pessoal independente, um aplicativo era desenvolvido para ser usado em uma única máquina (</a:t>
            </a:r>
            <a:r>
              <a:rPr lang="pt-BR" b="1" i="1" dirty="0" err="1"/>
              <a:t>standalone</a:t>
            </a:r>
            <a:r>
              <a:rPr lang="pt-BR" dirty="0"/>
              <a:t>). Geralmente esse aplicativo continha todas as funcionalidades em um único módulo gerado por uma grande quantidade de linhas de código e de difícil manutenção. A entrada do usuário, verificação, lógica de negócio e acesso a banco de dados estavam todos presentes em um mesmo lugar</a:t>
            </a:r>
            <a:r>
              <a:rPr lang="pt-BR" dirty="0" smtClean="0"/>
              <a:t>.</a:t>
            </a:r>
          </a:p>
          <a:p>
            <a:pPr algn="just"/>
            <a:endParaRPr lang="pt-BR" dirty="0"/>
          </a:p>
          <a:p>
            <a:pPr algn="just"/>
            <a:endParaRPr lang="pt-BR" dirty="0" smtClean="0"/>
          </a:p>
          <a:p>
            <a:pPr algn="just"/>
            <a:r>
              <a:rPr lang="pt-BR" b="1" i="1" dirty="0" smtClean="0"/>
              <a:t>Aplicações </a:t>
            </a:r>
            <a:r>
              <a:rPr lang="pt-BR" b="1" i="1" dirty="0"/>
              <a:t>em duas camadas</a:t>
            </a:r>
            <a:endParaRPr lang="pt-BR" dirty="0"/>
          </a:p>
          <a:p>
            <a:pPr algn="just"/>
            <a:r>
              <a:rPr lang="pt-BR" dirty="0"/>
              <a:t>A necessidade de compartilhar a lógica de acesso a dados entre vários usuários simultâneos fez surgir as aplicações em duas camadas. Nesta estrutura, a base de dados foi colocada em uma máquina específica, separada das máquinas que executavam as aplicações. Nessa abordagem, temos aplicativos instalados em estações clientes contendo toda a lógica da aplicação (clientes ricos ou gordos). Um grande problema neste modelo é o gerenciamento de versões pois, para cada alteração, os aplicativos precisam ser atualizados em todas as máquinas clientes</a:t>
            </a:r>
          </a:p>
        </p:txBody>
      </p:sp>
      <p:sp>
        <p:nvSpPr>
          <p:cNvPr id="3" name="Retângulo 2"/>
          <p:cNvSpPr/>
          <p:nvPr/>
        </p:nvSpPr>
        <p:spPr>
          <a:xfrm>
            <a:off x="1331640" y="548680"/>
            <a:ext cx="2647776" cy="369332"/>
          </a:xfrm>
          <a:prstGeom prst="rect">
            <a:avLst/>
          </a:prstGeom>
        </p:spPr>
        <p:txBody>
          <a:bodyPr wrap="none">
            <a:spAutoFit/>
          </a:bodyPr>
          <a:lstStyle/>
          <a:p>
            <a:r>
              <a:rPr lang="pt-BR" b="1" dirty="0"/>
              <a:t>Modelo em três camadas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872646"/>
            <a:ext cx="51530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724042"/>
            <a:ext cx="57245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69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611560" y="404664"/>
            <a:ext cx="7992888" cy="2585323"/>
          </a:xfrm>
          <a:prstGeom prst="rect">
            <a:avLst/>
          </a:prstGeom>
          <a:noFill/>
        </p:spPr>
        <p:txBody>
          <a:bodyPr wrap="square" rtlCol="0">
            <a:spAutoFit/>
          </a:bodyPr>
          <a:lstStyle/>
          <a:p>
            <a:pPr algn="just"/>
            <a:r>
              <a:rPr lang="pt-BR" dirty="0" smtClean="0"/>
              <a:t>A ideia  seria pegar processamento que é única, subir  para um nível anterior  e apresentação dela continuar diferente e processamento é único.</a:t>
            </a:r>
          </a:p>
          <a:p>
            <a:pPr algn="just"/>
            <a:endParaRPr lang="pt-BR" dirty="0"/>
          </a:p>
          <a:p>
            <a:pPr algn="just"/>
            <a:r>
              <a:rPr lang="pt-BR" dirty="0" smtClean="0"/>
              <a:t>Então não preciso reescrever o processamento </a:t>
            </a:r>
          </a:p>
          <a:p>
            <a:pPr algn="just"/>
            <a:r>
              <a:rPr lang="pt-BR" dirty="0" smtClean="0"/>
              <a:t>Então se fosse desenvolver um código  poderia ter uma parte só de processamento (parte responsável em processar os Requisição  de tocar música ) e a forma de manipular seria dado de interfaces diferentes.</a:t>
            </a:r>
          </a:p>
          <a:p>
            <a:pPr algn="just"/>
            <a:endParaRPr lang="pt-BR" dirty="0"/>
          </a:p>
          <a:p>
            <a:pPr algn="just"/>
            <a:endParaRPr lang="pt-BR"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815" y="2564904"/>
            <a:ext cx="55245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9574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99592" y="404664"/>
            <a:ext cx="7704856" cy="2031325"/>
          </a:xfrm>
          <a:prstGeom prst="rect">
            <a:avLst/>
          </a:prstGeom>
          <a:noFill/>
        </p:spPr>
        <p:txBody>
          <a:bodyPr wrap="square" rtlCol="0">
            <a:spAutoFit/>
          </a:bodyPr>
          <a:lstStyle/>
          <a:p>
            <a:pPr algn="just"/>
            <a:r>
              <a:rPr lang="pt-BR" dirty="0" smtClean="0"/>
              <a:t>Outra forma são as duas versões do </a:t>
            </a:r>
            <a:r>
              <a:rPr lang="pt-BR" dirty="0" err="1" smtClean="0"/>
              <a:t>word</a:t>
            </a:r>
            <a:r>
              <a:rPr lang="pt-BR" dirty="0" smtClean="0"/>
              <a:t> </a:t>
            </a:r>
          </a:p>
          <a:p>
            <a:pPr algn="just"/>
            <a:endParaRPr lang="pt-BR" dirty="0"/>
          </a:p>
          <a:p>
            <a:pPr algn="just"/>
            <a:endParaRPr lang="pt-BR" dirty="0" smtClean="0"/>
          </a:p>
          <a:p>
            <a:pPr algn="just"/>
            <a:r>
              <a:rPr lang="pt-BR" dirty="0" smtClean="0"/>
              <a:t>As duas versões fazem basicamente a mesma coisa  porem  a interface q a gente vai ter  é diferente </a:t>
            </a:r>
          </a:p>
          <a:p>
            <a:pPr algn="just"/>
            <a:endParaRPr lang="pt-BR" dirty="0"/>
          </a:p>
          <a:p>
            <a:pPr algn="just"/>
            <a:endParaRPr lang="pt-B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04864"/>
            <a:ext cx="39433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ixaDeTexto 3"/>
          <p:cNvSpPr txBox="1"/>
          <p:nvPr/>
        </p:nvSpPr>
        <p:spPr>
          <a:xfrm>
            <a:off x="895191" y="4581128"/>
            <a:ext cx="7704856" cy="1477328"/>
          </a:xfrm>
          <a:prstGeom prst="rect">
            <a:avLst/>
          </a:prstGeom>
          <a:noFill/>
        </p:spPr>
        <p:txBody>
          <a:bodyPr wrap="square" rtlCol="0">
            <a:spAutoFit/>
          </a:bodyPr>
          <a:lstStyle/>
          <a:p>
            <a:pPr algn="just"/>
            <a:r>
              <a:rPr lang="pt-BR" dirty="0" smtClean="0"/>
              <a:t>Exemplo: também a aplicação   poderia ter  um cliente  e esse cliente  ter uma interface de cadastro  via linha de código   no dos  ou interface desktop ou interface web. O cliente é sempre o mesmo, só teremos formar de cadastro diferentes eu escreveria este cliente apenas uma vez .</a:t>
            </a:r>
            <a:endParaRPr lang="pt-BR" dirty="0"/>
          </a:p>
          <a:p>
            <a:pPr algn="just"/>
            <a:endParaRPr lang="pt-BR" dirty="0"/>
          </a:p>
        </p:txBody>
      </p:sp>
    </p:spTree>
    <p:extLst>
      <p:ext uri="{BB962C8B-B14F-4D97-AF65-F5344CB8AC3E}">
        <p14:creationId xmlns:p14="http://schemas.microsoft.com/office/powerpoint/2010/main" val="979182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67356"/>
            <a:ext cx="6638478" cy="2212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aixaDeTexto 2"/>
          <p:cNvSpPr txBox="1"/>
          <p:nvPr/>
        </p:nvSpPr>
        <p:spPr>
          <a:xfrm>
            <a:off x="899592" y="404664"/>
            <a:ext cx="7704856" cy="2031325"/>
          </a:xfrm>
          <a:prstGeom prst="rect">
            <a:avLst/>
          </a:prstGeom>
          <a:noFill/>
        </p:spPr>
        <p:txBody>
          <a:bodyPr wrap="square" rtlCol="0">
            <a:spAutoFit/>
          </a:bodyPr>
          <a:lstStyle/>
          <a:p>
            <a:pPr algn="just"/>
            <a:r>
              <a:rPr lang="pt-BR" dirty="0" smtClean="0"/>
              <a:t>Outro exemplo </a:t>
            </a:r>
          </a:p>
          <a:p>
            <a:pPr algn="just"/>
            <a:endParaRPr lang="pt-BR" dirty="0"/>
          </a:p>
          <a:p>
            <a:pPr algn="just"/>
            <a:r>
              <a:rPr lang="pt-BR" dirty="0" smtClean="0"/>
              <a:t>Cliente  e esse cliente a gente utiliza ele em vendas, faturamento, </a:t>
            </a:r>
            <a:r>
              <a:rPr lang="pt-BR" dirty="0" err="1" smtClean="0"/>
              <a:t>sac</a:t>
            </a:r>
            <a:r>
              <a:rPr lang="pt-BR" dirty="0" smtClean="0"/>
              <a:t> .</a:t>
            </a:r>
          </a:p>
          <a:p>
            <a:pPr algn="just"/>
            <a:r>
              <a:rPr lang="pt-BR" dirty="0" smtClean="0"/>
              <a:t>Desenvolve apenas uma vez cliente e acabamos tendo  um reaproveitamento  e código.</a:t>
            </a:r>
          </a:p>
          <a:p>
            <a:pPr algn="just"/>
            <a:endParaRPr lang="pt-BR" dirty="0"/>
          </a:p>
          <a:p>
            <a:pPr algn="just"/>
            <a:endParaRPr lang="pt-BR" dirty="0"/>
          </a:p>
        </p:txBody>
      </p:sp>
    </p:spTree>
    <p:extLst>
      <p:ext uri="{BB962C8B-B14F-4D97-AF65-F5344CB8AC3E}">
        <p14:creationId xmlns:p14="http://schemas.microsoft.com/office/powerpoint/2010/main" val="905276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99592" y="404664"/>
            <a:ext cx="7704856" cy="3693319"/>
          </a:xfrm>
          <a:prstGeom prst="rect">
            <a:avLst/>
          </a:prstGeom>
          <a:noFill/>
        </p:spPr>
        <p:txBody>
          <a:bodyPr wrap="square" rtlCol="0">
            <a:spAutoFit/>
          </a:bodyPr>
          <a:lstStyle/>
          <a:p>
            <a:pPr algn="just"/>
            <a:r>
              <a:rPr lang="pt-BR" dirty="0" smtClean="0"/>
              <a:t>Objetivo: facilitar desenvolvimento, manutenção e reaproveitamento de código.</a:t>
            </a:r>
          </a:p>
          <a:p>
            <a:pPr algn="just"/>
            <a:endParaRPr lang="pt-BR" dirty="0"/>
          </a:p>
          <a:p>
            <a:pPr algn="just"/>
            <a:r>
              <a:rPr lang="pt-BR" dirty="0" smtClean="0"/>
              <a:t>Mudanças mais frequentes </a:t>
            </a:r>
          </a:p>
          <a:p>
            <a:pPr algn="just"/>
            <a:r>
              <a:rPr lang="pt-BR" dirty="0"/>
              <a:t>	</a:t>
            </a:r>
            <a:r>
              <a:rPr lang="pt-BR" dirty="0" smtClean="0"/>
              <a:t>Interface com o usuário (visão)</a:t>
            </a:r>
          </a:p>
          <a:p>
            <a:pPr algn="just"/>
            <a:endParaRPr lang="pt-BR" dirty="0"/>
          </a:p>
          <a:p>
            <a:pPr algn="just"/>
            <a:r>
              <a:rPr lang="pt-BR" dirty="0" smtClean="0"/>
              <a:t>Mudanças comuns</a:t>
            </a:r>
          </a:p>
          <a:p>
            <a:pPr algn="just"/>
            <a:r>
              <a:rPr lang="pt-BR" dirty="0"/>
              <a:t>	</a:t>
            </a:r>
            <a:r>
              <a:rPr lang="pt-BR" dirty="0" smtClean="0"/>
              <a:t>Modelo de dados</a:t>
            </a:r>
          </a:p>
          <a:p>
            <a:pPr algn="just"/>
            <a:endParaRPr lang="pt-BR" dirty="0"/>
          </a:p>
          <a:p>
            <a:pPr algn="just"/>
            <a:r>
              <a:rPr lang="pt-BR" dirty="0" smtClean="0"/>
              <a:t>Mudanças menos comuns</a:t>
            </a:r>
          </a:p>
          <a:p>
            <a:pPr algn="just"/>
            <a:r>
              <a:rPr lang="pt-BR" dirty="0"/>
              <a:t>	</a:t>
            </a:r>
            <a:r>
              <a:rPr lang="pt-BR" dirty="0" smtClean="0"/>
              <a:t>Processo de negócio ( processamento)</a:t>
            </a:r>
          </a:p>
          <a:p>
            <a:pPr algn="just"/>
            <a:endParaRPr lang="pt-BR" dirty="0"/>
          </a:p>
          <a:p>
            <a:pPr algn="just"/>
            <a:endParaRPr lang="pt-BR" dirty="0" smtClean="0"/>
          </a:p>
          <a:p>
            <a:pPr algn="just"/>
            <a:endParaRPr lang="pt-BR" dirty="0"/>
          </a:p>
        </p:txBody>
      </p:sp>
      <p:sp>
        <p:nvSpPr>
          <p:cNvPr id="3" name="CaixaDeTexto 2"/>
          <p:cNvSpPr txBox="1"/>
          <p:nvPr/>
        </p:nvSpPr>
        <p:spPr>
          <a:xfrm>
            <a:off x="683568" y="3645024"/>
            <a:ext cx="7704856" cy="2585323"/>
          </a:xfrm>
          <a:prstGeom prst="rect">
            <a:avLst/>
          </a:prstGeom>
          <a:noFill/>
        </p:spPr>
        <p:txBody>
          <a:bodyPr wrap="square" rtlCol="0">
            <a:spAutoFit/>
          </a:bodyPr>
          <a:lstStyle/>
          <a:p>
            <a:pPr algn="just"/>
            <a:r>
              <a:rPr lang="pt-BR" dirty="0" smtClean="0"/>
              <a:t>Com esse padrão desejamos:</a:t>
            </a:r>
          </a:p>
          <a:p>
            <a:pPr algn="just"/>
            <a:endParaRPr lang="pt-BR" dirty="0"/>
          </a:p>
          <a:p>
            <a:pPr algn="just"/>
            <a:r>
              <a:rPr lang="pt-BR" dirty="0" smtClean="0"/>
              <a:t>Mudar a interface sem mudar o resto</a:t>
            </a:r>
          </a:p>
          <a:p>
            <a:pPr algn="just"/>
            <a:r>
              <a:rPr lang="pt-BR" dirty="0" smtClean="0"/>
              <a:t>Mudar os dados sem mudar o resto</a:t>
            </a:r>
          </a:p>
          <a:p>
            <a:pPr algn="just"/>
            <a:r>
              <a:rPr lang="pt-BR" dirty="0" smtClean="0"/>
              <a:t>Mudar o processo sem mudar o resto</a:t>
            </a:r>
          </a:p>
          <a:p>
            <a:pPr algn="just"/>
            <a:endParaRPr lang="pt-BR" dirty="0"/>
          </a:p>
          <a:p>
            <a:pPr algn="just"/>
            <a:endParaRPr lang="pt-BR" dirty="0" smtClean="0"/>
          </a:p>
          <a:p>
            <a:pPr algn="just"/>
            <a:endParaRPr lang="pt-BR" dirty="0" smtClean="0"/>
          </a:p>
          <a:p>
            <a:pPr algn="just"/>
            <a:endParaRPr lang="pt-BR" dirty="0"/>
          </a:p>
        </p:txBody>
      </p:sp>
    </p:spTree>
    <p:extLst>
      <p:ext uri="{BB962C8B-B14F-4D97-AF65-F5344CB8AC3E}">
        <p14:creationId xmlns:p14="http://schemas.microsoft.com/office/powerpoint/2010/main" val="3372466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43922" y="219998"/>
            <a:ext cx="3686266" cy="369332"/>
          </a:xfrm>
          <a:prstGeom prst="rect">
            <a:avLst/>
          </a:prstGeom>
        </p:spPr>
        <p:txBody>
          <a:bodyPr wrap="none">
            <a:spAutoFit/>
          </a:bodyPr>
          <a:lstStyle/>
          <a:p>
            <a:r>
              <a:rPr lang="pt-BR" b="1" i="1" dirty="0"/>
              <a:t>Padrão MVP - </a:t>
            </a:r>
            <a:r>
              <a:rPr lang="pt-BR" b="1" i="1" dirty="0" err="1"/>
              <a:t>Model-view-presenter</a:t>
            </a:r>
            <a:endParaRPr lang="pt-BR" dirty="0"/>
          </a:p>
        </p:txBody>
      </p:sp>
      <p:sp>
        <p:nvSpPr>
          <p:cNvPr id="3" name="Retângulo 2"/>
          <p:cNvSpPr/>
          <p:nvPr/>
        </p:nvSpPr>
        <p:spPr>
          <a:xfrm>
            <a:off x="179512" y="625035"/>
            <a:ext cx="8424936" cy="4524315"/>
          </a:xfrm>
          <a:prstGeom prst="rect">
            <a:avLst/>
          </a:prstGeom>
        </p:spPr>
        <p:txBody>
          <a:bodyPr wrap="square">
            <a:spAutoFit/>
          </a:bodyPr>
          <a:lstStyle/>
          <a:p>
            <a:pPr algn="just"/>
            <a:r>
              <a:rPr lang="pt-BR" dirty="0" err="1"/>
              <a:t>Model</a:t>
            </a:r>
            <a:r>
              <a:rPr lang="pt-BR" dirty="0"/>
              <a:t>–</a:t>
            </a:r>
            <a:r>
              <a:rPr lang="pt-BR" dirty="0" err="1"/>
              <a:t>view</a:t>
            </a:r>
            <a:r>
              <a:rPr lang="pt-BR" dirty="0"/>
              <a:t>–</a:t>
            </a:r>
            <a:r>
              <a:rPr lang="pt-BR" dirty="0" err="1"/>
              <a:t>presenter</a:t>
            </a:r>
            <a:r>
              <a:rPr lang="pt-BR" dirty="0"/>
              <a:t> (MVP) é uma derivação do padrão de software </a:t>
            </a:r>
            <a:r>
              <a:rPr lang="pt-BR" dirty="0" err="1"/>
              <a:t>model-view-controller</a:t>
            </a:r>
            <a:r>
              <a:rPr lang="pt-BR" dirty="0"/>
              <a:t> (MVC), usado também para construir principalmente interfaces gráficas.</a:t>
            </a:r>
          </a:p>
          <a:p>
            <a:pPr algn="just"/>
            <a:r>
              <a:rPr lang="pt-BR" dirty="0"/>
              <a:t> </a:t>
            </a:r>
          </a:p>
          <a:p>
            <a:pPr algn="just"/>
            <a:r>
              <a:rPr lang="pt-BR" b="1" i="1" dirty="0"/>
              <a:t>  </a:t>
            </a:r>
            <a:r>
              <a:rPr lang="pt-BR" dirty="0" smtClean="0"/>
              <a:t>MVP </a:t>
            </a:r>
            <a:r>
              <a:rPr lang="pt-BR" dirty="0"/>
              <a:t>é um padrão de desenho de interface de usuário projetado para facilitar os testes unitários automatizados e melhorar a separação de interesses em lógica de apresentação:</a:t>
            </a:r>
          </a:p>
          <a:p>
            <a:pPr algn="just"/>
            <a:r>
              <a:rPr lang="pt-BR" dirty="0"/>
              <a:t> </a:t>
            </a:r>
          </a:p>
          <a:p>
            <a:pPr algn="just"/>
            <a:r>
              <a:rPr lang="pt-BR" b="1" dirty="0" err="1"/>
              <a:t>Model</a:t>
            </a:r>
            <a:r>
              <a:rPr lang="pt-BR" dirty="0"/>
              <a:t> é uma interface que define o modelo de dados que será exibido ou alterado na interface do usuário. Corresponde aos objetos que contém a lógica do negócio.</a:t>
            </a:r>
          </a:p>
          <a:p>
            <a:pPr algn="just"/>
            <a:r>
              <a:rPr lang="pt-BR" dirty="0"/>
              <a:t> </a:t>
            </a:r>
          </a:p>
          <a:p>
            <a:pPr lvl="0" algn="just"/>
            <a:r>
              <a:rPr lang="pt-BR" b="1" dirty="0" err="1"/>
              <a:t>View</a:t>
            </a:r>
            <a:r>
              <a:rPr lang="pt-BR" dirty="0"/>
              <a:t> é uma interface que exibe de fato os dados (o modelo) e guia os comandos do usuário (eventos) à camada </a:t>
            </a:r>
            <a:r>
              <a:rPr lang="pt-BR" dirty="0" err="1"/>
              <a:t>Presenter</a:t>
            </a:r>
            <a:r>
              <a:rPr lang="pt-BR" dirty="0"/>
              <a:t> para atuar sobre os dados.</a:t>
            </a:r>
          </a:p>
          <a:p>
            <a:pPr algn="just"/>
            <a:r>
              <a:rPr lang="pt-BR" dirty="0"/>
              <a:t> </a:t>
            </a:r>
          </a:p>
          <a:p>
            <a:pPr lvl="0" algn="just"/>
            <a:r>
              <a:rPr lang="pt-BR" dirty="0"/>
              <a:t>A </a:t>
            </a:r>
            <a:r>
              <a:rPr lang="pt-BR" b="1" dirty="0"/>
              <a:t>interface </a:t>
            </a:r>
            <a:r>
              <a:rPr lang="pt-BR" b="1" dirty="0" err="1"/>
              <a:t>Presenter</a:t>
            </a:r>
            <a:r>
              <a:rPr lang="pt-BR" b="1" dirty="0"/>
              <a:t> </a:t>
            </a:r>
            <a:r>
              <a:rPr lang="pt-BR" dirty="0" smtClean="0"/>
              <a:t>atua </a:t>
            </a:r>
            <a:r>
              <a:rPr lang="pt-BR" dirty="0"/>
              <a:t>sobre a </a:t>
            </a:r>
            <a:r>
              <a:rPr lang="pt-BR" dirty="0" err="1"/>
              <a:t>Model</a:t>
            </a:r>
            <a:r>
              <a:rPr lang="pt-BR" dirty="0"/>
              <a:t> e a </a:t>
            </a:r>
            <a:r>
              <a:rPr lang="pt-BR" dirty="0" err="1"/>
              <a:t>View</a:t>
            </a:r>
            <a:r>
              <a:rPr lang="pt-BR" dirty="0"/>
              <a:t>. Ela recupera os dados dos repositórios (modelo), e os formata para exibi-los na </a:t>
            </a:r>
            <a:r>
              <a:rPr lang="pt-BR" dirty="0" err="1"/>
              <a:t>View</a:t>
            </a:r>
            <a:r>
              <a:rPr lang="pt-BR" dirty="0" smtClean="0"/>
              <a:t>. Conforme o </a:t>
            </a:r>
            <a:r>
              <a:rPr lang="pt-BR" dirty="0" err="1" smtClean="0"/>
              <a:t>presenter</a:t>
            </a:r>
            <a:r>
              <a:rPr lang="pt-BR" dirty="0" smtClean="0"/>
              <a:t> atualiza o modelo, o componente </a:t>
            </a:r>
            <a:r>
              <a:rPr lang="pt-BR" dirty="0" err="1" smtClean="0"/>
              <a:t>view</a:t>
            </a:r>
            <a:r>
              <a:rPr lang="pt-BR" dirty="0" smtClean="0"/>
              <a:t> é atualizado</a:t>
            </a:r>
            <a:endParaRPr lang="pt-BR" dirty="0"/>
          </a:p>
        </p:txBody>
      </p:sp>
    </p:spTree>
    <p:extLst>
      <p:ext uri="{BB962C8B-B14F-4D97-AF65-F5344CB8AC3E}">
        <p14:creationId xmlns:p14="http://schemas.microsoft.com/office/powerpoint/2010/main" val="1652707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Resultado de imagem para Padrão MVP - Model-view-presenter"/>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84784"/>
            <a:ext cx="5400600" cy="3240360"/>
          </a:xfrm>
          <a:prstGeom prst="rect">
            <a:avLst/>
          </a:prstGeom>
          <a:noFill/>
          <a:ln>
            <a:noFill/>
          </a:ln>
        </p:spPr>
      </p:pic>
      <p:sp>
        <p:nvSpPr>
          <p:cNvPr id="4" name="CaixaDeTexto 3"/>
          <p:cNvSpPr txBox="1"/>
          <p:nvPr/>
        </p:nvSpPr>
        <p:spPr>
          <a:xfrm>
            <a:off x="1835696" y="332656"/>
            <a:ext cx="5256584" cy="369332"/>
          </a:xfrm>
          <a:prstGeom prst="rect">
            <a:avLst/>
          </a:prstGeom>
          <a:noFill/>
        </p:spPr>
        <p:txBody>
          <a:bodyPr wrap="square" rtlCol="0">
            <a:spAutoFit/>
          </a:bodyPr>
          <a:lstStyle/>
          <a:p>
            <a:r>
              <a:rPr lang="pt-BR" dirty="0" smtClean="0"/>
              <a:t>MVC x MVP</a:t>
            </a:r>
            <a:endParaRPr lang="pt-BR" dirty="0"/>
          </a:p>
        </p:txBody>
      </p:sp>
    </p:spTree>
    <p:extLst>
      <p:ext uri="{BB962C8B-B14F-4D97-AF65-F5344CB8AC3E}">
        <p14:creationId xmlns:p14="http://schemas.microsoft.com/office/powerpoint/2010/main" val="2225068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31300" y="548680"/>
            <a:ext cx="8239930" cy="646331"/>
          </a:xfrm>
          <a:prstGeom prst="rect">
            <a:avLst/>
          </a:prstGeom>
          <a:noFill/>
        </p:spPr>
        <p:txBody>
          <a:bodyPr wrap="square" rtlCol="0">
            <a:spAutoFit/>
          </a:bodyPr>
          <a:lstStyle/>
          <a:p>
            <a:endParaRPr lang="pt-BR" dirty="0">
              <a:solidFill>
                <a:srgbClr val="FF0000"/>
              </a:solidFill>
            </a:endParaRPr>
          </a:p>
          <a:p>
            <a:endParaRPr lang="pt-BR" dirty="0" smtClean="0">
              <a:solidFill>
                <a:srgbClr val="FF0000"/>
              </a:solidFill>
            </a:endParaRPr>
          </a:p>
        </p:txBody>
      </p:sp>
      <p:sp>
        <p:nvSpPr>
          <p:cNvPr id="5" name="Retângulo 4"/>
          <p:cNvSpPr/>
          <p:nvPr/>
        </p:nvSpPr>
        <p:spPr>
          <a:xfrm>
            <a:off x="374801" y="1196752"/>
            <a:ext cx="8352928" cy="1754326"/>
          </a:xfrm>
          <a:prstGeom prst="rect">
            <a:avLst/>
          </a:prstGeom>
        </p:spPr>
        <p:txBody>
          <a:bodyPr wrap="square">
            <a:spAutoFit/>
          </a:bodyPr>
          <a:lstStyle/>
          <a:p>
            <a:pPr algn="just"/>
            <a:r>
              <a:rPr lang="pt-BR" b="1" i="1" dirty="0"/>
              <a:t>Padrão MVVM - </a:t>
            </a:r>
            <a:r>
              <a:rPr lang="pt-BR" b="1" i="1" dirty="0" err="1"/>
              <a:t>Model</a:t>
            </a:r>
            <a:r>
              <a:rPr lang="pt-BR" b="1" i="1" dirty="0"/>
              <a:t> </a:t>
            </a:r>
            <a:r>
              <a:rPr lang="pt-BR" b="1" i="1" dirty="0" err="1"/>
              <a:t>View</a:t>
            </a:r>
            <a:r>
              <a:rPr lang="pt-BR" b="1" i="1" dirty="0"/>
              <a:t> </a:t>
            </a:r>
            <a:r>
              <a:rPr lang="pt-BR" b="1" i="1" dirty="0" err="1"/>
              <a:t>ViewModel</a:t>
            </a:r>
            <a:r>
              <a:rPr lang="pt-BR" b="1" i="1" dirty="0"/>
              <a:t> </a:t>
            </a:r>
            <a:endParaRPr lang="pt-BR" dirty="0"/>
          </a:p>
          <a:p>
            <a:pPr algn="just"/>
            <a:r>
              <a:rPr lang="pt-BR" dirty="0"/>
              <a:t> </a:t>
            </a:r>
          </a:p>
          <a:p>
            <a:pPr algn="just"/>
            <a:r>
              <a:rPr lang="pt-BR" dirty="0"/>
              <a:t>O MVVM </a:t>
            </a:r>
            <a:r>
              <a:rPr lang="pt-BR" dirty="0" smtClean="0"/>
              <a:t>é uma padrão criado em 2005 por  John </a:t>
            </a:r>
            <a:r>
              <a:rPr lang="pt-BR" dirty="0" err="1" smtClean="0"/>
              <a:t>Gossman</a:t>
            </a:r>
            <a:r>
              <a:rPr lang="pt-BR" dirty="0" smtClean="0"/>
              <a:t>, um dos arquitetos do WPF e </a:t>
            </a:r>
            <a:r>
              <a:rPr lang="pt-BR" dirty="0" err="1" smtClean="0"/>
              <a:t>Silverlight</a:t>
            </a:r>
            <a:r>
              <a:rPr lang="pt-BR" dirty="0" smtClean="0"/>
              <a:t> na Microsoft.</a:t>
            </a:r>
          </a:p>
          <a:p>
            <a:pPr algn="just"/>
            <a:r>
              <a:rPr lang="pt-BR" dirty="0" smtClean="0"/>
              <a:t>Este padrão é </a:t>
            </a:r>
            <a:r>
              <a:rPr lang="pt-BR" dirty="0" err="1" smtClean="0"/>
              <a:t>identico</a:t>
            </a:r>
            <a:r>
              <a:rPr lang="pt-BR" dirty="0" smtClean="0"/>
              <a:t> ao MVP e é específico para a arquitetura  do  </a:t>
            </a:r>
            <a:r>
              <a:rPr lang="pt-BR" dirty="0"/>
              <a:t>WPF e </a:t>
            </a:r>
            <a:r>
              <a:rPr lang="pt-BR" dirty="0" err="1"/>
              <a:t>Silverlight</a:t>
            </a:r>
            <a:r>
              <a:rPr lang="pt-BR" dirty="0" smtClean="0"/>
              <a:t>,.</a:t>
            </a:r>
            <a:endParaRPr lang="pt-BR" dirty="0"/>
          </a:p>
          <a:p>
            <a:pPr algn="just"/>
            <a:endParaRPr lang="pt-B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00" y="2936301"/>
            <a:ext cx="7813108"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0577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92696"/>
            <a:ext cx="6984776" cy="4863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354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67544" y="404665"/>
            <a:ext cx="5688632" cy="576064"/>
          </a:xfrm>
        </p:spPr>
        <p:txBody>
          <a:bodyPr>
            <a:normAutofit/>
          </a:bodyPr>
          <a:lstStyle/>
          <a:p>
            <a:r>
              <a:rPr lang="pt-BR" sz="1500" b="1" dirty="0" smtClean="0"/>
              <a:t>Exercícios</a:t>
            </a:r>
            <a:endParaRPr lang="pt-BR" sz="1500" b="1" dirty="0"/>
          </a:p>
        </p:txBody>
      </p:sp>
      <p:sp>
        <p:nvSpPr>
          <p:cNvPr id="3" name="Subtítulo 2"/>
          <p:cNvSpPr>
            <a:spLocks noGrp="1"/>
          </p:cNvSpPr>
          <p:nvPr>
            <p:ph type="subTitle" idx="1"/>
          </p:nvPr>
        </p:nvSpPr>
        <p:spPr>
          <a:xfrm>
            <a:off x="755576" y="1268760"/>
            <a:ext cx="7016824" cy="4370040"/>
          </a:xfrm>
        </p:spPr>
        <p:txBody>
          <a:bodyPr>
            <a:normAutofit/>
          </a:bodyPr>
          <a:lstStyle/>
          <a:p>
            <a:pPr algn="l"/>
            <a:r>
              <a:rPr lang="pt-BR" sz="1800" dirty="0" smtClean="0">
                <a:solidFill>
                  <a:schemeClr val="tx1"/>
                </a:solidFill>
              </a:rPr>
              <a:t>1-  Comente sobre os modelos em camadas monolíticos, duas camadas e três camadas.</a:t>
            </a:r>
          </a:p>
          <a:p>
            <a:pPr algn="l"/>
            <a:r>
              <a:rPr lang="pt-BR" sz="1800" dirty="0" smtClean="0">
                <a:solidFill>
                  <a:schemeClr val="tx1"/>
                </a:solidFill>
              </a:rPr>
              <a:t>2-O que são padrões de projetos?</a:t>
            </a:r>
          </a:p>
          <a:p>
            <a:pPr algn="l"/>
            <a:r>
              <a:rPr lang="pt-BR" sz="1800" dirty="0" smtClean="0">
                <a:solidFill>
                  <a:schemeClr val="tx1"/>
                </a:solidFill>
              </a:rPr>
              <a:t>3-Explique sobre o Padrão MVC.</a:t>
            </a:r>
          </a:p>
          <a:p>
            <a:pPr algn="l"/>
            <a:r>
              <a:rPr lang="pt-BR" sz="1800" dirty="0" smtClean="0">
                <a:solidFill>
                  <a:schemeClr val="tx1"/>
                </a:solidFill>
              </a:rPr>
              <a:t>4-Explique </a:t>
            </a:r>
            <a:r>
              <a:rPr lang="pt-BR" sz="1800" dirty="0">
                <a:solidFill>
                  <a:schemeClr val="tx1"/>
                </a:solidFill>
              </a:rPr>
              <a:t>sobre o Padrão </a:t>
            </a:r>
            <a:r>
              <a:rPr lang="pt-BR" sz="1800" dirty="0" smtClean="0">
                <a:solidFill>
                  <a:schemeClr val="tx1"/>
                </a:solidFill>
              </a:rPr>
              <a:t>MVP.</a:t>
            </a:r>
          </a:p>
          <a:p>
            <a:pPr algn="l"/>
            <a:r>
              <a:rPr lang="pt-BR" sz="1800" dirty="0" smtClean="0">
                <a:solidFill>
                  <a:schemeClr val="tx1"/>
                </a:solidFill>
              </a:rPr>
              <a:t>5-Explique </a:t>
            </a:r>
            <a:r>
              <a:rPr lang="pt-BR" sz="1800" dirty="0">
                <a:solidFill>
                  <a:schemeClr val="tx1"/>
                </a:solidFill>
              </a:rPr>
              <a:t>sobre o Padrão </a:t>
            </a:r>
            <a:r>
              <a:rPr lang="pt-BR" sz="1800" dirty="0" smtClean="0">
                <a:solidFill>
                  <a:schemeClr val="tx1"/>
                </a:solidFill>
              </a:rPr>
              <a:t>MVVM</a:t>
            </a:r>
          </a:p>
          <a:p>
            <a:pPr algn="l"/>
            <a:r>
              <a:rPr lang="pt-BR" sz="1800" dirty="0" smtClean="0">
                <a:solidFill>
                  <a:schemeClr val="tx1"/>
                </a:solidFill>
              </a:rPr>
              <a:t>6- Você  consegue perceber a necessidade de usar um padrão para desenvolver o seu PIM? </a:t>
            </a:r>
            <a:r>
              <a:rPr lang="pt-BR" sz="1800" smtClean="0">
                <a:solidFill>
                  <a:schemeClr val="tx1"/>
                </a:solidFill>
              </a:rPr>
              <a:t>Comente.</a:t>
            </a:r>
            <a:endParaRPr lang="pt-BR" sz="1800" dirty="0">
              <a:solidFill>
                <a:schemeClr val="tx1"/>
              </a:solidFill>
            </a:endParaRPr>
          </a:p>
          <a:p>
            <a:pPr algn="l"/>
            <a:endParaRPr lang="pt-BR" sz="1800" dirty="0">
              <a:solidFill>
                <a:schemeClr val="tx1"/>
              </a:solidFill>
            </a:endParaRPr>
          </a:p>
          <a:p>
            <a:pPr algn="l"/>
            <a:endParaRPr lang="pt-BR" sz="1800" dirty="0" smtClean="0">
              <a:solidFill>
                <a:schemeClr val="tx1"/>
              </a:solidFill>
            </a:endParaRPr>
          </a:p>
          <a:p>
            <a:pPr algn="l"/>
            <a:r>
              <a:rPr lang="pt-BR" sz="1800" dirty="0" smtClean="0">
                <a:solidFill>
                  <a:schemeClr val="tx1"/>
                </a:solidFill>
              </a:rPr>
              <a:t> </a:t>
            </a:r>
            <a:endParaRPr lang="pt-BR" sz="1800" dirty="0">
              <a:solidFill>
                <a:schemeClr val="tx1"/>
              </a:solidFill>
            </a:endParaRPr>
          </a:p>
        </p:txBody>
      </p:sp>
    </p:spTree>
    <p:extLst>
      <p:ext uri="{BB962C8B-B14F-4D97-AF65-F5344CB8AC3E}">
        <p14:creationId xmlns:p14="http://schemas.microsoft.com/office/powerpoint/2010/main" val="395190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80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16920" y="292006"/>
            <a:ext cx="5688632" cy="369332"/>
          </a:xfrm>
          <a:prstGeom prst="rect">
            <a:avLst/>
          </a:prstGeom>
          <a:noFill/>
        </p:spPr>
        <p:txBody>
          <a:bodyPr wrap="square" rtlCol="0">
            <a:spAutoFit/>
          </a:bodyPr>
          <a:lstStyle/>
          <a:p>
            <a:pPr algn="ctr"/>
            <a:r>
              <a:rPr lang="pt-BR" b="1" dirty="0" smtClean="0"/>
              <a:t>Modelos em três camadas</a:t>
            </a:r>
            <a:endParaRPr lang="pt-BR" b="1" dirty="0"/>
          </a:p>
        </p:txBody>
      </p:sp>
      <p:sp>
        <p:nvSpPr>
          <p:cNvPr id="3" name="Retângulo 2"/>
          <p:cNvSpPr/>
          <p:nvPr/>
        </p:nvSpPr>
        <p:spPr>
          <a:xfrm>
            <a:off x="611560" y="647533"/>
            <a:ext cx="7848872" cy="2862322"/>
          </a:xfrm>
          <a:prstGeom prst="rect">
            <a:avLst/>
          </a:prstGeom>
        </p:spPr>
        <p:txBody>
          <a:bodyPr wrap="square">
            <a:spAutoFit/>
          </a:bodyPr>
          <a:lstStyle/>
          <a:p>
            <a:r>
              <a:rPr lang="pt-BR" dirty="0"/>
              <a:t>Com o advento da internet houve um movimento para separar a lógica de negócio da interface com o usuário. A </a:t>
            </a:r>
            <a:r>
              <a:rPr lang="pt-BR" dirty="0" smtClean="0"/>
              <a:t>ideia </a:t>
            </a:r>
            <a:r>
              <a:rPr lang="pt-BR" dirty="0"/>
              <a:t>é que os usuários da WEB possam acessar </a:t>
            </a:r>
            <a:r>
              <a:rPr lang="pt-BR" dirty="0" err="1"/>
              <a:t>sa</a:t>
            </a:r>
            <a:r>
              <a:rPr lang="pt-BR" dirty="0"/>
              <a:t> mesmas aplicações sem ter que instalar estas aplicações em suas máquinas locais. Como a lógica do aplicativo , inicialmente contida no cliente rico não reside mais na máquina do usuário este tipo de cliente passo a ser chamado de cliente pobre ou </a:t>
            </a:r>
            <a:r>
              <a:rPr lang="pt-BR" dirty="0" smtClean="0"/>
              <a:t>magro . </a:t>
            </a:r>
            <a:r>
              <a:rPr lang="pt-BR" dirty="0"/>
              <a:t>Neste modelo o aplicativo é movido para o Servidor e  um navegador Web é usado como um cliente magro. O aplicativo é executado em servidores Web com os quais o navegador Web se comunica e gera o código HTML para ser exibido no cliente.</a:t>
            </a:r>
          </a:p>
          <a:p>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14789"/>
            <a:ext cx="52197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tângulo 6"/>
          <p:cNvSpPr/>
          <p:nvPr/>
        </p:nvSpPr>
        <p:spPr>
          <a:xfrm>
            <a:off x="762078" y="3933056"/>
            <a:ext cx="8130401" cy="2862322"/>
          </a:xfrm>
          <a:prstGeom prst="rect">
            <a:avLst/>
          </a:prstGeom>
        </p:spPr>
        <p:txBody>
          <a:bodyPr wrap="square">
            <a:spAutoFit/>
          </a:bodyPr>
          <a:lstStyle/>
          <a:p>
            <a:r>
              <a:rPr lang="pt-BR" dirty="0"/>
              <a:t>Neste modelo a lógica de apresentação esta separada em sua própria camada lógica e </a:t>
            </a:r>
            <a:r>
              <a:rPr lang="pt-BR" dirty="0" err="1"/>
              <a:t>física.A</a:t>
            </a:r>
            <a:r>
              <a:rPr lang="pt-BR" dirty="0"/>
              <a:t> separação em camadas lógicas torna os sistemas mais flexíveis permitindo que as partes possam ser alteradas de forma independente.  podem ser reutilizadas por diferentes partes do aplicativo e até por aplicativos diferentes. O modelo de 3 camadas tornou-se a arquitetura padrão para sistemas corporativos com base na Web</a:t>
            </a:r>
            <a:r>
              <a:rPr lang="pt-BR" dirty="0" smtClean="0"/>
              <a:t>. </a:t>
            </a:r>
            <a:r>
              <a:rPr lang="pt-BR" dirty="0"/>
              <a:t>Neste modelo o aplicativo é movido para o Servidor e  um navegador Web é usado como um cliente magro. O aplicativo é executado em servidores Web com os quais o navegador Web se comunica e gera o código HTML para ser exibido no cliente.</a:t>
            </a:r>
          </a:p>
          <a:p>
            <a:endParaRPr lang="pt-BR" dirty="0"/>
          </a:p>
        </p:txBody>
      </p:sp>
    </p:spTree>
    <p:extLst>
      <p:ext uri="{BB962C8B-B14F-4D97-AF65-F5344CB8AC3E}">
        <p14:creationId xmlns:p14="http://schemas.microsoft.com/office/powerpoint/2010/main" val="2706198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Resultado de imagem para Aplicações em três camadas (3-Tier) software"/>
          <p:cNvPicPr/>
          <p:nvPr/>
        </p:nvPicPr>
        <p:blipFill>
          <a:blip r:embed="rId2">
            <a:extLst>
              <a:ext uri="{28A0092B-C50C-407E-A947-70E740481C1C}">
                <a14:useLocalDpi xmlns:a14="http://schemas.microsoft.com/office/drawing/2010/main" val="0"/>
              </a:ext>
            </a:extLst>
          </a:blip>
          <a:srcRect/>
          <a:stretch>
            <a:fillRect/>
          </a:stretch>
        </p:blipFill>
        <p:spPr bwMode="auto">
          <a:xfrm>
            <a:off x="2269945" y="2204864"/>
            <a:ext cx="4029075" cy="3330575"/>
          </a:xfrm>
          <a:prstGeom prst="rect">
            <a:avLst/>
          </a:prstGeom>
          <a:noFill/>
          <a:ln>
            <a:noFill/>
          </a:ln>
        </p:spPr>
      </p:pic>
      <p:sp>
        <p:nvSpPr>
          <p:cNvPr id="3" name="Retângulo 2"/>
          <p:cNvSpPr/>
          <p:nvPr/>
        </p:nvSpPr>
        <p:spPr>
          <a:xfrm>
            <a:off x="683568" y="476672"/>
            <a:ext cx="7992888" cy="923330"/>
          </a:xfrm>
          <a:prstGeom prst="rect">
            <a:avLst/>
          </a:prstGeom>
        </p:spPr>
        <p:txBody>
          <a:bodyPr wrap="square">
            <a:spAutoFit/>
          </a:bodyPr>
          <a:lstStyle/>
          <a:p>
            <a:r>
              <a:rPr lang="pt-BR" b="1" i="1" dirty="0"/>
              <a:t>Aplicações em três camadas</a:t>
            </a:r>
            <a:r>
              <a:rPr lang="pt-BR" dirty="0"/>
              <a:t> </a:t>
            </a:r>
            <a:r>
              <a:rPr lang="pt-BR" b="1" i="1" dirty="0"/>
              <a:t>(3-Tier)</a:t>
            </a:r>
            <a:r>
              <a:rPr lang="pt-BR" dirty="0"/>
              <a:t>, derivado do modelo 'n' camadas, recebe esta denominação quando um sistema cliente-servidor é desenvolvido retirando-se a camada de negócio do lado do cliente</a:t>
            </a:r>
          </a:p>
        </p:txBody>
      </p:sp>
    </p:spTree>
    <p:extLst>
      <p:ext uri="{BB962C8B-B14F-4D97-AF65-F5344CB8AC3E}">
        <p14:creationId xmlns:p14="http://schemas.microsoft.com/office/powerpoint/2010/main" val="1422755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1560" y="1052736"/>
            <a:ext cx="7704856" cy="923330"/>
          </a:xfrm>
          <a:prstGeom prst="rect">
            <a:avLst/>
          </a:prstGeom>
        </p:spPr>
        <p:txBody>
          <a:bodyPr wrap="square">
            <a:spAutoFit/>
          </a:bodyPr>
          <a:lstStyle/>
          <a:p>
            <a:pPr lvl="0" algn="just"/>
            <a:r>
              <a:rPr lang="pt-BR" b="1" i="1" dirty="0"/>
              <a:t>Camada de apresentação:</a:t>
            </a:r>
            <a:r>
              <a:rPr lang="pt-BR" dirty="0"/>
              <a:t>  É a chamada GUI (</a:t>
            </a:r>
            <a:r>
              <a:rPr lang="pt-BR" b="1" i="1" dirty="0" err="1"/>
              <a:t>Graphical</a:t>
            </a:r>
            <a:r>
              <a:rPr lang="pt-BR" b="1" i="1" dirty="0"/>
              <a:t> </a:t>
            </a:r>
            <a:r>
              <a:rPr lang="pt-BR" b="1" i="1" dirty="0" err="1"/>
              <a:t>User</a:t>
            </a:r>
            <a:r>
              <a:rPr lang="pt-BR" b="1" i="1" dirty="0"/>
              <a:t> Interface</a:t>
            </a:r>
            <a:r>
              <a:rPr lang="pt-BR" dirty="0"/>
              <a:t>), ou simplesmente interface. Esta camada interage diretamente com o usuário, é através dela que são feitas as requisições como consultas, por exemplo.</a:t>
            </a:r>
          </a:p>
        </p:txBody>
      </p:sp>
      <p:sp>
        <p:nvSpPr>
          <p:cNvPr id="4" name="Retângulo 3"/>
          <p:cNvSpPr/>
          <p:nvPr/>
        </p:nvSpPr>
        <p:spPr>
          <a:xfrm>
            <a:off x="683568" y="2420888"/>
            <a:ext cx="7488832" cy="1200329"/>
          </a:xfrm>
          <a:prstGeom prst="rect">
            <a:avLst/>
          </a:prstGeom>
        </p:spPr>
        <p:txBody>
          <a:bodyPr wrap="square">
            <a:spAutoFit/>
          </a:bodyPr>
          <a:lstStyle/>
          <a:p>
            <a:pPr lvl="0" algn="just"/>
            <a:r>
              <a:rPr lang="pt-BR" b="1" i="1" dirty="0"/>
              <a:t>Camada de negócio:</a:t>
            </a:r>
            <a:r>
              <a:rPr lang="pt-BR" dirty="0"/>
              <a:t>  Também chamada de lógica empresarial, regras de negócio ou funcionalidade. É nela que ficam as funções e regras de todo o negócio. Não existe uma interface para o usuário e seus dados são voláteis, ou seja, para que algum dado seja mantido deve ser utilizada a camada de dados.</a:t>
            </a:r>
          </a:p>
        </p:txBody>
      </p:sp>
      <p:sp>
        <p:nvSpPr>
          <p:cNvPr id="5" name="Retângulo 4"/>
          <p:cNvSpPr/>
          <p:nvPr/>
        </p:nvSpPr>
        <p:spPr>
          <a:xfrm>
            <a:off x="611560" y="4149080"/>
            <a:ext cx="8064896" cy="1477328"/>
          </a:xfrm>
          <a:prstGeom prst="rect">
            <a:avLst/>
          </a:prstGeom>
        </p:spPr>
        <p:txBody>
          <a:bodyPr wrap="square">
            <a:spAutoFit/>
          </a:bodyPr>
          <a:lstStyle/>
          <a:p>
            <a:pPr lvl="0"/>
            <a:r>
              <a:rPr lang="pt-BR" b="1" i="1" dirty="0"/>
              <a:t>Camada de Dados:</a:t>
            </a:r>
            <a:r>
              <a:rPr lang="pt-BR" dirty="0"/>
              <a:t> É composta pelo repositório das informações e as classes que as manipulam. Esta camada recebe as requisições da camada de negócios e seus métodos executam essas requisições em um banco de dados. Uma alteração no banco de dados alteraria apenas as classes da camada de dados, mas o restante da arquitetura não seria afetado por essa alteração.</a:t>
            </a:r>
          </a:p>
        </p:txBody>
      </p:sp>
    </p:spTree>
    <p:extLst>
      <p:ext uri="{BB962C8B-B14F-4D97-AF65-F5344CB8AC3E}">
        <p14:creationId xmlns:p14="http://schemas.microsoft.com/office/powerpoint/2010/main" val="288762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411760" y="2636912"/>
            <a:ext cx="5461880" cy="630942"/>
          </a:xfrm>
          <a:prstGeom prst="rect">
            <a:avLst/>
          </a:prstGeom>
        </p:spPr>
        <p:txBody>
          <a:bodyPr wrap="none">
            <a:spAutoFit/>
          </a:bodyPr>
          <a:lstStyle/>
          <a:p>
            <a:r>
              <a:rPr lang="pt-BR" sz="3500" b="1" dirty="0" smtClean="0"/>
              <a:t>Padrão MVC – MVP - MVVM</a:t>
            </a:r>
            <a:endParaRPr lang="pt-BR" sz="3500" b="1" dirty="0"/>
          </a:p>
        </p:txBody>
      </p:sp>
    </p:spTree>
    <p:extLst>
      <p:ext uri="{BB962C8B-B14F-4D97-AF65-F5344CB8AC3E}">
        <p14:creationId xmlns:p14="http://schemas.microsoft.com/office/powerpoint/2010/main" val="3840521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92751" y="404664"/>
            <a:ext cx="7200800" cy="2585323"/>
          </a:xfrm>
          <a:prstGeom prst="rect">
            <a:avLst/>
          </a:prstGeom>
        </p:spPr>
        <p:txBody>
          <a:bodyPr wrap="square">
            <a:spAutoFit/>
          </a:bodyPr>
          <a:lstStyle/>
          <a:p>
            <a:pPr algn="just"/>
            <a:r>
              <a:rPr lang="pt-BR" dirty="0"/>
              <a:t>O padrão arquitetural </a:t>
            </a:r>
            <a:r>
              <a:rPr lang="pt-BR" b="1" i="1" dirty="0" err="1"/>
              <a:t>Model-View-Controller</a:t>
            </a:r>
            <a:r>
              <a:rPr lang="pt-BR" b="1" i="1" dirty="0"/>
              <a:t> (MVC)</a:t>
            </a:r>
            <a:r>
              <a:rPr lang="pt-BR" dirty="0"/>
              <a:t> é uma forma de quebrar uma aplicação, ou até mesmo um pedaço da interface de uma aplicação, em três partes: o modelo, a visão e o controlador.</a:t>
            </a:r>
          </a:p>
          <a:p>
            <a:pPr algn="just"/>
            <a:r>
              <a:rPr lang="pt-BR" dirty="0"/>
              <a:t> </a:t>
            </a:r>
          </a:p>
          <a:p>
            <a:pPr algn="just"/>
            <a:r>
              <a:rPr lang="pt-BR" dirty="0"/>
              <a:t>O MVC inicialmente foi desenvolvido no intuito de mapear o método tradicional de entrada, processamento, e saída que os diversos programas baseados em GUI utilizavam. No padrão MVC, teríamos então o mapeamento de cada uma dessas três partes para o padrão MVC conforme ilustra a imagem abaixo:</a:t>
            </a:r>
          </a:p>
        </p:txBody>
      </p:sp>
      <p:sp>
        <p:nvSpPr>
          <p:cNvPr id="3" name="Retângulo 2"/>
          <p:cNvSpPr/>
          <p:nvPr/>
        </p:nvSpPr>
        <p:spPr>
          <a:xfrm>
            <a:off x="180809" y="66653"/>
            <a:ext cx="1364028" cy="369332"/>
          </a:xfrm>
          <a:prstGeom prst="rect">
            <a:avLst/>
          </a:prstGeom>
        </p:spPr>
        <p:txBody>
          <a:bodyPr wrap="none">
            <a:spAutoFit/>
          </a:bodyPr>
          <a:lstStyle/>
          <a:p>
            <a:r>
              <a:rPr lang="pt-BR" b="1" dirty="0" smtClean="0"/>
              <a:t>Padrão MVC</a:t>
            </a:r>
            <a:endParaRPr lang="pt-BR" b="1" dirty="0"/>
          </a:p>
        </p:txBody>
      </p:sp>
      <p:pic>
        <p:nvPicPr>
          <p:cNvPr id="4" name="Imagem 3" descr="Padrão de design do Model View Controller"/>
          <p:cNvPicPr/>
          <p:nvPr/>
        </p:nvPicPr>
        <p:blipFill>
          <a:blip r:embed="rId2">
            <a:extLst>
              <a:ext uri="{28A0092B-C50C-407E-A947-70E740481C1C}">
                <a14:useLocalDpi xmlns:a14="http://schemas.microsoft.com/office/drawing/2010/main" val="0"/>
              </a:ext>
            </a:extLst>
          </a:blip>
          <a:srcRect/>
          <a:stretch>
            <a:fillRect/>
          </a:stretch>
        </p:blipFill>
        <p:spPr bwMode="auto">
          <a:xfrm>
            <a:off x="212857" y="3822373"/>
            <a:ext cx="2076450" cy="1752600"/>
          </a:xfrm>
          <a:prstGeom prst="rect">
            <a:avLst/>
          </a:prstGeom>
          <a:noFill/>
          <a:ln>
            <a:noFill/>
          </a:ln>
        </p:spPr>
      </p:pic>
      <p:sp>
        <p:nvSpPr>
          <p:cNvPr id="5" name="Retângulo 4"/>
          <p:cNvSpPr/>
          <p:nvPr/>
        </p:nvSpPr>
        <p:spPr>
          <a:xfrm>
            <a:off x="2051720" y="3022419"/>
            <a:ext cx="6686837" cy="2862322"/>
          </a:xfrm>
          <a:prstGeom prst="rect">
            <a:avLst/>
          </a:prstGeom>
        </p:spPr>
        <p:txBody>
          <a:bodyPr wrap="square">
            <a:spAutoFit/>
          </a:bodyPr>
          <a:lstStyle/>
          <a:p>
            <a:pPr lvl="0"/>
            <a:r>
              <a:rPr lang="pt-BR" b="1" i="1" dirty="0" err="1"/>
              <a:t>Model</a:t>
            </a:r>
            <a:r>
              <a:rPr lang="pt-BR" dirty="0"/>
              <a:t> - Sempre que você pensar em manipulação de dados, pense em </a:t>
            </a:r>
            <a:r>
              <a:rPr lang="pt-BR" dirty="0" err="1"/>
              <a:t>model</a:t>
            </a:r>
            <a:r>
              <a:rPr lang="pt-BR" dirty="0"/>
              <a:t>. Ele é responsável pela leitura e escrita de dados, e também de suas  </a:t>
            </a:r>
          </a:p>
          <a:p>
            <a:pPr lvl="0"/>
            <a:r>
              <a:rPr lang="pt-BR" b="1" i="1" dirty="0" err="1"/>
              <a:t>View</a:t>
            </a:r>
            <a:r>
              <a:rPr lang="pt-BR" dirty="0"/>
              <a:t> - Simples: a camada de interação com o usuário. Ela apenas faz a  exibição dos dados, sendo ela por meio de um </a:t>
            </a:r>
            <a:r>
              <a:rPr lang="pt-BR" dirty="0" err="1"/>
              <a:t>html</a:t>
            </a:r>
            <a:r>
              <a:rPr lang="pt-BR" dirty="0"/>
              <a:t> ou </a:t>
            </a:r>
            <a:r>
              <a:rPr lang="pt-BR" dirty="0" err="1"/>
              <a:t>xml</a:t>
            </a:r>
            <a:r>
              <a:rPr lang="pt-BR" dirty="0"/>
              <a:t>.</a:t>
            </a:r>
          </a:p>
          <a:p>
            <a:r>
              <a:rPr lang="pt-BR" dirty="0"/>
              <a:t> </a:t>
            </a:r>
          </a:p>
          <a:p>
            <a:pPr lvl="0"/>
            <a:r>
              <a:rPr lang="pt-BR" b="1" i="1" dirty="0" err="1"/>
              <a:t>Controller</a:t>
            </a:r>
            <a:r>
              <a:rPr lang="pt-BR" dirty="0"/>
              <a:t> - O responsável por receber todas as requisições do usuário. Seus métodos chamados </a:t>
            </a:r>
            <a:r>
              <a:rPr lang="pt-BR" dirty="0" err="1"/>
              <a:t>actions</a:t>
            </a:r>
            <a:r>
              <a:rPr lang="pt-BR" dirty="0"/>
              <a:t> são responsáveis por uma página, controlando qual </a:t>
            </a:r>
            <a:r>
              <a:rPr lang="pt-BR" dirty="0" err="1"/>
              <a:t>model</a:t>
            </a:r>
            <a:r>
              <a:rPr lang="pt-BR" dirty="0"/>
              <a:t> usar e qual </a:t>
            </a:r>
            <a:r>
              <a:rPr lang="pt-BR" dirty="0" err="1"/>
              <a:t>view</a:t>
            </a:r>
            <a:r>
              <a:rPr lang="pt-BR" dirty="0"/>
              <a:t> será mostrado ao usuário</a:t>
            </a:r>
          </a:p>
        </p:txBody>
      </p:sp>
    </p:spTree>
    <p:extLst>
      <p:ext uri="{BB962C8B-B14F-4D97-AF65-F5344CB8AC3E}">
        <p14:creationId xmlns:p14="http://schemas.microsoft.com/office/powerpoint/2010/main" val="817334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83358" y="188640"/>
            <a:ext cx="7649081" cy="2585323"/>
          </a:xfrm>
          <a:prstGeom prst="rect">
            <a:avLst/>
          </a:prstGeom>
        </p:spPr>
        <p:txBody>
          <a:bodyPr wrap="square">
            <a:spAutoFit/>
          </a:bodyPr>
          <a:lstStyle/>
          <a:p>
            <a:pPr lvl="0" algn="just"/>
            <a:r>
              <a:rPr lang="pt-BR" dirty="0" smtClean="0"/>
              <a:t>O controle conhece o modelo e a visão, a visão conhece o modelo. Mas o modelo não conhece nem a visão e nem o controle . Por que as classes que estão no modelo,  normalmente são as quais tem menos alteração.</a:t>
            </a:r>
          </a:p>
          <a:p>
            <a:pPr lvl="0" algn="just"/>
            <a:r>
              <a:rPr lang="pt-BR" dirty="0" smtClean="0"/>
              <a:t>No levantamento de requisitos, normalmente, as classe de modelo são essas então não se altera  o conceito do que e precisa. O que muda  é a visualização, a forma de manipular elas que se pode fazer manter o modelo inalterado e q a gente possa ter facilidade em fazendo alteração na visão.</a:t>
            </a:r>
          </a:p>
          <a:p>
            <a:pPr lvl="0" algn="just"/>
            <a:r>
              <a:rPr lang="pt-BR" dirty="0" smtClean="0"/>
              <a:t> </a:t>
            </a:r>
            <a:r>
              <a:rPr lang="pt-BR" dirty="0"/>
              <a:t>I</a:t>
            </a:r>
            <a:r>
              <a:rPr lang="pt-BR" dirty="0" smtClean="0"/>
              <a:t>nterface da web é feito normalmente por um design  então facilita , desktop </a:t>
            </a:r>
            <a:r>
              <a:rPr lang="pt-BR" dirty="0" err="1" smtClean="0"/>
              <a:t>tambem</a:t>
            </a:r>
            <a:r>
              <a:rPr lang="pt-BR" dirty="0" smtClean="0"/>
              <a:t> auxilia muito,  visão de design de forma elegante</a:t>
            </a:r>
            <a:endParaRPr lang="pt-B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3044960"/>
            <a:ext cx="47339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aixaDeTexto 2"/>
          <p:cNvSpPr txBox="1"/>
          <p:nvPr/>
        </p:nvSpPr>
        <p:spPr>
          <a:xfrm>
            <a:off x="5532187" y="3284984"/>
            <a:ext cx="3240360" cy="923330"/>
          </a:xfrm>
          <a:prstGeom prst="rect">
            <a:avLst/>
          </a:prstGeom>
          <a:noFill/>
        </p:spPr>
        <p:txBody>
          <a:bodyPr wrap="square" rtlCol="0">
            <a:spAutoFit/>
          </a:bodyPr>
          <a:lstStyle/>
          <a:p>
            <a:r>
              <a:rPr lang="pt-BR" dirty="0" smtClean="0"/>
              <a:t>Crio uma classe cliente com modelos diferentes.</a:t>
            </a:r>
          </a:p>
          <a:p>
            <a:endParaRPr lang="pt-BR"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365104"/>
            <a:ext cx="49053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aixaDeTexto 5"/>
          <p:cNvSpPr txBox="1"/>
          <p:nvPr/>
        </p:nvSpPr>
        <p:spPr>
          <a:xfrm>
            <a:off x="539551" y="4184650"/>
            <a:ext cx="3240360" cy="1754326"/>
          </a:xfrm>
          <a:prstGeom prst="rect">
            <a:avLst/>
          </a:prstGeom>
          <a:noFill/>
        </p:spPr>
        <p:txBody>
          <a:bodyPr wrap="square" rtlCol="0">
            <a:spAutoFit/>
          </a:bodyPr>
          <a:lstStyle/>
          <a:p>
            <a:r>
              <a:rPr lang="pt-BR" dirty="0" smtClean="0"/>
              <a:t>Para cada classe eu teria uma classe cliente SQL , Post  e </a:t>
            </a:r>
            <a:r>
              <a:rPr lang="pt-BR" dirty="0" err="1" smtClean="0"/>
              <a:t>Mysql</a:t>
            </a:r>
            <a:endParaRPr lang="pt-BR" dirty="0" smtClean="0"/>
          </a:p>
          <a:p>
            <a:r>
              <a:rPr lang="pt-BR" dirty="0" smtClean="0"/>
              <a:t>Eu posso ter diferenças de bases de dados, na estrutura de dado, pra não alterar o modelo, a gente faz isso, q fica mais </a:t>
            </a:r>
            <a:r>
              <a:rPr lang="pt-BR" dirty="0" err="1" smtClean="0"/>
              <a:t>facil</a:t>
            </a:r>
            <a:r>
              <a:rPr lang="pt-BR" dirty="0" smtClean="0"/>
              <a:t>, </a:t>
            </a:r>
            <a:endParaRPr lang="pt-BR" dirty="0"/>
          </a:p>
        </p:txBody>
      </p:sp>
    </p:spTree>
    <p:extLst>
      <p:ext uri="{BB962C8B-B14F-4D97-AF65-F5344CB8AC3E}">
        <p14:creationId xmlns:p14="http://schemas.microsoft.com/office/powerpoint/2010/main" val="1759374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89702" y="404664"/>
            <a:ext cx="8280920" cy="6186309"/>
          </a:xfrm>
          <a:prstGeom prst="rect">
            <a:avLst/>
          </a:prstGeom>
        </p:spPr>
        <p:txBody>
          <a:bodyPr wrap="square">
            <a:spAutoFit/>
          </a:bodyPr>
          <a:lstStyle/>
          <a:p>
            <a:pPr algn="just"/>
            <a:r>
              <a:rPr lang="pt-BR" dirty="0" smtClean="0"/>
              <a:t>Facilita a manutenção</a:t>
            </a:r>
          </a:p>
          <a:p>
            <a:pPr algn="just"/>
            <a:endParaRPr lang="pt-BR" dirty="0"/>
          </a:p>
          <a:p>
            <a:pPr algn="just"/>
            <a:r>
              <a:rPr lang="pt-BR" dirty="0" err="1" smtClean="0"/>
              <a:t>Ex</a:t>
            </a:r>
            <a:r>
              <a:rPr lang="pt-BR" dirty="0" smtClean="0"/>
              <a:t>:  Se o  layout da aplicação mudar, eu não preciso altera controle ou modelo, altero a minha </a:t>
            </a:r>
            <a:r>
              <a:rPr lang="pt-BR" dirty="0" err="1" smtClean="0"/>
              <a:t>view</a:t>
            </a:r>
            <a:r>
              <a:rPr lang="pt-BR" dirty="0" smtClean="0"/>
              <a:t>.</a:t>
            </a:r>
          </a:p>
          <a:p>
            <a:pPr algn="just"/>
            <a:endParaRPr lang="pt-BR" dirty="0"/>
          </a:p>
          <a:p>
            <a:pPr algn="just"/>
            <a:endParaRPr lang="pt-BR" dirty="0" smtClean="0"/>
          </a:p>
          <a:p>
            <a:pPr algn="just"/>
            <a:r>
              <a:rPr lang="pt-BR" dirty="0" smtClean="0"/>
              <a:t>Ex.:  se por algum motivo um requisito surgir  que o meu controle parece responder um usuário  de uma forma diferente </a:t>
            </a:r>
          </a:p>
          <a:p>
            <a:pPr algn="just"/>
            <a:r>
              <a:rPr lang="pt-BR" dirty="0" smtClean="0"/>
              <a:t>Ex.:  usuário requisitar  uma lista de produtos  o meu controle vai listar todos produtos  ou apenas os últimos  produtos cadastrado  de acordo com  alguma logica na minha aplicação  eu farei essa alteração apenas  no meu controle  da mesma forma  se surgirem modificações  nos dados, nas representações dos dados da implicação  eu precisarei trabalhar  na minha camada de </a:t>
            </a:r>
            <a:r>
              <a:rPr lang="pt-BR" dirty="0" err="1" smtClean="0"/>
              <a:t>model</a:t>
            </a:r>
            <a:r>
              <a:rPr lang="pt-BR" dirty="0" smtClean="0"/>
              <a:t>  separando assim  as responsabilidades  de cada elemento da minha aplicação </a:t>
            </a:r>
          </a:p>
          <a:p>
            <a:pPr algn="just"/>
            <a:endParaRPr lang="pt-BR" dirty="0"/>
          </a:p>
          <a:p>
            <a:pPr algn="just"/>
            <a:r>
              <a:rPr lang="pt-BR" dirty="0" smtClean="0"/>
              <a:t>O padrão MVC é mais utilizado no desenvolvimento web  e também possui </a:t>
            </a:r>
            <a:r>
              <a:rPr lang="pt-BR" dirty="0" err="1" smtClean="0"/>
              <a:t>mvp</a:t>
            </a:r>
            <a:r>
              <a:rPr lang="pt-BR" dirty="0" smtClean="0"/>
              <a:t> e </a:t>
            </a:r>
            <a:r>
              <a:rPr lang="pt-BR" dirty="0" err="1" smtClean="0"/>
              <a:t>mvvm</a:t>
            </a:r>
            <a:r>
              <a:rPr lang="pt-BR" dirty="0" smtClean="0"/>
              <a:t> q são tbm aplicadas em outros tipos de aplicações  como mobile e desktop  então e importante conhecer esses padrões para podermos construir aplicações  com qualidade  e com estrutura bem organizada.</a:t>
            </a:r>
          </a:p>
          <a:p>
            <a:pPr algn="just"/>
            <a:endParaRPr lang="pt-BR" dirty="0"/>
          </a:p>
          <a:p>
            <a:pPr algn="just"/>
            <a:endParaRPr lang="pt-BR" dirty="0"/>
          </a:p>
          <a:p>
            <a:pPr algn="just"/>
            <a:endParaRPr lang="pt-BR" dirty="0"/>
          </a:p>
        </p:txBody>
      </p:sp>
    </p:spTree>
    <p:extLst>
      <p:ext uri="{BB962C8B-B14F-4D97-AF65-F5344CB8AC3E}">
        <p14:creationId xmlns:p14="http://schemas.microsoft.com/office/powerpoint/2010/main" val="3101631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692696"/>
            <a:ext cx="56769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aixaDeTexto 1"/>
          <p:cNvSpPr txBox="1"/>
          <p:nvPr/>
        </p:nvSpPr>
        <p:spPr>
          <a:xfrm>
            <a:off x="251520" y="3933056"/>
            <a:ext cx="8136904" cy="1200329"/>
          </a:xfrm>
          <a:prstGeom prst="rect">
            <a:avLst/>
          </a:prstGeom>
          <a:noFill/>
        </p:spPr>
        <p:txBody>
          <a:bodyPr wrap="square" rtlCol="0">
            <a:spAutoFit/>
          </a:bodyPr>
          <a:lstStyle/>
          <a:p>
            <a:r>
              <a:rPr lang="pt-BR" dirty="0" smtClean="0"/>
              <a:t>Surgiu da seguinte forma, três aplicações diferentes, e todas elas executam o mesmo processamento que é tocar musica  celular, mídia player, </a:t>
            </a:r>
            <a:r>
              <a:rPr lang="pt-BR" dirty="0" err="1" smtClean="0"/>
              <a:t>cd</a:t>
            </a:r>
            <a:r>
              <a:rPr lang="pt-BR" dirty="0" smtClean="0"/>
              <a:t> player</a:t>
            </a:r>
          </a:p>
          <a:p>
            <a:endParaRPr lang="pt-BR" dirty="0"/>
          </a:p>
          <a:p>
            <a:r>
              <a:rPr lang="pt-BR" dirty="0" smtClean="0"/>
              <a:t>Mesma função, porem apresentação diferente</a:t>
            </a:r>
            <a:endParaRPr lang="pt-BR" dirty="0"/>
          </a:p>
        </p:txBody>
      </p:sp>
    </p:spTree>
    <p:extLst>
      <p:ext uri="{BB962C8B-B14F-4D97-AF65-F5344CB8AC3E}">
        <p14:creationId xmlns:p14="http://schemas.microsoft.com/office/powerpoint/2010/main" val="3123222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1257</Words>
  <Application>Microsoft Office PowerPoint</Application>
  <PresentationFormat>Apresentação na tela (4:3)</PresentationFormat>
  <Paragraphs>98</Paragraphs>
  <Slides>19</Slides>
  <Notes>0</Notes>
  <HiddenSlides>0</HiddenSlides>
  <MMClips>0</MMClip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Exercícios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SIMONE</dc:creator>
  <cp:lastModifiedBy>SIMONE</cp:lastModifiedBy>
  <cp:revision>44</cp:revision>
  <dcterms:created xsi:type="dcterms:W3CDTF">2018-09-07T15:56:01Z</dcterms:created>
  <dcterms:modified xsi:type="dcterms:W3CDTF">2018-09-12T16:51:26Z</dcterms:modified>
</cp:coreProperties>
</file>