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6" r:id="rId20"/>
    <p:sldId id="300" r:id="rId21"/>
    <p:sldId id="287" r:id="rId22"/>
    <p:sldId id="288" r:id="rId23"/>
    <p:sldId id="283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9" r:id="rId32"/>
    <p:sldId id="268" r:id="rId33"/>
    <p:sldId id="269" r:id="rId34"/>
    <p:sldId id="270" r:id="rId35"/>
    <p:sldId id="305" r:id="rId36"/>
    <p:sldId id="306" r:id="rId37"/>
    <p:sldId id="265" r:id="rId38"/>
    <p:sldId id="266" r:id="rId39"/>
    <p:sldId id="267" r:id="rId40"/>
    <p:sldId id="301" r:id="rId41"/>
    <p:sldId id="302" r:id="rId42"/>
    <p:sldId id="303" r:id="rId43"/>
    <p:sldId id="304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44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37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77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85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04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41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03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9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D5C5-DE71-4910-96F2-691FCC288A23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84E4-06DE-43D8-82D9-D1BF59CE8E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06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/>
              <a:t>Refinamento da Definição do Sistema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5234" y="692696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Casos de Uso e Fluxo de Eventos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 smtClean="0"/>
              <a:t>O caso de uso descreve  “o quê” um sistema (subsistema, classe ou interface) faz, ele não especifica “como” isto é feito.</a:t>
            </a:r>
          </a:p>
          <a:p>
            <a:pPr algn="just"/>
            <a:endParaRPr lang="pt-BR" b="1" dirty="0"/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Podemos especificar o comportamento de um caso de uso pela descrição do fluxo de eventos no texto de maneira clara para qualquer pessoa possa entende-lo facilmente.  Quando escrevemos o fluxo de evento devemos incluir como e quando o caso de uso inicia e termina, como e quando o caso de uso interage com os atores e o fluxo básico e fluxo alternativo do comportamento.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 smtClean="0"/>
              <a:t>Tipos de fluxo:</a:t>
            </a:r>
          </a:p>
          <a:p>
            <a:pPr algn="just"/>
            <a:r>
              <a:rPr lang="pt-BR" b="1" dirty="0" smtClean="0"/>
              <a:t>Principal – usa-se o diagrama de sequencias para especifica-lo</a:t>
            </a:r>
          </a:p>
          <a:p>
            <a:pPr algn="just"/>
            <a:r>
              <a:rPr lang="pt-BR" b="1" dirty="0" smtClean="0"/>
              <a:t> alternativo de eventos.</a:t>
            </a:r>
          </a:p>
          <a:p>
            <a:pPr algn="just"/>
            <a:endParaRPr lang="pt-BR" b="1" dirty="0"/>
          </a:p>
          <a:p>
            <a:pPr algn="just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506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8" y="554324"/>
            <a:ext cx="556002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32466" y="4120908"/>
            <a:ext cx="841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b="1" dirty="0" smtClean="0"/>
              <a:t>Opcionalmente  podemos acrescentar outros itens ao formulário de caso de uso</a:t>
            </a:r>
          </a:p>
          <a:p>
            <a:pPr algn="just"/>
            <a:r>
              <a:rPr lang="pt-BR" b="1" dirty="0" err="1" smtClean="0"/>
              <a:t>Ex</a:t>
            </a:r>
            <a:r>
              <a:rPr lang="pt-BR" b="1" dirty="0" smtClean="0"/>
              <a:t>: nome ou código dos requisitos (RN  e RNF) que estão associados a este caso de uso.</a:t>
            </a:r>
          </a:p>
        </p:txBody>
      </p:sp>
    </p:spTree>
    <p:extLst>
      <p:ext uri="{BB962C8B-B14F-4D97-AF65-F5344CB8AC3E}">
        <p14:creationId xmlns:p14="http://schemas.microsoft.com/office/powerpoint/2010/main" val="3122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86804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1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76" y="1196752"/>
            <a:ext cx="7579256" cy="437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207913" y="476672"/>
            <a:ext cx="2728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b="1" dirty="0" smtClean="0"/>
              <a:t>Exemplos de casos de usos</a:t>
            </a:r>
          </a:p>
        </p:txBody>
      </p:sp>
    </p:spTree>
    <p:extLst>
      <p:ext uri="{BB962C8B-B14F-4D97-AF65-F5344CB8AC3E}">
        <p14:creationId xmlns:p14="http://schemas.microsoft.com/office/powerpoint/2010/main" val="21590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463730" cy="373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6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4549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6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836712"/>
            <a:ext cx="61055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1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33" y="1196752"/>
            <a:ext cx="61150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0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23388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6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5660427" cy="32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37" y="764704"/>
            <a:ext cx="66967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6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124744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Um entendimento completo dos requisitos de software é essencial  para um sucesso do desenvolvimento do software. Um programa mal analisado e especificado frustrará o usurário.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análise de requisitos é um processo de descoberta, </a:t>
            </a:r>
            <a:r>
              <a:rPr lang="pt-BR" dirty="0" smtClean="0">
                <a:solidFill>
                  <a:srgbClr val="FF0000"/>
                </a:solidFill>
              </a:rPr>
              <a:t>REFINAMENTO, </a:t>
            </a:r>
            <a:r>
              <a:rPr lang="pt-BR" dirty="0" smtClean="0"/>
              <a:t>modelagem e especificação.</a:t>
            </a:r>
          </a:p>
          <a:p>
            <a:pPr algn="just"/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dirty="0" smtClean="0"/>
              <a:t> O escopo do SW, inicialmente  estabelecido pelo analista de sistema e refinado durante o planejamento do projeto do SW, é aperfeiçoado em detalhes.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b="1" i="1" dirty="0"/>
              <a:t>Refinamento é a relação que existe entre uma especificação, seus projetos e implementações corretas, do ponto de vista funcional. </a:t>
            </a:r>
            <a:r>
              <a:rPr lang="pt-BR" dirty="0"/>
              <a:t>Métodos de desenvolvimento de programa são baseados nesta noção de uma forma ou de outra.</a:t>
            </a:r>
          </a:p>
          <a:p>
            <a:pPr algn="just"/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690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62088"/>
            <a:ext cx="7620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14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779411" cy="42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3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620688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/>
          </a:p>
          <a:p>
            <a:r>
              <a:rPr lang="pt-BR" dirty="0" smtClean="0"/>
              <a:t>O hotel contém um número de apartamentos disponíveis para ser alugado aos hospedes. Cada apartamento tem as seguintes propriedades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Número, preços base, capacidade de pessoas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Tipo (single, </a:t>
            </a:r>
            <a:r>
              <a:rPr lang="pt-BR" dirty="0" err="1" smtClean="0"/>
              <a:t>double</a:t>
            </a:r>
            <a:r>
              <a:rPr lang="pt-BR" dirty="0" smtClean="0"/>
              <a:t>, triplo ou </a:t>
            </a:r>
            <a:r>
              <a:rPr lang="pt-BR" dirty="0" err="1" smtClean="0"/>
              <a:t>suite</a:t>
            </a:r>
            <a:r>
              <a:rPr lang="pt-BR" dirty="0" smtClean="0"/>
              <a:t>)</a:t>
            </a:r>
          </a:p>
          <a:p>
            <a:r>
              <a:rPr lang="pt-BR" dirty="0" smtClean="0"/>
              <a:t>O preço de cada apartamento está relacionado com seu tipo e sazonalidades (períodos especiais, tais como: férias, natal, carnaval, ...)</a:t>
            </a:r>
          </a:p>
          <a:p>
            <a:r>
              <a:rPr lang="pt-BR" dirty="0" smtClean="0"/>
              <a:t>Um hóspede pode fazer reserva de mais de um apartamento através do telefone, internet ou pessoalmente no balcão de reserva do hotel.</a:t>
            </a:r>
          </a:p>
          <a:p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60009"/>
            <a:ext cx="59150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4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7"/>
            <a:ext cx="6840760" cy="484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9623"/>
            <a:ext cx="784887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66150" cy="334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0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6739524" cy="444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3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972903" cy="42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4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86217"/>
            <a:ext cx="767170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1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6084777" cy="44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6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2136339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 smtClean="0"/>
              <a:t>Neste caso, a meta primordial é o refinamento de uma especificação inicial para obtenção de uma implementação aceitável.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Critérios de aceitação podem incluir, por exemplo, eficiência, mas a garantia fornecida é que a especificação e a implementação estão relacionadas por refinamento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8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775947" cy="280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0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7163199" cy="54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9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88" y="764703"/>
            <a:ext cx="6911027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764704"/>
            <a:ext cx="772469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5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4" y="836712"/>
            <a:ext cx="745378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0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851920" y="346898"/>
            <a:ext cx="5040560" cy="5832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endParaRPr lang="pt-BR" sz="1500" dirty="0" smtClean="0"/>
          </a:p>
          <a:p>
            <a:pPr algn="just">
              <a:buFont typeface="Arial" panose="020B0604020202020204" pitchFamily="34" charset="0"/>
              <a:buNone/>
            </a:pPr>
            <a:endParaRPr lang="pt-BR" sz="1500" dirty="0"/>
          </a:p>
          <a:p>
            <a:pPr algn="just">
              <a:buFont typeface="Arial" panose="020B0604020202020204" pitchFamily="34" charset="0"/>
              <a:buNone/>
            </a:pPr>
            <a:endParaRPr lang="pt-BR" sz="1500" dirty="0" smtClean="0"/>
          </a:p>
          <a:p>
            <a:pPr algn="just">
              <a:buFont typeface="Arial" panose="020B0604020202020204" pitchFamily="34" charset="0"/>
              <a:buNone/>
            </a:pPr>
            <a:r>
              <a:rPr lang="pt-BR" sz="1500" dirty="0" smtClean="0"/>
              <a:t>	Uma pediatra trabalha em três consultórios em bairros distintos, onde atende em horários diferentes. Sua secretária, trabalha nos três consultórios. Para que a marcação de consultas seja centralizada, a secretária tem que carregar as três agendas de um lado para outro. Existe o risco da secretária esquecer ou perder uma agenda. Para resolver o problema, a médica contratou um analista para desenvolver um sistema que controle a marcação de consultas e a ficha dos pacientes. As principais funcionalidades relativas a pacientes são o seu cadastro, remoção, e marcação de consultas. Após uma consulta pode ser necessário pedir exames a um laboratório de análises clínicas. A consulta pode ser paga em dinheiro, ou cartão de crédito, caso em que é necessário verificar o cartão do paciente com a companhia de cartão de crédito específica. Se o paciente possui plano de saúde, ele não paga a consulta, apenas assina um recibo a ser enviado ao plano de saúde.</a:t>
            </a:r>
          </a:p>
          <a:p>
            <a:endParaRPr lang="pt-BR" sz="1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2" y="1340768"/>
            <a:ext cx="381499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4953" y="188640"/>
            <a:ext cx="83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 acordo com o exercício abaixo faça o diagrama de caso de uso e seu refinamento, seguindo a figura abaixo.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370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678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620688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Refinamento sucessivos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Um algoritmo é considerado completo se os seus comandos forem entendidos.</a:t>
            </a:r>
          </a:p>
          <a:p>
            <a:endParaRPr lang="pt-BR" b="1" dirty="0"/>
          </a:p>
          <a:p>
            <a:r>
              <a:rPr lang="pt-BR" b="1" dirty="0" smtClean="0"/>
              <a:t>Um comando que não for do entendimento do usuário terá que ser desdobrado em novos comandos, que constituirão um refinamento do comando inicia.</a:t>
            </a:r>
          </a:p>
          <a:p>
            <a:endParaRPr lang="pt-BR" b="1" dirty="0"/>
          </a:p>
          <a:p>
            <a:r>
              <a:rPr lang="pt-BR" b="1" dirty="0" smtClean="0"/>
              <a:t>Exemplo</a:t>
            </a:r>
          </a:p>
          <a:p>
            <a:endParaRPr lang="pt-BR" b="1" dirty="0"/>
          </a:p>
          <a:p>
            <a:r>
              <a:rPr lang="pt-BR" b="1" dirty="0" smtClean="0"/>
              <a:t>O algoritmo para calcular a média de dois números pode ser desdobrado em:</a:t>
            </a:r>
          </a:p>
          <a:p>
            <a:endParaRPr lang="pt-BR" b="1" dirty="0"/>
          </a:p>
          <a:p>
            <a:r>
              <a:rPr lang="pt-BR" b="1" dirty="0" smtClean="0"/>
              <a:t>1- receba dois números</a:t>
            </a:r>
          </a:p>
          <a:p>
            <a:r>
              <a:rPr lang="pt-BR" b="1" dirty="0" smtClean="0"/>
              <a:t>2-Calcule a média dos dois números</a:t>
            </a:r>
          </a:p>
          <a:p>
            <a:r>
              <a:rPr lang="pt-BR" b="1" dirty="0" smtClean="0"/>
              <a:t>3- Exiba o resultado</a:t>
            </a:r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739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620688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Podemos desdobrar o comando calcule a média em dois números:</a:t>
            </a:r>
          </a:p>
          <a:p>
            <a:endParaRPr lang="pt-BR" b="1" dirty="0"/>
          </a:p>
          <a:p>
            <a:r>
              <a:rPr lang="pt-BR" b="1" dirty="0" smtClean="0"/>
              <a:t>Soma os dois números</a:t>
            </a:r>
          </a:p>
          <a:p>
            <a:r>
              <a:rPr lang="pt-BR" b="1" dirty="0" smtClean="0"/>
              <a:t>Divida o resultado por 2</a:t>
            </a:r>
          </a:p>
          <a:p>
            <a:endParaRPr lang="pt-BR" b="1" dirty="0"/>
          </a:p>
          <a:p>
            <a:r>
              <a:rPr lang="pt-BR" b="1" dirty="0" smtClean="0"/>
              <a:t>Após esse refinamento, o algoritmo pode ser considerado completo.</a:t>
            </a:r>
          </a:p>
          <a:p>
            <a:endParaRPr lang="pt-BR" b="1" dirty="0"/>
          </a:p>
          <a:p>
            <a:r>
              <a:rPr lang="pt-BR" b="1" dirty="0" smtClean="0"/>
              <a:t>O algoritmo estando completo, podemos reescreve-lo inserindo o refinamento na posição do comando que foi refinado. Assim:</a:t>
            </a:r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683568" y="3436843"/>
            <a:ext cx="7632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1- receba dois números</a:t>
            </a:r>
          </a:p>
          <a:p>
            <a:r>
              <a:rPr lang="pt-BR" b="1" dirty="0" smtClean="0"/>
              <a:t>2-Soma os dois números</a:t>
            </a:r>
          </a:p>
          <a:p>
            <a:r>
              <a:rPr lang="pt-BR" b="1" dirty="0" smtClean="0"/>
              <a:t>3- Divida o resultado por 2</a:t>
            </a:r>
          </a:p>
          <a:p>
            <a:r>
              <a:rPr lang="pt-BR" b="1" dirty="0" smtClean="0"/>
              <a:t>3- Exiba o resultado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À medida que um algoritmo, se torna maior e mais complexo,  a sua visão geral torna-se mais clara se apresentando-se os refinamentos sucessivos.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609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810057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Ex. Leia três valores inteiros, determine e imprima o menor deles</a:t>
            </a:r>
          </a:p>
          <a:p>
            <a:endParaRPr lang="pt-BR" b="1" dirty="0"/>
          </a:p>
          <a:p>
            <a:r>
              <a:rPr lang="pt-BR" b="1" dirty="0" smtClean="0"/>
              <a:t>Algoritmo</a:t>
            </a:r>
          </a:p>
          <a:p>
            <a:endParaRPr lang="pt-BR" b="1" dirty="0"/>
          </a:p>
          <a:p>
            <a:r>
              <a:rPr lang="pt-BR" b="1" dirty="0" smtClean="0"/>
              <a:t>1- leia os números</a:t>
            </a:r>
          </a:p>
          <a:p>
            <a:r>
              <a:rPr lang="pt-BR" b="1" dirty="0" smtClean="0"/>
              <a:t>2-determine o menor número</a:t>
            </a:r>
          </a:p>
          <a:p>
            <a:r>
              <a:rPr lang="pt-BR" b="1" dirty="0" smtClean="0"/>
              <a:t>3- Escreva o menor número</a:t>
            </a:r>
          </a:p>
          <a:p>
            <a:endParaRPr lang="pt-BR" b="1" dirty="0"/>
          </a:p>
          <a:p>
            <a:r>
              <a:rPr lang="pt-BR" b="1" dirty="0" smtClean="0"/>
              <a:t>Como ficaria o refinamento?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520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382013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finalidade do refinamento é para</a:t>
            </a:r>
            <a:r>
              <a:rPr lang="pt-BR" dirty="0" smtClean="0"/>
              <a:t>:</a:t>
            </a:r>
          </a:p>
          <a:p>
            <a:pPr algn="just"/>
            <a:endParaRPr lang="pt-BR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dirty="0"/>
              <a:t>Descrever com detalhes o fluxo de eventos do caso de uso.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dirty="0"/>
              <a:t>Detalhar as Especificações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dirty="0"/>
              <a:t>Desenvolver uma Especificação de Requisitos de Software, se forem necessários mais detalhes.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dirty="0"/>
              <a:t>Modelar e criar o protótipo da interface do usuário.</a:t>
            </a:r>
          </a:p>
        </p:txBody>
      </p:sp>
    </p:spTree>
    <p:extLst>
      <p:ext uri="{BB962C8B-B14F-4D97-AF65-F5344CB8AC3E}">
        <p14:creationId xmlns:p14="http://schemas.microsoft.com/office/powerpoint/2010/main" val="2560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112474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1- leia os números </a:t>
            </a:r>
            <a:r>
              <a:rPr lang="pt-BR" b="1" dirty="0" err="1" smtClean="0"/>
              <a:t>a,b,c</a:t>
            </a:r>
            <a:endParaRPr lang="pt-BR" b="1" dirty="0" smtClean="0"/>
          </a:p>
          <a:p>
            <a:r>
              <a:rPr lang="pt-BR" b="1" dirty="0" smtClean="0"/>
              <a:t>2-determine o menor número</a:t>
            </a:r>
          </a:p>
          <a:p>
            <a:r>
              <a:rPr lang="pt-BR" b="1" dirty="0" smtClean="0"/>
              <a:t>Se a&gt;b e a&gt;c então</a:t>
            </a:r>
          </a:p>
          <a:p>
            <a:r>
              <a:rPr lang="pt-BR" b="1" dirty="0" smtClean="0"/>
              <a:t>Menor&lt;- a</a:t>
            </a:r>
          </a:p>
          <a:p>
            <a:r>
              <a:rPr lang="pt-BR" b="1" dirty="0" smtClean="0"/>
              <a:t>Senão</a:t>
            </a:r>
          </a:p>
          <a:p>
            <a:r>
              <a:rPr lang="pt-BR" b="1" dirty="0" smtClean="0"/>
              <a:t>Determine o menor entre b e c</a:t>
            </a:r>
          </a:p>
          <a:p>
            <a:r>
              <a:rPr lang="pt-BR" b="1" dirty="0" smtClean="0"/>
              <a:t>Fim se</a:t>
            </a:r>
          </a:p>
        </p:txBody>
      </p:sp>
    </p:spTree>
    <p:extLst>
      <p:ext uri="{BB962C8B-B14F-4D97-AF65-F5344CB8AC3E}">
        <p14:creationId xmlns:p14="http://schemas.microsoft.com/office/powerpoint/2010/main" val="1122952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112474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3- determine o menor entre b e c</a:t>
            </a:r>
          </a:p>
          <a:p>
            <a:r>
              <a:rPr lang="pt-BR" b="1" dirty="0" smtClean="0"/>
              <a:t>Se b&gt;c então</a:t>
            </a:r>
          </a:p>
          <a:p>
            <a:r>
              <a:rPr lang="pt-BR" b="1" dirty="0" smtClean="0"/>
              <a:t>Menor&lt;- b</a:t>
            </a:r>
          </a:p>
          <a:p>
            <a:r>
              <a:rPr lang="pt-BR" b="1" dirty="0" smtClean="0"/>
              <a:t>Senão</a:t>
            </a:r>
          </a:p>
          <a:p>
            <a:r>
              <a:rPr lang="pt-BR" b="1" dirty="0" smtClean="0"/>
              <a:t>Menor&lt;- c</a:t>
            </a:r>
          </a:p>
          <a:p>
            <a:r>
              <a:rPr lang="pt-BR" b="1" dirty="0" err="1" smtClean="0"/>
              <a:t>Fimse</a:t>
            </a:r>
            <a:endParaRPr lang="pt-BR" b="1" dirty="0" smtClean="0"/>
          </a:p>
          <a:p>
            <a:r>
              <a:rPr lang="pt-BR" b="1" dirty="0" smtClean="0"/>
              <a:t>Escreva o menor numero</a:t>
            </a:r>
          </a:p>
          <a:p>
            <a:r>
              <a:rPr lang="pt-BR" b="1" dirty="0" smtClean="0"/>
              <a:t>Escreva menor</a:t>
            </a:r>
          </a:p>
        </p:txBody>
      </p:sp>
    </p:spTree>
    <p:extLst>
      <p:ext uri="{BB962C8B-B14F-4D97-AF65-F5344CB8AC3E}">
        <p14:creationId xmlns:p14="http://schemas.microsoft.com/office/powerpoint/2010/main" val="2090313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1124744"/>
            <a:ext cx="6840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Juntando os refinamentos temos a visão global do  algoritmo</a:t>
            </a:r>
          </a:p>
          <a:p>
            <a:endParaRPr lang="pt-BR" b="1" dirty="0"/>
          </a:p>
          <a:p>
            <a:r>
              <a:rPr lang="pt-BR" b="1" dirty="0" smtClean="0"/>
              <a:t>Leia </a:t>
            </a:r>
            <a:r>
              <a:rPr lang="pt-BR" b="1" dirty="0" err="1" smtClean="0"/>
              <a:t>a,b,c</a:t>
            </a:r>
            <a:endParaRPr lang="pt-BR" b="1" dirty="0" smtClean="0"/>
          </a:p>
          <a:p>
            <a:r>
              <a:rPr lang="pt-BR" b="1" dirty="0" smtClean="0"/>
              <a:t>Se a&gt;b e a&gt;c </a:t>
            </a:r>
            <a:r>
              <a:rPr lang="pt-BR" b="1" dirty="0" err="1" smtClean="0"/>
              <a:t>entao</a:t>
            </a:r>
            <a:endParaRPr lang="pt-BR" b="1" dirty="0" smtClean="0"/>
          </a:p>
          <a:p>
            <a:r>
              <a:rPr lang="pt-BR" b="1" dirty="0" smtClean="0"/>
              <a:t>Menor&lt;- a</a:t>
            </a:r>
          </a:p>
          <a:p>
            <a:r>
              <a:rPr lang="pt-BR" b="1" dirty="0" err="1" smtClean="0"/>
              <a:t>senao</a:t>
            </a:r>
            <a:endParaRPr lang="pt-BR" b="1" dirty="0"/>
          </a:p>
          <a:p>
            <a:r>
              <a:rPr lang="pt-BR" b="1" dirty="0" smtClean="0"/>
              <a:t>Se b&gt;c então</a:t>
            </a:r>
          </a:p>
          <a:p>
            <a:r>
              <a:rPr lang="pt-BR" b="1" dirty="0" smtClean="0"/>
              <a:t>Menor&lt;- b</a:t>
            </a:r>
          </a:p>
          <a:p>
            <a:r>
              <a:rPr lang="pt-BR" b="1" dirty="0" smtClean="0"/>
              <a:t>Senão</a:t>
            </a:r>
          </a:p>
          <a:p>
            <a:r>
              <a:rPr lang="pt-BR" b="1" dirty="0" smtClean="0"/>
              <a:t>Menor&lt;- c</a:t>
            </a:r>
          </a:p>
          <a:p>
            <a:r>
              <a:rPr lang="pt-BR" b="1" dirty="0" err="1" smtClean="0"/>
              <a:t>Fimse</a:t>
            </a:r>
            <a:endParaRPr lang="pt-BR" b="1" dirty="0" smtClean="0"/>
          </a:p>
          <a:p>
            <a:r>
              <a:rPr lang="pt-BR" b="1" dirty="0" err="1" smtClean="0"/>
              <a:t>fimse</a:t>
            </a:r>
            <a:endParaRPr lang="pt-BR" b="1" dirty="0" smtClean="0"/>
          </a:p>
          <a:p>
            <a:r>
              <a:rPr lang="pt-BR" b="1" dirty="0" smtClean="0"/>
              <a:t>Escreva menor</a:t>
            </a:r>
          </a:p>
        </p:txBody>
      </p:sp>
    </p:spTree>
    <p:extLst>
      <p:ext uri="{BB962C8B-B14F-4D97-AF65-F5344CB8AC3E}">
        <p14:creationId xmlns:p14="http://schemas.microsoft.com/office/powerpoint/2010/main" val="4064206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612845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refinamento da definição do Sistema começa com o detalhamento </a:t>
            </a:r>
            <a:r>
              <a:rPr lang="pt-BR" b="1" i="1" dirty="0"/>
              <a:t>dos casos de uso</a:t>
            </a:r>
            <a:r>
              <a:rPr lang="pt-BR" dirty="0"/>
              <a:t> descritos: pelo menos, com uma breve descrição dos atores e uma compreensão aprofundada do escopo do projeto. Tudo isso reflete no conjunto de características mais uma vez priorizadas na Visão do Projeto que são vistas como atingíveis com orçamentos e datas razoavelmente estáveis.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saída desse detalhamento do fluxo de trabalho é uma compreensão mais aprofundada da funcionalidade do sistema expressa em especificação de casos de uso detalhados e Especificações </a:t>
            </a:r>
            <a:r>
              <a:rPr lang="pt-BR" dirty="0" smtClean="0"/>
              <a:t> </a:t>
            </a:r>
            <a:r>
              <a:rPr lang="pt-BR" dirty="0"/>
              <a:t>detalhadas, bem como elementos da interface de usuário.  Uma Especificação de Requisitos de Software formal pode ser desenvolvida, se necessário, para complementar os casos de uso detalhados e as Especificações 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9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6231716" cy="437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2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55476" y="612845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Casos de Usos é uma representação gráfica e semântica da interação do usuário e o sistema.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Captura os requisitos funcionais.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Casos de Uso e Cenários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 smtClean="0"/>
              <a:t>Um cenário é um caminho lógico com início e fim.</a:t>
            </a:r>
          </a:p>
          <a:p>
            <a:pPr algn="just"/>
            <a:r>
              <a:rPr lang="pt-BR" b="1" dirty="0" smtClean="0"/>
              <a:t>Um cenário é uma narrativa de uma situação.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202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4" y="1500793"/>
            <a:ext cx="846714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55476" y="612845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Exemplos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454350" y="4437112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Este é um cenário que pode acontecer. Se houver algum problema, com a autorização da transação do cartão de crédito teremos um novo cenário.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81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34" y="1512738"/>
            <a:ext cx="8025198" cy="153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55476" y="612845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Exemplos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435234" y="342900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Se a senha for inválida ou nome neste  caso teremos um novo cenário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589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968</Words>
  <Application>Microsoft Office PowerPoint</Application>
  <PresentationFormat>Apresentação na tela (4:3)</PresentationFormat>
  <Paragraphs>130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Refinamento da Definição do Sistema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Refinamento da Definição do Sistema</dc:title>
  <dc:creator>SIMONE</dc:creator>
  <cp:lastModifiedBy>SIMONE</cp:lastModifiedBy>
  <cp:revision>20</cp:revision>
  <dcterms:created xsi:type="dcterms:W3CDTF">2018-09-04T13:28:55Z</dcterms:created>
  <dcterms:modified xsi:type="dcterms:W3CDTF">2018-09-05T01:44:22Z</dcterms:modified>
</cp:coreProperties>
</file>