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4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6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17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56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1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6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DA1F-66F8-47F8-845D-65A593158F1C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98004"/>
            <a:ext cx="2068463" cy="78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94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/>
              <a:t>TÓPICOS ESPECIAIS DE PROGRAMAÇÃO ORIENTADA A OBJETOS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1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Programação </a:t>
            </a:r>
            <a:r>
              <a:rPr lang="pt-BR" dirty="0"/>
              <a:t>orientada a objetos com Java. </a:t>
            </a:r>
            <a:endParaRPr lang="pt-BR" dirty="0" smtClean="0"/>
          </a:p>
          <a:p>
            <a:r>
              <a:rPr lang="pt-BR" dirty="0" smtClean="0"/>
              <a:t>Aplicações </a:t>
            </a:r>
            <a:r>
              <a:rPr lang="pt-BR" dirty="0"/>
              <a:t>dos conceitos utilizando a linguagem de programação Java. </a:t>
            </a:r>
            <a:endParaRPr lang="pt-BR" dirty="0" smtClean="0"/>
          </a:p>
          <a:p>
            <a:r>
              <a:rPr lang="pt-BR" dirty="0"/>
              <a:t>F</a:t>
            </a:r>
            <a:r>
              <a:rPr lang="pt-BR" dirty="0" smtClean="0"/>
              <a:t>undamentos </a:t>
            </a:r>
            <a:r>
              <a:rPr lang="pt-BR" dirty="0"/>
              <a:t>e paradigmas de programação para dispositivos móveis. </a:t>
            </a:r>
            <a:endParaRPr lang="pt-BR" dirty="0" smtClean="0"/>
          </a:p>
          <a:p>
            <a:r>
              <a:rPr lang="pt-BR" dirty="0" smtClean="0"/>
              <a:t>Programação </a:t>
            </a:r>
            <a:r>
              <a:rPr lang="pt-BR" dirty="0"/>
              <a:t>para </a:t>
            </a:r>
            <a:r>
              <a:rPr lang="pt-BR" dirty="0" err="1"/>
              <a:t>Android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486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</a:t>
            </a:r>
            <a:r>
              <a:rPr lang="pt-BR" dirty="0"/>
              <a:t>a implementação de programas orientados a objetos em </a:t>
            </a:r>
            <a:r>
              <a:rPr lang="pt-BR" dirty="0" smtClean="0"/>
              <a:t>Java.</a:t>
            </a:r>
          </a:p>
          <a:p>
            <a:r>
              <a:rPr lang="pt-BR" dirty="0" smtClean="0"/>
              <a:t>Introduzir </a:t>
            </a:r>
            <a:r>
              <a:rPr lang="pt-BR" dirty="0"/>
              <a:t>conceitos sobre programação para dispositivos móveis. </a:t>
            </a:r>
            <a:endParaRPr lang="pt-BR" dirty="0" smtClean="0"/>
          </a:p>
          <a:p>
            <a:r>
              <a:rPr lang="pt-BR" dirty="0" smtClean="0"/>
              <a:t>Desenvolver </a:t>
            </a:r>
            <a:r>
              <a:rPr lang="pt-BR" dirty="0"/>
              <a:t>a implementação de programas para </a:t>
            </a:r>
            <a:r>
              <a:rPr lang="pt-BR" dirty="0" err="1"/>
              <a:t>Android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222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Programação </a:t>
            </a:r>
            <a:r>
              <a:rPr lang="pt-BR" dirty="0"/>
              <a:t>Orientada a Objetos com Java 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ambiente de programação Java </a:t>
            </a:r>
          </a:p>
          <a:p>
            <a:pPr lvl="1"/>
            <a:r>
              <a:rPr lang="pt-BR" dirty="0" smtClean="0"/>
              <a:t>Sintaxe </a:t>
            </a:r>
            <a:r>
              <a:rPr lang="pt-BR" dirty="0"/>
              <a:t>geral da linguagem Java </a:t>
            </a:r>
          </a:p>
          <a:p>
            <a:pPr lvl="1"/>
            <a:r>
              <a:rPr lang="pt-BR" dirty="0" smtClean="0"/>
              <a:t>Bibliotecas </a:t>
            </a:r>
            <a:r>
              <a:rPr lang="pt-BR" dirty="0"/>
              <a:t>de classe Java </a:t>
            </a:r>
          </a:p>
          <a:p>
            <a:pPr lvl="1"/>
            <a:r>
              <a:rPr lang="pt-BR" dirty="0" smtClean="0"/>
              <a:t>Tratamento </a:t>
            </a:r>
            <a:r>
              <a:rPr lang="pt-BR" dirty="0"/>
              <a:t>de exceções </a:t>
            </a:r>
          </a:p>
          <a:p>
            <a:pPr lvl="1"/>
            <a:r>
              <a:rPr lang="pt-BR" dirty="0" smtClean="0"/>
              <a:t>Conceitos </a:t>
            </a:r>
            <a:r>
              <a:rPr lang="pt-BR" dirty="0"/>
              <a:t>(revisão) de orientação a objetos em Java (herança, sobrecarga, sobrescrita, polimorfismo de classes) </a:t>
            </a:r>
          </a:p>
          <a:p>
            <a:pPr lvl="1"/>
            <a:r>
              <a:rPr lang="pt-BR" dirty="0" smtClean="0"/>
              <a:t>Interfaces </a:t>
            </a:r>
            <a:r>
              <a:rPr lang="pt-BR" dirty="0"/>
              <a:t>gráficas de usuário </a:t>
            </a:r>
          </a:p>
        </p:txBody>
      </p:sp>
    </p:spTree>
    <p:extLst>
      <p:ext uri="{BB962C8B-B14F-4D97-AF65-F5344CB8AC3E}">
        <p14:creationId xmlns:p14="http://schemas.microsoft.com/office/powerpoint/2010/main" val="324556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Programação </a:t>
            </a:r>
            <a:r>
              <a:rPr lang="pt-BR" dirty="0"/>
              <a:t>para </a:t>
            </a:r>
            <a:r>
              <a:rPr lang="pt-BR" dirty="0" err="1"/>
              <a:t>Android</a:t>
            </a:r>
            <a:r>
              <a:rPr lang="pt-BR" dirty="0"/>
              <a:t> </a:t>
            </a:r>
          </a:p>
          <a:p>
            <a:pPr lvl="1"/>
            <a:r>
              <a:rPr lang="pt-BR" dirty="0" smtClean="0"/>
              <a:t>Fundamentos </a:t>
            </a:r>
            <a:r>
              <a:rPr lang="pt-BR" dirty="0"/>
              <a:t>e paradigmas de programação para </a:t>
            </a:r>
            <a:r>
              <a:rPr lang="pt-BR" dirty="0" smtClean="0"/>
              <a:t>dispositivos </a:t>
            </a:r>
            <a:r>
              <a:rPr lang="pt-BR" dirty="0"/>
              <a:t>móveis </a:t>
            </a:r>
          </a:p>
          <a:p>
            <a:pPr lvl="1"/>
            <a:r>
              <a:rPr lang="pt-BR" dirty="0" smtClean="0"/>
              <a:t>Introdução </a:t>
            </a:r>
            <a:r>
              <a:rPr lang="pt-BR" dirty="0"/>
              <a:t>ao </a:t>
            </a:r>
            <a:r>
              <a:rPr lang="pt-BR" dirty="0" err="1"/>
              <a:t>Android</a:t>
            </a:r>
            <a:r>
              <a:rPr lang="pt-BR" dirty="0"/>
              <a:t> </a:t>
            </a:r>
          </a:p>
          <a:p>
            <a:pPr lvl="1"/>
            <a:r>
              <a:rPr lang="pt-BR" dirty="0" smtClean="0"/>
              <a:t>Conceitos </a:t>
            </a:r>
            <a:r>
              <a:rPr lang="pt-BR" dirty="0"/>
              <a:t>fundamentais </a:t>
            </a:r>
          </a:p>
          <a:p>
            <a:pPr lvl="1"/>
            <a:r>
              <a:rPr lang="pt-BR" dirty="0" smtClean="0"/>
              <a:t>Estrutura </a:t>
            </a:r>
            <a:r>
              <a:rPr lang="pt-BR" dirty="0"/>
              <a:t>e arquitetura de uma aplicação </a:t>
            </a:r>
          </a:p>
          <a:p>
            <a:pPr lvl="1"/>
            <a:r>
              <a:rPr lang="en-US" dirty="0" smtClean="0"/>
              <a:t>Activity</a:t>
            </a:r>
            <a:r>
              <a:rPr lang="en-US" dirty="0"/>
              <a:t>, Layouts, </a:t>
            </a:r>
            <a:r>
              <a:rPr lang="en-US" dirty="0" err="1"/>
              <a:t>Telas</a:t>
            </a:r>
            <a:r>
              <a:rPr lang="en-US" dirty="0"/>
              <a:t>, Intent, Services e </a:t>
            </a:r>
            <a:r>
              <a:rPr lang="en-US" dirty="0" err="1"/>
              <a:t>BroadCastReceiver</a:t>
            </a:r>
            <a:r>
              <a:rPr lang="en-US" dirty="0"/>
              <a:t> </a:t>
            </a:r>
          </a:p>
          <a:p>
            <a:pPr lvl="1"/>
            <a:r>
              <a:rPr lang="pt-BR" dirty="0" smtClean="0"/>
              <a:t>Persistência </a:t>
            </a:r>
            <a:r>
              <a:rPr lang="pt-BR" dirty="0"/>
              <a:t>de dados </a:t>
            </a:r>
          </a:p>
        </p:txBody>
      </p:sp>
    </p:spTree>
    <p:extLst>
      <p:ext uri="{BB962C8B-B14F-4D97-AF65-F5344CB8AC3E}">
        <p14:creationId xmlns:p14="http://schemas.microsoft.com/office/powerpoint/2010/main" val="14636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47260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 avaliação será obtida por meio de provas, trabalhos e seminários, dentre outros, bem como pela participação do aluno durante as aulas e demais atividades, a critério do professor e em conformidade com o respectivo plano de ensino. Serão feitas avaliações, assim distribuídas: </a:t>
            </a:r>
          </a:p>
          <a:p>
            <a:r>
              <a:rPr lang="pt-BR" dirty="0" smtClean="0"/>
              <a:t>Duas </a:t>
            </a:r>
            <a:r>
              <a:rPr lang="pt-BR" dirty="0"/>
              <a:t>Notas do Professor (NP) para as atividades curriculares, com peso 4 (quatro) cada uma, na composição da nota semestral de cada disciplina; </a:t>
            </a:r>
          </a:p>
          <a:p>
            <a:r>
              <a:rPr lang="pt-BR" dirty="0" smtClean="0"/>
              <a:t>Uma </a:t>
            </a:r>
            <a:r>
              <a:rPr lang="pt-BR" dirty="0"/>
              <a:t>nota referente ao Projeto Integrado </a:t>
            </a:r>
            <a:r>
              <a:rPr lang="pt-BR" dirty="0" err="1"/>
              <a:t>Multidiscipinar</a:t>
            </a:r>
            <a:r>
              <a:rPr lang="pt-BR" dirty="0"/>
              <a:t> (PIM), com peso 2 (dois) no cálculo da Média Semestral (MS) de cada disciplina. Esse Projeto será desenvolvido durante o semestre. </a:t>
            </a:r>
          </a:p>
          <a:p>
            <a:r>
              <a:rPr lang="pt-BR" dirty="0"/>
              <a:t>A MS será: (NP1 x 4 + PIM x 2 + NP2 x 4) / 10. Para a aprovação, a MS deverá ser igual ou superior a 5,0; é exigida a </a:t>
            </a:r>
            <a:r>
              <a:rPr lang="pt-BR" dirty="0" err="1"/>
              <a:t>freqüência</a:t>
            </a:r>
            <a:r>
              <a:rPr lang="pt-BR" dirty="0"/>
              <a:t> mínima de 75%. O desempenho do aluno é avaliado numa escala de 0 (zero) a 10 (dez). </a:t>
            </a:r>
          </a:p>
        </p:txBody>
      </p:sp>
    </p:spTree>
    <p:extLst>
      <p:ext uri="{BB962C8B-B14F-4D97-AF65-F5344CB8AC3E}">
        <p14:creationId xmlns:p14="http://schemas.microsoft.com/office/powerpoint/2010/main" val="122799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LARMAN, C. </a:t>
            </a:r>
            <a:r>
              <a:rPr lang="pt-BR" b="1" dirty="0"/>
              <a:t>Utilizando UML e Padrões </a:t>
            </a:r>
            <a:r>
              <a:rPr lang="pt-BR" dirty="0"/>
              <a:t>- Uma Introdução Á Análise e ao Projeto Orientados a Objetos e Desenvolvimento Iterativo</a:t>
            </a:r>
            <a:r>
              <a:rPr lang="pt-BR" i="1" dirty="0"/>
              <a:t>. </a:t>
            </a:r>
            <a:r>
              <a:rPr lang="pt-BR" dirty="0" err="1"/>
              <a:t>Bookman</a:t>
            </a:r>
            <a:r>
              <a:rPr lang="pt-BR" dirty="0"/>
              <a:t>, 2011. </a:t>
            </a:r>
          </a:p>
          <a:p>
            <a:r>
              <a:rPr lang="pt-BR" dirty="0"/>
              <a:t>GAMMA, E. </a:t>
            </a:r>
            <a:r>
              <a:rPr lang="pt-BR" b="1" dirty="0"/>
              <a:t>Padrões de Projetos</a:t>
            </a:r>
            <a:r>
              <a:rPr lang="pt-BR" dirty="0"/>
              <a:t>: Soluções Reutilizáveis de Software </a:t>
            </a:r>
            <a:r>
              <a:rPr lang="pt-BR" dirty="0" err="1"/>
              <a:t>Orinetado</a:t>
            </a:r>
            <a:r>
              <a:rPr lang="pt-BR" dirty="0"/>
              <a:t> a Objetos</a:t>
            </a:r>
            <a:r>
              <a:rPr lang="pt-BR" i="1" dirty="0"/>
              <a:t>. </a:t>
            </a:r>
            <a:r>
              <a:rPr lang="pt-BR" dirty="0" err="1"/>
              <a:t>Bookman</a:t>
            </a:r>
            <a:r>
              <a:rPr lang="pt-BR" dirty="0"/>
              <a:t>, 2011. </a:t>
            </a:r>
          </a:p>
          <a:p>
            <a:r>
              <a:rPr lang="pt-BR" dirty="0"/>
              <a:t>SANTOS, R. </a:t>
            </a:r>
            <a:r>
              <a:rPr lang="pt-BR" b="1" dirty="0"/>
              <a:t>Introdução a programação orientada a objetos usando Java. </a:t>
            </a:r>
            <a:r>
              <a:rPr lang="pt-BR" dirty="0"/>
              <a:t>Rio de Janeiro: Campus, 2003. </a:t>
            </a:r>
          </a:p>
        </p:txBody>
      </p:sp>
    </p:spTree>
    <p:extLst>
      <p:ext uri="{BB962C8B-B14F-4D97-AF65-F5344CB8AC3E}">
        <p14:creationId xmlns:p14="http://schemas.microsoft.com/office/powerpoint/2010/main" val="170805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Complementar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ARAUJO, E. C. de. </a:t>
            </a:r>
            <a:r>
              <a:rPr lang="pt-BR" b="1" dirty="0"/>
              <a:t>Orientação a objetos com </a:t>
            </a:r>
            <a:r>
              <a:rPr lang="pt-BR" b="1" dirty="0" err="1"/>
              <a:t>java</a:t>
            </a:r>
            <a:r>
              <a:rPr lang="pt-BR" dirty="0"/>
              <a:t>: simples, fácil e eficiente. São Paulo: Visual Books, 2008. </a:t>
            </a:r>
          </a:p>
          <a:p>
            <a:r>
              <a:rPr lang="pt-BR" dirty="0"/>
              <a:t>DEITEL, H. M. </a:t>
            </a:r>
            <a:r>
              <a:rPr lang="pt-BR" b="1" dirty="0"/>
              <a:t>Java: </a:t>
            </a:r>
            <a:r>
              <a:rPr lang="pt-BR" dirty="0"/>
              <a:t>como programar. 6.ed. São Paulo: Pearson, 2011. </a:t>
            </a:r>
          </a:p>
          <a:p>
            <a:r>
              <a:rPr lang="pt-BR" dirty="0"/>
              <a:t>FOWLER, M. </a:t>
            </a:r>
            <a:r>
              <a:rPr lang="pt-BR" b="1" dirty="0" err="1"/>
              <a:t>Refatoração</a:t>
            </a:r>
            <a:r>
              <a:rPr lang="pt-BR" b="1" dirty="0"/>
              <a:t>: </a:t>
            </a:r>
            <a:r>
              <a:rPr lang="pt-BR" dirty="0"/>
              <a:t>aperfeiçoando o projeto de código existente. Porto Alegre: </a:t>
            </a:r>
            <a:r>
              <a:rPr lang="pt-BR" dirty="0" err="1"/>
              <a:t>Bookman</a:t>
            </a:r>
            <a:r>
              <a:rPr lang="pt-BR" dirty="0"/>
              <a:t>, 2008. </a:t>
            </a:r>
          </a:p>
          <a:p>
            <a:r>
              <a:rPr lang="it-IT" dirty="0"/>
              <a:t>FURGERI, S. </a:t>
            </a:r>
            <a:r>
              <a:rPr lang="it-IT" b="1" dirty="0"/>
              <a:t>Java 7 </a:t>
            </a:r>
            <a:r>
              <a:rPr lang="it-IT" dirty="0"/>
              <a:t>- Ensino Didático</a:t>
            </a:r>
            <a:r>
              <a:rPr lang="it-IT" i="1" dirty="0"/>
              <a:t>. </a:t>
            </a:r>
            <a:r>
              <a:rPr lang="it-IT" dirty="0"/>
              <a:t>2.ed. Erica , 2012 </a:t>
            </a:r>
          </a:p>
          <a:p>
            <a:r>
              <a:rPr lang="pt-BR" dirty="0"/>
              <a:t>MAGELA, R. </a:t>
            </a:r>
            <a:r>
              <a:rPr lang="pt-BR" b="1" dirty="0"/>
              <a:t>Engenharia de software aplicada: </a:t>
            </a:r>
            <a:r>
              <a:rPr lang="pt-BR" dirty="0"/>
              <a:t>fundamentos. Rio de Janeiro: Alta Books, 2006. </a:t>
            </a:r>
          </a:p>
        </p:txBody>
      </p:sp>
    </p:spTree>
    <p:extLst>
      <p:ext uri="{BB962C8B-B14F-4D97-AF65-F5344CB8AC3E}">
        <p14:creationId xmlns:p14="http://schemas.microsoft.com/office/powerpoint/2010/main" val="3544343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499</Words>
  <Application>Microsoft Office PowerPoint</Application>
  <PresentationFormat>Apresentação na tela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  TÓPICOS ESPECIAIS DE PROGRAMAÇÃO ORIENTADA A OBJETOS </vt:lpstr>
      <vt:lpstr>Ementa</vt:lpstr>
      <vt:lpstr>Objetivos</vt:lpstr>
      <vt:lpstr>Conteúdo Programático</vt:lpstr>
      <vt:lpstr>Conteúdo Programático</vt:lpstr>
      <vt:lpstr>Avaliação</vt:lpstr>
      <vt:lpstr>Bibliografia Básica</vt:lpstr>
      <vt:lpstr>Bibliografia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TÓPICOS ESPECIAIS DE PROGRAMAÇÃO ORIENTADA A OBJETOS </dc:title>
  <dc:creator>Patricia Bonezi</dc:creator>
  <cp:lastModifiedBy>Patricia Bonezi</cp:lastModifiedBy>
  <cp:revision>3</cp:revision>
  <dcterms:created xsi:type="dcterms:W3CDTF">2018-07-08T17:06:02Z</dcterms:created>
  <dcterms:modified xsi:type="dcterms:W3CDTF">2018-07-08T17:22:31Z</dcterms:modified>
</cp:coreProperties>
</file>