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3" r:id="rId4"/>
    <p:sldId id="265" r:id="rId5"/>
    <p:sldId id="259" r:id="rId6"/>
    <p:sldId id="266" r:id="rId7"/>
    <p:sldId id="270" r:id="rId8"/>
    <p:sldId id="268" r:id="rId9"/>
    <p:sldId id="269" r:id="rId10"/>
    <p:sldId id="267" r:id="rId11"/>
    <p:sldId id="258" r:id="rId12"/>
    <p:sldId id="271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1-4787-8069-1E5586CA9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95703968"/>
        <c:axId val="-1095707232"/>
      </c:radarChart>
      <c:catAx>
        <c:axId val="-1095703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95707232"/>
        <c:crosses val="autoZero"/>
        <c:auto val="1"/>
        <c:lblAlgn val="ctr"/>
        <c:lblOffset val="100"/>
        <c:noMultiLvlLbl val="0"/>
      </c:catAx>
      <c:valAx>
        <c:axId val="-1095707232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09570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1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2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3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1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7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2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6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0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6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hyperlink" Target="http://163.152.52.120:3306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163.152.52.199:5000/room" TargetMode="External"/><Relationship Id="rId4" Type="http://schemas.openxmlformats.org/officeDocument/2006/relationships/image" Target="../media/image18.svg"/><Relationship Id="rId9" Type="http://schemas.openxmlformats.org/officeDocument/2006/relationships/hyperlink" Target="http://163.152.52.199:5000/ma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 rot="10800000">
            <a:off x="3850376" y="886053"/>
            <a:ext cx="72397" cy="1439072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3918740" y="665953"/>
            <a:ext cx="4354520" cy="1659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Research Report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2023.08.07</a:t>
            </a:r>
            <a:endParaRPr lang="en-US" altLang="ko-KR" sz="40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7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F71FD814-6332-4C79-80E7-4F5FE3F7175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5066C5E-AB05-4A88-B6CA-115D6618BD4B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242EECD-4E03-4382-971D-8630CCA4C42A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CF04F19-003D-40D0-A36A-91F0CFCE27D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60CB4D-DCB3-401F-AE36-EFA388DDB504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1A84D92-44F1-478E-86F3-17539883E8FE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9BA602D-7E8F-41E0-8E41-C45DDE41B6ED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C49D0E6-BB81-429C-AE9F-2525B9047461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B0FA49-A8DC-4134-9D98-B77CC584E2A0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1F4266C-7424-4E62-9472-93BF6F8A0182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8218EBC-55CF-4E70-87E0-3FB7B12F5327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DB317C2-FAFE-4055-8A37-ED52E1AF9E90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710EFB2-9506-47C6-AADA-B18F16055CEF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899F7A6-E5F8-448B-9ADE-FB2A96233558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8B10179-1A62-4DEB-8D85-DB73FB5CAAD0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C34047-A2DE-4837-8AD8-E2FC4E30EAA4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339563-8870-447B-B922-4C44EAE5F1F3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624C86-278D-4D53-8F54-7CE256B6A37A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6524085-FB94-4F5E-887E-F34D17123172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F1F293F-D856-43A1-AB50-3B356E089A40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68C70FD-3E22-488D-945D-23AD7EBFC5E2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FEEBD4B-C84B-4039-B9AE-2AF4D9BE270C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54B712D-8A51-4501-BE21-FAC71148E6A8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A664B3C-9F0E-461B-9ADA-294106D5499F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8C0C8F7-D080-4DD4-93AD-F3958876491E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3E66E05-015D-4248-97A5-ACF67A13D74A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3B28FD-1288-46C1-A9A1-86C54CD8F9B5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5B2E78-9A4D-43C5-AB6E-7E8487970E51}"/>
              </a:ext>
            </a:extLst>
          </p:cNvPr>
          <p:cNvSpPr txBox="1"/>
          <p:nvPr/>
        </p:nvSpPr>
        <p:spPr>
          <a:xfrm>
            <a:off x="787328" y="221267"/>
            <a:ext cx="1107827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실시간 사용자 데이터 베이스를 활용하여 혼잡도를 고려한 최적 길 찾기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 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3B627A49-2D6C-471D-A4BC-87A6A1A1263B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E9DF4E1-1F03-43E6-9C68-E0E9EED14BBF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6EA3A1E-E5DB-4AEC-847B-DDD74692B52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93A1810-7DD1-469B-8DD4-9E4F9470559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6618153-A1ED-4C0C-8119-B479C966E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698495C-8FD4-446C-831D-1C59F6E66A3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D788D82-E1D6-4F38-9519-F825AA19FF5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6F6B5E2-41E8-4FBA-AC28-5FE86E855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id="{E87B0133-0025-4432-B118-0F825FE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09" y="2544157"/>
            <a:ext cx="9290158" cy="1434776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189965D2-217F-44A1-B580-53E4FFD1E3E7}"/>
              </a:ext>
            </a:extLst>
          </p:cNvPr>
          <p:cNvSpPr txBox="1"/>
          <p:nvPr/>
        </p:nvSpPr>
        <p:spPr>
          <a:xfrm>
            <a:off x="8239874" y="4188590"/>
            <a:ext cx="30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영역 별 사용자 통계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903CA-3FB5-457C-AC80-6C32210175F0}"/>
              </a:ext>
            </a:extLst>
          </p:cNvPr>
          <p:cNvSpPr/>
          <p:nvPr/>
        </p:nvSpPr>
        <p:spPr>
          <a:xfrm>
            <a:off x="1296809" y="3520339"/>
            <a:ext cx="4696018" cy="458594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8E3E36-40A7-4289-A4DF-D97A22C044E7}"/>
              </a:ext>
            </a:extLst>
          </p:cNvPr>
          <p:cNvSpPr/>
          <p:nvPr/>
        </p:nvSpPr>
        <p:spPr>
          <a:xfrm>
            <a:off x="5992827" y="3517291"/>
            <a:ext cx="4594140" cy="458594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8BE128-00B8-4C70-B9EA-A77450501221}"/>
              </a:ext>
            </a:extLst>
          </p:cNvPr>
          <p:cNvSpPr txBox="1"/>
          <p:nvPr/>
        </p:nvSpPr>
        <p:spPr>
          <a:xfrm>
            <a:off x="1241277" y="4232654"/>
            <a:ext cx="475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영역별 사용자 통계를 바탕으로 혼잡도 계산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=&gt; </a:t>
            </a:r>
            <a:r>
              <a:rPr lang="ko-KR" altLang="en-US" dirty="0">
                <a:solidFill>
                  <a:schemeClr val="bg1"/>
                </a:solidFill>
              </a:rPr>
              <a:t>혼잡 구역 알림 및 길 찾기 경로에 반영 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CD6626-314E-44BE-B320-06E9AFFF03DC}"/>
              </a:ext>
            </a:extLst>
          </p:cNvPr>
          <p:cNvSpPr txBox="1"/>
          <p:nvPr/>
        </p:nvSpPr>
        <p:spPr>
          <a:xfrm>
            <a:off x="6059336" y="1901003"/>
            <a:ext cx="492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실제 구축한 실시간 사용자 데이터 베이스를 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ko-KR" altLang="en-US" dirty="0">
                <a:solidFill>
                  <a:srgbClr val="C00000"/>
                </a:solidFill>
              </a:rPr>
              <a:t>이용하여 계산한 혼잡도 결과 </a:t>
            </a:r>
          </a:p>
        </p:txBody>
      </p:sp>
    </p:spTree>
    <p:extLst>
      <p:ext uri="{BB962C8B-B14F-4D97-AF65-F5344CB8AC3E}">
        <p14:creationId xmlns:p14="http://schemas.microsoft.com/office/powerpoint/2010/main" val="421462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4966" y="4867328"/>
            <a:ext cx="470662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96317" y="2561787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852816" y="1959621"/>
            <a:ext cx="853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Product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968787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36357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303927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471497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63906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663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97420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14177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30934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847691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97496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4253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1010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47767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64524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81281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980386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147956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315526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483096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96317" y="2992837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87" name="타원 86"/>
          <p:cNvSpPr/>
          <p:nvPr/>
        </p:nvSpPr>
        <p:spPr>
          <a:xfrm>
            <a:off x="696878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13635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30392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47149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63906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80663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797420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14177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309347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476917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97496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14253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31010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447767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464524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81281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98038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14795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31552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48309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696317" y="3423887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108" name="타원 107"/>
          <p:cNvSpPr/>
          <p:nvPr/>
        </p:nvSpPr>
        <p:spPr>
          <a:xfrm>
            <a:off x="696878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13635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30392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47149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63906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80663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797420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14177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30934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47691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974966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142536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310106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4477676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464524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481281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498038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514795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531552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548309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696317" y="3854937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129" name="타원 128"/>
          <p:cNvSpPr/>
          <p:nvPr/>
        </p:nvSpPr>
        <p:spPr>
          <a:xfrm>
            <a:off x="696878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13635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730392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747149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763906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80663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797420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14177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0934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847691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397496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414253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31010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447767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464524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81281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498038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514795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315526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5483096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9970464" y="2663417"/>
            <a:ext cx="536224" cy="536224"/>
            <a:chOff x="2104620" y="4162776"/>
            <a:chExt cx="536224" cy="536224"/>
          </a:xfrm>
        </p:grpSpPr>
        <p:sp>
          <p:nvSpPr>
            <p:cNvPr id="150" name="타원 149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15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7" name="그룹 156"/>
          <p:cNvGrpSpPr/>
          <p:nvPr/>
        </p:nvGrpSpPr>
        <p:grpSpPr>
          <a:xfrm>
            <a:off x="2274565" y="2660885"/>
            <a:ext cx="536224" cy="536224"/>
            <a:chOff x="1765944" y="2508625"/>
            <a:chExt cx="536224" cy="536224"/>
          </a:xfrm>
        </p:grpSpPr>
        <p:sp>
          <p:nvSpPr>
            <p:cNvPr id="158" name="타원 157"/>
            <p:cNvSpPr/>
            <p:nvPr/>
          </p:nvSpPr>
          <p:spPr>
            <a:xfrm>
              <a:off x="1765944" y="2508625"/>
              <a:ext cx="536224" cy="5362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Freeform 11"/>
            <p:cNvSpPr>
              <a:spLocks noEditPoints="1"/>
            </p:cNvSpPr>
            <p:nvPr/>
          </p:nvSpPr>
          <p:spPr bwMode="auto">
            <a:xfrm flipH="1">
              <a:off x="1911516" y="2639214"/>
              <a:ext cx="214826" cy="2637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1459541" y="3322450"/>
            <a:ext cx="2226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9125345" y="3359007"/>
            <a:ext cx="2226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561DF599-620E-4913-8FB1-6777E7CE5D7E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484F7250-4107-43A1-9B68-D57EB65045B8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38801C0E-F26D-45E1-8B50-F5EC85C9FD5D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0CA1209-F80C-4284-B3FF-CC4DE6C495B5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06B4A0AC-97D7-4FAD-88ED-D5FC8DAA0BFF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D72D51B3-A293-4AA8-B9AA-D943FA9B1D9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E14BF63-CD83-4F55-BFDB-0EBC10ECE29F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46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F71FD814-6332-4C79-80E7-4F5FE3F7175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5066C5E-AB05-4A88-B6CA-115D6618BD4B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242EECD-4E03-4382-971D-8630CCA4C42A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CF04F19-003D-40D0-A36A-91F0CFCE27D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60CB4D-DCB3-401F-AE36-EFA388DDB504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1A84D92-44F1-478E-86F3-17539883E8FE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9BA602D-7E8F-41E0-8E41-C45DDE41B6ED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C49D0E6-BB81-429C-AE9F-2525B9047461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B0FA49-A8DC-4134-9D98-B77CC584E2A0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1F4266C-7424-4E62-9472-93BF6F8A0182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8218EBC-55CF-4E70-87E0-3FB7B12F5327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DB317C2-FAFE-4055-8A37-ED52E1AF9E90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710EFB2-9506-47C6-AADA-B18F16055CEF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899F7A6-E5F8-448B-9ADE-FB2A96233558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8B10179-1A62-4DEB-8D85-DB73FB5CAAD0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C34047-A2DE-4837-8AD8-E2FC4E30EAA4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339563-8870-447B-B922-4C44EAE5F1F3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624C86-278D-4D53-8F54-7CE256B6A37A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6524085-FB94-4F5E-887E-F34D17123172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F1F293F-D856-43A1-AB50-3B356E089A40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68C70FD-3E22-488D-945D-23AD7EBFC5E2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FEEBD4B-C84B-4039-B9AE-2AF4D9BE270C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54B712D-8A51-4501-BE21-FAC71148E6A8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A664B3C-9F0E-461B-9ADA-294106D5499F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8C0C8F7-D080-4DD4-93AD-F3958876491E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3E66E05-015D-4248-97A5-ACF67A13D74A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3B28FD-1288-46C1-A9A1-86C54CD8F9B5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5B2E78-9A4D-43C5-AB6E-7E8487970E51}"/>
              </a:ext>
            </a:extLst>
          </p:cNvPr>
          <p:cNvSpPr txBox="1"/>
          <p:nvPr/>
        </p:nvSpPr>
        <p:spPr>
          <a:xfrm>
            <a:off x="787328" y="221267"/>
            <a:ext cx="11078272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err="1">
                <a:solidFill>
                  <a:schemeClr val="bg1"/>
                </a:solidFill>
              </a:rPr>
              <a:t>HanaSquare</a:t>
            </a:r>
            <a:r>
              <a:rPr lang="en-US" altLang="ko-KR" sz="1100" kern="0" dirty="0">
                <a:solidFill>
                  <a:schemeClr val="bg1"/>
                </a:solidFill>
              </a:rPr>
              <a:t>_ </a:t>
            </a:r>
            <a:r>
              <a:rPr lang="en-US" altLang="ko-KR" sz="1100" kern="0" dirty="0" err="1">
                <a:solidFill>
                  <a:schemeClr val="bg1"/>
                </a:solidFill>
              </a:rPr>
              <a:t>ControllSystem</a:t>
            </a:r>
            <a:endParaRPr lang="en-US" altLang="ko-KR" sz="1100" kern="0" dirty="0">
              <a:solidFill>
                <a:schemeClr val="bg1"/>
              </a:solidFill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3B627A49-2D6C-471D-A4BC-87A6A1A1263B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E9DF4E1-1F03-43E6-9C68-E0E9EED14BBF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6EA3A1E-E5DB-4AEC-847B-DDD74692B52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93A1810-7DD1-469B-8DD4-9E4F9470559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6618153-A1ED-4C0C-8119-B479C966E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698495C-8FD4-446C-831D-1C59F6E66A3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D788D82-E1D6-4F38-9519-F825AA19FF5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6F6B5E2-41E8-4FBA-AC28-5FE86E8551DD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4C5CC64-F8C5-4611-8E6D-2DF6F1AD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54" y="459639"/>
            <a:ext cx="4019550" cy="3219450"/>
          </a:xfrm>
          <a:prstGeom prst="rect">
            <a:avLst/>
          </a:prstGeom>
        </p:spPr>
      </p:pic>
      <p:pic>
        <p:nvPicPr>
          <p:cNvPr id="5" name="그래픽 4" descr="텔레비전">
            <a:extLst>
              <a:ext uri="{FF2B5EF4-FFF2-40B4-BE49-F238E27FC236}">
                <a16:creationId xmlns:a16="http://schemas.microsoft.com/office/drawing/2014/main" id="{43C5021D-EE18-43D7-907E-25BC0BDAB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143" y="4047625"/>
            <a:ext cx="914400" cy="914400"/>
          </a:xfrm>
          <a:prstGeom prst="rect">
            <a:avLst/>
          </a:prstGeom>
        </p:spPr>
      </p:pic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67B692EE-BA16-434E-80AB-1721B3C7C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9009" y="4049831"/>
            <a:ext cx="914400" cy="914400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B3C15F44-32FE-435F-B9D4-E4BE52F2C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3076" y="39411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9519A7-BD24-48CB-9F64-CD74C5B40E1C}"/>
              </a:ext>
            </a:extLst>
          </p:cNvPr>
          <p:cNvSpPr txBox="1"/>
          <p:nvPr/>
        </p:nvSpPr>
        <p:spPr>
          <a:xfrm>
            <a:off x="1686740" y="5140515"/>
            <a:ext cx="3095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관제시스템 주소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http://163.152.52.199:5000/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325881-7522-4930-9203-8583B16F72F9}"/>
              </a:ext>
            </a:extLst>
          </p:cNvPr>
          <p:cNvSpPr txBox="1"/>
          <p:nvPr/>
        </p:nvSpPr>
        <p:spPr>
          <a:xfrm>
            <a:off x="4802108" y="5120503"/>
            <a:ext cx="3095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데이터 받아오는 </a:t>
            </a:r>
            <a:r>
              <a:rPr lang="en-US" altLang="ko-KR" dirty="0">
                <a:solidFill>
                  <a:schemeClr val="bg1"/>
                </a:solidFill>
              </a:rPr>
              <a:t>API ..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http://163.152.52.199:5000/map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http://163.152.52.199:5000/room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0F6B7F-5F5F-49A8-9F33-7D0C2BE3DEF1}"/>
              </a:ext>
            </a:extLst>
          </p:cNvPr>
          <p:cNvSpPr txBox="1"/>
          <p:nvPr/>
        </p:nvSpPr>
        <p:spPr>
          <a:xfrm>
            <a:off x="8289009" y="5119376"/>
            <a:ext cx="3095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데이터 받아오는 </a:t>
            </a:r>
            <a:r>
              <a:rPr lang="en-US" altLang="ko-KR" dirty="0">
                <a:solidFill>
                  <a:schemeClr val="bg1"/>
                </a:solidFill>
              </a:rPr>
              <a:t>API ..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http://163.152.52.120:3306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7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52" name="차트 51"/>
          <p:cNvGraphicFramePr/>
          <p:nvPr>
            <p:extLst/>
          </p:nvPr>
        </p:nvGraphicFramePr>
        <p:xfrm>
          <a:off x="1776403" y="1485289"/>
          <a:ext cx="7095621" cy="4730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20245" y="2820040"/>
            <a:ext cx="29364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9251C66-AB94-4571-AFB9-5D9B47E32F5A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24A4297-7EAD-41D0-9EC3-534DB0B7A788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D99B0F8-09C8-4B7C-974D-5AE3A16D95F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AFB4D14-5ECB-4EC9-BF68-D49D31BBDF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76F86D2-61AB-45BC-A9FF-2FB2AAAE00CA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64A4657-8176-44B5-ACCD-A55A6709C318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5807B0D-4945-49D1-9713-E21CB74C64E4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08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780953" y="1512750"/>
            <a:ext cx="4013422" cy="4440881"/>
            <a:chOff x="7247621" y="1091857"/>
            <a:chExt cx="4583699" cy="5071897"/>
          </a:xfrm>
        </p:grpSpPr>
        <p:grpSp>
          <p:nvGrpSpPr>
            <p:cNvPr id="51" name="그룹 50"/>
            <p:cNvGrpSpPr/>
            <p:nvPr/>
          </p:nvGrpSpPr>
          <p:grpSpPr>
            <a:xfrm>
              <a:off x="8010289" y="5277517"/>
              <a:ext cx="3821031" cy="886237"/>
              <a:chOff x="5800489" y="2315374"/>
              <a:chExt cx="3821031" cy="886237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65" name="타원 64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D8E1E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자유형 65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달 54"/>
              <p:cNvSpPr/>
              <p:nvPr/>
            </p:nvSpPr>
            <p:spPr>
              <a:xfrm rot="262951">
                <a:off x="8142049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353115" y="2594892"/>
                <a:ext cx="2206685" cy="4525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조땡씨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늦은 시간에 미안한데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…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633461" y="2852801"/>
                <a:ext cx="988059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53114" y="2315374"/>
                <a:ext cx="1190446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김팀장님 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7247621" y="4237749"/>
              <a:ext cx="3639880" cy="886237"/>
              <a:chOff x="5800489" y="2315374"/>
              <a:chExt cx="3639880" cy="886237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자유형 77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0" name="달 69"/>
              <p:cNvSpPr/>
              <p:nvPr/>
            </p:nvSpPr>
            <p:spPr>
              <a:xfrm rot="262951">
                <a:off x="7943643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6353115" y="2594892"/>
                <a:ext cx="1953113" cy="4525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네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무슨 일이신가요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…;;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452309" y="2852801"/>
                <a:ext cx="988060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353114" y="2315374"/>
                <a:ext cx="1190447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나 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010289" y="3184687"/>
              <a:ext cx="3665757" cy="886237"/>
              <a:chOff x="5800489" y="2315374"/>
              <a:chExt cx="3665757" cy="886237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87" name="타원 86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D8E1E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자유형 87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3" name="달 82"/>
              <p:cNvSpPr/>
              <p:nvPr/>
            </p:nvSpPr>
            <p:spPr>
              <a:xfrm rot="262951">
                <a:off x="8004029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6353116" y="2594892"/>
                <a:ext cx="2050020" cy="4525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보고서 좀 보내줄 수 있어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?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478186" y="2852801"/>
                <a:ext cx="988060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53114" y="2315374"/>
                <a:ext cx="1190446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김팀장님 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010289" y="1091857"/>
              <a:ext cx="3821031" cy="886237"/>
              <a:chOff x="5800489" y="2315374"/>
              <a:chExt cx="3821031" cy="886237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D8E1E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자유형 95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달 90"/>
              <p:cNvSpPr/>
              <p:nvPr/>
            </p:nvSpPr>
            <p:spPr>
              <a:xfrm rot="262951">
                <a:off x="8142049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6353115" y="2594892"/>
                <a:ext cx="2206685" cy="4525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고마워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역시 </a:t>
                </a:r>
                <a:r>
                  <a:rPr lang="ko-KR" altLang="en-US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조땡씨야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~ ^^b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633461" y="2852801"/>
                <a:ext cx="988059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353114" y="2315374"/>
                <a:ext cx="1190446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김팀장님 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7247621" y="2149634"/>
              <a:ext cx="3122297" cy="886237"/>
              <a:chOff x="5800489" y="2315374"/>
              <a:chExt cx="3122297" cy="88623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9" name="달 98"/>
              <p:cNvSpPr/>
              <p:nvPr/>
            </p:nvSpPr>
            <p:spPr>
              <a:xfrm rot="262951">
                <a:off x="7469191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6353115" y="2594892"/>
                <a:ext cx="1493969" cy="4525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네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알겠습니다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.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934726" y="2852801"/>
                <a:ext cx="988060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353114" y="2315374"/>
                <a:ext cx="1190446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나 </a:t>
                </a:r>
              </a:p>
            </p:txBody>
          </p:sp>
        </p:grp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BDA2863A-FD21-4EBC-B245-6C13DC54E49C}"/>
              </a:ext>
            </a:extLst>
          </p:cNvPr>
          <p:cNvSpPr/>
          <p:nvPr/>
        </p:nvSpPr>
        <p:spPr>
          <a:xfrm>
            <a:off x="1878907" y="2394227"/>
            <a:ext cx="1692000" cy="16920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2EB809E-2EA3-4B50-8974-F3DA9E251527}"/>
              </a:ext>
            </a:extLst>
          </p:cNvPr>
          <p:cNvSpPr/>
          <p:nvPr/>
        </p:nvSpPr>
        <p:spPr>
          <a:xfrm>
            <a:off x="2002392" y="2699871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45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09" name="현 108">
            <a:extLst>
              <a:ext uri="{FF2B5EF4-FFF2-40B4-BE49-F238E27FC236}">
                <a16:creationId xmlns:a16="http://schemas.microsoft.com/office/drawing/2014/main" id="{EBBAE485-8D65-49F9-983B-7FEE7F93C652}"/>
              </a:ext>
            </a:extLst>
          </p:cNvPr>
          <p:cNvSpPr/>
          <p:nvPr/>
        </p:nvSpPr>
        <p:spPr>
          <a:xfrm>
            <a:off x="2004907" y="2520227"/>
            <a:ext cx="1440000" cy="1440000"/>
          </a:xfrm>
          <a:prstGeom prst="chord">
            <a:avLst>
              <a:gd name="adj1" fmla="val 515873"/>
              <a:gd name="adj2" fmla="val 102534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A2863A-FD21-4EBC-B245-6C13DC54E49C}"/>
              </a:ext>
            </a:extLst>
          </p:cNvPr>
          <p:cNvSpPr/>
          <p:nvPr/>
        </p:nvSpPr>
        <p:spPr>
          <a:xfrm>
            <a:off x="4928210" y="2394227"/>
            <a:ext cx="1692000" cy="16920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현 110">
            <a:extLst>
              <a:ext uri="{FF2B5EF4-FFF2-40B4-BE49-F238E27FC236}">
                <a16:creationId xmlns:a16="http://schemas.microsoft.com/office/drawing/2014/main" id="{EBBAE485-8D65-49F9-983B-7FEE7F93C652}"/>
              </a:ext>
            </a:extLst>
          </p:cNvPr>
          <p:cNvSpPr/>
          <p:nvPr/>
        </p:nvSpPr>
        <p:spPr>
          <a:xfrm>
            <a:off x="5054210" y="2520227"/>
            <a:ext cx="1440000" cy="1440000"/>
          </a:xfrm>
          <a:prstGeom prst="chord">
            <a:avLst>
              <a:gd name="adj1" fmla="val 20570837"/>
              <a:gd name="adj2" fmla="val 118026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4E431044-19F8-4AA5-ACFA-FF89D3A032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07607" y="2261932"/>
          <a:ext cx="280629" cy="182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2EB809E-2EA3-4B50-8974-F3DA9E251527}"/>
              </a:ext>
            </a:extLst>
          </p:cNvPr>
          <p:cNvSpPr/>
          <p:nvPr/>
        </p:nvSpPr>
        <p:spPr>
          <a:xfrm>
            <a:off x="5054210" y="314844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65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81071" y="450137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393371" y="450468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B83CBB7-25F7-4C5D-9298-B46725835C56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310AE65-259D-46F5-8EF4-495F0AEE45AC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41100CC-8394-423C-AC9C-3663C8DDFB54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01F0ECEA-B47B-4E83-B694-5C4B41CDFA21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7A95E75-DF28-4A66-83DD-7854138FA9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9831FB72-478F-40A6-B53E-83FD10D164B5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EBD0803-2F3F-462F-B75B-BC590A0341FF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71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408712" y="2551501"/>
            <a:ext cx="2012336" cy="2136923"/>
            <a:chOff x="4394263" y="2663525"/>
            <a:chExt cx="2012336" cy="2136923"/>
          </a:xfrm>
        </p:grpSpPr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94D904D1-7FA3-460B-AAD9-621DBD47A584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DC62F41-1575-4902-BB03-6A0FBEC2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43" y="2923772"/>
              <a:ext cx="173856" cy="732625"/>
            </a:xfrm>
            <a:prstGeom prst="line">
              <a:avLst/>
            </a:prstGeom>
            <a:ln w="4318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71BFEB7-7D7F-445C-A37E-C9180A04E352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39E56A-620E-4329-B7EE-B4BD6B4D541A}"/>
              </a:ext>
            </a:extLst>
          </p:cNvPr>
          <p:cNvSpPr/>
          <p:nvPr/>
        </p:nvSpPr>
        <p:spPr>
          <a:xfrm>
            <a:off x="5263382" y="4818513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</a:rPr>
              <a:t>63</a:t>
            </a:r>
            <a:r>
              <a:rPr lang="en-US" altLang="ko-KR" sz="2800" dirty="0">
                <a:solidFill>
                  <a:srgbClr val="FFC000"/>
                </a:solidFill>
              </a:rPr>
              <a:t>%</a:t>
            </a:r>
            <a:endParaRPr lang="en-US" altLang="ko-KR" sz="2400" b="1" dirty="0">
              <a:solidFill>
                <a:srgbClr val="FFC000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339E56A-620E-4329-B7EE-B4BD6B4D541A}"/>
              </a:ext>
            </a:extLst>
          </p:cNvPr>
          <p:cNvSpPr/>
          <p:nvPr/>
        </p:nvSpPr>
        <p:spPr>
          <a:xfrm>
            <a:off x="6533491" y="1605946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63</a:t>
            </a:r>
            <a:r>
              <a:rPr lang="en-US" altLang="ko-KR" sz="2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%</a:t>
            </a:r>
            <a:endParaRPr lang="en-US" altLang="ko-KR" sz="2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 rot="10800000">
            <a:off x="6446564" y="2494745"/>
            <a:ext cx="2018686" cy="2136923"/>
            <a:chOff x="4394263" y="2663525"/>
            <a:chExt cx="2018686" cy="2136923"/>
          </a:xfrm>
        </p:grpSpPr>
        <p:sp>
          <p:nvSpPr>
            <p:cNvPr id="123" name="자유형 122">
              <a:extLst>
                <a:ext uri="{FF2B5EF4-FFF2-40B4-BE49-F238E27FC236}">
                  <a16:creationId xmlns:a16="http://schemas.microsoft.com/office/drawing/2014/main" id="{94D904D1-7FA3-460B-AAD9-621DBD47A584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5DC62F41-1575-4902-BB03-6A0FBEC2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93" y="2923772"/>
              <a:ext cx="173856" cy="732625"/>
            </a:xfrm>
            <a:prstGeom prst="line">
              <a:avLst/>
            </a:prstGeom>
            <a:ln w="431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71BFEB7-7D7F-445C-A37E-C9180A04E352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002670" y="3255984"/>
            <a:ext cx="616838" cy="683709"/>
            <a:chOff x="-2844800" y="1568450"/>
            <a:chExt cx="2284412" cy="2532063"/>
          </a:xfrm>
          <a:solidFill>
            <a:srgbClr val="FFC000"/>
          </a:solidFill>
        </p:grpSpPr>
        <p:grpSp>
          <p:nvGrpSpPr>
            <p:cNvPr id="127" name="그룹 126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grpFill/>
          </p:grpSpPr>
          <p:sp>
            <p:nvSpPr>
              <p:cNvPr id="136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grpFill/>
          </p:grpSpPr>
          <p:sp>
            <p:nvSpPr>
              <p:cNvPr id="129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7220019" y="3311186"/>
            <a:ext cx="612514" cy="513722"/>
            <a:chOff x="8023225" y="4741863"/>
            <a:chExt cx="6299200" cy="5283200"/>
          </a:xfrm>
          <a:solidFill>
            <a:schemeClr val="bg1">
              <a:lumMod val="65000"/>
            </a:schemeClr>
          </a:solidFill>
        </p:grpSpPr>
        <p:sp>
          <p:nvSpPr>
            <p:cNvPr id="143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  <a:grpFill/>
          </p:grpSpPr>
          <p:sp>
            <p:nvSpPr>
              <p:cNvPr id="145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614111" y="305498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93409" y="309640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19E89A0-D561-4C4A-B8D8-47A2EA0074E9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C81D254-59BB-41BF-93D4-DED842FF2AB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52F19A3-FDF4-4C73-ADBA-AFD4ABACFC39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3AA6CDB-97BF-42D8-BEB0-54364A43E17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7B6094E-EA90-4E5B-8ED6-7133CBD74971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BA00809-F5AB-4F7F-9CDD-00C59FD1699A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2714BD7-A685-4040-B1B5-192D8B87025C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069490-6D53-4956-8D8C-709ACCDB11D1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BB59D4C-E1CD-41FA-996C-B69C86D3AE66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0D7C24-F7D2-4E06-9CE2-3AAD4FA4A40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FFEB8-5D2B-4393-90F7-3B12D434F529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54434-F32B-44C1-A271-603D69F3FA0A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D8113F-F856-4184-A7A8-5255203E8889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D8FADD-816B-4D16-9557-494D002182FC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D640F1-D895-4A78-86AF-4D9406B48115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FE285-64E3-4E5F-922B-AC0B9C3EB70F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05925F-E8F6-4270-8D6A-DBC5D00B7533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5C5983-8FDC-449B-888B-85838933F6F5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E6223-AA45-4596-98DD-9408C8183B29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0F58F5E-6B4A-48E3-980D-239D7B3BF8AB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388FB8-0B07-4361-A4B2-934B4A9B80CB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614199-C1E5-4873-BF04-AD133EC9FDD5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6BF0DE-E8ED-4F57-B638-49ED5157C095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77E13D-E629-4611-AFFF-15A2A6E5B1B3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790915-7061-4D0E-B12F-32E6F80DD5BF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AD07FB-9AC0-4542-9955-3B0962F4639A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B09346-61B1-47B8-8316-5C81667256E6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6A7560-6061-4EB7-835D-3D70762D496E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5731EC-0990-44D1-BE90-E7C105304CBC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5EAA92-1DDE-4C8E-B0C1-D7A4A5AFFB41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5E7852-5EB3-4760-8A92-8867A1FF7730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160132-5B69-43C6-BFE4-31602692EA03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2040EB-9B72-4FDD-A741-1A00D792CAA4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787328" y="221267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F7C9E4A-AC37-410C-9954-06BD3852D154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1B4F10-06E1-4C0E-8652-B1B54A38F8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4786F24-C58A-4DA9-B413-D945C11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C2F1CA-89A0-41BF-9532-F55F969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B2C0AB7-A27B-4C20-AB85-07CD2A4E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88BF09D-0712-431C-8D57-B12A1464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9B2D3BF-6BFF-45A1-8651-7A354A32D27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DCE68333-475A-4502-B8C6-B8358663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27" y="2468165"/>
            <a:ext cx="4010026" cy="273470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3446A1-8A25-4C47-AABF-797037BFE779}"/>
              </a:ext>
            </a:extLst>
          </p:cNvPr>
          <p:cNvSpPr txBox="1"/>
          <p:nvPr/>
        </p:nvSpPr>
        <p:spPr>
          <a:xfrm>
            <a:off x="841333" y="1154763"/>
            <a:ext cx="678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최대한 현재 호출 방식과 달라지지 않도록 구성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2. Floor. </a:t>
            </a:r>
            <a:r>
              <a:rPr lang="en-US" altLang="ko-KR" dirty="0" err="1">
                <a:solidFill>
                  <a:schemeClr val="bg1"/>
                </a:solidFill>
              </a:rPr>
              <a:t>RoomArea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분리하고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Floor_id</a:t>
            </a:r>
            <a:r>
              <a:rPr lang="en-US" altLang="ko-KR" dirty="0">
                <a:solidFill>
                  <a:schemeClr val="bg1"/>
                </a:solidFill>
              </a:rPr>
              <a:t> FK</a:t>
            </a:r>
            <a:r>
              <a:rPr lang="ko-KR" altLang="en-US" dirty="0">
                <a:solidFill>
                  <a:schemeClr val="bg1"/>
                </a:solidFill>
              </a:rPr>
              <a:t>를 이용해서 연결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주로 수정 및 추가될 </a:t>
            </a:r>
            <a:r>
              <a:rPr lang="en-US" altLang="ko-KR" dirty="0" err="1">
                <a:solidFill>
                  <a:schemeClr val="bg1"/>
                </a:solidFill>
              </a:rPr>
              <a:t>RoomArea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테이블 분리</a:t>
            </a:r>
          </a:p>
        </p:txBody>
      </p:sp>
    </p:spTree>
    <p:extLst>
      <p:ext uri="{BB962C8B-B14F-4D97-AF65-F5344CB8AC3E}">
        <p14:creationId xmlns:p14="http://schemas.microsoft.com/office/powerpoint/2010/main" val="334922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069490-6D53-4956-8D8C-709ACCDB11D1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BB59D4C-E1CD-41FA-996C-B69C86D3AE66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0D7C24-F7D2-4E06-9CE2-3AAD4FA4A40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FFEB8-5D2B-4393-90F7-3B12D434F529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54434-F32B-44C1-A271-603D69F3FA0A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D8113F-F856-4184-A7A8-5255203E8889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D8FADD-816B-4D16-9557-494D002182FC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D640F1-D895-4A78-86AF-4D9406B48115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FE285-64E3-4E5F-922B-AC0B9C3EB70F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05925F-E8F6-4270-8D6A-DBC5D00B7533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5C5983-8FDC-449B-888B-85838933F6F5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E6223-AA45-4596-98DD-9408C8183B29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0F58F5E-6B4A-48E3-980D-239D7B3BF8AB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388FB8-0B07-4361-A4B2-934B4A9B80CB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614199-C1E5-4873-BF04-AD133EC9FDD5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6BF0DE-E8ED-4F57-B638-49ED5157C095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77E13D-E629-4611-AFFF-15A2A6E5B1B3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790915-7061-4D0E-B12F-32E6F80DD5BF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AD07FB-9AC0-4542-9955-3B0962F4639A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B09346-61B1-47B8-8316-5C81667256E6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6A7560-6061-4EB7-835D-3D70762D496E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5731EC-0990-44D1-BE90-E7C105304CBC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5EAA92-1DDE-4C8E-B0C1-D7A4A5AFFB41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5E7852-5EB3-4760-8A92-8867A1FF7730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160132-5B69-43C6-BFE4-31602692EA03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2040EB-9B72-4FDD-A741-1A00D792CAA4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787328" y="221267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맵 정보 데이터 베이스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F7C9E4A-AC37-410C-9954-06BD3852D154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1B4F10-06E1-4C0E-8652-B1B54A38F8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4786F24-C58A-4DA9-B413-D945C11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C2F1CA-89A0-41BF-9532-F55F969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B2C0AB7-A27B-4C20-AB85-07CD2A4E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88BF09D-0712-431C-8D57-B12A1464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9B2D3BF-6BFF-45A1-8651-7A354A32D27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A702E632-3001-48A0-BA42-F04326B3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6" y="1221615"/>
            <a:ext cx="3328851" cy="259691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BD4E90C-B2BB-453D-85F3-479046BB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56" y="3771700"/>
            <a:ext cx="3347372" cy="278436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5FB360B-B2EE-4E76-BEFE-D9B0BBDA8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491" y="3671826"/>
            <a:ext cx="4170523" cy="251867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3BF00A6-287D-49DA-B58C-5226D9A87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337" y="1219930"/>
            <a:ext cx="4205170" cy="265570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5F36D1-CC44-4612-A66C-3C21074CE836}"/>
              </a:ext>
            </a:extLst>
          </p:cNvPr>
          <p:cNvSpPr/>
          <p:nvPr/>
        </p:nvSpPr>
        <p:spPr>
          <a:xfrm>
            <a:off x="5297439" y="2636718"/>
            <a:ext cx="1828800" cy="1074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CBF9C2-E21B-49DD-97ED-96870FBA2B35}"/>
              </a:ext>
            </a:extLst>
          </p:cNvPr>
          <p:cNvSpPr/>
          <p:nvPr/>
        </p:nvSpPr>
        <p:spPr>
          <a:xfrm>
            <a:off x="1316145" y="5947273"/>
            <a:ext cx="2214208" cy="2640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BCA4DF-BFA1-445A-92A4-A433F10CBF6C}"/>
              </a:ext>
            </a:extLst>
          </p:cNvPr>
          <p:cNvSpPr/>
          <p:nvPr/>
        </p:nvSpPr>
        <p:spPr>
          <a:xfrm>
            <a:off x="5273887" y="5043669"/>
            <a:ext cx="1958150" cy="11370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066D9-FD0C-47E3-9D6C-14EB6FE3D943}"/>
              </a:ext>
            </a:extLst>
          </p:cNvPr>
          <p:cNvSpPr txBox="1"/>
          <p:nvPr/>
        </p:nvSpPr>
        <p:spPr>
          <a:xfrm>
            <a:off x="8719353" y="2262579"/>
            <a:ext cx="2992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Floor, </a:t>
            </a:r>
            <a:r>
              <a:rPr lang="en-US" altLang="ko-KR" sz="1400" dirty="0" err="1"/>
              <a:t>RoomArea</a:t>
            </a:r>
            <a:r>
              <a:rPr lang="en-US" altLang="ko-KR" sz="1400" dirty="0"/>
              <a:t>, Background :</a:t>
            </a:r>
            <a:br>
              <a:rPr lang="en-US" altLang="ko-KR" sz="1400" dirty="0"/>
            </a:br>
            <a:r>
              <a:rPr lang="ko-KR" altLang="en-US" sz="1400" dirty="0"/>
              <a:t>사용하지 않는 속성들이 많아 </a:t>
            </a:r>
            <a:r>
              <a:rPr lang="en-US" altLang="ko-KR" sz="1400" dirty="0"/>
              <a:t>null </a:t>
            </a:r>
            <a:r>
              <a:rPr lang="ko-KR" altLang="en-US" sz="1400" dirty="0"/>
              <a:t>컬럼이 많음 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en-US" altLang="ko-KR" sz="1400" dirty="0" err="1"/>
              <a:t>RoomArea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Floor_id</a:t>
            </a:r>
            <a:r>
              <a:rPr lang="ko-KR" altLang="en-US" sz="1400" dirty="0"/>
              <a:t>로 층 구별을 해줄 때 같은 층에 건물이 많아 중복데이터가 많음</a:t>
            </a:r>
            <a:r>
              <a:rPr lang="en-US" altLang="ko-KR" sz="1400" dirty="0"/>
              <a:t>-&gt; </a:t>
            </a:r>
            <a:r>
              <a:rPr lang="ko-KR" altLang="en-US" sz="1400" dirty="0"/>
              <a:t>층별로 분리 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737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069490-6D53-4956-8D8C-709ACCDB11D1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BB59D4C-E1CD-41FA-996C-B69C86D3AE66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0D7C24-F7D2-4E06-9CE2-3AAD4FA4A40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FFEB8-5D2B-4393-90F7-3B12D434F529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54434-F32B-44C1-A271-603D69F3FA0A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D8113F-F856-4184-A7A8-5255203E8889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D8FADD-816B-4D16-9557-494D002182FC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D640F1-D895-4A78-86AF-4D9406B48115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FE285-64E3-4E5F-922B-AC0B9C3EB70F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05925F-E8F6-4270-8D6A-DBC5D00B7533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5C5983-8FDC-449B-888B-85838933F6F5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E6223-AA45-4596-98DD-9408C8183B29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0F58F5E-6B4A-48E3-980D-239D7B3BF8AB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388FB8-0B07-4361-A4B2-934B4A9B80CB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614199-C1E5-4873-BF04-AD133EC9FDD5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6BF0DE-E8ED-4F57-B638-49ED5157C095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77E13D-E629-4611-AFFF-15A2A6E5B1B3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790915-7061-4D0E-B12F-32E6F80DD5BF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AD07FB-9AC0-4542-9955-3B0962F4639A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B09346-61B1-47B8-8316-5C81667256E6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6A7560-6061-4EB7-835D-3D70762D496E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5731EC-0990-44D1-BE90-E7C105304CBC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5EAA92-1DDE-4C8E-B0C1-D7A4A5AFFB41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5E7852-5EB3-4760-8A92-8867A1FF7730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160132-5B69-43C6-BFE4-31602692EA03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2040EB-9B72-4FDD-A741-1A00D792CAA4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787328" y="221267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F7C9E4A-AC37-410C-9954-06BD3852D154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1B4F10-06E1-4C0E-8652-B1B54A38F8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4786F24-C58A-4DA9-B413-D945C11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C2F1CA-89A0-41BF-9532-F55F969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B2C0AB7-A27B-4C20-AB85-07CD2A4E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88BF09D-0712-431C-8D57-B12A1464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9B2D3BF-6BFF-45A1-8651-7A354A32D27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0DFEA1F-2D05-4D0D-860C-9E1F6753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445869"/>
            <a:ext cx="10315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p2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1080660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실시간 사용자 데이터 베이스를 활용하여 혼잡도를 고려한 최적 길 찾기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 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812BD5E-53AA-42A9-9A1B-BB25E96BDA4D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1CCFB9C-D82F-46B8-94E9-12168564D5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9A2C50B-0B66-42B8-A86F-C26DF3AC0D6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1B66BB4-60CD-4EC4-A26C-6D962369654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9F490B3-370E-4749-A5C8-AB393172136C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6A1BF3B-56C6-4593-BF35-83285FF13C0C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F818BB0-4E2B-4470-A6AD-6F9D1F5E5D5C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1DA016-C56A-4F11-B5AA-1649239C3138}"/>
              </a:ext>
            </a:extLst>
          </p:cNvPr>
          <p:cNvSpPr txBox="1"/>
          <p:nvPr/>
        </p:nvSpPr>
        <p:spPr>
          <a:xfrm>
            <a:off x="3411020" y="2511158"/>
            <a:ext cx="847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알고리즘 도식화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현재 구현 단계 </a:t>
            </a:r>
          </a:p>
        </p:txBody>
      </p:sp>
    </p:spTree>
    <p:extLst>
      <p:ext uri="{BB962C8B-B14F-4D97-AF65-F5344CB8AC3E}">
        <p14:creationId xmlns:p14="http://schemas.microsoft.com/office/powerpoint/2010/main" val="37766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069490-6D53-4956-8D8C-709ACCDB11D1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BB59D4C-E1CD-41FA-996C-B69C86D3AE66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0D7C24-F7D2-4E06-9CE2-3AAD4FA4A40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FFEB8-5D2B-4393-90F7-3B12D434F529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54434-F32B-44C1-A271-603D69F3FA0A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D8113F-F856-4184-A7A8-5255203E8889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D8FADD-816B-4D16-9557-494D002182FC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D640F1-D895-4A78-86AF-4D9406B48115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FE285-64E3-4E5F-922B-AC0B9C3EB70F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05925F-E8F6-4270-8D6A-DBC5D00B7533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5C5983-8FDC-449B-888B-85838933F6F5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E6223-AA45-4596-98DD-9408C8183B29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0F58F5E-6B4A-48E3-980D-239D7B3BF8AB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388FB8-0B07-4361-A4B2-934B4A9B80CB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614199-C1E5-4873-BF04-AD133EC9FDD5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6BF0DE-E8ED-4F57-B638-49ED5157C095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77E13D-E629-4611-AFFF-15A2A6E5B1B3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790915-7061-4D0E-B12F-32E6F80DD5BF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AD07FB-9AC0-4542-9955-3B0962F4639A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B09346-61B1-47B8-8316-5C81667256E6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6A7560-6061-4EB7-835D-3D70762D496E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5731EC-0990-44D1-BE90-E7C105304CBC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5EAA92-1DDE-4C8E-B0C1-D7A4A5AFFB41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5E7852-5EB3-4760-8A92-8867A1FF7730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160132-5B69-43C6-BFE4-31602692EA03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2040EB-9B72-4FDD-A741-1A00D792CAA4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787328" y="221267"/>
            <a:ext cx="1076423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실시간 사용자 데이터 베이스를 활용하여 혼잡도를 고려한 최적 길 찾기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 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F7C9E4A-AC37-410C-9954-06BD3852D154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1B4F10-06E1-4C0E-8652-B1B54A38F8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4786F24-C58A-4DA9-B413-D945C11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C2F1CA-89A0-41BF-9532-F55F969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B2C0AB7-A27B-4C20-AB85-07CD2A4E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88BF09D-0712-431C-8D57-B12A1464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9B2D3BF-6BFF-45A1-8651-7A354A32D27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C55C9ED-81E4-4810-91A6-BB14BFD03926}"/>
              </a:ext>
            </a:extLst>
          </p:cNvPr>
          <p:cNvSpPr txBox="1"/>
          <p:nvPr/>
        </p:nvSpPr>
        <p:spPr>
          <a:xfrm>
            <a:off x="787328" y="920291"/>
            <a:ext cx="1092090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넓고 사용자가 많은 건물에는 한 목적지에도 여러 경로가 존재합니다</a:t>
            </a:r>
            <a:r>
              <a:rPr lang="en-US" altLang="ko-KR" b="1" kern="0" dirty="0">
                <a:solidFill>
                  <a:prstClr val="white"/>
                </a:solidFill>
              </a:rPr>
              <a:t>. </a:t>
            </a:r>
            <a:br>
              <a:rPr lang="en-US" altLang="ko-KR" b="1" kern="0" dirty="0">
                <a:solidFill>
                  <a:prstClr val="white"/>
                </a:solidFill>
              </a:rPr>
            </a:br>
            <a:r>
              <a:rPr lang="ko-KR" altLang="en-US" b="1" kern="0" dirty="0">
                <a:solidFill>
                  <a:prstClr val="white"/>
                </a:solidFill>
              </a:rPr>
              <a:t>하지만 역이나 공항과 같이 특정 시간 때 사용자 혼잡도가 높아지므로 실시간 사용자 혼잡도를 반영한 경로 안내가 필요하다고 생각합니다</a:t>
            </a:r>
            <a:r>
              <a:rPr lang="en-US" altLang="ko-KR" b="1" kern="0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8FAC6E-A6DA-45F0-AF8F-185D1D9F2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8" t="6816" r="7579" b="11550"/>
          <a:stretch/>
        </p:blipFill>
        <p:spPr>
          <a:xfrm>
            <a:off x="3332187" y="2710545"/>
            <a:ext cx="6394336" cy="321825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9B40D76-A68D-4DAE-B696-27E7D940425F}"/>
              </a:ext>
            </a:extLst>
          </p:cNvPr>
          <p:cNvSpPr/>
          <p:nvPr/>
        </p:nvSpPr>
        <p:spPr>
          <a:xfrm>
            <a:off x="7081936" y="4610885"/>
            <a:ext cx="276330" cy="2742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245682-1221-41F2-8564-28998FC054C4}"/>
              </a:ext>
            </a:extLst>
          </p:cNvPr>
          <p:cNvCxnSpPr>
            <a:cxnSpLocks/>
          </p:cNvCxnSpPr>
          <p:nvPr/>
        </p:nvCxnSpPr>
        <p:spPr>
          <a:xfrm>
            <a:off x="5097636" y="3793254"/>
            <a:ext cx="0" cy="885067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8C24767-7EC8-4384-B2E7-C57F44B0784B}"/>
              </a:ext>
            </a:extLst>
          </p:cNvPr>
          <p:cNvCxnSpPr>
            <a:cxnSpLocks/>
          </p:cNvCxnSpPr>
          <p:nvPr/>
        </p:nvCxnSpPr>
        <p:spPr>
          <a:xfrm>
            <a:off x="5097636" y="4673546"/>
            <a:ext cx="1860847" cy="27967"/>
          </a:xfrm>
          <a:prstGeom prst="line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170A14-C15B-4299-9DF4-DC3DECA93293}"/>
              </a:ext>
            </a:extLst>
          </p:cNvPr>
          <p:cNvCxnSpPr>
            <a:cxnSpLocks/>
          </p:cNvCxnSpPr>
          <p:nvPr/>
        </p:nvCxnSpPr>
        <p:spPr>
          <a:xfrm>
            <a:off x="5217543" y="3761909"/>
            <a:ext cx="2177282" cy="19364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096E126-DF88-4DAE-A0C5-1CE6311F27C9}"/>
              </a:ext>
            </a:extLst>
          </p:cNvPr>
          <p:cNvCxnSpPr>
            <a:cxnSpLocks/>
          </p:cNvCxnSpPr>
          <p:nvPr/>
        </p:nvCxnSpPr>
        <p:spPr>
          <a:xfrm>
            <a:off x="7394825" y="3955551"/>
            <a:ext cx="595386" cy="61633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7CF2867-6AEB-44D3-8512-0A37145FDA2D}"/>
              </a:ext>
            </a:extLst>
          </p:cNvPr>
          <p:cNvCxnSpPr>
            <a:cxnSpLocks/>
          </p:cNvCxnSpPr>
          <p:nvPr/>
        </p:nvCxnSpPr>
        <p:spPr>
          <a:xfrm>
            <a:off x="7394825" y="4704265"/>
            <a:ext cx="479830" cy="0"/>
          </a:xfrm>
          <a:prstGeom prst="line">
            <a:avLst/>
          </a:prstGeom>
          <a:ln w="15875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A36CCEF-689B-4982-90A1-6374F6B8BFFB}"/>
              </a:ext>
            </a:extLst>
          </p:cNvPr>
          <p:cNvCxnSpPr>
            <a:cxnSpLocks/>
          </p:cNvCxnSpPr>
          <p:nvPr/>
        </p:nvCxnSpPr>
        <p:spPr>
          <a:xfrm flipV="1">
            <a:off x="7874655" y="4571883"/>
            <a:ext cx="115556" cy="13238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482B8E0-44D4-441A-9DFB-9DF4AF012C42}"/>
              </a:ext>
            </a:extLst>
          </p:cNvPr>
          <p:cNvSpPr/>
          <p:nvPr/>
        </p:nvSpPr>
        <p:spPr>
          <a:xfrm>
            <a:off x="6488997" y="4701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E94D83D-E93A-49EE-B9C5-9C0816DEFBD9}"/>
              </a:ext>
            </a:extLst>
          </p:cNvPr>
          <p:cNvSpPr/>
          <p:nvPr/>
        </p:nvSpPr>
        <p:spPr>
          <a:xfrm>
            <a:off x="6483636" y="47647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73B8EAD-3DD3-4946-891F-86ABE42931BA}"/>
              </a:ext>
            </a:extLst>
          </p:cNvPr>
          <p:cNvSpPr/>
          <p:nvPr/>
        </p:nvSpPr>
        <p:spPr>
          <a:xfrm flipV="1">
            <a:off x="4941213" y="3495765"/>
            <a:ext cx="276330" cy="2742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079D2E-3E98-4612-BD1E-2557B84DE71A}"/>
              </a:ext>
            </a:extLst>
          </p:cNvPr>
          <p:cNvSpPr txBox="1"/>
          <p:nvPr/>
        </p:nvSpPr>
        <p:spPr>
          <a:xfrm>
            <a:off x="5638148" y="3329369"/>
            <a:ext cx="173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경로 존재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6D11CB-3153-40A3-A2FA-EC1AC706D6BF}"/>
              </a:ext>
            </a:extLst>
          </p:cNvPr>
          <p:cNvSpPr txBox="1"/>
          <p:nvPr/>
        </p:nvSpPr>
        <p:spPr>
          <a:xfrm>
            <a:off x="1063694" y="3329369"/>
            <a:ext cx="223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일반적으로 최단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거리인 </a:t>
            </a:r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경로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3BBD41-EBC1-4357-BF77-8D8DFB4CE115}"/>
              </a:ext>
            </a:extLst>
          </p:cNvPr>
          <p:cNvSpPr txBox="1"/>
          <p:nvPr/>
        </p:nvSpPr>
        <p:spPr>
          <a:xfrm>
            <a:off x="6703975" y="4660894"/>
            <a:ext cx="48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E2D3EE-C9B2-4B8F-A8EF-F6D0E020393A}"/>
              </a:ext>
            </a:extLst>
          </p:cNvPr>
          <p:cNvSpPr txBox="1"/>
          <p:nvPr/>
        </p:nvSpPr>
        <p:spPr>
          <a:xfrm>
            <a:off x="7633949" y="4659113"/>
            <a:ext cx="48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B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FDEE50-9750-4865-97FD-90F18DAFC703}"/>
              </a:ext>
            </a:extLst>
          </p:cNvPr>
          <p:cNvSpPr txBox="1"/>
          <p:nvPr/>
        </p:nvSpPr>
        <p:spPr>
          <a:xfrm>
            <a:off x="4941213" y="1828894"/>
            <a:ext cx="575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참고논문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 err="1">
                <a:solidFill>
                  <a:schemeClr val="bg1"/>
                </a:solidFill>
              </a:rPr>
              <a:t>안윤애</a:t>
            </a:r>
            <a:r>
              <a:rPr lang="en-US" altLang="ko-KR" sz="1400" dirty="0">
                <a:solidFill>
                  <a:schemeClr val="bg1"/>
                </a:solidFill>
              </a:rPr>
              <a:t>.(2006).LBS</a:t>
            </a:r>
            <a:r>
              <a:rPr lang="ko-KR" altLang="en-US" sz="1400" dirty="0">
                <a:solidFill>
                  <a:schemeClr val="bg1"/>
                </a:solidFill>
              </a:rPr>
              <a:t>를 위한 위치 데이터 관리 시스템 설계 및 적용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멀티미디어학회논문지</a:t>
            </a:r>
            <a:r>
              <a:rPr lang="en-US" altLang="ko-KR" sz="1400" dirty="0">
                <a:solidFill>
                  <a:schemeClr val="bg1"/>
                </a:solidFill>
              </a:rPr>
              <a:t>,9(4),388-400.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9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069490-6D53-4956-8D8C-709ACCDB11D1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BB59D4C-E1CD-41FA-996C-B69C86D3AE66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0D7C24-F7D2-4E06-9CE2-3AAD4FA4A40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FFEB8-5D2B-4393-90F7-3B12D434F529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54434-F32B-44C1-A271-603D69F3FA0A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D8113F-F856-4184-A7A8-5255203E8889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D8FADD-816B-4D16-9557-494D002182FC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D640F1-D895-4A78-86AF-4D9406B48115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FE285-64E3-4E5F-922B-AC0B9C3EB70F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05925F-E8F6-4270-8D6A-DBC5D00B7533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5C5983-8FDC-449B-888B-85838933F6F5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E6223-AA45-4596-98DD-9408C8183B29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0F58F5E-6B4A-48E3-980D-239D7B3BF8AB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388FB8-0B07-4361-A4B2-934B4A9B80CB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614199-C1E5-4873-BF04-AD133EC9FDD5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6BF0DE-E8ED-4F57-B638-49ED5157C095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77E13D-E629-4611-AFFF-15A2A6E5B1B3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790915-7061-4D0E-B12F-32E6F80DD5BF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AD07FB-9AC0-4542-9955-3B0962F4639A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B09346-61B1-47B8-8316-5C81667256E6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6A7560-6061-4EB7-835D-3D70762D496E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5731EC-0990-44D1-BE90-E7C105304CBC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5EAA92-1DDE-4C8E-B0C1-D7A4A5AFFB41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5E7852-5EB3-4760-8A92-8867A1FF7730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160132-5B69-43C6-BFE4-31602692EA03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2040EB-9B72-4FDD-A741-1A00D792CAA4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787328" y="221267"/>
            <a:ext cx="1076423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실시간 사용자 데이터 베이스를 활용하여 혼잡도를 고려한 최적 길 찾기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 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F7C9E4A-AC37-410C-9954-06BD3852D154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1B4F10-06E1-4C0E-8652-B1B54A38F8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4786F24-C58A-4DA9-B413-D945C11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C2F1CA-89A0-41BF-9532-F55F969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B2C0AB7-A27B-4C20-AB85-07CD2A4E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88BF09D-0712-431C-8D57-B12A1464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9B2D3BF-6BFF-45A1-8651-7A354A32D27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C55C9ED-81E4-4810-91A6-BB14BFD03926}"/>
              </a:ext>
            </a:extLst>
          </p:cNvPr>
          <p:cNvSpPr txBox="1"/>
          <p:nvPr/>
        </p:nvSpPr>
        <p:spPr>
          <a:xfrm>
            <a:off x="787328" y="920291"/>
            <a:ext cx="1092090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넓고 사용자가 많은 건물에는 한 목적지에도 여러 경로가 존재합니다</a:t>
            </a:r>
            <a:r>
              <a:rPr lang="en-US" altLang="ko-KR" b="1" kern="0" dirty="0">
                <a:solidFill>
                  <a:prstClr val="white"/>
                </a:solidFill>
              </a:rPr>
              <a:t>. </a:t>
            </a:r>
            <a:br>
              <a:rPr lang="en-US" altLang="ko-KR" b="1" kern="0" dirty="0">
                <a:solidFill>
                  <a:prstClr val="white"/>
                </a:solidFill>
              </a:rPr>
            </a:br>
            <a:r>
              <a:rPr lang="ko-KR" altLang="en-US" b="1" kern="0" dirty="0">
                <a:solidFill>
                  <a:prstClr val="white"/>
                </a:solidFill>
              </a:rPr>
              <a:t>하지만 역이나 공항과 같이 특정 시간 때 사용자 혼잡도가 높아지므로 실시간 사용자 혼잡도를 반영한 경로 안내가 필요하다고 생각합니다</a:t>
            </a:r>
            <a:r>
              <a:rPr lang="en-US" altLang="ko-KR" b="1" kern="0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8FAC6E-A6DA-45F0-AF8F-185D1D9F2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5" t="6816" r="7579" b="11550"/>
          <a:stretch/>
        </p:blipFill>
        <p:spPr>
          <a:xfrm>
            <a:off x="5002488" y="2657399"/>
            <a:ext cx="5624801" cy="321825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9B40D76-A68D-4DAE-B696-27E7D940425F}"/>
              </a:ext>
            </a:extLst>
          </p:cNvPr>
          <p:cNvSpPr/>
          <p:nvPr/>
        </p:nvSpPr>
        <p:spPr>
          <a:xfrm>
            <a:off x="8581963" y="4557739"/>
            <a:ext cx="276330" cy="2742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245682-1221-41F2-8564-28998FC054C4}"/>
              </a:ext>
            </a:extLst>
          </p:cNvPr>
          <p:cNvCxnSpPr>
            <a:cxnSpLocks/>
          </p:cNvCxnSpPr>
          <p:nvPr/>
        </p:nvCxnSpPr>
        <p:spPr>
          <a:xfrm>
            <a:off x="7779191" y="3785324"/>
            <a:ext cx="0" cy="885067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8C24767-7EC8-4384-B2E7-C57F44B0784B}"/>
              </a:ext>
            </a:extLst>
          </p:cNvPr>
          <p:cNvCxnSpPr>
            <a:cxnSpLocks/>
          </p:cNvCxnSpPr>
          <p:nvPr/>
        </p:nvCxnSpPr>
        <p:spPr>
          <a:xfrm flipV="1">
            <a:off x="7779191" y="4665757"/>
            <a:ext cx="686715" cy="2434"/>
          </a:xfrm>
          <a:prstGeom prst="line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170A14-C15B-4299-9DF4-DC3DECA93293}"/>
              </a:ext>
            </a:extLst>
          </p:cNvPr>
          <p:cNvCxnSpPr/>
          <p:nvPr/>
        </p:nvCxnSpPr>
        <p:spPr>
          <a:xfrm>
            <a:off x="7825464" y="3785324"/>
            <a:ext cx="1266093" cy="3716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096E126-DF88-4DAE-A0C5-1CE6311F27C9}"/>
              </a:ext>
            </a:extLst>
          </p:cNvPr>
          <p:cNvCxnSpPr>
            <a:cxnSpLocks/>
          </p:cNvCxnSpPr>
          <p:nvPr/>
        </p:nvCxnSpPr>
        <p:spPr>
          <a:xfrm>
            <a:off x="9091557" y="3824349"/>
            <a:ext cx="432079" cy="709025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7CF2867-6AEB-44D3-8512-0A37145FDA2D}"/>
              </a:ext>
            </a:extLst>
          </p:cNvPr>
          <p:cNvCxnSpPr>
            <a:cxnSpLocks/>
          </p:cNvCxnSpPr>
          <p:nvPr/>
        </p:nvCxnSpPr>
        <p:spPr>
          <a:xfrm>
            <a:off x="8928250" y="4665757"/>
            <a:ext cx="479830" cy="0"/>
          </a:xfrm>
          <a:prstGeom prst="line">
            <a:avLst/>
          </a:prstGeom>
          <a:ln w="15875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A36CCEF-689B-4982-90A1-6374F6B8BFFB}"/>
              </a:ext>
            </a:extLst>
          </p:cNvPr>
          <p:cNvCxnSpPr>
            <a:cxnSpLocks/>
          </p:cNvCxnSpPr>
          <p:nvPr/>
        </p:nvCxnSpPr>
        <p:spPr>
          <a:xfrm flipV="1">
            <a:off x="9408080" y="4533374"/>
            <a:ext cx="115556" cy="132383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7BDB915-8D84-486D-AFFB-2AFC6505154E}"/>
              </a:ext>
            </a:extLst>
          </p:cNvPr>
          <p:cNvSpPr/>
          <p:nvPr/>
        </p:nvSpPr>
        <p:spPr>
          <a:xfrm>
            <a:off x="7825464" y="3870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4CE1E08-EB5F-4B15-A9EC-26641366AF16}"/>
              </a:ext>
            </a:extLst>
          </p:cNvPr>
          <p:cNvSpPr/>
          <p:nvPr/>
        </p:nvSpPr>
        <p:spPr>
          <a:xfrm>
            <a:off x="7825464" y="3865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3BB876B-2A91-4C6E-B68A-017C7FA1B965}"/>
              </a:ext>
            </a:extLst>
          </p:cNvPr>
          <p:cNvSpPr/>
          <p:nvPr/>
        </p:nvSpPr>
        <p:spPr>
          <a:xfrm>
            <a:off x="7848323" y="3969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BDA32F4-766B-45D5-B7F3-C45FEE15D1BA}"/>
              </a:ext>
            </a:extLst>
          </p:cNvPr>
          <p:cNvSpPr/>
          <p:nvPr/>
        </p:nvSpPr>
        <p:spPr>
          <a:xfrm>
            <a:off x="7721766" y="3988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86A92B0-973E-4FF5-860A-A40149F9B668}"/>
              </a:ext>
            </a:extLst>
          </p:cNvPr>
          <p:cNvSpPr/>
          <p:nvPr/>
        </p:nvSpPr>
        <p:spPr>
          <a:xfrm>
            <a:off x="7690599" y="40818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BB2DFAE-E674-47F6-A602-AE22076238D0}"/>
              </a:ext>
            </a:extLst>
          </p:cNvPr>
          <p:cNvSpPr/>
          <p:nvPr/>
        </p:nvSpPr>
        <p:spPr>
          <a:xfrm>
            <a:off x="7827137" y="4291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BAA26E9-014B-40C4-9A0F-BA5AC6B597CD}"/>
              </a:ext>
            </a:extLst>
          </p:cNvPr>
          <p:cNvSpPr/>
          <p:nvPr/>
        </p:nvSpPr>
        <p:spPr>
          <a:xfrm>
            <a:off x="7814889" y="4121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A00320D-1137-4C88-B1F3-9C99C9A56E2C}"/>
              </a:ext>
            </a:extLst>
          </p:cNvPr>
          <p:cNvSpPr/>
          <p:nvPr/>
        </p:nvSpPr>
        <p:spPr>
          <a:xfrm>
            <a:off x="7676673" y="41933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9486209-0E6A-4760-86EB-A957B8DFF228}"/>
              </a:ext>
            </a:extLst>
          </p:cNvPr>
          <p:cNvSpPr/>
          <p:nvPr/>
        </p:nvSpPr>
        <p:spPr>
          <a:xfrm>
            <a:off x="7876543" y="4362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EA38D1F-51A2-44C7-BDA9-4B8E9A8CE65D}"/>
              </a:ext>
            </a:extLst>
          </p:cNvPr>
          <p:cNvSpPr/>
          <p:nvPr/>
        </p:nvSpPr>
        <p:spPr>
          <a:xfrm>
            <a:off x="7690599" y="43163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536838D-25F2-474A-BDC1-6DC34D104218}"/>
              </a:ext>
            </a:extLst>
          </p:cNvPr>
          <p:cNvSpPr/>
          <p:nvPr/>
        </p:nvSpPr>
        <p:spPr>
          <a:xfrm>
            <a:off x="7871182" y="44253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1F6FA61-E3F3-439C-AD56-CB0A1DBEF2B8}"/>
              </a:ext>
            </a:extLst>
          </p:cNvPr>
          <p:cNvSpPr/>
          <p:nvPr/>
        </p:nvSpPr>
        <p:spPr>
          <a:xfrm>
            <a:off x="7717381" y="42118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E10CD38-8426-4F77-948B-E1A9199B72A4}"/>
              </a:ext>
            </a:extLst>
          </p:cNvPr>
          <p:cNvSpPr/>
          <p:nvPr/>
        </p:nvSpPr>
        <p:spPr>
          <a:xfrm>
            <a:off x="7700036" y="44593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A139B7D-E93D-42A3-9C2B-A2CEE5613486}"/>
              </a:ext>
            </a:extLst>
          </p:cNvPr>
          <p:cNvSpPr/>
          <p:nvPr/>
        </p:nvSpPr>
        <p:spPr>
          <a:xfrm>
            <a:off x="7829073" y="4345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E243522-9F4C-49A3-B94C-EDF7E5A2F014}"/>
              </a:ext>
            </a:extLst>
          </p:cNvPr>
          <p:cNvSpPr/>
          <p:nvPr/>
        </p:nvSpPr>
        <p:spPr>
          <a:xfrm>
            <a:off x="7749442" y="4530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65D530-1872-499F-A00F-5FB477F00B5F}"/>
              </a:ext>
            </a:extLst>
          </p:cNvPr>
          <p:cNvSpPr/>
          <p:nvPr/>
        </p:nvSpPr>
        <p:spPr>
          <a:xfrm>
            <a:off x="7842999" y="4468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C6DC812-D7A0-4889-AE84-FE3ED55782AE}"/>
              </a:ext>
            </a:extLst>
          </p:cNvPr>
          <p:cNvSpPr/>
          <p:nvPr/>
        </p:nvSpPr>
        <p:spPr>
          <a:xfrm>
            <a:off x="7744081" y="45933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EF65050-D386-409B-BD72-73FB0634ABDC}"/>
              </a:ext>
            </a:extLst>
          </p:cNvPr>
          <p:cNvSpPr/>
          <p:nvPr/>
        </p:nvSpPr>
        <p:spPr>
          <a:xfrm>
            <a:off x="7869781" y="43642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ADAFBDC-E3A9-46F2-B64C-16F32FD7D6FC}"/>
              </a:ext>
            </a:extLst>
          </p:cNvPr>
          <p:cNvSpPr/>
          <p:nvPr/>
        </p:nvSpPr>
        <p:spPr>
          <a:xfrm>
            <a:off x="7939618" y="45775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482B8E0-44D4-441A-9DFB-9DF4AF012C42}"/>
              </a:ext>
            </a:extLst>
          </p:cNvPr>
          <p:cNvSpPr/>
          <p:nvPr/>
        </p:nvSpPr>
        <p:spPr>
          <a:xfrm>
            <a:off x="7989024" y="46483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E94D83D-E93A-49EE-B9C5-9C0816DEFBD9}"/>
              </a:ext>
            </a:extLst>
          </p:cNvPr>
          <p:cNvSpPr/>
          <p:nvPr/>
        </p:nvSpPr>
        <p:spPr>
          <a:xfrm>
            <a:off x="7983663" y="4711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B329DE-67EB-4526-A4B4-E860CC1663E7}"/>
              </a:ext>
            </a:extLst>
          </p:cNvPr>
          <p:cNvSpPr/>
          <p:nvPr/>
        </p:nvSpPr>
        <p:spPr>
          <a:xfrm>
            <a:off x="7310277" y="3907900"/>
            <a:ext cx="994150" cy="84939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388A55-2E59-4193-8E4B-0E828065566B}"/>
              </a:ext>
            </a:extLst>
          </p:cNvPr>
          <p:cNvSpPr txBox="1"/>
          <p:nvPr/>
        </p:nvSpPr>
        <p:spPr>
          <a:xfrm>
            <a:off x="6163527" y="4081297"/>
            <a:ext cx="12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혼잡 구역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5AD824-F590-4A76-9881-A6FE7DB0DECF}"/>
              </a:ext>
            </a:extLst>
          </p:cNvPr>
          <p:cNvSpPr txBox="1"/>
          <p:nvPr/>
        </p:nvSpPr>
        <p:spPr>
          <a:xfrm>
            <a:off x="1194133" y="3092056"/>
            <a:ext cx="341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예와 같이 최단 경로가 혼잡한 경우에는 더 길지만 혼잡하지 않은 </a:t>
            </a:r>
            <a:r>
              <a:rPr lang="en-US" altLang="ko-KR" dirty="0">
                <a:solidFill>
                  <a:schemeClr val="bg1"/>
                </a:solidFill>
              </a:rPr>
              <a:t>B </a:t>
            </a:r>
            <a:r>
              <a:rPr lang="ko-KR" altLang="en-US" dirty="0">
                <a:solidFill>
                  <a:schemeClr val="bg1"/>
                </a:solidFill>
              </a:rPr>
              <a:t>경로가 효율적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B </a:t>
            </a:r>
            <a:r>
              <a:rPr lang="ko-KR" altLang="en-US" dirty="0">
                <a:solidFill>
                  <a:schemeClr val="bg1"/>
                </a:solidFill>
              </a:rPr>
              <a:t>경로로 안내 해줘야 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3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DAC81CF9-D872-4B4E-948D-54EBE4EB8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2" r="9098"/>
          <a:stretch/>
        </p:blipFill>
        <p:spPr>
          <a:xfrm>
            <a:off x="8899554" y="1729860"/>
            <a:ext cx="3115488" cy="369262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069490-6D53-4956-8D8C-709ACCDB11D1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BB59D4C-E1CD-41FA-996C-B69C86D3AE66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0D7C24-F7D2-4E06-9CE2-3AAD4FA4A40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FFEB8-5D2B-4393-90F7-3B12D434F529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54434-F32B-44C1-A271-603D69F3FA0A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D8113F-F856-4184-A7A8-5255203E8889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D8FADD-816B-4D16-9557-494D002182FC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D640F1-D895-4A78-86AF-4D9406B48115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FE285-64E3-4E5F-922B-AC0B9C3EB70F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05925F-E8F6-4270-8D6A-DBC5D00B7533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5C5983-8FDC-449B-888B-85838933F6F5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E6223-AA45-4596-98DD-9408C8183B29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0F58F5E-6B4A-48E3-980D-239D7B3BF8AB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388FB8-0B07-4361-A4B2-934B4A9B80CB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614199-C1E5-4873-BF04-AD133EC9FDD5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6BF0DE-E8ED-4F57-B638-49ED5157C095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77E13D-E629-4611-AFFF-15A2A6E5B1B3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790915-7061-4D0E-B12F-32E6F80DD5BF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AD07FB-9AC0-4542-9955-3B0962F4639A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B09346-61B1-47B8-8316-5C81667256E6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6A7560-6061-4EB7-835D-3D70762D496E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5731EC-0990-44D1-BE90-E7C105304CBC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5EAA92-1DDE-4C8E-B0C1-D7A4A5AFFB41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5E7852-5EB3-4760-8A92-8867A1FF7730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160132-5B69-43C6-BFE4-31602692EA03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2040EB-9B72-4FDD-A741-1A00D792CAA4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787328" y="221267"/>
            <a:ext cx="1070945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실시간 사용자 데이터 베이스를 활용하여 혼잡도를 고려한 최적 길 찾기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 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F7C9E4A-AC37-410C-9954-06BD3852D154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1B4F10-06E1-4C0E-8652-B1B54A38F8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4786F24-C58A-4DA9-B413-D945C11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C2F1CA-89A0-41BF-9532-F55F969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B2C0AB7-A27B-4C20-AB85-07CD2A4E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88BF09D-0712-431C-8D57-B12A1464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9B2D3BF-6BFF-45A1-8651-7A354A32D27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id="{BC358045-C2DF-454B-BC42-045668677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28" y="2967139"/>
            <a:ext cx="1419635" cy="141963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2297D56-6E4B-4E50-9B46-CFF6859FC58B}"/>
              </a:ext>
            </a:extLst>
          </p:cNvPr>
          <p:cNvCxnSpPr/>
          <p:nvPr/>
        </p:nvCxnSpPr>
        <p:spPr>
          <a:xfrm>
            <a:off x="2412929" y="3388260"/>
            <a:ext cx="134850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CA702DA-513A-4315-B994-63972DBB43CF}"/>
              </a:ext>
            </a:extLst>
          </p:cNvPr>
          <p:cNvCxnSpPr>
            <a:cxnSpLocks/>
          </p:cNvCxnSpPr>
          <p:nvPr/>
        </p:nvCxnSpPr>
        <p:spPr>
          <a:xfrm flipH="1">
            <a:off x="2412929" y="3836054"/>
            <a:ext cx="134850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래픽 19" descr="데이터베이스">
            <a:extLst>
              <a:ext uri="{FF2B5EF4-FFF2-40B4-BE49-F238E27FC236}">
                <a16:creationId xmlns:a16="http://schemas.microsoft.com/office/drawing/2014/main" id="{0D053984-3840-4FF1-B7D9-B1A76BF7C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4711" y="2917742"/>
            <a:ext cx="1419635" cy="1331229"/>
          </a:xfrm>
          <a:prstGeom prst="rect">
            <a:avLst/>
          </a:prstGeom>
        </p:spPr>
      </p:pic>
      <p:pic>
        <p:nvPicPr>
          <p:cNvPr id="22" name="그래픽 21" descr="클라우드에서 다운로드">
            <a:extLst>
              <a:ext uri="{FF2B5EF4-FFF2-40B4-BE49-F238E27FC236}">
                <a16:creationId xmlns:a16="http://schemas.microsoft.com/office/drawing/2014/main" id="{8B597CD3-F1BB-4E43-A5A4-A6390D61DA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7" y="3168829"/>
            <a:ext cx="914400" cy="914400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7FBE685-7DF9-4650-A691-FAD83316AB9C}"/>
              </a:ext>
            </a:extLst>
          </p:cNvPr>
          <p:cNvCxnSpPr/>
          <p:nvPr/>
        </p:nvCxnSpPr>
        <p:spPr>
          <a:xfrm>
            <a:off x="5739931" y="3390297"/>
            <a:ext cx="134850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FA5F87-3CC5-4B52-A56C-ABA0A92E7993}"/>
              </a:ext>
            </a:extLst>
          </p:cNvPr>
          <p:cNvCxnSpPr>
            <a:cxnSpLocks/>
          </p:cNvCxnSpPr>
          <p:nvPr/>
        </p:nvCxnSpPr>
        <p:spPr>
          <a:xfrm flipH="1">
            <a:off x="5739931" y="3838091"/>
            <a:ext cx="134850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A373D4-F934-4824-A036-B435DABCC927}"/>
              </a:ext>
            </a:extLst>
          </p:cNvPr>
          <p:cNvSpPr txBox="1"/>
          <p:nvPr/>
        </p:nvSpPr>
        <p:spPr>
          <a:xfrm>
            <a:off x="1812564" y="2495206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실시간 </a:t>
            </a:r>
            <a:r>
              <a:rPr lang="en-US" altLang="ko-KR" dirty="0">
                <a:solidFill>
                  <a:schemeClr val="bg1"/>
                </a:solidFill>
              </a:rPr>
              <a:t>ID, x , y </a:t>
            </a:r>
            <a:r>
              <a:rPr lang="ko-KR" altLang="en-US" dirty="0">
                <a:solidFill>
                  <a:schemeClr val="bg1"/>
                </a:solidFill>
              </a:rPr>
              <a:t>전송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47E9CC-2DDE-4D87-9C0B-00A8379218F4}"/>
              </a:ext>
            </a:extLst>
          </p:cNvPr>
          <p:cNvSpPr txBox="1"/>
          <p:nvPr/>
        </p:nvSpPr>
        <p:spPr>
          <a:xfrm>
            <a:off x="5445533" y="2498479"/>
            <a:ext cx="318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수신하여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 실시간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ID, x , y </a:t>
            </a:r>
            <a:r>
              <a:rPr lang="ko-KR" altLang="en-US" dirty="0">
                <a:solidFill>
                  <a:schemeClr val="bg1"/>
                </a:solidFill>
              </a:rPr>
              <a:t>추가 및 변경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81BAC0-5E0A-4591-B65F-48F4EB16DA86}"/>
              </a:ext>
            </a:extLst>
          </p:cNvPr>
          <p:cNvSpPr txBox="1"/>
          <p:nvPr/>
        </p:nvSpPr>
        <p:spPr>
          <a:xfrm>
            <a:off x="2577563" y="4357221"/>
            <a:ext cx="534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영역별로 위치하는 사용자 수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혼잡도 분석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=&gt; </a:t>
            </a:r>
            <a:r>
              <a:rPr lang="ko-KR" altLang="en-US" dirty="0">
                <a:solidFill>
                  <a:schemeClr val="bg1"/>
                </a:solidFill>
              </a:rPr>
              <a:t>혼잡도 알림 및 반영한 경로 안내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A95C866-F2A3-47E3-956C-42F9F63588AE}"/>
              </a:ext>
            </a:extLst>
          </p:cNvPr>
          <p:cNvCxnSpPr>
            <a:endCxn id="20" idx="3"/>
          </p:cNvCxnSpPr>
          <p:nvPr/>
        </p:nvCxnSpPr>
        <p:spPr>
          <a:xfrm>
            <a:off x="8625821" y="3583356"/>
            <a:ext cx="23852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069490-6D53-4956-8D8C-709ACCDB11D1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BB59D4C-E1CD-41FA-996C-B69C86D3AE66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0D7C24-F7D2-4E06-9CE2-3AAD4FA4A40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FFEB8-5D2B-4393-90F7-3B12D434F529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54434-F32B-44C1-A271-603D69F3FA0A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D8113F-F856-4184-A7A8-5255203E8889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D8FADD-816B-4D16-9557-494D002182FC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D640F1-D895-4A78-86AF-4D9406B48115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FE285-64E3-4E5F-922B-AC0B9C3EB70F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05925F-E8F6-4270-8D6A-DBC5D00B7533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5C5983-8FDC-449B-888B-85838933F6F5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E6223-AA45-4596-98DD-9408C8183B29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0F58F5E-6B4A-48E3-980D-239D7B3BF8AB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388FB8-0B07-4361-A4B2-934B4A9B80CB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614199-C1E5-4873-BF04-AD133EC9FDD5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6BF0DE-E8ED-4F57-B638-49ED5157C095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77E13D-E629-4611-AFFF-15A2A6E5B1B3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790915-7061-4D0E-B12F-32E6F80DD5BF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AD07FB-9AC0-4542-9955-3B0962F4639A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B09346-61B1-47B8-8316-5C81667256E6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6A7560-6061-4EB7-835D-3D70762D496E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5731EC-0990-44D1-BE90-E7C105304CBC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5EAA92-1DDE-4C8E-B0C1-D7A4A5AFFB41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5E7852-5EB3-4760-8A92-8867A1FF7730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160132-5B69-43C6-BFE4-31602692EA03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2040EB-9B72-4FDD-A741-1A00D792CAA4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787328" y="221267"/>
            <a:ext cx="1107827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실시간 사용자 데이터 베이스를 활용하여 혼잡도를 고려한 최적 길 찾기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 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F7C9E4A-AC37-410C-9954-06BD3852D154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1B4F10-06E1-4C0E-8652-B1B54A38F8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4786F24-C58A-4DA9-B413-D945C11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C2F1CA-89A0-41BF-9532-F55F969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B2C0AB7-A27B-4C20-AB85-07CD2A4E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88BF09D-0712-431C-8D57-B12A1464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9B2D3BF-6BFF-45A1-8651-7A354A32D27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DDB74761-CE9C-47CC-A49E-B600E94BD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5" t="6816" r="7579" b="11550"/>
          <a:stretch/>
        </p:blipFill>
        <p:spPr>
          <a:xfrm>
            <a:off x="1191340" y="1418576"/>
            <a:ext cx="5831007" cy="43367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0DAE19-F8BF-4364-9CFE-AEADFC629A3C}"/>
              </a:ext>
            </a:extLst>
          </p:cNvPr>
          <p:cNvSpPr/>
          <p:nvPr/>
        </p:nvSpPr>
        <p:spPr>
          <a:xfrm>
            <a:off x="2335400" y="2188356"/>
            <a:ext cx="1715147" cy="190777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76C875-18F0-4572-BE10-FF0708C18194}"/>
              </a:ext>
            </a:extLst>
          </p:cNvPr>
          <p:cNvSpPr/>
          <p:nvPr/>
        </p:nvSpPr>
        <p:spPr>
          <a:xfrm>
            <a:off x="4138001" y="2194256"/>
            <a:ext cx="1715147" cy="190777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9A873B-692E-45D1-9056-47615AEEF6FF}"/>
              </a:ext>
            </a:extLst>
          </p:cNvPr>
          <p:cNvSpPr/>
          <p:nvPr/>
        </p:nvSpPr>
        <p:spPr>
          <a:xfrm>
            <a:off x="2335400" y="4096125"/>
            <a:ext cx="1715147" cy="1423975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011159-8999-4573-9380-3CA52C2EEBED}"/>
              </a:ext>
            </a:extLst>
          </p:cNvPr>
          <p:cNvSpPr/>
          <p:nvPr/>
        </p:nvSpPr>
        <p:spPr>
          <a:xfrm>
            <a:off x="4125918" y="4091227"/>
            <a:ext cx="1715147" cy="1423975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38181C-855E-4FC4-B92B-BD52E7FBB027}"/>
              </a:ext>
            </a:extLst>
          </p:cNvPr>
          <p:cNvSpPr txBox="1"/>
          <p:nvPr/>
        </p:nvSpPr>
        <p:spPr>
          <a:xfrm>
            <a:off x="4728789" y="3467607"/>
            <a:ext cx="9289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영역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3DC351-6676-4F18-A954-D9B74247E4F9}"/>
              </a:ext>
            </a:extLst>
          </p:cNvPr>
          <p:cNvSpPr txBox="1"/>
          <p:nvPr/>
        </p:nvSpPr>
        <p:spPr>
          <a:xfrm>
            <a:off x="3380666" y="3456882"/>
            <a:ext cx="9289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영역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AA53F9-7AA1-423C-9D23-A59D20A3B261}"/>
              </a:ext>
            </a:extLst>
          </p:cNvPr>
          <p:cNvSpPr txBox="1"/>
          <p:nvPr/>
        </p:nvSpPr>
        <p:spPr>
          <a:xfrm>
            <a:off x="2939795" y="4881850"/>
            <a:ext cx="9289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영역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185F9B-2683-4057-BF76-70FAFE87CE3D}"/>
              </a:ext>
            </a:extLst>
          </p:cNvPr>
          <p:cNvSpPr txBox="1"/>
          <p:nvPr/>
        </p:nvSpPr>
        <p:spPr>
          <a:xfrm>
            <a:off x="4728789" y="4420219"/>
            <a:ext cx="9289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영역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9AA5C7D-056D-4D60-AC0B-CF03017BE9CB}"/>
              </a:ext>
            </a:extLst>
          </p:cNvPr>
          <p:cNvSpPr/>
          <p:nvPr/>
        </p:nvSpPr>
        <p:spPr>
          <a:xfrm>
            <a:off x="2684722" y="2376253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6FA58C9-60BA-4F50-8793-7FDCAA21F694}"/>
              </a:ext>
            </a:extLst>
          </p:cNvPr>
          <p:cNvSpPr/>
          <p:nvPr/>
        </p:nvSpPr>
        <p:spPr>
          <a:xfrm>
            <a:off x="2785751" y="3029556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BFA51D7-95D0-434E-B26F-A615134BE476}"/>
              </a:ext>
            </a:extLst>
          </p:cNvPr>
          <p:cNvSpPr/>
          <p:nvPr/>
        </p:nvSpPr>
        <p:spPr>
          <a:xfrm>
            <a:off x="3929197" y="2571370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58F2F59-CFC6-45C7-B3AC-4D930503DB13}"/>
              </a:ext>
            </a:extLst>
          </p:cNvPr>
          <p:cNvSpPr/>
          <p:nvPr/>
        </p:nvSpPr>
        <p:spPr>
          <a:xfrm>
            <a:off x="3263895" y="2874447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EA3F1AB-F27B-44AF-8EFC-F9DBC868FBED}"/>
              </a:ext>
            </a:extLst>
          </p:cNvPr>
          <p:cNvSpPr/>
          <p:nvPr/>
        </p:nvSpPr>
        <p:spPr>
          <a:xfrm>
            <a:off x="3674066" y="2727242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0178E2A-234B-46B9-AC3B-730881761352}"/>
              </a:ext>
            </a:extLst>
          </p:cNvPr>
          <p:cNvSpPr/>
          <p:nvPr/>
        </p:nvSpPr>
        <p:spPr>
          <a:xfrm>
            <a:off x="2581981" y="3255558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DAFA780-3246-4A98-844D-F6437A4FD966}"/>
              </a:ext>
            </a:extLst>
          </p:cNvPr>
          <p:cNvSpPr/>
          <p:nvPr/>
        </p:nvSpPr>
        <p:spPr>
          <a:xfrm>
            <a:off x="2468965" y="3443052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DE3A58E-FABD-49DA-BA7B-80FF3F073AF3}"/>
              </a:ext>
            </a:extLst>
          </p:cNvPr>
          <p:cNvSpPr/>
          <p:nvPr/>
        </p:nvSpPr>
        <p:spPr>
          <a:xfrm>
            <a:off x="3851616" y="2631598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199A74C-0DC5-46AC-8C84-DE8DA6B6772C}"/>
              </a:ext>
            </a:extLst>
          </p:cNvPr>
          <p:cNvSpPr/>
          <p:nvPr/>
        </p:nvSpPr>
        <p:spPr>
          <a:xfrm>
            <a:off x="2373073" y="3612236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8ED628E-351A-416A-A384-08ABB2A92E90}"/>
              </a:ext>
            </a:extLst>
          </p:cNvPr>
          <p:cNvSpPr/>
          <p:nvPr/>
        </p:nvSpPr>
        <p:spPr>
          <a:xfrm>
            <a:off x="3437437" y="2484950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5356829-8C97-465A-9E47-2C389E55AA27}"/>
              </a:ext>
            </a:extLst>
          </p:cNvPr>
          <p:cNvSpPr/>
          <p:nvPr/>
        </p:nvSpPr>
        <p:spPr>
          <a:xfrm>
            <a:off x="3814646" y="2733141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F9B764B-0CE0-4ABB-B065-9370C2262883}"/>
              </a:ext>
            </a:extLst>
          </p:cNvPr>
          <p:cNvSpPr/>
          <p:nvPr/>
        </p:nvSpPr>
        <p:spPr>
          <a:xfrm>
            <a:off x="2837122" y="2528653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91C47A0-84B2-4CCC-9523-50DBC73FF7EC}"/>
              </a:ext>
            </a:extLst>
          </p:cNvPr>
          <p:cNvSpPr/>
          <p:nvPr/>
        </p:nvSpPr>
        <p:spPr>
          <a:xfrm>
            <a:off x="4364347" y="2588901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6DE64B8-8F33-4080-B7CC-FF2CD80DD2DF}"/>
              </a:ext>
            </a:extLst>
          </p:cNvPr>
          <p:cNvSpPr/>
          <p:nvPr/>
        </p:nvSpPr>
        <p:spPr>
          <a:xfrm>
            <a:off x="2989522" y="2681053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7A69100-015E-4F4D-9CD4-836D1B2C40F2}"/>
              </a:ext>
            </a:extLst>
          </p:cNvPr>
          <p:cNvSpPr/>
          <p:nvPr/>
        </p:nvSpPr>
        <p:spPr>
          <a:xfrm>
            <a:off x="4669270" y="2679941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C4EE5DD-0204-4333-BA00-D3C4AEFC1A7A}"/>
              </a:ext>
            </a:extLst>
          </p:cNvPr>
          <p:cNvSpPr/>
          <p:nvPr/>
        </p:nvSpPr>
        <p:spPr>
          <a:xfrm>
            <a:off x="5233837" y="2512119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439EE30-3E21-4600-9D71-1D70997F7242}"/>
              </a:ext>
            </a:extLst>
          </p:cNvPr>
          <p:cNvSpPr/>
          <p:nvPr/>
        </p:nvSpPr>
        <p:spPr>
          <a:xfrm>
            <a:off x="3822526" y="4229624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9709E5C-C549-43D9-8FC8-9D95D6D84AD6}"/>
              </a:ext>
            </a:extLst>
          </p:cNvPr>
          <p:cNvSpPr/>
          <p:nvPr/>
        </p:nvSpPr>
        <p:spPr>
          <a:xfrm>
            <a:off x="3873896" y="4442767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0EF60FF-0246-4297-A147-8E54CEF61DC6}"/>
              </a:ext>
            </a:extLst>
          </p:cNvPr>
          <p:cNvSpPr/>
          <p:nvPr/>
        </p:nvSpPr>
        <p:spPr>
          <a:xfrm>
            <a:off x="4254003" y="5109910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7B0256A-4BDB-44C6-87AC-58C037EB6558}"/>
              </a:ext>
            </a:extLst>
          </p:cNvPr>
          <p:cNvSpPr/>
          <p:nvPr/>
        </p:nvSpPr>
        <p:spPr>
          <a:xfrm>
            <a:off x="3868757" y="4679062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07AB385-024A-4E53-AEFB-00EB3FAA29FD}"/>
              </a:ext>
            </a:extLst>
          </p:cNvPr>
          <p:cNvSpPr/>
          <p:nvPr/>
        </p:nvSpPr>
        <p:spPr>
          <a:xfrm>
            <a:off x="2831579" y="4197399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0C29AA2-7A13-4541-AE7B-1B1343DC7039}"/>
              </a:ext>
            </a:extLst>
          </p:cNvPr>
          <p:cNvSpPr/>
          <p:nvPr/>
        </p:nvSpPr>
        <p:spPr>
          <a:xfrm>
            <a:off x="2636370" y="4183280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BFBD008-35AE-46CD-8BC0-8A781E792EC8}"/>
              </a:ext>
            </a:extLst>
          </p:cNvPr>
          <p:cNvSpPr/>
          <p:nvPr/>
        </p:nvSpPr>
        <p:spPr>
          <a:xfrm>
            <a:off x="2458328" y="4141874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8116C6D-E915-43FC-A389-91BB54310633}"/>
              </a:ext>
            </a:extLst>
          </p:cNvPr>
          <p:cNvSpPr/>
          <p:nvPr/>
        </p:nvSpPr>
        <p:spPr>
          <a:xfrm>
            <a:off x="2941170" y="4488080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6910C43-9B0B-4D51-991E-446AF4B80B04}"/>
              </a:ext>
            </a:extLst>
          </p:cNvPr>
          <p:cNvSpPr/>
          <p:nvPr/>
        </p:nvSpPr>
        <p:spPr>
          <a:xfrm>
            <a:off x="2995867" y="4702825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8AA8E5-2071-4D20-9B70-2B840946D9AC}"/>
              </a:ext>
            </a:extLst>
          </p:cNvPr>
          <p:cNvSpPr/>
          <p:nvPr/>
        </p:nvSpPr>
        <p:spPr>
          <a:xfrm>
            <a:off x="2458327" y="4359970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75EA33A-4A28-457B-950B-62AF93D9EBA6}"/>
              </a:ext>
            </a:extLst>
          </p:cNvPr>
          <p:cNvSpPr/>
          <p:nvPr/>
        </p:nvSpPr>
        <p:spPr>
          <a:xfrm>
            <a:off x="2565348" y="4523717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B7F184C-149C-4970-858B-13B428919E99}"/>
              </a:ext>
            </a:extLst>
          </p:cNvPr>
          <p:cNvSpPr/>
          <p:nvPr/>
        </p:nvSpPr>
        <p:spPr>
          <a:xfrm>
            <a:off x="2368878" y="4542428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2F197BC-474A-4A56-8583-D6E90DE8528B}"/>
              </a:ext>
            </a:extLst>
          </p:cNvPr>
          <p:cNvSpPr/>
          <p:nvPr/>
        </p:nvSpPr>
        <p:spPr>
          <a:xfrm>
            <a:off x="2788770" y="4335680"/>
            <a:ext cx="79039" cy="1086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2294E59-DF41-4898-A470-70D8312B428D}"/>
              </a:ext>
            </a:extLst>
          </p:cNvPr>
          <p:cNvSpPr/>
          <p:nvPr/>
        </p:nvSpPr>
        <p:spPr>
          <a:xfrm flipH="1">
            <a:off x="4303661" y="5262310"/>
            <a:ext cx="79039" cy="1213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D4951-7FDA-424E-9F59-1556F475C89E}"/>
              </a:ext>
            </a:extLst>
          </p:cNvPr>
          <p:cNvSpPr txBox="1"/>
          <p:nvPr/>
        </p:nvSpPr>
        <p:spPr>
          <a:xfrm>
            <a:off x="7665121" y="2437958"/>
            <a:ext cx="4200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실시간 사용자 데이터베이스를 통해사용자 영역별 사용자 수 계산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영역별 실시간 혼잡도 계산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정원의 </a:t>
            </a:r>
            <a:r>
              <a:rPr lang="en-US" altLang="ko-KR" dirty="0">
                <a:solidFill>
                  <a:schemeClr val="bg1"/>
                </a:solidFill>
              </a:rPr>
              <a:t>80%~130%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보통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정원의 </a:t>
            </a:r>
            <a:r>
              <a:rPr lang="en-US" altLang="ko-KR" dirty="0">
                <a:solidFill>
                  <a:schemeClr val="bg1"/>
                </a:solidFill>
              </a:rPr>
              <a:t>130%~150% : </a:t>
            </a:r>
            <a:r>
              <a:rPr lang="ko-KR" altLang="en-US" dirty="0">
                <a:solidFill>
                  <a:schemeClr val="bg1"/>
                </a:solidFill>
              </a:rPr>
              <a:t>주의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정원의 </a:t>
            </a:r>
            <a:r>
              <a:rPr lang="en-US" altLang="ko-KR" dirty="0">
                <a:solidFill>
                  <a:schemeClr val="bg1"/>
                </a:solidFill>
              </a:rPr>
              <a:t>150% </a:t>
            </a:r>
            <a:r>
              <a:rPr lang="ko-KR" altLang="en-US" dirty="0">
                <a:solidFill>
                  <a:schemeClr val="bg1"/>
                </a:solidFill>
              </a:rPr>
              <a:t>이상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혼잡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3.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10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719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SKH</cp:lastModifiedBy>
  <cp:revision>36</cp:revision>
  <dcterms:created xsi:type="dcterms:W3CDTF">2021-06-23T15:47:40Z</dcterms:created>
  <dcterms:modified xsi:type="dcterms:W3CDTF">2023-08-09T01:18:30Z</dcterms:modified>
</cp:coreProperties>
</file>