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6327"/>
  </p:normalViewPr>
  <p:slideViewPr>
    <p:cSldViewPr snapToGrid="0">
      <p:cViewPr>
        <p:scale>
          <a:sx n="122" d="100"/>
          <a:sy n="122" d="100"/>
        </p:scale>
        <p:origin x="3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DCF5-DA36-AC58-80D2-222A9907E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F7E6C-D975-78DF-F059-7203461DB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8C49-E945-ECB1-E856-CA1CF0A4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F235-6A3C-DC54-977C-624D0613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B915-B41F-0444-D219-6EB9E95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006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724D-0DF8-64F5-D1C4-A0AFE73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457A0-AA30-7FE0-9FBF-DD7B7AC16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D56A-D9B9-B7E7-8604-25994BC3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7FDF-FB75-A48B-DE7C-CF7DE701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B2DA-3A70-C57C-FF80-94ABBD2F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569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9557E-6751-5A79-4CE4-9C48DA44B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9A7A8-1BDA-A46A-918C-646C8B8E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C783-C5F6-7081-942E-37FDAE23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00B9-86F7-58CC-3B77-2D725498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4EED-38B8-CA28-C729-44DFE1C1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7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924E-B680-849F-88BF-6AFB181C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93EF-1FC6-F64A-1668-D43DB11B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3CA5-DDDA-EE59-78CD-BE5F219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98CB3-FA85-956A-78F8-59B861E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EABEE-AD78-B1A9-3910-E940E88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203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8A74-A8BE-6C8D-A962-DFFD0A80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2FB1-9EF1-1E6F-B201-24A27AA5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C2D7-6D88-D4EB-A239-C6A284CE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3A2E3-51B4-9FE7-D5F7-3173E7A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7E89-56B6-33E8-C3A5-3E8A030D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44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2A97-1184-E7F9-BE91-B510FC04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EA3C-CA67-0721-9997-D8E39784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8721-0239-EABE-1B24-C1CD04DD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93FAE-BA95-ADEB-5130-113EB571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7ADD6-C5DB-C278-7977-D0D88397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9649-3F5E-70BC-4049-EC112238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791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8D1D-D38C-254C-D802-88514C4F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BF5A8-E6AE-8729-0972-7B54FA235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6C9CC-BC81-72AC-5DBD-9CB58D2C9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FBE06-56E3-C1EF-1C2D-705A3026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F2D68-84A0-629B-56A2-9C023EC66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97DDB-FF39-387F-F6FE-6930ED9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C0CFD-F434-6FC1-2625-16A9F972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A98BE-2052-DEC0-F0EA-D577540C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392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91A8-D879-27D3-DDC3-49A56A9C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D4897-D7A5-374A-BB41-16FEF73E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20F9-5510-6FD0-190F-E38F489E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ACD9-CE4D-9256-C738-4C700DC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306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BC168-D4A9-60DD-37CE-851B74AC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6FAE2-7851-49C7-8146-4094C2EC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B44D0-CB22-F544-B3C7-B523049B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1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D9A6-BF86-91F7-60B8-A37230F3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45FD1-112D-9539-5562-20A08B848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8DCE7-B315-CDEC-E87F-C3D3887E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D549-8DBB-071D-5147-E559B8E6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8BF8-91C9-E173-C084-B2E65AE0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54AB-63AE-9FE8-20CA-6A020F54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5576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8EC7-073C-152C-1E4E-D4507BD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89A5-A08A-BE8F-8498-8C0F706A7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29006-9B58-4767-19B9-519A3F82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7563-842E-C1AE-0FD2-7400ED0C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F6AF-3F74-03EE-AF29-EDFA834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9E4B-151F-A298-99FD-1FB1A75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93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C4954-4994-8C91-7B5D-25B52DB9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C2B9-F59D-CDC4-F2F3-6A19B444C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3F973-B560-7010-5B31-A99C2C542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CBD8-DDEC-BB47-B706-035FF69AB371}" type="datetimeFigureOut">
              <a:rPr lang="en-KR" smtClean="0"/>
              <a:t>2023/09/10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CB17-9503-4566-DE6F-31B8EE652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FC14-E811-7CB1-2CCA-A42742B39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193D-415D-BD46-9263-3EAEE04EC4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691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7B8-FBF3-2013-B9FE-CE774929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992CD-8FD1-26EC-CF3E-E68F0262A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5435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EBBDF-16B5-54CC-70F6-DB5EEEF5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Radius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E582-B146-DB99-51A1-53251F7C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each point, find its neighbor inside radius (sphere)</a:t>
            </a:r>
          </a:p>
          <a:p>
            <a:r>
              <a:rPr lang="en-US" altLang="ko-KR" dirty="0"/>
              <a:t>If the number of neighbor is lower than the threshold, it is outlier</a:t>
            </a:r>
          </a:p>
          <a:p>
            <a:r>
              <a:rPr lang="en-US" dirty="0"/>
              <a:t>Available both in PCL and Open3D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5" name="Picture 4" descr="A diagram of circles and dots&#10;&#10;Description automatically generated">
            <a:extLst>
              <a:ext uri="{FF2B5EF4-FFF2-40B4-BE49-F238E27FC236}">
                <a16:creationId xmlns:a16="http://schemas.microsoft.com/office/drawing/2014/main" id="{A67C229F-7A2F-A368-4678-B4F007989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56" y="3504565"/>
            <a:ext cx="5435819" cy="28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8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A063-7AD7-AAFF-8B6A-ABE2C2E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Radius Outlier Removal</a:t>
            </a:r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B3A95B-C8E3-3CF5-8695-820D9699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767" y="1520291"/>
            <a:ext cx="4984530" cy="667475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231F2E-6E6E-B8C1-2128-BFE6B6688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767" y="2473338"/>
            <a:ext cx="4984530" cy="4092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D3AFA-3B32-45EB-BD5A-A80E1B534EEB}"/>
              </a:ext>
            </a:extLst>
          </p:cNvPr>
          <p:cNvSpPr txBox="1"/>
          <p:nvPr/>
        </p:nvSpPr>
        <p:spPr>
          <a:xfrm>
            <a:off x="2648608" y="169068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Open3D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AC6DE-C7A7-4FA5-D148-A8BE9A8B9ABA}"/>
              </a:ext>
            </a:extLst>
          </p:cNvPr>
          <p:cNvSpPr txBox="1"/>
          <p:nvPr/>
        </p:nvSpPr>
        <p:spPr>
          <a:xfrm>
            <a:off x="2983636" y="3996498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PCL</a:t>
            </a:r>
          </a:p>
        </p:txBody>
      </p:sp>
    </p:spTree>
    <p:extLst>
      <p:ext uri="{BB962C8B-B14F-4D97-AF65-F5344CB8AC3E}">
        <p14:creationId xmlns:p14="http://schemas.microsoft.com/office/powerpoint/2010/main" val="372083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7885-451A-43C8-3FFA-E6B78015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Statistical Outlier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FA578-4FD4-5402-35FD-7BE49E78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each point, compute the mean distance from it to all its neighbors</a:t>
            </a:r>
          </a:p>
          <a:p>
            <a:r>
              <a:rPr lang="en-US" altLang="ko-KR" dirty="0"/>
              <a:t>By modeling distances as Gaussian distribution, get mean / std. dev.</a:t>
            </a:r>
          </a:p>
          <a:p>
            <a:r>
              <a:rPr lang="en-US" altLang="ko-KR" dirty="0"/>
              <a:t>All points whose mean distances are outside the interval is outlier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6" descr="A math equation with square and square numbers&#10;&#10;Description automatically generated with medium confidence">
            <a:extLst>
              <a:ext uri="{FF2B5EF4-FFF2-40B4-BE49-F238E27FC236}">
                <a16:creationId xmlns:a16="http://schemas.microsoft.com/office/drawing/2014/main" id="{2BC6C1E2-C5C3-2B51-6279-8E75B823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90" y="3610926"/>
            <a:ext cx="4861034" cy="1140242"/>
          </a:xfrm>
          <a:prstGeom prst="rect">
            <a:avLst/>
          </a:prstGeom>
        </p:spPr>
      </p:pic>
      <p:pic>
        <p:nvPicPr>
          <p:cNvPr id="9" name="Picture 8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2D7D435F-28FF-D46F-70C8-AF17F948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90" y="5008343"/>
            <a:ext cx="4861034" cy="9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A063-7AD7-AAFF-8B6A-ABE2C2E7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Statistical Outlier Removal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D3AFA-3B32-45EB-BD5A-A80E1B534EEB}"/>
              </a:ext>
            </a:extLst>
          </p:cNvPr>
          <p:cNvSpPr txBox="1"/>
          <p:nvPr/>
        </p:nvSpPr>
        <p:spPr>
          <a:xfrm>
            <a:off x="2648608" y="169068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Open3D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AC6DE-C7A7-4FA5-D148-A8BE9A8B9ABA}"/>
              </a:ext>
            </a:extLst>
          </p:cNvPr>
          <p:cNvSpPr txBox="1"/>
          <p:nvPr/>
        </p:nvSpPr>
        <p:spPr>
          <a:xfrm>
            <a:off x="2983636" y="3996498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PCL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B09C66-2230-B7E1-D810-A5FA99C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87" y="2482351"/>
            <a:ext cx="4984530" cy="36891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D011C-CF8B-6637-90C3-E17E0820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87" y="1658267"/>
            <a:ext cx="4984529" cy="5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C631-B15A-2D9E-0CC9-20156FD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F77D-DBCA-BF0A-174B-1B83CD596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8364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B19A-63CD-16D9-05C7-67712EB5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Downsampling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6802-9279-62AF-2B9E-CE0CDFF9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Downsampling enable faster work</a:t>
            </a:r>
          </a:p>
          <a:p>
            <a:r>
              <a:rPr lang="en-KR" dirty="0"/>
              <a:t>Methods can be divided into …</a:t>
            </a:r>
          </a:p>
          <a:p>
            <a:pPr lvl="1"/>
            <a:r>
              <a:rPr lang="en-KR" dirty="0"/>
              <a:t>Voxel Grid-based method</a:t>
            </a:r>
          </a:p>
          <a:p>
            <a:pPr lvl="1"/>
            <a:r>
              <a:rPr lang="en-US" dirty="0"/>
              <a:t>Farthest point sampling(FPS)-based method</a:t>
            </a:r>
            <a:endParaRPr lang="en-US" altLang="ko-KR" dirty="0"/>
          </a:p>
          <a:p>
            <a:pPr lvl="1"/>
            <a:r>
              <a:rPr lang="en-US" dirty="0"/>
              <a:t>Normal Space sampling-based method</a:t>
            </a:r>
            <a:endParaRPr lang="en-US" altLang="ko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5408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34E2-7546-D5A0-17DB-51E84993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Voxel Grid Downsampling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A999-D7FD-BFAA-5553-3717A9EA9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Using regular voxel grid to create a uniformly downsampled pointcloud</a:t>
            </a:r>
          </a:p>
          <a:p>
            <a:r>
              <a:rPr lang="en-KR" dirty="0"/>
              <a:t>Each voxel retains single representative value of bucketed pointcloud</a:t>
            </a:r>
          </a:p>
          <a:p>
            <a:pPr lvl="1"/>
            <a:r>
              <a:rPr lang="en-US" dirty="0"/>
              <a:t>C</a:t>
            </a:r>
            <a:r>
              <a:rPr lang="en-KR" dirty="0"/>
              <a:t>enter of voxel</a:t>
            </a:r>
          </a:p>
          <a:p>
            <a:pPr lvl="1"/>
            <a:r>
              <a:rPr lang="en-US" dirty="0"/>
              <a:t>C</a:t>
            </a:r>
            <a:r>
              <a:rPr lang="en-KR" dirty="0"/>
              <a:t>entroid of points</a:t>
            </a:r>
          </a:p>
          <a:p>
            <a:pPr lvl="1"/>
            <a:r>
              <a:rPr lang="en-US" dirty="0"/>
              <a:t>C</a:t>
            </a:r>
            <a:r>
              <a:rPr lang="en-KR" dirty="0"/>
              <a:t>losest point to centroid</a:t>
            </a:r>
          </a:p>
          <a:p>
            <a:r>
              <a:rPr lang="en-KR" dirty="0"/>
              <a:t>Both PCL and Open3D utilize centroid</a:t>
            </a:r>
          </a:p>
        </p:txBody>
      </p:sp>
    </p:spTree>
    <p:extLst>
      <p:ext uri="{BB962C8B-B14F-4D97-AF65-F5344CB8AC3E}">
        <p14:creationId xmlns:p14="http://schemas.microsoft.com/office/powerpoint/2010/main" val="122475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3FF6-99A4-D100-214D-38596D3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Voxel Grid </a:t>
            </a:r>
            <a:r>
              <a:rPr lang="en-US" dirty="0" err="1"/>
              <a:t>Downsampling</a:t>
            </a:r>
            <a:r>
              <a:rPr lang="en-US" dirty="0"/>
              <a:t> in code</a:t>
            </a:r>
            <a:endParaRPr lang="en-KR" dirty="0"/>
          </a:p>
        </p:txBody>
      </p:sp>
      <p:pic>
        <p:nvPicPr>
          <p:cNvPr id="5" name="Content Placeholder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EC093D5-5A65-5AAA-1058-F13135A1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590" y="1576691"/>
            <a:ext cx="5397500" cy="863600"/>
          </a:xfrm>
        </p:spPr>
      </p:pic>
      <p:pic>
        <p:nvPicPr>
          <p:cNvPr id="7" name="Picture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73D4AE1A-86E6-5B02-2292-B22C35764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590" y="2641686"/>
            <a:ext cx="5397500" cy="3851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656AA-C8F0-7133-25E4-D70098F5AED6}"/>
              </a:ext>
            </a:extLst>
          </p:cNvPr>
          <p:cNvSpPr txBox="1"/>
          <p:nvPr/>
        </p:nvSpPr>
        <p:spPr>
          <a:xfrm>
            <a:off x="2113882" y="1690688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Open3D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4F261-300F-E8FC-018F-BD5B6D859066}"/>
              </a:ext>
            </a:extLst>
          </p:cNvPr>
          <p:cNvSpPr txBox="1"/>
          <p:nvPr/>
        </p:nvSpPr>
        <p:spPr>
          <a:xfrm>
            <a:off x="2448910" y="3987867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800" dirty="0"/>
              <a:t>PCL</a:t>
            </a:r>
          </a:p>
        </p:txBody>
      </p:sp>
    </p:spTree>
    <p:extLst>
      <p:ext uri="{BB962C8B-B14F-4D97-AF65-F5344CB8AC3E}">
        <p14:creationId xmlns:p14="http://schemas.microsoft.com/office/powerpoint/2010/main" val="105081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1492-7F85-91D1-FC70-FD60A7C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Farthest Point Sampling (FPS)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5D57C-7AC7-8955-6C09-CC73AA889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err="1"/>
                  <a:t>pointcloud</a:t>
                </a:r>
                <a:r>
                  <a:rPr lang="en-US" dirty="0"/>
                  <a:t>, choose a subset of points such that new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most distant point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r>
                  <a:rPr lang="en-US" dirty="0"/>
                  <a:t>Utilized in </a:t>
                </a:r>
                <a:r>
                  <a:rPr lang="en-US" dirty="0" err="1"/>
                  <a:t>PointNet</a:t>
                </a:r>
                <a:r>
                  <a:rPr lang="en-US" dirty="0"/>
                  <a:t>++, in sampling layer</a:t>
                </a:r>
              </a:p>
              <a:p>
                <a:r>
                  <a:rPr lang="en-US" i="1" dirty="0">
                    <a:effectLst/>
                    <a:latin typeface="NimbusRomNo9L"/>
                  </a:rPr>
                  <a:t>Compared with random sampling, it has better coverage of the entire point set given the same number of centroids. </a:t>
                </a:r>
                <a:endParaRPr lang="en-US" i="1" dirty="0"/>
              </a:p>
              <a:p>
                <a:endParaRPr lang="en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5D57C-7AC7-8955-6C09-CC73AA889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D5C6E9E-5228-1A2B-0E0A-D8B6C3A69F28}"/>
              </a:ext>
            </a:extLst>
          </p:cNvPr>
          <p:cNvGrpSpPr/>
          <p:nvPr/>
        </p:nvGrpSpPr>
        <p:grpSpPr>
          <a:xfrm>
            <a:off x="5852999" y="3376958"/>
            <a:ext cx="5500801" cy="2934942"/>
            <a:chOff x="5486400" y="3560709"/>
            <a:chExt cx="5500801" cy="2934942"/>
          </a:xfrm>
        </p:grpSpPr>
        <p:pic>
          <p:nvPicPr>
            <p:cNvPr id="5" name="Picture 4" descr="A blue circles and a white background&#10;&#10;Description automatically generated">
              <a:extLst>
                <a:ext uri="{FF2B5EF4-FFF2-40B4-BE49-F238E27FC236}">
                  <a16:creationId xmlns:a16="http://schemas.microsoft.com/office/drawing/2014/main" id="{76C7802E-EA54-7439-17DA-6EA1D2C7C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0" y="3560709"/>
              <a:ext cx="5500800" cy="2750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9550DB-AF4F-B6D0-A547-4873D4E32FA5}"/>
                </a:ext>
              </a:extLst>
            </p:cNvPr>
            <p:cNvSpPr txBox="1"/>
            <p:nvPr/>
          </p:nvSpPr>
          <p:spPr>
            <a:xfrm>
              <a:off x="5486401" y="6218652"/>
              <a:ext cx="5500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" dirty="0"/>
                <a:t>https://gist.github.com/ctralie/128cc07da67f1d2e10ea470ee2d23fe8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12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8F6A-F0F4-503B-9B60-39E6DC41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Normal Space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6D2-DBDA-6E09-E8FB-AB96C24C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/>
              </a:rPr>
              <a:t>Introduced in “Efficient Variants of the ICP Algorithm (01’ 3DIMPVT)”</a:t>
            </a:r>
          </a:p>
          <a:p>
            <a:r>
              <a:rPr lang="en-US" altLang="ko-KR" sz="1800" dirty="0">
                <a:latin typeface="Times"/>
              </a:rPr>
              <a:t>Construct a histogram of surface normal, and uniformly sample points from all bins until desired number of point is reached.</a:t>
            </a:r>
          </a:p>
          <a:p>
            <a:endParaRPr lang="en-US" altLang="ko-KR" sz="1800" dirty="0">
              <a:latin typeface="Times"/>
            </a:endParaRPr>
          </a:p>
        </p:txBody>
      </p:sp>
      <p:pic>
        <p:nvPicPr>
          <p:cNvPr id="5" name="Picture 4" descr="A close-up of a rock&#10;&#10;Description automatically generated">
            <a:extLst>
              <a:ext uri="{FF2B5EF4-FFF2-40B4-BE49-F238E27FC236}">
                <a16:creationId xmlns:a16="http://schemas.microsoft.com/office/drawing/2014/main" id="{E8AC96DB-2C8A-D48C-CAA5-B0C72A78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26" y="4452532"/>
            <a:ext cx="6106209" cy="1859368"/>
          </a:xfrm>
          <a:prstGeom prst="rect">
            <a:avLst/>
          </a:prstGeom>
        </p:spPr>
      </p:pic>
      <p:pic>
        <p:nvPicPr>
          <p:cNvPr id="7" name="Picture 6" descr="A diagram of a diagram of a sample&#10;&#10;Description automatically generated with medium confidence">
            <a:extLst>
              <a:ext uri="{FF2B5EF4-FFF2-40B4-BE49-F238E27FC236}">
                <a16:creationId xmlns:a16="http://schemas.microsoft.com/office/drawing/2014/main" id="{85F30686-C326-982A-9F52-16586035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53" y="3007828"/>
            <a:ext cx="5598153" cy="1377235"/>
          </a:xfrm>
          <a:prstGeom prst="rect">
            <a:avLst/>
          </a:prstGeom>
        </p:spPr>
      </p:pic>
      <p:pic>
        <p:nvPicPr>
          <p:cNvPr id="9" name="Picture 8" descr="A collage of different images of a piece of wood&#10;&#10;Description automatically generated with medium confidence">
            <a:extLst>
              <a:ext uri="{FF2B5EF4-FFF2-40B4-BE49-F238E27FC236}">
                <a16:creationId xmlns:a16="http://schemas.microsoft.com/office/drawing/2014/main" id="{4B327A92-69DF-3228-06ED-D40A1CA9A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352" y="3007828"/>
            <a:ext cx="3264101" cy="30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8F6A-F0F4-503B-9B60-39E6DC41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Normal Space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86D2-DBDA-6E09-E8FB-AB96C24C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/>
              </a:rPr>
              <a:t>“choosing points such that the distribution of </a:t>
            </a:r>
            <a:r>
              <a:rPr lang="en-US" sz="1800" dirty="0" err="1">
                <a:effectLst/>
                <a:latin typeface="Times"/>
              </a:rPr>
              <a:t>normals</a:t>
            </a:r>
            <a:r>
              <a:rPr lang="en-US" sz="1800" dirty="0">
                <a:effectLst/>
                <a:latin typeface="Times"/>
              </a:rPr>
              <a:t> among selected points is as large as possible. The motivation for this strategy is the observation that for certain kinds of scenes (such as our “</a:t>
            </a:r>
            <a:r>
              <a:rPr lang="en-US" sz="1800" dirty="0">
                <a:effectLst/>
                <a:highlight>
                  <a:srgbClr val="FFFF00"/>
                </a:highlight>
                <a:latin typeface="Times"/>
              </a:rPr>
              <a:t>incised plane</a:t>
            </a:r>
            <a:r>
              <a:rPr lang="en-US" sz="1800" dirty="0">
                <a:effectLst/>
                <a:latin typeface="Times"/>
              </a:rPr>
              <a:t>” data set) </a:t>
            </a:r>
            <a:r>
              <a:rPr lang="en-US" sz="1800" b="1" dirty="0">
                <a:effectLst/>
                <a:highlight>
                  <a:srgbClr val="FFFF00"/>
                </a:highlight>
                <a:latin typeface="Times"/>
              </a:rPr>
              <a:t>small features of the model </a:t>
            </a:r>
            <a:r>
              <a:rPr lang="en-US" sz="1800" b="1" dirty="0">
                <a:effectLst/>
                <a:latin typeface="Times"/>
              </a:rPr>
              <a:t>are vital to determining the correct alignment</a:t>
            </a:r>
            <a:r>
              <a:rPr lang="en-US" sz="1800" dirty="0">
                <a:effectLst/>
                <a:latin typeface="Times"/>
              </a:rPr>
              <a:t>. A strategy such as </a:t>
            </a:r>
            <a:r>
              <a:rPr lang="en-US" sz="1800" i="1" dirty="0">
                <a:effectLst/>
                <a:latin typeface="Times"/>
              </a:rPr>
              <a:t>random sampling</a:t>
            </a:r>
            <a:r>
              <a:rPr lang="en-US" sz="1800" dirty="0">
                <a:effectLst/>
                <a:latin typeface="Times"/>
              </a:rPr>
              <a:t> will often select only a few samples in these features, which leads to an inability to determine certain components of the correct rigid-body transformation. Thus, one way to improve the chances that enough constraints are present to determine all the components of the transformation is to </a:t>
            </a:r>
            <a:r>
              <a:rPr lang="en-US" sz="1800" b="1" dirty="0">
                <a:effectLst/>
                <a:latin typeface="Times"/>
              </a:rPr>
              <a:t>bucket the points according to the position of the </a:t>
            </a:r>
            <a:r>
              <a:rPr lang="en-US" sz="1800" b="1" dirty="0" err="1">
                <a:effectLst/>
                <a:latin typeface="Times"/>
              </a:rPr>
              <a:t>normals</a:t>
            </a:r>
            <a:r>
              <a:rPr lang="en-US" sz="1800" b="1" dirty="0">
                <a:effectLst/>
                <a:latin typeface="Times"/>
              </a:rPr>
              <a:t> in angular space, then sample as uniformly as possible across the buckets</a:t>
            </a:r>
            <a:r>
              <a:rPr lang="en-US" sz="1800" dirty="0">
                <a:effectLst/>
                <a:latin typeface="Times"/>
              </a:rPr>
              <a:t>.”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rock&#10;&#10;Description automatically generated">
            <a:extLst>
              <a:ext uri="{FF2B5EF4-FFF2-40B4-BE49-F238E27FC236}">
                <a16:creationId xmlns:a16="http://schemas.microsoft.com/office/drawing/2014/main" id="{E8AC96DB-2C8A-D48C-CAA5-B0C72A781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57" b="8073"/>
          <a:stretch/>
        </p:blipFill>
        <p:spPr>
          <a:xfrm>
            <a:off x="4950373" y="3834207"/>
            <a:ext cx="3426372" cy="281735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4227399-8CE7-75C0-D28B-B9FC3B755F40}"/>
              </a:ext>
            </a:extLst>
          </p:cNvPr>
          <p:cNvSpPr/>
          <p:nvPr/>
        </p:nvSpPr>
        <p:spPr>
          <a:xfrm>
            <a:off x="6411310" y="4204137"/>
            <a:ext cx="704193" cy="714703"/>
          </a:xfrm>
          <a:prstGeom prst="ellipse">
            <a:avLst/>
          </a:prstGeom>
          <a:solidFill>
            <a:srgbClr val="FFFF00">
              <a:alpha val="3890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F3A09A-AF15-8D61-32CC-CC1046632680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088524" y="2585545"/>
            <a:ext cx="2425913" cy="1723258"/>
          </a:xfrm>
          <a:prstGeom prst="straightConnector1">
            <a:avLst/>
          </a:prstGeom>
          <a:ln w="57150">
            <a:solidFill>
              <a:srgbClr val="FFFF00">
                <a:alpha val="5924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9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D8F6-65BC-1A16-9465-1A54917A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Surface Normal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618E8-1942-9AEB-1F07-00248C9B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neighbor points and create a 3x3 covariance matrix</a:t>
            </a:r>
          </a:p>
          <a:p>
            <a:r>
              <a:rPr lang="en-US" dirty="0"/>
              <a:t>a</a:t>
            </a:r>
            <a:r>
              <a:rPr lang="en-KR" dirty="0"/>
              <a:t>pply PCA to it, and select eigenvectors with the smallest eigenvalue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EA0CD74-A882-B73D-6512-E86ABC25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421" y="4272455"/>
            <a:ext cx="6197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9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840D-99F4-0118-BBE8-0F847BF8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A617-146F-A7A2-0300-B03F2BB2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Radius Outlier Removal</a:t>
            </a:r>
          </a:p>
          <a:p>
            <a:r>
              <a:rPr lang="en-KR" dirty="0"/>
              <a:t>Statistical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83576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441</Words>
  <Application>Microsoft Macintosh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NimbusRomNo9L</vt:lpstr>
      <vt:lpstr>Times</vt:lpstr>
      <vt:lpstr>Arial</vt:lpstr>
      <vt:lpstr>Calibri</vt:lpstr>
      <vt:lpstr>Calibri Light</vt:lpstr>
      <vt:lpstr>Cambria Math</vt:lpstr>
      <vt:lpstr>Office Theme</vt:lpstr>
      <vt:lpstr>PowerPoint Presentation</vt:lpstr>
      <vt:lpstr>Downsampling</vt:lpstr>
      <vt:lpstr>Voxel Grid Downsampling</vt:lpstr>
      <vt:lpstr>Voxel Grid Downsampling in code</vt:lpstr>
      <vt:lpstr>Farthest Point Sampling (FPS)</vt:lpstr>
      <vt:lpstr>Normal Space Sampling</vt:lpstr>
      <vt:lpstr>Normal Space Sampling</vt:lpstr>
      <vt:lpstr>Finding Surface Normal</vt:lpstr>
      <vt:lpstr>Noise Removal</vt:lpstr>
      <vt:lpstr>Radius Outlier Removal</vt:lpstr>
      <vt:lpstr>Radius Outlier Removal</vt:lpstr>
      <vt:lpstr>Statistical Outlier Removal</vt:lpstr>
      <vt:lpstr>Statistical Outlier Removal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길현재</dc:creator>
  <cp:lastModifiedBy>길현재</cp:lastModifiedBy>
  <cp:revision>9</cp:revision>
  <dcterms:created xsi:type="dcterms:W3CDTF">2023-09-09T16:37:37Z</dcterms:created>
  <dcterms:modified xsi:type="dcterms:W3CDTF">2023-09-10T10:34:16Z</dcterms:modified>
</cp:coreProperties>
</file>