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423" r:id="rId2"/>
    <p:sldId id="438" r:id="rId3"/>
    <p:sldId id="466" r:id="rId4"/>
    <p:sldId id="465" r:id="rId5"/>
    <p:sldId id="468" r:id="rId6"/>
    <p:sldId id="469" r:id="rId7"/>
    <p:sldId id="470" r:id="rId8"/>
    <p:sldId id="471" r:id="rId9"/>
    <p:sldId id="472" r:id="rId10"/>
    <p:sldId id="474" r:id="rId11"/>
    <p:sldId id="462" r:id="rId12"/>
    <p:sldId id="43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won Shin" initials="DS" lastIdx="1" clrIdx="0">
    <p:extLst/>
  </p:cmAuthor>
  <p:cmAuthor id="2" name="Dongwon Shin" initials="DS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FAD74"/>
    <a:srgbClr val="636FFF"/>
    <a:srgbClr val="BAF4CB"/>
    <a:srgbClr val="5B9BD5"/>
    <a:srgbClr val="FF6865"/>
    <a:srgbClr val="FF0000"/>
    <a:srgbClr val="FFCFA2"/>
    <a:srgbClr val="B8FAFD"/>
    <a:srgbClr val="FF26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1" autoAdjust="0"/>
    <p:restoredTop sz="84447" autoAdjust="0"/>
  </p:normalViewPr>
  <p:slideViewPr>
    <p:cSldViewPr snapToGrid="0">
      <p:cViewPr varScale="1">
        <p:scale>
          <a:sx n="60" d="100"/>
          <a:sy n="60" d="100"/>
        </p:scale>
        <p:origin x="1615" y="41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71" d="100"/>
          <a:sy n="171" d="100"/>
        </p:scale>
        <p:origin x="143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73CA9-FAD1-B64C-852F-8AB7AD97E39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FD11E-9F7D-5943-AC41-401B4AFA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91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82E7B-96D0-4396-95CC-AFD689417A2C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F714A-D1DB-4C25-BCDC-D0CDC0E8A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F714A-D1DB-4C25-BCDC-D0CDC0E8A3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432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이재민님 발표에 </a:t>
            </a:r>
            <a:r>
              <a:rPr lang="ko-KR" altLang="en-US" dirty="0" err="1" smtClean="0"/>
              <a:t>이어서함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F714A-D1DB-4C25-BCDC-D0CDC0E8A3B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42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매칭되는 </a:t>
            </a:r>
            <a:r>
              <a:rPr lang="ko-KR" altLang="en-US" dirty="0" err="1" smtClean="0"/>
              <a:t>특징점들이</a:t>
            </a:r>
            <a:r>
              <a:rPr lang="ko-KR" altLang="en-US" dirty="0" smtClean="0"/>
              <a:t> 적더라도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확실할 때</a:t>
            </a:r>
            <a:r>
              <a:rPr lang="en-US" altLang="ko-KR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불확실 하더라도 매칭되는 </a:t>
            </a:r>
            <a:r>
              <a:rPr lang="ko-KR" altLang="en-US" dirty="0" err="1" smtClean="0"/>
              <a:t>특징점들이</a:t>
            </a:r>
            <a:r>
              <a:rPr lang="ko-KR" altLang="en-US" dirty="0" smtClean="0"/>
              <a:t> 많을 때</a:t>
            </a:r>
            <a:r>
              <a:rPr lang="en-US" altLang="ko-KR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10</a:t>
            </a:r>
            <a:r>
              <a:rPr lang="ko-KR" altLang="en-US" dirty="0" smtClean="0"/>
              <a:t>가에서 이어질 </a:t>
            </a:r>
            <a:r>
              <a:rPr lang="ko-KR" altLang="en-US" dirty="0" err="1" smtClean="0"/>
              <a:t>꺼임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F714A-D1DB-4C25-BCDC-D0CDC0E8A3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125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매칭되는 </a:t>
            </a:r>
            <a:r>
              <a:rPr lang="ko-KR" altLang="en-US" dirty="0" err="1" smtClean="0"/>
              <a:t>특징점들이</a:t>
            </a:r>
            <a:r>
              <a:rPr lang="ko-KR" altLang="en-US" dirty="0" smtClean="0"/>
              <a:t> 적더라도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확실할 때</a:t>
            </a:r>
            <a:r>
              <a:rPr lang="en-US" altLang="ko-KR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불확실 하더라도 매칭되는 </a:t>
            </a:r>
            <a:r>
              <a:rPr lang="ko-KR" altLang="en-US" dirty="0" err="1" smtClean="0"/>
              <a:t>특징점들이</a:t>
            </a:r>
            <a:r>
              <a:rPr lang="ko-KR" altLang="en-US" dirty="0" smtClean="0"/>
              <a:t> 많을 때</a:t>
            </a:r>
            <a:r>
              <a:rPr lang="en-US" altLang="ko-KR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10</a:t>
            </a:r>
            <a:r>
              <a:rPr lang="ko-KR" altLang="en-US" dirty="0" smtClean="0"/>
              <a:t>가에서 이어질 </a:t>
            </a:r>
            <a:r>
              <a:rPr lang="ko-KR" altLang="en-US" dirty="0" err="1" smtClean="0"/>
              <a:t>꺼임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F714A-D1DB-4C25-BCDC-D0CDC0E8A3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90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F714A-D1DB-4C25-BCDC-D0CDC0E8A3B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931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F714A-D1DB-4C25-BCDC-D0CDC0E8A3B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8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797D-2E45-47AF-B518-1712E08D0D6A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78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55AE-CC5A-45B0-8E3B-B416871415FB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23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BE62-EB48-4383-97B6-8C8B5BF6A116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2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6424437"/>
            <a:ext cx="9144000" cy="433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62" y="950026"/>
            <a:ext cx="8895360" cy="5453037"/>
          </a:xfrm>
        </p:spPr>
        <p:txBody>
          <a:bodyPr>
            <a:normAutofit/>
          </a:bodyPr>
          <a:lstStyle>
            <a:lvl1pPr>
              <a:defRPr sz="1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200"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200"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62" y="103870"/>
            <a:ext cx="8373588" cy="751154"/>
          </a:xfrm>
        </p:spPr>
        <p:txBody>
          <a:bodyPr/>
          <a:lstStyle>
            <a:lvl1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840" y="6430592"/>
            <a:ext cx="642906" cy="427407"/>
          </a:xfrm>
          <a:prstGeom prst="rect">
            <a:avLst/>
          </a:prstGeom>
          <a:solidFill>
            <a:srgbClr val="F5C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23751" y="6467681"/>
            <a:ext cx="406066" cy="365125"/>
          </a:xfrm>
        </p:spPr>
        <p:txBody>
          <a:bodyPr/>
          <a:lstStyle/>
          <a:p>
            <a:fld id="{E001EA17-EDC3-4234-A8D1-6CC2EA5828DD}" type="slidenum">
              <a:rPr lang="ko-KR" altLang="en-US" smtClean="0"/>
              <a:t>‹#›</a:t>
            </a:fld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08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4417-B7EB-404F-A531-D72228EF09EA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58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D9B9-E798-4002-A3B3-8094138892D2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9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13E4-E69F-4E5D-B20B-EA1F4FDEA4BB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0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4F9F-DE53-49BC-AE5A-2ECA694D50F5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63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93F3-926F-48CC-B036-79C998938137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8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F9C-9A6A-4C12-8476-782C299E7B8D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1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426F-6786-48A3-8DCF-C257A7E049DE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09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AFD0C-F08B-4448-A263-5902F97E8FE4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EA17-EDC3-4234-A8D1-6CC2EA5828DD}" type="slidenum">
              <a:rPr lang="ko-KR" altLang="en-US" smtClean="0"/>
              <a:t>‹#›</a:t>
            </a:fld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" name="그림 5"/>
          <p:cNvPicPr>
            <a:picLocks noChangeAspect="1"/>
          </p:cNvPicPr>
          <p:nvPr userDrawn="1"/>
        </p:nvPicPr>
        <p:blipFill rotWithShape="1">
          <a:blip r:embed="rId13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1" t="14444" r="13750" b="28148"/>
          <a:stretch/>
        </p:blipFill>
        <p:spPr>
          <a:xfrm>
            <a:off x="7247013" y="0"/>
            <a:ext cx="1896987" cy="95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7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4379" y="1231249"/>
            <a:ext cx="8999621" cy="2387600"/>
          </a:xfrm>
        </p:spPr>
        <p:txBody>
          <a:bodyPr>
            <a:noAutofit/>
          </a:bodyPr>
          <a:lstStyle/>
          <a:p>
            <a:r>
              <a:rPr lang="en-US" altLang="ko-KR" sz="7200" dirty="0" smtClean="0">
                <a:latin typeface="Tahoma" panose="020B0604030504040204" pitchFamily="34" charset="0"/>
                <a:cs typeface="Tahoma" panose="020B0604030504040204" pitchFamily="34" charset="0"/>
              </a:rPr>
              <a:t>3D-2D </a:t>
            </a:r>
            <a:r>
              <a:rPr lang="ko-KR" altLang="en-US" sz="72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매칭</a:t>
            </a:r>
            <a:endParaRPr lang="ko-KR" altLang="en-US" sz="7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047207"/>
            <a:ext cx="6858000" cy="939321"/>
          </a:xfrm>
        </p:spPr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Mar.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2019</a:t>
            </a:r>
          </a:p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Jong-Hun Lee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1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Lie </a:t>
            </a:r>
            <a:r>
              <a:rPr lang="ko-KR" altLang="en-US" dirty="0" smtClean="0"/>
              <a:t>대수를 사용함으로써 </a:t>
            </a:r>
            <a:r>
              <a:rPr lang="en-US" altLang="ko-KR" dirty="0" smtClean="0"/>
              <a:t>Gauss-Newton, </a:t>
            </a:r>
            <a:r>
              <a:rPr lang="en-US" altLang="ko-KR" dirty="0" err="1" smtClean="0"/>
              <a:t>Levenberg</a:t>
            </a:r>
            <a:r>
              <a:rPr lang="en-US" altLang="ko-KR" dirty="0" smtClean="0"/>
              <a:t>-Marquardt </a:t>
            </a:r>
            <a:r>
              <a:rPr lang="ko-KR" altLang="en-US" dirty="0" smtClean="0"/>
              <a:t>방법과 같은 최적화 알고리즘 사용하는 제약되지 않은 최적화 문제를 구성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 smtClean="0"/>
              <a:t>자코비안</a:t>
            </a:r>
            <a:r>
              <a:rPr lang="ko-KR" altLang="en-US" dirty="0" smtClean="0"/>
              <a:t> 행렬 </a:t>
            </a:r>
            <a:r>
              <a:rPr lang="en-US" altLang="ko-KR" dirty="0" smtClean="0"/>
              <a:t>J </a:t>
            </a:r>
            <a:r>
              <a:rPr lang="ko-KR" altLang="en-US" dirty="0" smtClean="0"/>
              <a:t>을 이용한 선형 근사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자코비안</a:t>
            </a:r>
            <a:r>
              <a:rPr lang="ko-KR" altLang="en-US" dirty="0" smtClean="0"/>
              <a:t> 행렬은 카메라 포즈 </a:t>
            </a:r>
            <a:r>
              <a:rPr lang="en-US" altLang="ko-KR" dirty="0" smtClean="0"/>
              <a:t>Lie </a:t>
            </a:r>
            <a:r>
              <a:rPr lang="ko-KR" altLang="en-US" dirty="0" smtClean="0"/>
              <a:t>대수에 대한 </a:t>
            </a:r>
            <a:r>
              <a:rPr lang="ko-KR" altLang="en-US" dirty="0" err="1" smtClean="0"/>
              <a:t>재투영</a:t>
            </a:r>
            <a:r>
              <a:rPr lang="ko-KR" altLang="en-US" dirty="0" smtClean="0"/>
              <a:t> 오차의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변화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카메라 자세를 최적화 하는 것과 더불어 </a:t>
            </a:r>
            <a:r>
              <a:rPr lang="ko-KR" altLang="en-US" dirty="0" err="1"/>
              <a:t>특징점의</a:t>
            </a:r>
            <a:r>
              <a:rPr lang="ko-KR" altLang="en-US" dirty="0"/>
              <a:t> 공간적 위치를 </a:t>
            </a:r>
            <a:r>
              <a:rPr lang="ko-KR" altLang="en-US" dirty="0" smtClean="0"/>
              <a:t>최적화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Adjustment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10</a:t>
            </a:fld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12" name="Rectangle 1"/>
          <p:cNvSpPr/>
          <p:nvPr/>
        </p:nvSpPr>
        <p:spPr>
          <a:xfrm>
            <a:off x="677118" y="6454295"/>
            <a:ext cx="8360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Hartley, Richard, and Andrew Zisserman. </a:t>
            </a:r>
            <a:r>
              <a:rPr lang="en-US" altLang="ko-KR" sz="1000" i="1" dirty="0"/>
              <a:t>Multiple view geometry in computer vision</a:t>
            </a:r>
            <a:r>
              <a:rPr lang="en-US" altLang="ko-KR" sz="1000" dirty="0"/>
              <a:t>. Cambridge university press, 2003.</a:t>
            </a:r>
            <a:endParaRPr lang="en-US" sz="1000" dirty="0">
              <a:effectLst/>
            </a:endParaRPr>
          </a:p>
        </p:txBody>
      </p:sp>
      <p:pic>
        <p:nvPicPr>
          <p:cNvPr id="11" name="image70.png"/>
          <p:cNvPicPr/>
          <p:nvPr/>
        </p:nvPicPr>
        <p:blipFill rotWithShape="1">
          <a:blip r:embed="rId3"/>
          <a:srcRect l="35474" r="35456"/>
          <a:stretch/>
        </p:blipFill>
        <p:spPr>
          <a:xfrm>
            <a:off x="3172596" y="2638185"/>
            <a:ext cx="2311919" cy="510824"/>
          </a:xfrm>
          <a:prstGeom prst="rect">
            <a:avLst/>
          </a:prstGeom>
          <a:ln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16230" y="3142400"/>
                <a:ext cx="18255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𝑟𝑒𝑝𝑟𝑜𝑗𝑒𝑐𝑡𝑖𝑜𝑛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𝑐𝑎𝑚𝑒𝑟𝑎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𝑝𝑜𝑠𝑒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(6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6 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𝐽𝑎𝑐𝑜𝑏𝑖𝑎𝑛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altLang="ko-KR" sz="1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30" y="3142400"/>
                <a:ext cx="1825564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3667" t="-1099" b="-87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71.png"/>
          <p:cNvPicPr/>
          <p:nvPr/>
        </p:nvPicPr>
        <p:blipFill rotWithShape="1">
          <a:blip r:embed="rId5"/>
          <a:srcRect l="15035" r="15031"/>
          <a:stretch/>
        </p:blipFill>
        <p:spPr>
          <a:xfrm>
            <a:off x="2524125" y="3822842"/>
            <a:ext cx="4010025" cy="647700"/>
          </a:xfrm>
          <a:prstGeom prst="rect">
            <a:avLst/>
          </a:prstGeom>
          <a:ln/>
        </p:spPr>
      </p:pic>
      <p:pic>
        <p:nvPicPr>
          <p:cNvPr id="14" name="image34.png"/>
          <p:cNvPicPr/>
          <p:nvPr/>
        </p:nvPicPr>
        <p:blipFill rotWithShape="1">
          <a:blip r:embed="rId6"/>
          <a:srcRect l="40531" r="39369"/>
          <a:stretch/>
        </p:blipFill>
        <p:spPr>
          <a:xfrm>
            <a:off x="2123193" y="5144375"/>
            <a:ext cx="1152525" cy="431800"/>
          </a:xfrm>
          <a:prstGeom prst="rect">
            <a:avLst/>
          </a:prstGeom>
          <a:ln/>
        </p:spPr>
      </p:pic>
      <p:pic>
        <p:nvPicPr>
          <p:cNvPr id="15" name="image56.png"/>
          <p:cNvPicPr/>
          <p:nvPr/>
        </p:nvPicPr>
        <p:blipFill rotWithShape="1">
          <a:blip r:embed="rId7"/>
          <a:srcRect l="30817" r="31642"/>
          <a:stretch/>
        </p:blipFill>
        <p:spPr>
          <a:xfrm>
            <a:off x="4874561" y="5290204"/>
            <a:ext cx="2152650" cy="635000"/>
          </a:xfrm>
          <a:prstGeom prst="rect">
            <a:avLst/>
          </a:prstGeom>
          <a:ln/>
        </p:spPr>
      </p:pic>
      <p:pic>
        <p:nvPicPr>
          <p:cNvPr id="16" name="image22.png"/>
          <p:cNvPicPr/>
          <p:nvPr/>
        </p:nvPicPr>
        <p:blipFill rotWithShape="1">
          <a:blip r:embed="rId8"/>
          <a:srcRect l="32704" r="35070"/>
          <a:stretch/>
        </p:blipFill>
        <p:spPr>
          <a:xfrm>
            <a:off x="1775530" y="5627407"/>
            <a:ext cx="1847850" cy="4445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8546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Thank you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11</a:t>
            </a:fld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0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Q&amp;A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12</a:t>
            </a:fld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3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2</a:t>
            </a:fld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14" name="Rectangle 1"/>
          <p:cNvSpPr/>
          <p:nvPr/>
        </p:nvSpPr>
        <p:spPr>
          <a:xfrm>
            <a:off x="677118" y="6454295"/>
            <a:ext cx="8360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https://github.com/slam-research-group-kr/SLAM_cheatsheet</a:t>
            </a:r>
            <a:endParaRPr lang="en-US" sz="1000" dirty="0">
              <a:effectLst/>
            </a:endParaRPr>
          </a:p>
        </p:txBody>
      </p:sp>
      <p:pic>
        <p:nvPicPr>
          <p:cNvPr id="2050" name="Picture 2" descr="slamcheatshe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63" y="950026"/>
            <a:ext cx="6627039" cy="545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662616" y="3407718"/>
            <a:ext cx="477795" cy="126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428490" y="2695145"/>
            <a:ext cx="954285" cy="54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12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2D-2D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epipolar</a:t>
            </a:r>
            <a:r>
              <a:rPr lang="en-US" altLang="ko-KR" dirty="0" smtClean="0"/>
              <a:t> geometry</a:t>
            </a:r>
            <a:endParaRPr lang="en-US" dirty="0"/>
          </a:p>
          <a:p>
            <a:pPr lvl="1"/>
            <a:r>
              <a:rPr lang="en-US" altLang="ko-KR" dirty="0" smtClean="0"/>
              <a:t>2D </a:t>
            </a:r>
            <a:r>
              <a:rPr lang="ko-KR" altLang="en-US" dirty="0" smtClean="0"/>
              <a:t>이미지 상의 </a:t>
            </a:r>
            <a:r>
              <a:rPr lang="ko-KR" altLang="en-US" dirty="0" err="1" smtClean="0"/>
              <a:t>특징점</a:t>
            </a:r>
            <a:r>
              <a:rPr lang="ko-KR" altLang="en-US" dirty="0" smtClean="0"/>
              <a:t> 쌍을 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Essential Matrix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Homography</a:t>
            </a:r>
            <a:r>
              <a:rPr lang="en-US" altLang="ko-KR" dirty="0" smtClean="0"/>
              <a:t> Matrix</a:t>
            </a:r>
            <a:endParaRPr lang="en-US" altLang="ko-KR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8 point algorithm </a:t>
            </a:r>
            <a:r>
              <a:rPr lang="ko-KR" altLang="en-US" dirty="0" smtClean="0"/>
              <a:t>등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순수 회전</a:t>
            </a:r>
            <a:r>
              <a:rPr lang="en-US" altLang="ko-KR" dirty="0"/>
              <a:t> </a:t>
            </a:r>
            <a:r>
              <a:rPr lang="ko-KR" altLang="en-US" dirty="0" smtClean="0"/>
              <a:t>및 크기 조정 문제</a:t>
            </a:r>
            <a:endParaRPr lang="en-US" dirty="0"/>
          </a:p>
          <a:p>
            <a:pPr lvl="1"/>
            <a:endParaRPr lang="en-US" altLang="ko-K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3</a:t>
            </a:fld>
            <a:r>
              <a:rPr lang="en-US" altLang="ko-KR"/>
              <a:t> </a:t>
            </a:r>
            <a:endParaRPr lang="ko-KR" altLang="en-US" dirty="0"/>
          </a:p>
        </p:txBody>
      </p:sp>
      <p:pic>
        <p:nvPicPr>
          <p:cNvPr id="7" name="image78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535156" y="1999057"/>
            <a:ext cx="2505075" cy="952500"/>
          </a:xfrm>
          <a:prstGeom prst="rect">
            <a:avLst/>
          </a:prstGeom>
          <a:ln/>
        </p:spPr>
      </p:pic>
      <p:pic>
        <p:nvPicPr>
          <p:cNvPr id="8" name="image1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535156" y="3825849"/>
            <a:ext cx="2019300" cy="838200"/>
          </a:xfrm>
          <a:prstGeom prst="rect">
            <a:avLst/>
          </a:prstGeom>
          <a:ln/>
        </p:spPr>
      </p:pic>
      <p:pic>
        <p:nvPicPr>
          <p:cNvPr id="10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54"/>
          <a:stretch/>
        </p:blipFill>
        <p:spPr bwMode="auto">
          <a:xfrm>
            <a:off x="4962364" y="3295137"/>
            <a:ext cx="3807750" cy="219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280453" y="4383962"/>
            <a:ext cx="468125" cy="46812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953632" y="4375723"/>
            <a:ext cx="468125" cy="46812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"/>
          <p:cNvSpPr/>
          <p:nvPr/>
        </p:nvSpPr>
        <p:spPr>
          <a:xfrm>
            <a:off x="677118" y="6454295"/>
            <a:ext cx="8360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Hartley, Richard, and Andrew Zisserman. </a:t>
            </a:r>
            <a:r>
              <a:rPr lang="en-US" altLang="ko-KR" sz="1000" i="1" dirty="0"/>
              <a:t>Multiple view geometry in computer vision</a:t>
            </a:r>
            <a:r>
              <a:rPr lang="en-US" altLang="ko-KR" sz="1000" dirty="0"/>
              <a:t>. Cambridge university press, 2003.</a:t>
            </a:r>
            <a:endParaRPr lang="en-US" sz="1000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00CF0A8-9EFD-415A-A3DF-F19FF7255A81}"/>
              </a:ext>
            </a:extLst>
          </p:cNvPr>
          <p:cNvSpPr txBox="1"/>
          <p:nvPr/>
        </p:nvSpPr>
        <p:spPr>
          <a:xfrm flipH="1">
            <a:off x="5379074" y="5564928"/>
            <a:ext cx="2974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그림</a:t>
            </a:r>
            <a:r>
              <a:rPr lang="en-US" altLang="ko-KR" sz="1400" dirty="0"/>
              <a:t> 1. </a:t>
            </a:r>
            <a:r>
              <a:rPr lang="en-US" altLang="ko-KR" sz="1400" dirty="0" err="1"/>
              <a:t>Epipolar</a:t>
            </a:r>
            <a:r>
              <a:rPr lang="en-US" altLang="ko-KR" sz="1400" dirty="0"/>
              <a:t> geometry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430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3D-2D </a:t>
            </a:r>
            <a:r>
              <a:rPr lang="ko-KR" altLang="en-US" dirty="0" err="1" smtClean="0"/>
              <a:t>매칭</a:t>
            </a:r>
            <a:r>
              <a:rPr lang="en-US" altLang="ko-KR" dirty="0" smtClean="0"/>
              <a:t>: PnP(Perspective-n-Point)</a:t>
            </a:r>
          </a:p>
          <a:p>
            <a:pPr lvl="1"/>
            <a:r>
              <a:rPr lang="en-US" altLang="ko-KR" dirty="0" smtClean="0"/>
              <a:t>3D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2D </a:t>
            </a:r>
            <a:r>
              <a:rPr lang="ko-KR" altLang="en-US" dirty="0" smtClean="0"/>
              <a:t>사이의 대응 관계가 주어졌을 때 카메라의 움직임을 추정하는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3D: </a:t>
            </a:r>
            <a:r>
              <a:rPr lang="ko-KR" altLang="en-US" dirty="0" smtClean="0"/>
              <a:t>카메라 </a:t>
            </a:r>
            <a:r>
              <a:rPr lang="ko-KR" altLang="en-US" dirty="0" err="1" smtClean="0"/>
              <a:t>좌표계</a:t>
            </a:r>
            <a:r>
              <a:rPr lang="ko-KR" altLang="en-US" dirty="0" smtClean="0"/>
              <a:t> 또는 월드 </a:t>
            </a:r>
            <a:r>
              <a:rPr lang="ko-KR" altLang="en-US" dirty="0" err="1" smtClean="0"/>
              <a:t>좌표계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2D: </a:t>
            </a:r>
            <a:r>
              <a:rPr lang="ko-KR" altLang="en-US" dirty="0" smtClean="0"/>
              <a:t>이미지 </a:t>
            </a:r>
            <a:r>
              <a:rPr lang="ko-KR" altLang="en-US" dirty="0" err="1" smtClean="0"/>
              <a:t>좌표계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RGB-D </a:t>
            </a:r>
            <a:r>
              <a:rPr lang="en-US" altLang="ko-KR" dirty="0" err="1" smtClean="0"/>
              <a:t>odometry</a:t>
            </a:r>
            <a:r>
              <a:rPr lang="en-US" altLang="ko-KR" dirty="0" smtClean="0"/>
              <a:t>, Calibration </a:t>
            </a:r>
            <a:r>
              <a:rPr lang="ko-KR" altLang="en-US" dirty="0" smtClean="0"/>
              <a:t>등에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매칭</a:t>
            </a:r>
            <a:r>
              <a:rPr lang="ko-KR" altLang="en-US" dirty="0" smtClean="0"/>
              <a:t> 포인트의 개수가 적은 환경에서도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epipolar</a:t>
            </a:r>
            <a:r>
              <a:rPr lang="en-US" altLang="ko-KR" dirty="0" smtClean="0"/>
              <a:t> constraint </a:t>
            </a:r>
            <a:r>
              <a:rPr lang="ko-KR" altLang="en-US" dirty="0" smtClean="0"/>
              <a:t>조건 없이 모션 추정이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비선형</a:t>
            </a:r>
            <a:r>
              <a:rPr lang="en-US" altLang="ko-KR" dirty="0" smtClean="0"/>
              <a:t>):</a:t>
            </a:r>
          </a:p>
          <a:p>
            <a:pPr lvl="2"/>
            <a:r>
              <a:rPr lang="en-US" altLang="ko-KR" dirty="0" smtClean="0"/>
              <a:t>DLT(Direct Linear Transformation)</a:t>
            </a:r>
          </a:p>
          <a:p>
            <a:pPr lvl="2"/>
            <a:r>
              <a:rPr lang="en-US" altLang="ko-KR" dirty="0" smtClean="0"/>
              <a:t>P3P</a:t>
            </a:r>
          </a:p>
          <a:p>
            <a:pPr lvl="2"/>
            <a:r>
              <a:rPr lang="en-US" altLang="ko-KR" dirty="0" err="1" smtClean="0"/>
              <a:t>EPnP</a:t>
            </a:r>
            <a:r>
              <a:rPr lang="en-US" altLang="ko-KR" dirty="0" smtClean="0"/>
              <a:t>(Efficient PnP)</a:t>
            </a:r>
          </a:p>
          <a:p>
            <a:pPr lvl="2"/>
            <a:r>
              <a:rPr lang="en-US" altLang="ko-KR" dirty="0" smtClean="0"/>
              <a:t>UPnP</a:t>
            </a:r>
          </a:p>
          <a:p>
            <a:pPr lvl="2"/>
            <a:r>
              <a:rPr lang="en-US" altLang="ko-KR" dirty="0" smtClean="0"/>
              <a:t>Bundle adjustment</a:t>
            </a:r>
          </a:p>
          <a:p>
            <a:pPr marL="914400" lvl="2" indent="0">
              <a:buNone/>
            </a:pPr>
            <a:r>
              <a:rPr lang="ko-KR" altLang="en-US" dirty="0" smtClean="0"/>
              <a:t>등등</a:t>
            </a:r>
            <a:endParaRPr lang="en-US" altLang="ko-KR" dirty="0" smtClean="0"/>
          </a:p>
        </p:txBody>
      </p:sp>
      <p:pic>
        <p:nvPicPr>
          <p:cNvPr id="1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28"/>
          <a:stretch/>
        </p:blipFill>
        <p:spPr bwMode="auto">
          <a:xfrm>
            <a:off x="4962364" y="3295137"/>
            <a:ext cx="3807750" cy="217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 rot="2866159">
            <a:off x="5732129" y="3400925"/>
            <a:ext cx="568411" cy="930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17664" y="2358579"/>
            <a:ext cx="1831245" cy="1549494"/>
          </a:xfrm>
          <a:prstGeom prst="rect">
            <a:avLst/>
          </a:prstGeom>
          <a:blipFill dpi="0" rotWithShape="1">
            <a:blip r:embed="rId3" cstate="print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4</a:t>
            </a:fld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00CF0A8-9EFD-415A-A3DF-F19FF7255A81}"/>
              </a:ext>
            </a:extLst>
          </p:cNvPr>
          <p:cNvSpPr txBox="1"/>
          <p:nvPr/>
        </p:nvSpPr>
        <p:spPr>
          <a:xfrm flipH="1">
            <a:off x="5379074" y="5564928"/>
            <a:ext cx="2974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그림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1. 3D-2D </a:t>
            </a:r>
            <a:r>
              <a:rPr lang="ko-KR" altLang="en-US" sz="1400" dirty="0" err="1" smtClean="0"/>
              <a:t>매칭</a:t>
            </a:r>
            <a:endParaRPr lang="ko-KR" altLang="en-US" sz="1400" dirty="0"/>
          </a:p>
        </p:txBody>
      </p:sp>
      <p:sp>
        <p:nvSpPr>
          <p:cNvPr id="12" name="Rectangle 1"/>
          <p:cNvSpPr/>
          <p:nvPr/>
        </p:nvSpPr>
        <p:spPr>
          <a:xfrm>
            <a:off x="677118" y="6454295"/>
            <a:ext cx="8360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Hartley, Richard, and Andrew Zisserman. </a:t>
            </a:r>
            <a:r>
              <a:rPr lang="en-US" altLang="ko-KR" sz="1000" i="1" dirty="0"/>
              <a:t>Multiple view geometry in computer vision</a:t>
            </a:r>
            <a:r>
              <a:rPr lang="en-US" altLang="ko-KR" sz="1000" dirty="0"/>
              <a:t>. Cambridge university press, 2003.</a:t>
            </a:r>
            <a:endParaRPr lang="en-US" sz="1000" dirty="0">
              <a:effectLst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280453" y="4383962"/>
            <a:ext cx="468125" cy="46812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953632" y="4375723"/>
            <a:ext cx="468125" cy="46812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516130" y="3295137"/>
            <a:ext cx="502508" cy="5025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5214551" y="3616412"/>
            <a:ext cx="1540476" cy="132629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6903309" y="3616412"/>
            <a:ext cx="1518448" cy="132629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23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2D normalized homogeneous coordinate, 3D homogeneous </a:t>
            </a:r>
            <a:r>
              <a:rPr lang="en-US" altLang="ko-KR" dirty="0" smtClean="0"/>
              <a:t>coordinate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선형 </a:t>
            </a:r>
            <a:r>
              <a:rPr lang="ko-KR" altLang="en-US" dirty="0"/>
              <a:t>변화 </a:t>
            </a:r>
            <a:r>
              <a:rPr lang="ko-KR" altLang="en-US" dirty="0" smtClean="0"/>
              <a:t>관계식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Linear Transform, DLT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5</a:t>
            </a:fld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12" name="Rectangle 1"/>
          <p:cNvSpPr/>
          <p:nvPr/>
        </p:nvSpPr>
        <p:spPr>
          <a:xfrm>
            <a:off x="677118" y="6454295"/>
            <a:ext cx="8360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Hartley, Richard, and Andrew Zisserman. </a:t>
            </a:r>
            <a:r>
              <a:rPr lang="en-US" altLang="ko-KR" sz="1000" i="1" dirty="0"/>
              <a:t>Multiple view geometry in computer vision</a:t>
            </a:r>
            <a:r>
              <a:rPr lang="en-US" altLang="ko-KR" sz="1000" dirty="0"/>
              <a:t>. Cambridge university press, 2003.</a:t>
            </a:r>
            <a:endParaRPr lang="en-US" sz="1000" dirty="0">
              <a:effectLst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525233" y="1412787"/>
            <a:ext cx="4031990" cy="369332"/>
            <a:chOff x="2527515" y="1550385"/>
            <a:chExt cx="403199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/>
                <p:cNvSpPr/>
                <p:nvPr/>
              </p:nvSpPr>
              <p:spPr>
                <a:xfrm>
                  <a:off x="4732210" y="1550385"/>
                  <a:ext cx="18272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e>
                          <m:sup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" name="직사각형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210" y="1550385"/>
                  <a:ext cx="182729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/>
                <p:cNvSpPr/>
                <p:nvPr/>
              </p:nvSpPr>
              <p:spPr>
                <a:xfrm>
                  <a:off x="2527515" y="1550385"/>
                  <a:ext cx="18337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e>
                          <m:sup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직사각형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7515" y="1550385"/>
                  <a:ext cx="183377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image93.png"/>
          <p:cNvPicPr/>
          <p:nvPr/>
        </p:nvPicPr>
        <p:blipFill rotWithShape="1">
          <a:blip r:embed="rId4"/>
          <a:srcRect r="41807"/>
          <a:stretch/>
        </p:blipFill>
        <p:spPr>
          <a:xfrm>
            <a:off x="3403651" y="2256799"/>
            <a:ext cx="2275157" cy="1075690"/>
          </a:xfrm>
          <a:prstGeom prst="rect">
            <a:avLst/>
          </a:prstGeom>
          <a:ln/>
        </p:spPr>
      </p:pic>
      <p:pic>
        <p:nvPicPr>
          <p:cNvPr id="16" name="image89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346653" y="3321492"/>
            <a:ext cx="4424045" cy="481965"/>
          </a:xfrm>
          <a:prstGeom prst="rect">
            <a:avLst/>
          </a:prstGeom>
          <a:ln/>
        </p:spPr>
      </p:pic>
      <p:pic>
        <p:nvPicPr>
          <p:cNvPr id="17" name="image88.png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2465715" y="3880346"/>
            <a:ext cx="4185920" cy="269240"/>
          </a:xfrm>
          <a:prstGeom prst="rect">
            <a:avLst/>
          </a:prstGeom>
          <a:ln/>
        </p:spPr>
      </p:pic>
      <p:pic>
        <p:nvPicPr>
          <p:cNvPr id="23" name="image68.png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3926866" y="4285823"/>
            <a:ext cx="1228725" cy="241935"/>
          </a:xfrm>
          <a:prstGeom prst="rect">
            <a:avLst/>
          </a:prstGeom>
          <a:ln/>
        </p:spPr>
      </p:pic>
      <p:pic>
        <p:nvPicPr>
          <p:cNvPr id="24" name="image69.png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3899227" y="4578990"/>
            <a:ext cx="1318895" cy="246380"/>
          </a:xfrm>
          <a:prstGeom prst="rect">
            <a:avLst/>
          </a:prstGeom>
          <a:ln/>
        </p:spPr>
      </p:pic>
      <p:pic>
        <p:nvPicPr>
          <p:cNvPr id="25" name="image94.png"/>
          <p:cNvPicPr/>
          <p:nvPr/>
        </p:nvPicPr>
        <p:blipFill rotWithShape="1">
          <a:blip r:embed="rId9"/>
          <a:srcRect r="46879"/>
          <a:stretch/>
        </p:blipFill>
        <p:spPr>
          <a:xfrm>
            <a:off x="3545953" y="4957162"/>
            <a:ext cx="2086977" cy="137541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0543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선형 </a:t>
            </a:r>
            <a:r>
              <a:rPr lang="ko-KR" altLang="en-US" dirty="0"/>
              <a:t>변화 </a:t>
            </a:r>
            <a:r>
              <a:rPr lang="ko-KR" altLang="en-US" dirty="0" smtClean="0"/>
              <a:t>관계식 솔루션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err="1" smtClean="0"/>
              <a:t>특징점은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t</a:t>
            </a:r>
            <a:r>
              <a:rPr lang="ko-KR" altLang="en-US" dirty="0" smtClean="0"/>
              <a:t>에 대해 두 개의 </a:t>
            </a:r>
            <a:r>
              <a:rPr lang="ko-KR" altLang="en-US" dirty="0" err="1" smtClean="0"/>
              <a:t>선형식을</a:t>
            </a:r>
            <a:r>
              <a:rPr lang="ko-KR" altLang="en-US" dirty="0" smtClean="0"/>
              <a:t> 제공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T</a:t>
            </a:r>
            <a:r>
              <a:rPr lang="ko-KR" altLang="en-US" dirty="0" smtClean="0"/>
              <a:t>는 총 </a:t>
            </a:r>
            <a:r>
              <a:rPr lang="en-US" altLang="ko-KR" dirty="0" smtClean="0"/>
              <a:t>12</a:t>
            </a:r>
            <a:r>
              <a:rPr lang="ko-KR" altLang="en-US" dirty="0" smtClean="0"/>
              <a:t>개의 차원을 가지므로 최소 </a:t>
            </a:r>
            <a:r>
              <a:rPr lang="en-US" altLang="ko-KR" dirty="0" smtClean="0"/>
              <a:t>6</a:t>
            </a:r>
            <a:r>
              <a:rPr lang="ko-KR" altLang="en-US" dirty="0" smtClean="0"/>
              <a:t>쌍 필요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실제로는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5.5</a:t>
            </a:r>
            <a:r>
              <a:rPr lang="ko-KR" altLang="en-US" dirty="0"/>
              <a:t>쌍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SVD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방법을 사용하여 </a:t>
            </a:r>
            <a:r>
              <a:rPr lang="en-US" altLang="ko-KR" dirty="0" smtClean="0"/>
              <a:t>over-determined </a:t>
            </a:r>
            <a:r>
              <a:rPr lang="ko-KR" altLang="en-US" dirty="0" smtClean="0"/>
              <a:t>방정식에 대한 최소 제곱 해를 구함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 smtClean="0"/>
              <a:t>QR decomposition </a:t>
            </a:r>
            <a:r>
              <a:rPr lang="ko-KR" altLang="en-US" dirty="0" smtClean="0"/>
              <a:t>과 같은 방법을 이용해 </a:t>
            </a:r>
            <a:r>
              <a:rPr lang="en-US" altLang="ko-KR" dirty="0" smtClean="0"/>
              <a:t>R, t</a:t>
            </a:r>
            <a:r>
              <a:rPr lang="ko-KR" altLang="en-US" dirty="0" smtClean="0"/>
              <a:t>를 이들의 </a:t>
            </a:r>
            <a:r>
              <a:rPr lang="ko-KR" altLang="en-US" dirty="0" err="1" smtClean="0"/>
              <a:t>최적값을</a:t>
            </a:r>
            <a:r>
              <a:rPr lang="ko-KR" altLang="en-US" dirty="0" smtClean="0"/>
              <a:t> 구함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여기서는 </a:t>
            </a:r>
            <a:r>
              <a:rPr lang="ko-KR" altLang="en-US" dirty="0" err="1" smtClean="0"/>
              <a:t>켈리브레이션이</a:t>
            </a:r>
            <a:r>
              <a:rPr lang="ko-KR" altLang="en-US" dirty="0" smtClean="0"/>
              <a:t> 되어 있다는 가정이 있어서 내부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고려 안 함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만약 없더라도 함께 계산할 수 있음</a:t>
            </a:r>
            <a:r>
              <a:rPr lang="en-US" altLang="ko-KR" dirty="0" smtClean="0"/>
              <a:t>.)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Linear Transform, DLT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6</a:t>
            </a:fld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12" name="Rectangle 1"/>
          <p:cNvSpPr/>
          <p:nvPr/>
        </p:nvSpPr>
        <p:spPr>
          <a:xfrm>
            <a:off x="677118" y="6454295"/>
            <a:ext cx="8360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Hartley, Richard, and Andrew Zisserman. </a:t>
            </a:r>
            <a:r>
              <a:rPr lang="en-US" altLang="ko-KR" sz="1000" i="1" dirty="0"/>
              <a:t>Multiple view geometry in computer vision</a:t>
            </a:r>
            <a:r>
              <a:rPr lang="en-US" altLang="ko-KR" sz="1000" dirty="0"/>
              <a:t>. Cambridge university press, 2003.</a:t>
            </a:r>
            <a:endParaRPr lang="en-US" sz="1000" dirty="0">
              <a:effectLst/>
            </a:endParaRPr>
          </a:p>
        </p:txBody>
      </p:sp>
      <p:pic>
        <p:nvPicPr>
          <p:cNvPr id="22" name="image94.png"/>
          <p:cNvPicPr/>
          <p:nvPr/>
        </p:nvPicPr>
        <p:blipFill rotWithShape="1">
          <a:blip r:embed="rId2"/>
          <a:srcRect r="46879"/>
          <a:stretch/>
        </p:blipFill>
        <p:spPr>
          <a:xfrm>
            <a:off x="3545953" y="3095801"/>
            <a:ext cx="2086977" cy="1375410"/>
          </a:xfrm>
          <a:prstGeom prst="rect">
            <a:avLst/>
          </a:prstGeom>
          <a:ln/>
        </p:spPr>
      </p:pic>
      <p:grpSp>
        <p:nvGrpSpPr>
          <p:cNvPr id="5" name="그룹 4"/>
          <p:cNvGrpSpPr/>
          <p:nvPr/>
        </p:nvGrpSpPr>
        <p:grpSpPr>
          <a:xfrm>
            <a:off x="3251178" y="4646780"/>
            <a:ext cx="2676525" cy="1049070"/>
            <a:chOff x="3203574" y="3070882"/>
            <a:chExt cx="2676525" cy="1049070"/>
          </a:xfrm>
        </p:grpSpPr>
        <p:pic>
          <p:nvPicPr>
            <p:cNvPr id="5124" name="Picture 4" descr="https://t1.daumcdn.net/cfile/tistory/2755F43C52607AD0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1786" y="3070882"/>
              <a:ext cx="676275" cy="21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https://t1.daumcdn.net/cfile/tistory/260CF34652607DD50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574" y="3388393"/>
              <a:ext cx="2676525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https://t1.daumcdn.net/cfile/tistory/261C364552607DDB0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574" y="3891352"/>
              <a:ext cx="25527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 descr="https://t1.daumcdn.net/cfile/tistory/24348F4352607D60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574" y="3645892"/>
              <a:ext cx="1885950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928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3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쌍의 대응점만을 사용하여 문제 해결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r>
                  <a:rPr lang="ko-KR" altLang="en-US" dirty="0" smtClean="0"/>
                  <a:t>삼각형의 </a:t>
                </a:r>
                <a:r>
                  <a:rPr lang="ko-KR" altLang="en-US" dirty="0" smtClean="0"/>
                  <a:t>일치를 이용</a:t>
                </a:r>
                <a:r>
                  <a:rPr lang="en-US" altLang="ko-KR" smtClean="0"/>
                  <a:t>(</a:t>
                </a:r>
                <a:r>
                  <a:rPr lang="ko-KR" altLang="en-US" smtClean="0"/>
                  <a:t>카메라 </a:t>
                </a:r>
                <a:r>
                  <a:rPr lang="ko-KR" altLang="en-US" dirty="0"/>
                  <a:t>광학 중심인 </a:t>
                </a:r>
                <a:r>
                  <a:rPr lang="en-US" altLang="ko-KR" dirty="0"/>
                  <a:t>O</a:t>
                </a:r>
                <a:r>
                  <a:rPr lang="ko-KR" altLang="en-US" dirty="0"/>
                  <a:t>에 대한 끼인각을 공유</a:t>
                </a:r>
                <a:r>
                  <a:rPr lang="en-US" altLang="ko-KR" dirty="0" smtClean="0"/>
                  <a:t>).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카메라 좌표계가 아닌 월드 </a:t>
                </a:r>
                <a:r>
                  <a:rPr lang="ko-KR" altLang="en-US" dirty="0" err="1" smtClean="0"/>
                  <a:t>좌표계에서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A, B, C</a:t>
                </a:r>
                <a:r>
                  <a:rPr lang="ko-KR" altLang="en-US" dirty="0" smtClean="0"/>
                  <a:t>의 위치를 알고 있는 것임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방정식</a:t>
                </a:r>
                <a:r>
                  <a:rPr lang="en-US" altLang="ko-KR" dirty="0" smtClean="0"/>
                  <a:t>:</a:t>
                </a:r>
              </a:p>
              <a:p>
                <a:pPr lvl="1"/>
                <a:r>
                  <a:rPr lang="ko-KR" altLang="en-US" dirty="0" smtClean="0"/>
                  <a:t>제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코사인 정리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로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나누고 </a:t>
                </a:r>
                <a:r>
                  <a:rPr lang="en-US" altLang="ko-KR" dirty="0" smtClean="0"/>
                  <a:t>x=OA/OC, y= OB/OC </a:t>
                </a:r>
                <a:r>
                  <a:rPr lang="ko-KR" altLang="en-US" dirty="0" smtClean="0"/>
                  <a:t>로 치환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로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치환</a:t>
                </a: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11" t="-1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P3P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7</a:t>
            </a:fld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12" name="Rectangle 1"/>
          <p:cNvSpPr/>
          <p:nvPr/>
        </p:nvSpPr>
        <p:spPr>
          <a:xfrm>
            <a:off x="677118" y="6454295"/>
            <a:ext cx="8360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Hartley, Richard, and Andrew Zisserman. </a:t>
            </a:r>
            <a:r>
              <a:rPr lang="en-US" altLang="ko-KR" sz="1000" i="1" dirty="0"/>
              <a:t>Multiple view geometry in computer vision</a:t>
            </a:r>
            <a:r>
              <a:rPr lang="en-US" altLang="ko-KR" sz="1000" dirty="0"/>
              <a:t>. Cambridge university press, 2003.</a:t>
            </a:r>
            <a:endParaRPr lang="en-US" sz="1000" dirty="0">
              <a:effectLst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873764" y="2786806"/>
            <a:ext cx="2974330" cy="3072415"/>
            <a:chOff x="2948482" y="2850779"/>
            <a:chExt cx="2974330" cy="3072415"/>
          </a:xfrm>
        </p:grpSpPr>
        <p:pic>
          <p:nvPicPr>
            <p:cNvPr id="13" name="image95.png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975782" y="2850779"/>
              <a:ext cx="2919730" cy="2700020"/>
            </a:xfrm>
            <a:prstGeom prst="rect">
              <a:avLst/>
            </a:prstGeom>
            <a:ln/>
          </p:spPr>
        </p:pic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D00CF0A8-9EFD-415A-A3DF-F19FF7255A81}"/>
                </a:ext>
              </a:extLst>
            </p:cNvPr>
            <p:cNvSpPr txBox="1"/>
            <p:nvPr/>
          </p:nvSpPr>
          <p:spPr>
            <a:xfrm flipH="1">
              <a:off x="2948482" y="5615417"/>
              <a:ext cx="2974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그림</a:t>
              </a:r>
              <a:r>
                <a:rPr lang="en-US" altLang="ko-KR" sz="1400" dirty="0"/>
                <a:t> </a:t>
              </a:r>
              <a:r>
                <a:rPr lang="en-US" altLang="ko-KR" sz="1400" dirty="0" smtClean="0"/>
                <a:t>1. P3P </a:t>
              </a:r>
              <a:r>
                <a:rPr lang="ko-KR" altLang="en-US" sz="1400" dirty="0" smtClean="0"/>
                <a:t>문제의 개략도</a:t>
              </a:r>
              <a:endParaRPr lang="ko-KR" altLang="en-US" sz="1400" dirty="0"/>
            </a:p>
          </p:txBody>
        </p:sp>
      </p:grpSp>
      <p:pic>
        <p:nvPicPr>
          <p:cNvPr id="16" name="image92.png"/>
          <p:cNvPicPr/>
          <p:nvPr/>
        </p:nvPicPr>
        <p:blipFill rotWithShape="1">
          <a:blip r:embed="rId4"/>
          <a:srcRect r="38410"/>
          <a:stretch/>
        </p:blipFill>
        <p:spPr>
          <a:xfrm>
            <a:off x="1326598" y="2673267"/>
            <a:ext cx="2665730" cy="690245"/>
          </a:xfrm>
          <a:prstGeom prst="rect">
            <a:avLst/>
          </a:prstGeom>
          <a:ln/>
        </p:spPr>
      </p:pic>
      <p:pic>
        <p:nvPicPr>
          <p:cNvPr id="19" name="image91.png"/>
          <p:cNvPicPr/>
          <p:nvPr/>
        </p:nvPicPr>
        <p:blipFill rotWithShape="1">
          <a:blip r:embed="rId5"/>
          <a:srcRect r="43958"/>
          <a:stretch/>
        </p:blipFill>
        <p:spPr>
          <a:xfrm>
            <a:off x="1326598" y="3812414"/>
            <a:ext cx="2340527" cy="768350"/>
          </a:xfrm>
          <a:prstGeom prst="rect">
            <a:avLst/>
          </a:prstGeom>
          <a:ln/>
        </p:spPr>
      </p:pic>
      <p:pic>
        <p:nvPicPr>
          <p:cNvPr id="20" name="image90.png"/>
          <p:cNvPicPr/>
          <p:nvPr/>
        </p:nvPicPr>
        <p:blipFill rotWithShape="1">
          <a:blip r:embed="rId6"/>
          <a:srcRect r="47981"/>
          <a:stretch/>
        </p:blipFill>
        <p:spPr>
          <a:xfrm>
            <a:off x="1326599" y="5029666"/>
            <a:ext cx="2083352" cy="715010"/>
          </a:xfrm>
          <a:prstGeom prst="rect">
            <a:avLst/>
          </a:prstGeom>
          <a:ln/>
        </p:spPr>
      </p:pic>
      <p:grpSp>
        <p:nvGrpSpPr>
          <p:cNvPr id="9" name="그룹 8"/>
          <p:cNvGrpSpPr/>
          <p:nvPr/>
        </p:nvGrpSpPr>
        <p:grpSpPr>
          <a:xfrm>
            <a:off x="465184" y="5810141"/>
            <a:ext cx="5085158" cy="550275"/>
            <a:chOff x="429817" y="5782920"/>
            <a:chExt cx="5085158" cy="550275"/>
          </a:xfrm>
        </p:grpSpPr>
        <p:sp>
          <p:nvSpPr>
            <p:cNvPr id="8" name="직사각형 7"/>
            <p:cNvSpPr/>
            <p:nvPr/>
          </p:nvSpPr>
          <p:spPr>
            <a:xfrm>
              <a:off x="429817" y="5782920"/>
              <a:ext cx="5085158" cy="5502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29817" y="5828397"/>
                  <a:ext cx="490974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𝑢𝑥𝑦𝑐𝑜𝑠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&gt;+1=0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817" y="5828397"/>
                  <a:ext cx="490974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48" b="-3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29817" y="6072274"/>
                  <a:ext cx="500367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𝑤𝑥𝑦𝑐𝑜𝑠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&gt;+1=0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817" y="6072274"/>
                  <a:ext cx="5003677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244" b="-3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3867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r>
                  <a:rPr lang="en-US" altLang="ko-KR" dirty="0" smtClean="0"/>
                  <a:t>Known: </a:t>
                </a:r>
              </a:p>
              <a:p>
                <a:pPr lvl="1"/>
                <a:r>
                  <a:rPr lang="en-US" altLang="ko-KR" dirty="0" smtClean="0"/>
                  <a:t>cos&lt;</a:t>
                </a:r>
                <a:r>
                  <a:rPr lang="en-US" altLang="ko-KR" dirty="0" err="1" smtClean="0"/>
                  <a:t>a,b</a:t>
                </a:r>
                <a:r>
                  <a:rPr lang="en-US" altLang="ko-KR" dirty="0" smtClean="0"/>
                  <a:t>&gt;, cos&lt;</a:t>
                </a:r>
                <a:r>
                  <a:rPr lang="en-US" altLang="ko-KR" dirty="0" err="1" smtClean="0"/>
                  <a:t>b,c</a:t>
                </a:r>
                <a:r>
                  <a:rPr lang="en-US" altLang="ko-KR" dirty="0" smtClean="0"/>
                  <a:t>&gt;, cos&lt;</a:t>
                </a:r>
                <a:r>
                  <a:rPr lang="en-US" altLang="ko-KR" dirty="0" err="1" smtClean="0"/>
                  <a:t>a,c</a:t>
                </a:r>
                <a:r>
                  <a:rPr lang="en-US" altLang="ko-KR" dirty="0" smtClean="0"/>
                  <a:t>&gt;,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r>
                  <a:rPr lang="en-US" altLang="ko-KR" dirty="0" smtClean="0"/>
                  <a:t>Unknown: </a:t>
                </a:r>
              </a:p>
              <a:p>
                <a:pPr lvl="1"/>
                <a:r>
                  <a:rPr lang="en-US" altLang="ko-KR" dirty="0"/>
                  <a:t>x=OA/OC, y= </a:t>
                </a:r>
                <a:r>
                  <a:rPr lang="en-US" altLang="ko-KR" dirty="0" smtClean="0"/>
                  <a:t>OB/OC</a:t>
                </a:r>
              </a:p>
              <a:p>
                <a:pPr lvl="1"/>
                <a:endParaRPr lang="en-US" altLang="ko-KR" dirty="0" smtClean="0"/>
              </a:p>
              <a:p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x, y </a:t>
                </a:r>
                <a:r>
                  <a:rPr lang="ko-KR" altLang="en-US" dirty="0" smtClean="0"/>
                  <a:t>에 대한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차 방정식이 됨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pPr lvl="1"/>
                <a:r>
                  <a:rPr lang="ko-KR" altLang="en-US" dirty="0" smtClean="0"/>
                  <a:t>해당 방정식을 통해 카메라 </a:t>
                </a:r>
                <a:r>
                  <a:rPr lang="ko-KR" altLang="en-US" dirty="0" err="1" smtClean="0"/>
                  <a:t>좌표계에서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A, B, C</a:t>
                </a:r>
                <a:br>
                  <a:rPr lang="en-US" altLang="ko-KR" dirty="0" smtClean="0"/>
                </a:br>
                <a:r>
                  <a:rPr lang="ko-KR" altLang="en-US" dirty="0" smtClean="0"/>
                  <a:t>위치를 계산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 smtClean="0"/>
                  <a:t>이를 통해 </a:t>
                </a:r>
                <a:r>
                  <a:rPr lang="en-US" altLang="ko-KR" dirty="0" smtClean="0"/>
                  <a:t>3D-3D </a:t>
                </a:r>
                <a:r>
                  <a:rPr lang="ko-KR" altLang="en-US" dirty="0" smtClean="0"/>
                  <a:t>점 쌍이 만들고지고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이를 통해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err="1" smtClean="0"/>
                  <a:t>R,t</a:t>
                </a:r>
                <a:r>
                  <a:rPr lang="ko-KR" altLang="en-US" dirty="0" smtClean="0"/>
                  <a:t>를 계산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dirty="0" smtClean="0"/>
              </a:p>
              <a:p>
                <a:r>
                  <a:rPr lang="ko-KR" altLang="en-US" dirty="0" smtClean="0"/>
                  <a:t>단점</a:t>
                </a:r>
                <a:r>
                  <a:rPr lang="en-US" altLang="ko-KR" dirty="0"/>
                  <a:t>:</a:t>
                </a:r>
              </a:p>
              <a:p>
                <a:pPr lvl="1"/>
                <a:r>
                  <a:rPr lang="ko-KR" altLang="en-US" dirty="0" smtClean="0"/>
                  <a:t>주어진 </a:t>
                </a:r>
                <a:r>
                  <a:rPr lang="ko-KR" altLang="en-US" dirty="0" err="1" smtClean="0"/>
                  <a:t>매칭쌍이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3</a:t>
                </a:r>
                <a:r>
                  <a:rPr lang="ko-KR" altLang="en-US" dirty="0" smtClean="0"/>
                  <a:t>개 이상 있어도 사용을 못함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 err="1" smtClean="0"/>
                  <a:t>노이즈의</a:t>
                </a:r>
                <a:r>
                  <a:rPr lang="ko-KR" altLang="en-US" dirty="0" smtClean="0"/>
                  <a:t> 영향을 받거나 불일치가 있는 경우에 취약함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P3P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8</a:t>
            </a:fld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12" name="Rectangle 1"/>
          <p:cNvSpPr/>
          <p:nvPr/>
        </p:nvSpPr>
        <p:spPr>
          <a:xfrm>
            <a:off x="677118" y="6454295"/>
            <a:ext cx="8360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Hartley, Richard, and Andrew Zisserman. </a:t>
            </a:r>
            <a:r>
              <a:rPr lang="en-US" altLang="ko-KR" sz="1000" i="1" dirty="0"/>
              <a:t>Multiple view geometry in computer vision</a:t>
            </a:r>
            <a:r>
              <a:rPr lang="en-US" altLang="ko-KR" sz="1000" dirty="0"/>
              <a:t>. Cambridge university press, 2003.</a:t>
            </a:r>
            <a:endParaRPr lang="en-US" sz="1000" dirty="0">
              <a:effectLst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873764" y="2786806"/>
            <a:ext cx="2974330" cy="3072415"/>
            <a:chOff x="2948482" y="2850779"/>
            <a:chExt cx="2974330" cy="3072415"/>
          </a:xfrm>
        </p:grpSpPr>
        <p:pic>
          <p:nvPicPr>
            <p:cNvPr id="13" name="image95.png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975782" y="2850779"/>
              <a:ext cx="2919730" cy="2700020"/>
            </a:xfrm>
            <a:prstGeom prst="rect">
              <a:avLst/>
            </a:prstGeom>
            <a:ln/>
          </p:spPr>
        </p:pic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D00CF0A8-9EFD-415A-A3DF-F19FF7255A81}"/>
                </a:ext>
              </a:extLst>
            </p:cNvPr>
            <p:cNvSpPr txBox="1"/>
            <p:nvPr/>
          </p:nvSpPr>
          <p:spPr>
            <a:xfrm flipH="1">
              <a:off x="2948482" y="5615417"/>
              <a:ext cx="2974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그림</a:t>
              </a:r>
              <a:r>
                <a:rPr lang="en-US" altLang="ko-KR" sz="1400" dirty="0"/>
                <a:t> </a:t>
              </a:r>
              <a:r>
                <a:rPr lang="en-US" altLang="ko-KR" sz="1400" dirty="0" smtClean="0"/>
                <a:t>1. P3P </a:t>
              </a:r>
              <a:r>
                <a:rPr lang="ko-KR" altLang="en-US" sz="1400" dirty="0" smtClean="0"/>
                <a:t>문제의 개략도</a:t>
              </a:r>
              <a:endParaRPr lang="ko-KR" altLang="en-US" sz="14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46863" y="1018276"/>
            <a:ext cx="5085158" cy="550275"/>
            <a:chOff x="429817" y="5782920"/>
            <a:chExt cx="5085158" cy="550275"/>
          </a:xfrm>
        </p:grpSpPr>
        <p:sp>
          <p:nvSpPr>
            <p:cNvPr id="17" name="직사각형 16"/>
            <p:cNvSpPr/>
            <p:nvPr/>
          </p:nvSpPr>
          <p:spPr>
            <a:xfrm>
              <a:off x="429817" y="5782920"/>
              <a:ext cx="5085158" cy="5502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29817" y="5828397"/>
                  <a:ext cx="490974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𝑢𝑥𝑦𝑐𝑜𝑠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&gt;+1=0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817" y="5828397"/>
                  <a:ext cx="490974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73" b="-314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29817" y="6072274"/>
                  <a:ext cx="500367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𝑤𝑥𝑦𝑐𝑜𝑠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&gt;+1=0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817" y="6072274"/>
                  <a:ext cx="5003677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44" b="-3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4822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Bundle: </a:t>
            </a:r>
            <a:r>
              <a:rPr lang="ko-KR" altLang="en-US" dirty="0" smtClean="0"/>
              <a:t>묶음이라는 의미로 여러 </a:t>
            </a:r>
            <a:r>
              <a:rPr lang="en-US" altLang="ko-KR" dirty="0" smtClean="0"/>
              <a:t>light ray</a:t>
            </a:r>
            <a:r>
              <a:rPr lang="ko-KR" altLang="en-US" dirty="0" smtClean="0"/>
              <a:t>의 묶음을 의미</a:t>
            </a:r>
            <a:endParaRPr lang="en-US" altLang="ko-KR" dirty="0" smtClean="0"/>
          </a:p>
          <a:p>
            <a:r>
              <a:rPr lang="ko-KR" altLang="en-US" dirty="0" smtClean="0"/>
              <a:t>비선형 최소 제곱 문제를 푸는 방법</a:t>
            </a:r>
            <a:endParaRPr lang="en-US" altLang="ko-KR" dirty="0"/>
          </a:p>
          <a:p>
            <a:pPr lvl="1"/>
            <a:r>
              <a:rPr lang="ko-KR" altLang="en-US" dirty="0" smtClean="0"/>
              <a:t>선형 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카메라 자세를 먼저 찾은 다음 공간의 위치를 찾는 경우가 많음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선형 대수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cloused</a:t>
            </a:r>
            <a:r>
              <a:rPr lang="en-US" altLang="ko-KR" dirty="0" smtClean="0"/>
              <a:t>-form solution)</a:t>
            </a:r>
          </a:p>
          <a:p>
            <a:pPr lvl="1"/>
            <a:r>
              <a:rPr lang="ko-KR" altLang="en-US" dirty="0" smtClean="0"/>
              <a:t>비선형 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카메라 자세와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공간 지점 위치를 최적화 변수로 간주하여 함께 최적화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비선형 최적화</a:t>
            </a:r>
            <a:r>
              <a:rPr lang="en-US" altLang="ko-KR" dirty="0" smtClean="0"/>
              <a:t>, iterative solution)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PnP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Bundle adjustment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reprojection</a:t>
            </a:r>
            <a:r>
              <a:rPr lang="en-US" altLang="ko-KR" dirty="0" smtClean="0"/>
              <a:t> error</a:t>
            </a:r>
            <a:r>
              <a:rPr lang="ko-KR" altLang="en-US" dirty="0" smtClean="0"/>
              <a:t>를 최소화하는 문제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Lie </a:t>
            </a:r>
            <a:r>
              <a:rPr lang="ko-KR" altLang="en-US" dirty="0" smtClean="0"/>
              <a:t>대수를 이용한 </a:t>
            </a:r>
            <a:r>
              <a:rPr lang="en-US" altLang="ko-KR" dirty="0" smtClean="0"/>
              <a:t>R, t </a:t>
            </a:r>
            <a:r>
              <a:rPr lang="ko-KR" altLang="en-US" dirty="0" smtClean="0"/>
              <a:t>계산</a:t>
            </a:r>
            <a:endParaRPr lang="en-US" altLang="ko-K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Adjustment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9</a:t>
            </a:fld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12" name="Rectangle 1"/>
          <p:cNvSpPr/>
          <p:nvPr/>
        </p:nvSpPr>
        <p:spPr>
          <a:xfrm>
            <a:off x="677118" y="6454295"/>
            <a:ext cx="8360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Hartley, Richard, and Andrew Zisserman. </a:t>
            </a:r>
            <a:r>
              <a:rPr lang="en-US" altLang="ko-KR" sz="1000" i="1" dirty="0"/>
              <a:t>Multiple view geometry in computer vision</a:t>
            </a:r>
            <a:r>
              <a:rPr lang="en-US" altLang="ko-KR" sz="1000" dirty="0"/>
              <a:t>. Cambridge university press, 2003.</a:t>
            </a:r>
            <a:endParaRPr lang="en-US" sz="1000" dirty="0">
              <a:effectLst/>
            </a:endParaRPr>
          </a:p>
        </p:txBody>
      </p:sp>
      <p:pic>
        <p:nvPicPr>
          <p:cNvPr id="17" name="image84.png"/>
          <p:cNvPicPr/>
          <p:nvPr/>
        </p:nvPicPr>
        <p:blipFill rotWithShape="1">
          <a:blip r:embed="rId3"/>
          <a:srcRect l="32485" r="32133"/>
          <a:stretch/>
        </p:blipFill>
        <p:spPr>
          <a:xfrm>
            <a:off x="1392197" y="3841750"/>
            <a:ext cx="2028825" cy="1117600"/>
          </a:xfrm>
          <a:prstGeom prst="rect">
            <a:avLst/>
          </a:prstGeom>
          <a:ln/>
        </p:spPr>
      </p:pic>
      <p:pic>
        <p:nvPicPr>
          <p:cNvPr id="18" name="image45.png"/>
          <p:cNvPicPr/>
          <p:nvPr/>
        </p:nvPicPr>
        <p:blipFill rotWithShape="1">
          <a:blip r:embed="rId4"/>
          <a:srcRect l="25641" r="27564"/>
          <a:stretch/>
        </p:blipFill>
        <p:spPr>
          <a:xfrm>
            <a:off x="1015959" y="5153025"/>
            <a:ext cx="2781300" cy="495300"/>
          </a:xfrm>
          <a:prstGeom prst="rect">
            <a:avLst/>
          </a:prstGeom>
          <a:ln/>
        </p:spPr>
      </p:pic>
      <p:grpSp>
        <p:nvGrpSpPr>
          <p:cNvPr id="5" name="그룹 4"/>
          <p:cNvGrpSpPr/>
          <p:nvPr/>
        </p:nvGrpSpPr>
        <p:grpSpPr>
          <a:xfrm>
            <a:off x="4529012" y="3489325"/>
            <a:ext cx="4152594" cy="2574468"/>
            <a:chOff x="4671456" y="3508375"/>
            <a:chExt cx="4152594" cy="2574468"/>
          </a:xfrm>
        </p:grpSpPr>
        <p:pic>
          <p:nvPicPr>
            <p:cNvPr id="22" name="image14.png"/>
            <p:cNvPicPr/>
            <p:nvPr/>
          </p:nvPicPr>
          <p:blipFill rotWithShape="1">
            <a:blip r:embed="rId5"/>
            <a:srcRect l="12244" r="14724"/>
            <a:stretch/>
          </p:blipFill>
          <p:spPr>
            <a:xfrm>
              <a:off x="4671456" y="3508375"/>
              <a:ext cx="4152594" cy="2254250"/>
            </a:xfrm>
            <a:prstGeom prst="rect">
              <a:avLst/>
            </a:prstGeom>
            <a:ln/>
          </p:spPr>
        </p:pic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D00CF0A8-9EFD-415A-A3DF-F19FF7255A81}"/>
                </a:ext>
              </a:extLst>
            </p:cNvPr>
            <p:cNvSpPr txBox="1"/>
            <p:nvPr/>
          </p:nvSpPr>
          <p:spPr>
            <a:xfrm flipH="1">
              <a:off x="5260588" y="5775066"/>
              <a:ext cx="2974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그림</a:t>
              </a:r>
              <a:r>
                <a:rPr lang="en-US" altLang="ko-KR" sz="1400" dirty="0"/>
                <a:t> </a:t>
              </a:r>
              <a:r>
                <a:rPr lang="en-US" altLang="ko-KR" sz="1400" dirty="0" smtClean="0"/>
                <a:t>1. </a:t>
              </a:r>
              <a:r>
                <a:rPr lang="en-US" altLang="ko-KR" sz="1400" dirty="0" err="1" smtClean="0"/>
                <a:t>Reprojection</a:t>
              </a:r>
              <a:r>
                <a:rPr lang="en-US" altLang="ko-KR" sz="1400" dirty="0" smtClean="0"/>
                <a:t> error </a:t>
              </a:r>
              <a:r>
                <a:rPr lang="ko-KR" altLang="en-US" sz="1400" dirty="0" smtClean="0"/>
                <a:t>개략도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86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104586</TotalTime>
  <Words>491</Words>
  <Application>Microsoft Office PowerPoint</Application>
  <PresentationFormat>화면 슬라이드 쇼(4:3)</PresentationFormat>
  <Paragraphs>151</Paragraphs>
  <Slides>12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Cambria Math</vt:lpstr>
      <vt:lpstr>Tahoma</vt:lpstr>
      <vt:lpstr>Office 테마</vt:lpstr>
      <vt:lpstr>3D-2D 매칭</vt:lpstr>
      <vt:lpstr>Recap</vt:lpstr>
      <vt:lpstr>Recap</vt:lpstr>
      <vt:lpstr>Introduction</vt:lpstr>
      <vt:lpstr>Direct Linear Transform, DLT</vt:lpstr>
      <vt:lpstr>Direct Linear Transform, DLT</vt:lpstr>
      <vt:lpstr>P3P</vt:lpstr>
      <vt:lpstr>P3P</vt:lpstr>
      <vt:lpstr>Bundle Adjustment</vt:lpstr>
      <vt:lpstr>Bundle Adjustment</vt:lpstr>
      <vt:lpstr>Thank you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Master’s Thesis Presentation</dc:title>
  <dc:creator>신동원</dc:creator>
  <cp:lastModifiedBy>LeeJH</cp:lastModifiedBy>
  <cp:revision>9556</cp:revision>
  <cp:lastPrinted>2018-10-14T11:52:20Z</cp:lastPrinted>
  <dcterms:created xsi:type="dcterms:W3CDTF">2014-11-11T04:41:49Z</dcterms:created>
  <dcterms:modified xsi:type="dcterms:W3CDTF">2019-03-21T07:12:17Z</dcterms:modified>
</cp:coreProperties>
</file>