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423" r:id="rId2"/>
    <p:sldId id="438" r:id="rId3"/>
    <p:sldId id="465" r:id="rId4"/>
    <p:sldId id="475" r:id="rId5"/>
    <p:sldId id="477" r:id="rId6"/>
    <p:sldId id="468" r:id="rId7"/>
    <p:sldId id="476" r:id="rId8"/>
    <p:sldId id="462" r:id="rId9"/>
    <p:sldId id="43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won Shin" initials="DS" lastIdx="1" clrIdx="0">
    <p:extLst/>
  </p:cmAuthor>
  <p:cmAuthor id="2" name="Dongwon Shin" initials="D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FAD74"/>
    <a:srgbClr val="636FFF"/>
    <a:srgbClr val="BAF4CB"/>
    <a:srgbClr val="5B9BD5"/>
    <a:srgbClr val="FF6865"/>
    <a:srgbClr val="FF0000"/>
    <a:srgbClr val="FFCFA2"/>
    <a:srgbClr val="B8FAFD"/>
    <a:srgbClr val="FF2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1" autoAdjust="0"/>
    <p:restoredTop sz="84447" autoAdjust="0"/>
  </p:normalViewPr>
  <p:slideViewPr>
    <p:cSldViewPr snapToGrid="0">
      <p:cViewPr>
        <p:scale>
          <a:sx n="100" d="100"/>
          <a:sy n="100" d="100"/>
        </p:scale>
        <p:origin x="1572" y="108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71" d="100"/>
          <a:sy n="171" d="100"/>
        </p:scale>
        <p:origin x="143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73CA9-FAD1-B64C-852F-8AB7AD97E394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FD11E-9F7D-5943-AC41-401B4AFA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9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82E7B-96D0-4396-95CC-AFD689417A2C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F714A-D1DB-4C25-BCDC-D0CDC0E8A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F714A-D1DB-4C25-BCDC-D0CDC0E8A3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3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P3P</a:t>
            </a:r>
            <a:r>
              <a:rPr lang="ko-KR" altLang="en-US" dirty="0" smtClean="0"/>
              <a:t>에서도 언급되었는데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대응 관계를 이미 알고 있을 때 </a:t>
            </a:r>
            <a:r>
              <a:rPr lang="en-US" altLang="ko-KR" dirty="0" smtClean="0"/>
              <a:t>3D-3D </a:t>
            </a:r>
            <a:r>
              <a:rPr lang="ko-KR" altLang="en-US" dirty="0" err="1" smtClean="0"/>
              <a:t>매칭은</a:t>
            </a:r>
            <a:r>
              <a:rPr lang="ko-KR" altLang="en-US" dirty="0" smtClean="0"/>
              <a:t> 매우 쉽게 문제를 풀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F714A-D1DB-4C25-BCDC-D0CDC0E8A3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2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F714A-D1DB-4C25-BCDC-D0CDC0E8A3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931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F714A-D1DB-4C25-BCDC-D0CDC0E8A3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97D-2E45-47AF-B518-1712E08D0D6A}" type="datetime1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78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55AE-CC5A-45B0-8E3B-B416871415FB}" type="datetime1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3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BE62-EB48-4383-97B6-8C8B5BF6A116}" type="datetime1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2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6424437"/>
            <a:ext cx="9144000" cy="43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62" y="950026"/>
            <a:ext cx="8895360" cy="5453037"/>
          </a:xfrm>
        </p:spPr>
        <p:txBody>
          <a:bodyPr>
            <a:normAutofit/>
          </a:bodyPr>
          <a:lstStyle>
            <a:lvl1pPr>
              <a:defRPr sz="1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200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62" y="103870"/>
            <a:ext cx="8373588" cy="751154"/>
          </a:xfrm>
        </p:spPr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840" y="6430592"/>
            <a:ext cx="642906" cy="427407"/>
          </a:xfrm>
          <a:prstGeom prst="rect">
            <a:avLst/>
          </a:prstGeom>
          <a:solidFill>
            <a:srgbClr val="F5C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23751" y="6467681"/>
            <a:ext cx="406066" cy="365125"/>
          </a:xfrm>
        </p:spPr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08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4417-B7EB-404F-A531-D72228EF09EA}" type="datetime1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8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D9B9-E798-4002-A3B3-8094138892D2}" type="datetime1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9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13E4-E69F-4E5D-B20B-EA1F4FDEA4BB}" type="datetime1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4F9F-DE53-49BC-AE5A-2ECA694D50F5}" type="datetime1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3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93F3-926F-48CC-B036-79C998938137}" type="datetime1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8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DF9C-9A6A-4C12-8476-782C299E7B8D}" type="datetime1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1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426F-6786-48A3-8DCF-C257A7E049DE}" type="datetime1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9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FD0C-F08B-4448-A263-5902F97E8FE4}" type="datetime1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EA17-EDC3-4234-A8D1-6CC2EA5828DD}" type="slidenum">
              <a:rPr lang="ko-KR" altLang="en-US" smtClean="0"/>
              <a:t>‹#›</a:t>
            </a:fld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5"/>
          <p:cNvPicPr>
            <a:picLocks noChangeAspect="1"/>
          </p:cNvPicPr>
          <p:nvPr userDrawn="1"/>
        </p:nvPicPr>
        <p:blipFill rotWithShape="1">
          <a:blip r:embed="rId1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1" t="14444" r="13750" b="28148"/>
          <a:stretch/>
        </p:blipFill>
        <p:spPr>
          <a:xfrm>
            <a:off x="7247013" y="0"/>
            <a:ext cx="1896987" cy="9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7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379" y="1231249"/>
            <a:ext cx="8999621" cy="2387600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latin typeface="Tahoma" panose="020B0604030504040204" pitchFamily="34" charset="0"/>
                <a:cs typeface="Tahoma" panose="020B0604030504040204" pitchFamily="34" charset="0"/>
              </a:rPr>
              <a:t>3D-3D </a:t>
            </a:r>
            <a:r>
              <a:rPr lang="ko-KR" altLang="en-US" sz="72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매칭</a:t>
            </a:r>
            <a:endParaRPr lang="ko-KR" altLang="en-US" sz="7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047207"/>
            <a:ext cx="6858000" cy="939321"/>
          </a:xfrm>
        </p:spPr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Mar.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2019</a:t>
            </a:r>
          </a:p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Jong-Hun Lee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2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4" name="Rectangle 1"/>
          <p:cNvSpPr/>
          <p:nvPr/>
        </p:nvSpPr>
        <p:spPr>
          <a:xfrm>
            <a:off x="677118" y="6454295"/>
            <a:ext cx="8360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https://github.com/slam-research-group-kr/SLAM_cheatsheet</a:t>
            </a:r>
            <a:endParaRPr lang="en-US" sz="1000" dirty="0">
              <a:effectLst/>
            </a:endParaRPr>
          </a:p>
        </p:txBody>
      </p:sp>
      <p:pic>
        <p:nvPicPr>
          <p:cNvPr id="2050" name="Picture 2" descr="slamcheatshe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63" y="950026"/>
            <a:ext cx="6627039" cy="545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62616" y="3511685"/>
            <a:ext cx="477795" cy="130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428490" y="2695145"/>
            <a:ext cx="954285" cy="54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3D-2D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: PnP(Perspective-n-Point)</a:t>
            </a:r>
          </a:p>
          <a:p>
            <a:pPr lvl="1"/>
            <a:r>
              <a:rPr lang="en-US" altLang="ko-KR" dirty="0" smtClean="0"/>
              <a:t>3D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사이의 대응 관계가 주어졌을 때 카메라의 움직임을 추정하는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3D: </a:t>
            </a:r>
            <a:r>
              <a:rPr lang="ko-KR" altLang="en-US" dirty="0" smtClean="0"/>
              <a:t>카메라 </a:t>
            </a:r>
            <a:r>
              <a:rPr lang="ko-KR" altLang="en-US" dirty="0" err="1" smtClean="0"/>
              <a:t>좌표계</a:t>
            </a:r>
            <a:r>
              <a:rPr lang="ko-KR" altLang="en-US" dirty="0" smtClean="0"/>
              <a:t> 또는 월드 </a:t>
            </a:r>
            <a:r>
              <a:rPr lang="ko-KR" altLang="en-US" dirty="0" err="1" smtClean="0"/>
              <a:t>좌표계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2D: </a:t>
            </a:r>
            <a:r>
              <a:rPr lang="ko-KR" altLang="en-US" dirty="0" smtClean="0"/>
              <a:t>이미지 </a:t>
            </a:r>
            <a:r>
              <a:rPr lang="ko-KR" altLang="en-US" dirty="0" err="1" smtClean="0"/>
              <a:t>좌표계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RGB-D </a:t>
            </a:r>
            <a:r>
              <a:rPr lang="en-US" altLang="ko-KR" dirty="0" err="1" smtClean="0"/>
              <a:t>odometry</a:t>
            </a:r>
            <a:r>
              <a:rPr lang="en-US" altLang="ko-KR" dirty="0" smtClean="0"/>
              <a:t>, Calibration </a:t>
            </a:r>
            <a:r>
              <a:rPr lang="ko-KR" altLang="en-US" dirty="0" smtClean="0"/>
              <a:t>등에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매칭</a:t>
            </a:r>
            <a:r>
              <a:rPr lang="ko-KR" altLang="en-US" dirty="0" smtClean="0"/>
              <a:t> 포인트의 개수가 적은 환경에서도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epipolar</a:t>
            </a:r>
            <a:r>
              <a:rPr lang="en-US" altLang="ko-KR" dirty="0" smtClean="0"/>
              <a:t> constraint </a:t>
            </a:r>
            <a:r>
              <a:rPr lang="ko-KR" altLang="en-US" dirty="0" smtClean="0"/>
              <a:t>조건 없이 모션 추정이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비선형</a:t>
            </a:r>
            <a:r>
              <a:rPr lang="en-US" altLang="ko-KR" dirty="0" smtClean="0"/>
              <a:t>):</a:t>
            </a:r>
          </a:p>
          <a:p>
            <a:pPr lvl="2"/>
            <a:r>
              <a:rPr lang="en-US" altLang="ko-KR" dirty="0" smtClean="0"/>
              <a:t>DLT(Direct Linear Transformation)</a:t>
            </a:r>
          </a:p>
          <a:p>
            <a:pPr lvl="2"/>
            <a:r>
              <a:rPr lang="en-US" altLang="ko-KR" dirty="0" smtClean="0"/>
              <a:t>P3P</a:t>
            </a:r>
          </a:p>
          <a:p>
            <a:pPr lvl="2"/>
            <a:r>
              <a:rPr lang="en-US" altLang="ko-KR" dirty="0" err="1" smtClean="0"/>
              <a:t>EPnP</a:t>
            </a:r>
            <a:r>
              <a:rPr lang="en-US" altLang="ko-KR" dirty="0" smtClean="0"/>
              <a:t>(Efficient PnP)</a:t>
            </a:r>
          </a:p>
          <a:p>
            <a:pPr lvl="2"/>
            <a:r>
              <a:rPr lang="en-US" altLang="ko-KR" dirty="0" smtClean="0"/>
              <a:t>UPnP</a:t>
            </a:r>
          </a:p>
          <a:p>
            <a:pPr lvl="2"/>
            <a:r>
              <a:rPr lang="en-US" altLang="ko-KR" dirty="0" smtClean="0"/>
              <a:t>Bundle adjustment</a:t>
            </a:r>
          </a:p>
          <a:p>
            <a:pPr marL="914400" lvl="2" indent="0">
              <a:buNone/>
            </a:pPr>
            <a:r>
              <a:rPr lang="ko-KR" altLang="en-US" dirty="0" smtClean="0"/>
              <a:t>등등</a:t>
            </a:r>
            <a:endParaRPr lang="en-US" altLang="ko-KR" dirty="0" smtClean="0"/>
          </a:p>
        </p:txBody>
      </p:sp>
      <p:pic>
        <p:nvPicPr>
          <p:cNvPr id="1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28"/>
          <a:stretch/>
        </p:blipFill>
        <p:spPr bwMode="auto">
          <a:xfrm>
            <a:off x="4962364" y="3295137"/>
            <a:ext cx="3807750" cy="217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 rot="2866159">
            <a:off x="5732129" y="3400925"/>
            <a:ext cx="568411" cy="930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17664" y="2358579"/>
            <a:ext cx="1831245" cy="1549494"/>
          </a:xfrm>
          <a:prstGeom prst="rect">
            <a:avLst/>
          </a:prstGeom>
          <a:blipFill dpi="0" rotWithShape="1">
            <a:blip r:embed="rId3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3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0CF0A8-9EFD-415A-A3DF-F19FF7255A81}"/>
              </a:ext>
            </a:extLst>
          </p:cNvPr>
          <p:cNvSpPr txBox="1"/>
          <p:nvPr/>
        </p:nvSpPr>
        <p:spPr>
          <a:xfrm flipH="1">
            <a:off x="5379074" y="5564928"/>
            <a:ext cx="2974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그림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1. 3D-2D </a:t>
            </a:r>
            <a:r>
              <a:rPr lang="ko-KR" altLang="en-US" sz="1400" dirty="0" err="1" smtClean="0"/>
              <a:t>매칭</a:t>
            </a:r>
            <a:endParaRPr lang="ko-KR" altLang="en-US" sz="1400" dirty="0"/>
          </a:p>
        </p:txBody>
      </p:sp>
      <p:sp>
        <p:nvSpPr>
          <p:cNvPr id="12" name="Rectangle 1"/>
          <p:cNvSpPr/>
          <p:nvPr/>
        </p:nvSpPr>
        <p:spPr>
          <a:xfrm>
            <a:off x="677118" y="6454295"/>
            <a:ext cx="8360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Hartley, Richard, and Andrew Zisserman. </a:t>
            </a:r>
            <a:r>
              <a:rPr lang="en-US" altLang="ko-KR" sz="1000" i="1" dirty="0"/>
              <a:t>Multiple view geometry in computer vision</a:t>
            </a:r>
            <a:r>
              <a:rPr lang="en-US" altLang="ko-KR" sz="1000" dirty="0"/>
              <a:t>. Cambridge university press, 2003.</a:t>
            </a:r>
            <a:endParaRPr lang="en-US" sz="1000" dirty="0">
              <a:effectLst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280453" y="4383962"/>
            <a:ext cx="468125" cy="46812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953632" y="4375723"/>
            <a:ext cx="468125" cy="46812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516130" y="3295137"/>
            <a:ext cx="502508" cy="502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214551" y="3616412"/>
            <a:ext cx="1540476" cy="132629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6903309" y="3616412"/>
            <a:ext cx="1518448" cy="132629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3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3D-3D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: ICP(Iterative Closest Point)</a:t>
            </a:r>
          </a:p>
          <a:p>
            <a:pPr lvl="1"/>
            <a:r>
              <a:rPr lang="ko-KR" altLang="en-US" dirty="0" smtClean="0"/>
              <a:t>두 개의 </a:t>
            </a:r>
            <a:r>
              <a:rPr lang="en-US" altLang="ko-KR" dirty="0" smtClean="0"/>
              <a:t>RGB-D </a:t>
            </a:r>
            <a:r>
              <a:rPr lang="ko-KR" altLang="en-US" dirty="0" smtClean="0"/>
              <a:t>이미지와 각 영상에 대응되는 </a:t>
            </a:r>
            <a:r>
              <a:rPr lang="en-US" altLang="ko-KR" dirty="0" smtClean="0"/>
              <a:t>3D </a:t>
            </a:r>
            <a:r>
              <a:rPr lang="en-US" altLang="ko-KR" dirty="0" err="1" smtClean="0"/>
              <a:t>pointcloud</a:t>
            </a:r>
            <a:r>
              <a:rPr lang="ko-KR" altLang="en-US" dirty="0" smtClean="0"/>
              <a:t>가 존재할 때 사용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3D: </a:t>
            </a:r>
            <a:r>
              <a:rPr lang="ko-KR" altLang="en-US" dirty="0" smtClean="0"/>
              <a:t>측정한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점 군 또는 이미 알고 있는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모델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카메라 모델 사용 </a:t>
            </a:r>
            <a:r>
              <a:rPr lang="en-US" altLang="ko-KR" dirty="0" smtClean="0"/>
              <a:t>X (</a:t>
            </a:r>
            <a:r>
              <a:rPr lang="ko-KR" altLang="en-US" dirty="0" smtClean="0"/>
              <a:t>카메라와 무관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레이저 </a:t>
            </a:r>
            <a:r>
              <a:rPr lang="en-US" altLang="ko-KR" dirty="0" smtClean="0"/>
              <a:t>SLAM</a:t>
            </a:r>
            <a:r>
              <a:rPr lang="ko-KR" altLang="en-US" dirty="0" smtClean="0"/>
              <a:t>에서도 사용 가능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RGB-D SLAM</a:t>
            </a:r>
            <a:r>
              <a:rPr lang="ko-KR" altLang="en-US" dirty="0" smtClean="0"/>
              <a:t>에서 사용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4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2" name="Rectangle 1"/>
          <p:cNvSpPr/>
          <p:nvPr/>
        </p:nvSpPr>
        <p:spPr>
          <a:xfrm>
            <a:off x="677118" y="6454295"/>
            <a:ext cx="8360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Tsai, Chi-Yi, and </a:t>
            </a:r>
            <a:r>
              <a:rPr lang="en-US" altLang="ko-KR" sz="1000" dirty="0" err="1"/>
              <a:t>Chih</a:t>
            </a:r>
            <a:r>
              <a:rPr lang="en-US" altLang="ko-KR" sz="1000" dirty="0"/>
              <a:t>-Hung Huang. "Indoor scene point cloud registration algorithm based on RGB-D camera calibration." </a:t>
            </a:r>
            <a:r>
              <a:rPr lang="en-US" altLang="ko-KR" sz="1000" i="1" dirty="0"/>
              <a:t>Sensors</a:t>
            </a:r>
            <a:r>
              <a:rPr lang="en-US" altLang="ko-KR" sz="1000" dirty="0"/>
              <a:t> 17.8 (2017): 1874.</a:t>
            </a:r>
            <a:endParaRPr lang="en-US" sz="1000" dirty="0">
              <a:effectLst/>
            </a:endParaRPr>
          </a:p>
        </p:txBody>
      </p:sp>
      <p:pic>
        <p:nvPicPr>
          <p:cNvPr id="1026" name="Picture 2" descr="Sensors 17 01874 g0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18" y="3579268"/>
            <a:ext cx="8503847" cy="27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23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722416" y="2652949"/>
            <a:ext cx="5734050" cy="355600"/>
          </a:xfrm>
          <a:prstGeom prst="rect">
            <a:avLst/>
          </a:prstGeom>
          <a:ln/>
        </p:spPr>
      </p:pic>
      <p:pic>
        <p:nvPicPr>
          <p:cNvPr id="20" name="image64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22416" y="3008549"/>
            <a:ext cx="5734050" cy="317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591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 정의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최소 제곱 문제 구성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오차 제곱의 합이 최소가 되는 </a:t>
            </a:r>
            <a:r>
              <a:rPr lang="en-US" altLang="ko-KR" dirty="0" smtClean="0"/>
              <a:t>R, t</a:t>
            </a:r>
            <a:r>
              <a:rPr lang="ko-KR" altLang="en-US" dirty="0" smtClean="0"/>
              <a:t>를 찾음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주 점 집합의 중심 정의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최적화 목적 함수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</a:t>
            </a:r>
            <a:r>
              <a:rPr lang="en-US" dirty="0" smtClean="0"/>
              <a:t>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- SVD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5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2" name="Rectangle 1"/>
          <p:cNvSpPr/>
          <p:nvPr/>
        </p:nvSpPr>
        <p:spPr>
          <a:xfrm>
            <a:off x="677118" y="6454295"/>
            <a:ext cx="8360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Hartley, Richard, and Andrew Zisserman. </a:t>
            </a:r>
            <a:r>
              <a:rPr lang="en-US" altLang="ko-KR" sz="1000" i="1" dirty="0"/>
              <a:t>Multiple view geometry in computer vision</a:t>
            </a:r>
            <a:r>
              <a:rPr lang="en-US" altLang="ko-KR" sz="1000" dirty="0"/>
              <a:t>. Cambridge university press, 2003.</a:t>
            </a:r>
            <a:endParaRPr lang="en-US" sz="1000" dirty="0">
              <a:effectLst/>
            </a:endParaRPr>
          </a:p>
        </p:txBody>
      </p:sp>
      <p:pic>
        <p:nvPicPr>
          <p:cNvPr id="18" name="image16.png"/>
          <p:cNvPicPr/>
          <p:nvPr/>
        </p:nvPicPr>
        <p:blipFill rotWithShape="1">
          <a:blip r:embed="rId2"/>
          <a:srcRect l="38299" r="39109"/>
          <a:stretch/>
        </p:blipFill>
        <p:spPr>
          <a:xfrm>
            <a:off x="3657599" y="1365085"/>
            <a:ext cx="1295401" cy="228600"/>
          </a:xfrm>
          <a:prstGeom prst="rect">
            <a:avLst/>
          </a:prstGeom>
          <a:ln/>
        </p:spPr>
      </p:pic>
      <p:pic>
        <p:nvPicPr>
          <p:cNvPr id="19" name="image28.png"/>
          <p:cNvPicPr/>
          <p:nvPr/>
        </p:nvPicPr>
        <p:blipFill rotWithShape="1">
          <a:blip r:embed="rId3"/>
          <a:srcRect l="29679" r="32032"/>
          <a:stretch/>
        </p:blipFill>
        <p:spPr>
          <a:xfrm>
            <a:off x="3207543" y="2150756"/>
            <a:ext cx="2195512" cy="393700"/>
          </a:xfrm>
          <a:prstGeom prst="rect">
            <a:avLst/>
          </a:prstGeom>
          <a:ln/>
        </p:spPr>
      </p:pic>
      <p:pic>
        <p:nvPicPr>
          <p:cNvPr id="20" name="image50.png"/>
          <p:cNvPicPr/>
          <p:nvPr/>
        </p:nvPicPr>
        <p:blipFill rotWithShape="1">
          <a:blip r:embed="rId4"/>
          <a:srcRect l="32724" r="31129"/>
          <a:stretch/>
        </p:blipFill>
        <p:spPr>
          <a:xfrm>
            <a:off x="3553122" y="3272977"/>
            <a:ext cx="2072640" cy="431800"/>
          </a:xfrm>
          <a:prstGeom prst="rect">
            <a:avLst/>
          </a:prstGeom>
          <a:ln/>
        </p:spPr>
      </p:pic>
      <p:pic>
        <p:nvPicPr>
          <p:cNvPr id="21" name="image53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461531" y="4436110"/>
            <a:ext cx="5734050" cy="1270000"/>
          </a:xfrm>
          <a:prstGeom prst="rect">
            <a:avLst/>
          </a:prstGeom>
          <a:ln/>
        </p:spPr>
      </p:pic>
      <p:pic>
        <p:nvPicPr>
          <p:cNvPr id="22" name="image39.png"/>
          <p:cNvPicPr/>
          <p:nvPr/>
        </p:nvPicPr>
        <p:blipFill rotWithShape="1">
          <a:blip r:embed="rId6"/>
          <a:srcRect l="20631" r="19303"/>
          <a:stretch/>
        </p:blipFill>
        <p:spPr>
          <a:xfrm>
            <a:off x="2621280" y="5757435"/>
            <a:ext cx="3444240" cy="444500"/>
          </a:xfrm>
          <a:prstGeom prst="rect">
            <a:avLst/>
          </a:prstGeom>
          <a:ln/>
        </p:spPr>
      </p:pic>
      <p:sp>
        <p:nvSpPr>
          <p:cNvPr id="8" name="직사각형 7"/>
          <p:cNvSpPr/>
          <p:nvPr/>
        </p:nvSpPr>
        <p:spPr>
          <a:xfrm>
            <a:off x="5029200" y="5757435"/>
            <a:ext cx="962025" cy="357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70233" y="6059347"/>
            <a:ext cx="7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42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최적화 목적 함수는 정리하면 다음과 </a:t>
            </a:r>
            <a:r>
              <a:rPr lang="ko-KR" altLang="en-US" dirty="0" smtClean="0"/>
              <a:t>같음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회전을 알련 이동을 계산하는 것은 매우 쉬움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R </a:t>
            </a:r>
            <a:r>
              <a:rPr lang="ko-KR" altLang="en-US" dirty="0" smtClean="0"/>
              <a:t>계산에 초점을 맞춤</a:t>
            </a:r>
            <a:r>
              <a:rPr lang="en-US" altLang="ko-KR" dirty="0" smtClean="0"/>
              <a:t>).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</a:t>
            </a:r>
            <a:r>
              <a:rPr lang="en-US" dirty="0" smtClean="0"/>
              <a:t> 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- SVD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6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2" name="Rectangle 1"/>
          <p:cNvSpPr/>
          <p:nvPr/>
        </p:nvSpPr>
        <p:spPr>
          <a:xfrm>
            <a:off x="677118" y="6454295"/>
            <a:ext cx="8360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Hartley, Richard, and Andrew Zisserman. </a:t>
            </a:r>
            <a:r>
              <a:rPr lang="en-US" altLang="ko-KR" sz="1000" i="1" dirty="0"/>
              <a:t>Multiple view geometry in computer vision</a:t>
            </a:r>
            <a:r>
              <a:rPr lang="en-US" altLang="ko-KR" sz="1000" dirty="0"/>
              <a:t>. Cambridge university press, 2003.</a:t>
            </a:r>
            <a:endParaRPr lang="en-US" sz="1000" dirty="0">
              <a:effectLst/>
            </a:endParaRPr>
          </a:p>
        </p:txBody>
      </p:sp>
      <p:pic>
        <p:nvPicPr>
          <p:cNvPr id="27" name="image17.png"/>
          <p:cNvPicPr/>
          <p:nvPr/>
        </p:nvPicPr>
        <p:blipFill rotWithShape="1">
          <a:blip r:embed="rId2"/>
          <a:srcRect l="39239" t="19246" r="30362" b="66832"/>
          <a:stretch/>
        </p:blipFill>
        <p:spPr>
          <a:xfrm>
            <a:off x="3765529" y="1779053"/>
            <a:ext cx="1743075" cy="295275"/>
          </a:xfrm>
          <a:prstGeom prst="rect">
            <a:avLst/>
          </a:prstGeom>
          <a:ln/>
        </p:spPr>
      </p:pic>
      <p:pic>
        <p:nvPicPr>
          <p:cNvPr id="28" name="image52.png"/>
          <p:cNvPicPr/>
          <p:nvPr/>
        </p:nvPicPr>
        <p:blipFill rotWithShape="1">
          <a:blip r:embed="rId3"/>
          <a:srcRect l="21355" r="21834"/>
          <a:stretch/>
        </p:blipFill>
        <p:spPr>
          <a:xfrm>
            <a:off x="2699781" y="3593108"/>
            <a:ext cx="3257550" cy="558800"/>
          </a:xfrm>
          <a:prstGeom prst="rect">
            <a:avLst/>
          </a:prstGeom>
          <a:ln/>
        </p:spPr>
      </p:pic>
      <p:pic>
        <p:nvPicPr>
          <p:cNvPr id="29" name="image31.png"/>
          <p:cNvPicPr/>
          <p:nvPr/>
        </p:nvPicPr>
        <p:blipFill rotWithShape="1">
          <a:blip r:embed="rId4"/>
          <a:srcRect l="21346" t="5508" r="23062" b="5467"/>
          <a:stretch/>
        </p:blipFill>
        <p:spPr>
          <a:xfrm>
            <a:off x="2995592" y="4130815"/>
            <a:ext cx="3187700" cy="463550"/>
          </a:xfrm>
          <a:prstGeom prst="rect">
            <a:avLst/>
          </a:prstGeom>
          <a:ln/>
        </p:spPr>
      </p:pic>
      <p:pic>
        <p:nvPicPr>
          <p:cNvPr id="30" name="image9.png"/>
          <p:cNvPicPr/>
          <p:nvPr/>
        </p:nvPicPr>
        <p:blipFill rotWithShape="1">
          <a:blip r:embed="rId5"/>
          <a:srcRect l="40310" t="4053" r="41528" b="15266"/>
          <a:stretch/>
        </p:blipFill>
        <p:spPr>
          <a:xfrm>
            <a:off x="4021117" y="4633942"/>
            <a:ext cx="1041400" cy="450850"/>
          </a:xfrm>
          <a:prstGeom prst="rect">
            <a:avLst/>
          </a:prstGeom>
          <a:ln/>
        </p:spPr>
      </p:pic>
      <p:pic>
        <p:nvPicPr>
          <p:cNvPr id="31" name="image61.png"/>
          <p:cNvPicPr/>
          <p:nvPr/>
        </p:nvPicPr>
        <p:blipFill rotWithShape="1">
          <a:blip r:embed="rId6"/>
          <a:srcRect l="40282" t="19736" r="43217" b="31616"/>
          <a:stretch/>
        </p:blipFill>
        <p:spPr>
          <a:xfrm>
            <a:off x="4116367" y="5206959"/>
            <a:ext cx="946150" cy="228600"/>
          </a:xfrm>
          <a:prstGeom prst="rect">
            <a:avLst/>
          </a:prstGeom>
          <a:ln/>
        </p:spPr>
      </p:pic>
      <p:pic>
        <p:nvPicPr>
          <p:cNvPr id="32" name="image17.png"/>
          <p:cNvPicPr/>
          <p:nvPr/>
        </p:nvPicPr>
        <p:blipFill rotWithShape="1">
          <a:blip r:embed="rId2"/>
          <a:srcRect l="37302" t="47352" r="28146" b="26151"/>
          <a:stretch/>
        </p:blipFill>
        <p:spPr>
          <a:xfrm>
            <a:off x="3646466" y="2125560"/>
            <a:ext cx="1981200" cy="561975"/>
          </a:xfrm>
          <a:prstGeom prst="rect">
            <a:avLst/>
          </a:prstGeom>
          <a:ln/>
        </p:spPr>
      </p:pic>
      <p:pic>
        <p:nvPicPr>
          <p:cNvPr id="33" name="image17.png"/>
          <p:cNvPicPr/>
          <p:nvPr/>
        </p:nvPicPr>
        <p:blipFill rotWithShape="1">
          <a:blip r:embed="rId2"/>
          <a:srcRect l="45774" t="83414" r="37531" b="6032"/>
          <a:stretch/>
        </p:blipFill>
        <p:spPr>
          <a:xfrm>
            <a:off x="4158434" y="2738767"/>
            <a:ext cx="957263" cy="223838"/>
          </a:xfrm>
          <a:prstGeom prst="rect">
            <a:avLst/>
          </a:prstGeom>
          <a:ln/>
        </p:spPr>
      </p:pic>
      <p:pic>
        <p:nvPicPr>
          <p:cNvPr id="34" name="image39.png"/>
          <p:cNvPicPr/>
          <p:nvPr/>
        </p:nvPicPr>
        <p:blipFill rotWithShape="1">
          <a:blip r:embed="rId7"/>
          <a:srcRect l="20631" r="19303"/>
          <a:stretch/>
        </p:blipFill>
        <p:spPr>
          <a:xfrm>
            <a:off x="2868930" y="1349764"/>
            <a:ext cx="3444240" cy="444500"/>
          </a:xfrm>
          <a:prstGeom prst="rect">
            <a:avLst/>
          </a:prstGeom>
          <a:ln/>
        </p:spPr>
      </p:pic>
      <p:pic>
        <p:nvPicPr>
          <p:cNvPr id="35" name="image13.png"/>
          <p:cNvPicPr/>
          <p:nvPr/>
        </p:nvPicPr>
        <p:blipFill rotWithShape="1">
          <a:blip r:embed="rId8"/>
          <a:srcRect l="43383" r="42995"/>
          <a:stretch/>
        </p:blipFill>
        <p:spPr>
          <a:xfrm>
            <a:off x="4198917" y="5542859"/>
            <a:ext cx="781050" cy="330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054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최적의 값을 반복적으로 찾음</a:t>
            </a:r>
            <a:r>
              <a:rPr lang="en-US" altLang="ko-KR" dirty="0" smtClean="0"/>
              <a:t>(Bundle adjustment</a:t>
            </a:r>
            <a:r>
              <a:rPr lang="ko-KR" altLang="en-US" dirty="0" smtClean="0"/>
              <a:t>와 유사</a:t>
            </a:r>
            <a:r>
              <a:rPr lang="en-US" altLang="ko-KR" dirty="0" smtClean="0"/>
              <a:t>).</a:t>
            </a:r>
            <a:endParaRPr lang="en-US" altLang="ko-KR" dirty="0" smtClean="0"/>
          </a:p>
          <a:p>
            <a:r>
              <a:rPr lang="ko-KR" altLang="en-US" dirty="0" smtClean="0"/>
              <a:t>목적 함수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Lie </a:t>
            </a:r>
            <a:r>
              <a:rPr lang="ko-KR" altLang="en-US" dirty="0" smtClean="0"/>
              <a:t>대수를 이용한 모델 섭동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유일한 해법과 무한한 해법을 가지고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일치가 알려진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 자승 문제는 분석적 해답이 있으므로 반복 최적화 필요 </a:t>
            </a:r>
            <a:r>
              <a:rPr lang="en-US" altLang="ko-KR" dirty="0" smtClean="0"/>
              <a:t>X</a:t>
            </a:r>
          </a:p>
          <a:p>
            <a:r>
              <a:rPr lang="ko-KR" altLang="en-US" dirty="0" smtClean="0"/>
              <a:t>하지만</a:t>
            </a:r>
            <a:r>
              <a:rPr lang="en-US" altLang="ko-KR" dirty="0"/>
              <a:t> </a:t>
            </a:r>
            <a:r>
              <a:rPr lang="ko-KR" altLang="en-US" dirty="0" smtClean="0"/>
              <a:t>대부분은 일치가 알려져 있지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SLAM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3D-3D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3D-2D</a:t>
            </a:r>
            <a:r>
              <a:rPr lang="ko-KR" altLang="en-US" dirty="0" smtClean="0"/>
              <a:t>를 섞어서 사용함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</a:t>
            </a:r>
            <a:r>
              <a:rPr lang="ko-KR" altLang="en-US" dirty="0" smtClean="0"/>
              <a:t>선형</a:t>
            </a:r>
            <a:r>
              <a:rPr lang="en-US" dirty="0" smtClean="0"/>
              <a:t> </a:t>
            </a:r>
            <a:r>
              <a:rPr lang="ko-KR" altLang="en-US" dirty="0" smtClean="0"/>
              <a:t>방법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7</a:t>
            </a:fld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12" name="Rectangle 1"/>
          <p:cNvSpPr/>
          <p:nvPr/>
        </p:nvSpPr>
        <p:spPr>
          <a:xfrm>
            <a:off x="677118" y="6454295"/>
            <a:ext cx="83600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Hartley, Richard, and Andrew Zisserman. </a:t>
            </a:r>
            <a:r>
              <a:rPr lang="en-US" altLang="ko-KR" sz="1000" i="1" dirty="0"/>
              <a:t>Multiple view geometry in computer vision</a:t>
            </a:r>
            <a:r>
              <a:rPr lang="en-US" altLang="ko-KR" sz="1000" dirty="0"/>
              <a:t>. Cambridge university press, 2003.</a:t>
            </a:r>
            <a:endParaRPr lang="en-US" sz="1000" dirty="0">
              <a:effectLst/>
            </a:endParaRPr>
          </a:p>
        </p:txBody>
      </p:sp>
      <p:pic>
        <p:nvPicPr>
          <p:cNvPr id="18" name="image46.png"/>
          <p:cNvPicPr/>
          <p:nvPr/>
        </p:nvPicPr>
        <p:blipFill rotWithShape="1">
          <a:blip r:embed="rId2"/>
          <a:srcRect l="31004" r="32182"/>
          <a:stretch/>
        </p:blipFill>
        <p:spPr>
          <a:xfrm>
            <a:off x="3273105" y="1751768"/>
            <a:ext cx="2110902" cy="533400"/>
          </a:xfrm>
          <a:prstGeom prst="rect">
            <a:avLst/>
          </a:prstGeom>
          <a:ln/>
        </p:spPr>
      </p:pic>
      <p:pic>
        <p:nvPicPr>
          <p:cNvPr id="19" name="image38.png"/>
          <p:cNvPicPr/>
          <p:nvPr/>
        </p:nvPicPr>
        <p:blipFill rotWithShape="1">
          <a:blip r:embed="rId3"/>
          <a:srcRect l="34597" r="36393"/>
          <a:stretch/>
        </p:blipFill>
        <p:spPr>
          <a:xfrm>
            <a:off x="3496841" y="3243663"/>
            <a:ext cx="1663430" cy="457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074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Thank you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8</a:t>
            </a:fld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0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Q&amp;A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A17-EDC3-4234-A8D1-6CC2EA5828DD}" type="slidenum">
              <a:rPr lang="ko-KR" altLang="en-US" smtClean="0"/>
              <a:t>9</a:t>
            </a:fld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3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104679</TotalTime>
  <Words>319</Words>
  <Application>Microsoft Office PowerPoint</Application>
  <PresentationFormat>화면 슬라이드 쇼(4:3)</PresentationFormat>
  <Paragraphs>80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Tahoma</vt:lpstr>
      <vt:lpstr>Office 테마</vt:lpstr>
      <vt:lpstr>3D-3D 매칭</vt:lpstr>
      <vt:lpstr>Recap</vt:lpstr>
      <vt:lpstr>Recap</vt:lpstr>
      <vt:lpstr>Introduction</vt:lpstr>
      <vt:lpstr>선형 방법 - SVD</vt:lpstr>
      <vt:lpstr>선형 방법 - SVD</vt:lpstr>
      <vt:lpstr>비선형 방법</vt:lpstr>
      <vt:lpstr>Thank you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Master’s Thesis Presentation</dc:title>
  <dc:creator>신동원</dc:creator>
  <cp:lastModifiedBy>user</cp:lastModifiedBy>
  <cp:revision>9565</cp:revision>
  <cp:lastPrinted>2018-10-14T11:52:20Z</cp:lastPrinted>
  <dcterms:created xsi:type="dcterms:W3CDTF">2014-11-11T04:41:49Z</dcterms:created>
  <dcterms:modified xsi:type="dcterms:W3CDTF">2019-03-03T11:37:41Z</dcterms:modified>
</cp:coreProperties>
</file>