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7" r:id="rId2"/>
    <p:sldId id="338" r:id="rId3"/>
    <p:sldId id="337" r:id="rId4"/>
    <p:sldId id="340" r:id="rId5"/>
    <p:sldId id="342" r:id="rId6"/>
    <p:sldId id="339" r:id="rId7"/>
    <p:sldId id="359" r:id="rId8"/>
    <p:sldId id="345" r:id="rId9"/>
    <p:sldId id="347" r:id="rId10"/>
    <p:sldId id="343" r:id="rId11"/>
    <p:sldId id="348" r:id="rId12"/>
    <p:sldId id="350" r:id="rId13"/>
    <p:sldId id="341" r:id="rId14"/>
    <p:sldId id="354" r:id="rId15"/>
    <p:sldId id="356" r:id="rId16"/>
    <p:sldId id="357" r:id="rId17"/>
    <p:sldId id="358" r:id="rId18"/>
    <p:sldId id="353" r:id="rId19"/>
    <p:sldId id="355" r:id="rId20"/>
    <p:sldId id="35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000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b="1"/>
              <a:t>수렴 성공</a:t>
            </a:r>
            <a:r>
              <a:rPr lang="ko-KR" altLang="en-US" sz="1800" b="1" baseline="0"/>
              <a:t> 평균 횟수</a:t>
            </a:r>
            <a:endParaRPr lang="ko-KR" altLang="en-US" sz="18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680-429E-93B1-9763B3FDE91E}"/>
              </c:ext>
            </c:extLst>
          </c:dPt>
          <c:cat>
            <c:strRef>
              <c:f>Sheet1!$U$1:$V$1</c:f>
              <c:strCache>
                <c:ptCount val="2"/>
                <c:pt idx="0">
                  <c:v>WiFi 구역 식별 적용전</c:v>
                </c:pt>
                <c:pt idx="1">
                  <c:v>WiFi 구역 식별 적용후</c:v>
                </c:pt>
              </c:strCache>
            </c:strRef>
          </c:cat>
          <c:val>
            <c:numRef>
              <c:f>Sheet1!$U$20:$V$20</c:f>
              <c:numCache>
                <c:formatCode>General</c:formatCode>
                <c:ptCount val="2"/>
                <c:pt idx="0">
                  <c:v>6.2777777777777777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80-429E-93B1-9763B3FDE9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9212640"/>
        <c:axId val="569223456"/>
      </c:barChart>
      <c:catAx>
        <c:axId val="569212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9223456"/>
        <c:crosses val="autoZero"/>
        <c:auto val="1"/>
        <c:lblAlgn val="ctr"/>
        <c:lblOffset val="100"/>
        <c:noMultiLvlLbl val="0"/>
      </c:catAx>
      <c:valAx>
        <c:axId val="569223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69212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800" b="1"/>
              <a:t>수렴까지 평균 걸음 수</a:t>
            </a:r>
            <a:endParaRPr lang="en-US" altLang="ko-KR" sz="1800" b="1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9D-4202-B425-216EDEEFD5C7}"/>
              </c:ext>
            </c:extLst>
          </c:dPt>
          <c:cat>
            <c:strRef>
              <c:f>Sheet1!$N$1:$O$1</c:f>
              <c:strCache>
                <c:ptCount val="2"/>
                <c:pt idx="0">
                  <c:v>WiFi 구역 식별 적용전</c:v>
                </c:pt>
                <c:pt idx="1">
                  <c:v>WiFi 구역 식별 적용후</c:v>
                </c:pt>
              </c:strCache>
            </c:strRef>
          </c:cat>
          <c:val>
            <c:numRef>
              <c:f>Sheet1!$N$21:$O$21</c:f>
              <c:numCache>
                <c:formatCode>General</c:formatCode>
                <c:ptCount val="2"/>
                <c:pt idx="0">
                  <c:v>10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9D-4202-B425-216EDEEFD5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3348976"/>
        <c:axId val="413350640"/>
      </c:barChart>
      <c:catAx>
        <c:axId val="413348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3350640"/>
        <c:crosses val="autoZero"/>
        <c:auto val="1"/>
        <c:lblAlgn val="ctr"/>
        <c:lblOffset val="100"/>
        <c:noMultiLvlLbl val="0"/>
      </c:catAx>
      <c:valAx>
        <c:axId val="413350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3348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CB09A-3649-40AF-AA07-FBBD3292597E}" type="datetimeFigureOut">
              <a:rPr lang="ko-KR" altLang="en-US" smtClean="0"/>
              <a:t>2022-01-19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500A0-6C43-44F5-99F4-0FD30FD09A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10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A4E647-5A0F-41E6-A0EF-B58D8C1C6CD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755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57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492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444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674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79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21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239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267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81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4657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36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2FE722-38C7-4231-8BB5-7A27D4E5977D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2022-01-19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7CD0F7-B239-41DD-B89C-138EEA1D13E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252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2029" y="2379471"/>
            <a:ext cx="9463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b="1" spc="-150" noProof="0" dirty="0" smtClean="0"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POSCO with WIFI</a:t>
            </a:r>
            <a:endParaRPr kumimoji="0" lang="en-US" altLang="ko-KR" sz="2800" b="1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90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54780" y="554082"/>
            <a:ext cx="29154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최적 </a:t>
            </a:r>
            <a:r>
              <a:rPr lang="ko-KR" altLang="en-US" sz="24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파라미터</a:t>
            </a: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선정 </a:t>
            </a:r>
            <a:endParaRPr lang="en-US" altLang="ko-KR" sz="2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54779" y="1158485"/>
          <a:ext cx="5065119" cy="10493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373">
                  <a:extLst>
                    <a:ext uri="{9D8B030D-6E8A-4147-A177-3AD203B41FA5}">
                      <a16:colId xmlns:a16="http://schemas.microsoft.com/office/drawing/2014/main" val="3135802177"/>
                    </a:ext>
                  </a:extLst>
                </a:gridCol>
                <a:gridCol w="1688373">
                  <a:extLst>
                    <a:ext uri="{9D8B030D-6E8A-4147-A177-3AD203B41FA5}">
                      <a16:colId xmlns:a16="http://schemas.microsoft.com/office/drawing/2014/main" val="3156650163"/>
                    </a:ext>
                  </a:extLst>
                </a:gridCol>
                <a:gridCol w="1688373">
                  <a:extLst>
                    <a:ext uri="{9D8B030D-6E8A-4147-A177-3AD203B41FA5}">
                      <a16:colId xmlns:a16="http://schemas.microsoft.com/office/drawing/2014/main" val="2882165415"/>
                    </a:ext>
                  </a:extLst>
                </a:gridCol>
              </a:tblGrid>
              <a:tr h="524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RSSI / </a:t>
                      </a:r>
                      <a:r>
                        <a:rPr lang="ko-KR" altLang="en-US" sz="1100" dirty="0" smtClean="0"/>
                        <a:t>유사도 그룹 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정확도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평균 축소율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640075"/>
                  </a:ext>
                </a:extLst>
              </a:tr>
              <a:tr h="524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-63, 4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100%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19%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17979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9" y="2883563"/>
            <a:ext cx="6220693" cy="3734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1003069" y="2514230"/>
            <a:ext cx="203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45253" y="3021106"/>
            <a:ext cx="986606" cy="3063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828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54780" y="554082"/>
            <a:ext cx="29154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최적 </a:t>
            </a:r>
            <a:r>
              <a:rPr lang="ko-KR" altLang="en-US" sz="24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파라미터</a:t>
            </a: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선정 </a:t>
            </a:r>
            <a:endParaRPr lang="en-US" altLang="ko-KR" sz="2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54779" y="1158485"/>
          <a:ext cx="5065119" cy="10493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373">
                  <a:extLst>
                    <a:ext uri="{9D8B030D-6E8A-4147-A177-3AD203B41FA5}">
                      <a16:colId xmlns:a16="http://schemas.microsoft.com/office/drawing/2014/main" val="3135802177"/>
                    </a:ext>
                  </a:extLst>
                </a:gridCol>
                <a:gridCol w="1688373">
                  <a:extLst>
                    <a:ext uri="{9D8B030D-6E8A-4147-A177-3AD203B41FA5}">
                      <a16:colId xmlns:a16="http://schemas.microsoft.com/office/drawing/2014/main" val="3156650163"/>
                    </a:ext>
                  </a:extLst>
                </a:gridCol>
                <a:gridCol w="1688373">
                  <a:extLst>
                    <a:ext uri="{9D8B030D-6E8A-4147-A177-3AD203B41FA5}">
                      <a16:colId xmlns:a16="http://schemas.microsoft.com/office/drawing/2014/main" val="2882165415"/>
                    </a:ext>
                  </a:extLst>
                </a:gridCol>
              </a:tblGrid>
              <a:tr h="524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RSSI / </a:t>
                      </a:r>
                      <a:r>
                        <a:rPr lang="ko-KR" altLang="en-US" sz="1100" dirty="0" smtClean="0"/>
                        <a:t>유사도 그룹 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정확도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평균 축소율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640075"/>
                  </a:ext>
                </a:extLst>
              </a:tr>
              <a:tr h="524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-63, 4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100%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19%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17979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3" y="2883562"/>
            <a:ext cx="6220693" cy="3734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177970" y="2592173"/>
            <a:ext cx="203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45253" y="3021106"/>
            <a:ext cx="986606" cy="3063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833" y="2207803"/>
            <a:ext cx="8421275" cy="4439270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003956" y="2488140"/>
            <a:ext cx="1729323" cy="1122991"/>
            <a:chOff x="5959349" y="1943656"/>
            <a:chExt cx="1729323" cy="1122991"/>
          </a:xfrm>
        </p:grpSpPr>
        <p:sp>
          <p:nvSpPr>
            <p:cNvPr id="12" name="TextBox 11"/>
            <p:cNvSpPr txBox="1"/>
            <p:nvPr/>
          </p:nvSpPr>
          <p:spPr>
            <a:xfrm>
              <a:off x="6163078" y="1943656"/>
              <a:ext cx="15255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축소율 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0.33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5959349" y="2321461"/>
              <a:ext cx="241052" cy="2308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25632" y="2254286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후보 좌표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959658" y="2756694"/>
              <a:ext cx="241052" cy="2308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25632" y="2697315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정답 좌표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9784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54780" y="554082"/>
            <a:ext cx="29154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최적 </a:t>
            </a:r>
            <a:r>
              <a:rPr lang="ko-KR" altLang="en-US" sz="24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파라미터</a:t>
            </a: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선정 </a:t>
            </a:r>
            <a:endParaRPr lang="en-US" altLang="ko-KR" sz="2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54779" y="1158485"/>
          <a:ext cx="5065119" cy="10493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373">
                  <a:extLst>
                    <a:ext uri="{9D8B030D-6E8A-4147-A177-3AD203B41FA5}">
                      <a16:colId xmlns:a16="http://schemas.microsoft.com/office/drawing/2014/main" val="3135802177"/>
                    </a:ext>
                  </a:extLst>
                </a:gridCol>
                <a:gridCol w="1688373">
                  <a:extLst>
                    <a:ext uri="{9D8B030D-6E8A-4147-A177-3AD203B41FA5}">
                      <a16:colId xmlns:a16="http://schemas.microsoft.com/office/drawing/2014/main" val="3156650163"/>
                    </a:ext>
                  </a:extLst>
                </a:gridCol>
                <a:gridCol w="1688373">
                  <a:extLst>
                    <a:ext uri="{9D8B030D-6E8A-4147-A177-3AD203B41FA5}">
                      <a16:colId xmlns:a16="http://schemas.microsoft.com/office/drawing/2014/main" val="2882165415"/>
                    </a:ext>
                  </a:extLst>
                </a:gridCol>
              </a:tblGrid>
              <a:tr h="524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RSSI / </a:t>
                      </a:r>
                      <a:r>
                        <a:rPr lang="ko-KR" altLang="en-US" sz="1100" dirty="0" smtClean="0"/>
                        <a:t>유사도 그룹 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정확도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평균 축소율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640075"/>
                  </a:ext>
                </a:extLst>
              </a:tr>
              <a:tr h="524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-63, 4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100%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19%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17979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9" y="2883563"/>
            <a:ext cx="6220693" cy="3734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1003069" y="2514230"/>
            <a:ext cx="203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45253" y="3021106"/>
            <a:ext cx="986606" cy="3063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681" y="2207803"/>
            <a:ext cx="8516539" cy="4467849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6013108" y="2514230"/>
            <a:ext cx="1729323" cy="1122991"/>
            <a:chOff x="5959349" y="1943656"/>
            <a:chExt cx="1729323" cy="1122991"/>
          </a:xfrm>
        </p:grpSpPr>
        <p:sp>
          <p:nvSpPr>
            <p:cNvPr id="13" name="TextBox 12"/>
            <p:cNvSpPr txBox="1"/>
            <p:nvPr/>
          </p:nvSpPr>
          <p:spPr>
            <a:xfrm>
              <a:off x="6006236" y="1943656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축소율 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0.33 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959349" y="2321461"/>
              <a:ext cx="241052" cy="2308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5632" y="2254286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후보 구역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5959658" y="2756694"/>
              <a:ext cx="241052" cy="2308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25632" y="2697315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정답 좌표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683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50" y="482775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54780" y="554082"/>
            <a:ext cx="68461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Instant </a:t>
            </a: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첫 </a:t>
            </a:r>
            <a:r>
              <a:rPr lang="en-US" altLang="ko-KR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step </a:t>
            </a: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후보 </a:t>
            </a:r>
            <a:r>
              <a:rPr lang="en-US" altLang="ko-KR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particle </a:t>
            </a: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변화</a:t>
            </a:r>
            <a:r>
              <a:rPr lang="en-US" altLang="ko-KR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2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80" y="1015747"/>
            <a:ext cx="10864850" cy="56480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7325" y="1743889"/>
            <a:ext cx="4219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chemeClr val="bg1"/>
                </a:solidFill>
              </a:rPr>
              <a:t>WiFI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200" b="1" dirty="0" err="1" smtClean="0">
                <a:solidFill>
                  <a:schemeClr val="bg1"/>
                </a:solidFill>
              </a:rPr>
              <a:t>적용전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2628900" y="1123950"/>
            <a:ext cx="219075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51780" y="1406783"/>
            <a:ext cx="122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정답 좌표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3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50" y="482775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54780" y="554082"/>
            <a:ext cx="68461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Instant </a:t>
            </a: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첫 </a:t>
            </a:r>
            <a:r>
              <a:rPr lang="en-US" altLang="ko-KR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step </a:t>
            </a: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후보 </a:t>
            </a:r>
            <a:r>
              <a:rPr lang="en-US" altLang="ko-KR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particle </a:t>
            </a: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변화</a:t>
            </a:r>
            <a:r>
              <a:rPr lang="en-US" altLang="ko-KR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endParaRPr lang="en-US" altLang="ko-KR" sz="2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80" y="1015747"/>
            <a:ext cx="10864850" cy="564805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80" y="1003105"/>
            <a:ext cx="10777677" cy="57156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7325" y="1743889"/>
            <a:ext cx="4219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chemeClr val="bg1"/>
                </a:solidFill>
              </a:rPr>
              <a:t>WiFI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200" b="1" dirty="0" err="1" smtClean="0">
                <a:solidFill>
                  <a:schemeClr val="bg1"/>
                </a:solidFill>
              </a:rPr>
              <a:t>적용후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1780" y="1406783"/>
            <a:ext cx="122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정답 좌표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628900" y="1123950"/>
            <a:ext cx="219075" cy="228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0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482775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E9AD5-1771-4434-9F47-302FCF2953C9}"/>
              </a:ext>
            </a:extLst>
          </p:cNvPr>
          <p:cNvSpPr txBox="1"/>
          <p:nvPr/>
        </p:nvSpPr>
        <p:spPr>
          <a:xfrm>
            <a:off x="354780" y="554082"/>
            <a:ext cx="768820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유사도 비교 후 후보 좌표 선정 방법</a:t>
            </a:r>
            <a:endParaRPr lang="en-US" altLang="ko-KR" sz="32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240" name="Picture 239">
            <a:extLst>
              <a:ext uri="{FF2B5EF4-FFF2-40B4-BE49-F238E27FC236}">
                <a16:creationId xmlns:a16="http://schemas.microsoft.com/office/drawing/2014/main" id="{5F85101C-EDC9-448C-9418-9E926B20E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05" y="1318072"/>
            <a:ext cx="11510208" cy="2596703"/>
          </a:xfrm>
          <a:prstGeom prst="rect">
            <a:avLst/>
          </a:prstGeom>
        </p:spPr>
      </p:pic>
      <p:sp>
        <p:nvSpPr>
          <p:cNvPr id="241" name="Oval 240">
            <a:extLst>
              <a:ext uri="{FF2B5EF4-FFF2-40B4-BE49-F238E27FC236}">
                <a16:creationId xmlns:a16="http://schemas.microsoft.com/office/drawing/2014/main" id="{5079FB20-2C0E-4292-A2D7-D323D61AE30E}"/>
              </a:ext>
            </a:extLst>
          </p:cNvPr>
          <p:cNvSpPr/>
          <p:nvPr/>
        </p:nvSpPr>
        <p:spPr>
          <a:xfrm>
            <a:off x="1445623" y="1545416"/>
            <a:ext cx="121920" cy="1132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34099E1D-68D9-4464-B79D-04E5E7468A21}"/>
              </a:ext>
            </a:extLst>
          </p:cNvPr>
          <p:cNvSpPr/>
          <p:nvPr/>
        </p:nvSpPr>
        <p:spPr>
          <a:xfrm>
            <a:off x="2074273" y="1774016"/>
            <a:ext cx="121920" cy="1132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88FD23A1-68C1-4FE1-AFF1-30AC139D86E3}"/>
              </a:ext>
            </a:extLst>
          </p:cNvPr>
          <p:cNvSpPr/>
          <p:nvPr/>
        </p:nvSpPr>
        <p:spPr>
          <a:xfrm>
            <a:off x="6096000" y="2259791"/>
            <a:ext cx="121920" cy="1132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065BE94F-BAD4-4767-91EF-40EE78B436D0}"/>
              </a:ext>
            </a:extLst>
          </p:cNvPr>
          <p:cNvSpPr/>
          <p:nvPr/>
        </p:nvSpPr>
        <p:spPr>
          <a:xfrm>
            <a:off x="9944100" y="2259791"/>
            <a:ext cx="121920" cy="1132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A2E780DD-3742-4242-A8F0-6186289FA556}"/>
              </a:ext>
            </a:extLst>
          </p:cNvPr>
          <p:cNvSpPr/>
          <p:nvPr/>
        </p:nvSpPr>
        <p:spPr>
          <a:xfrm>
            <a:off x="9347200" y="3372394"/>
            <a:ext cx="121920" cy="1132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7974955-83EA-4ABE-87D0-6356252593CE}"/>
              </a:ext>
            </a:extLst>
          </p:cNvPr>
          <p:cNvCxnSpPr>
            <a:cxnSpLocks/>
          </p:cNvCxnSpPr>
          <p:nvPr/>
        </p:nvCxnSpPr>
        <p:spPr>
          <a:xfrm>
            <a:off x="1506583" y="1658627"/>
            <a:ext cx="0" cy="23693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BA5A6E48-4C50-498A-8A0B-1D0BDE1FBA86}"/>
              </a:ext>
            </a:extLst>
          </p:cNvPr>
          <p:cNvCxnSpPr>
            <a:cxnSpLocks/>
            <a:stCxn id="242" idx="3"/>
          </p:cNvCxnSpPr>
          <p:nvPr/>
        </p:nvCxnSpPr>
        <p:spPr>
          <a:xfrm flipH="1">
            <a:off x="1685925" y="1870648"/>
            <a:ext cx="406203" cy="21536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4D5CDC5A-3445-4418-AC90-DDBBF8A95EA7}"/>
              </a:ext>
            </a:extLst>
          </p:cNvPr>
          <p:cNvCxnSpPr>
            <a:cxnSpLocks/>
            <a:stCxn id="243" idx="3"/>
          </p:cNvCxnSpPr>
          <p:nvPr/>
        </p:nvCxnSpPr>
        <p:spPr>
          <a:xfrm flipH="1">
            <a:off x="1875556" y="2356423"/>
            <a:ext cx="4238299" cy="16549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C1698FAA-69EF-43E5-931B-9C56BA301305}"/>
              </a:ext>
            </a:extLst>
          </p:cNvPr>
          <p:cNvCxnSpPr>
            <a:cxnSpLocks/>
            <a:stCxn id="244" idx="2"/>
          </p:cNvCxnSpPr>
          <p:nvPr/>
        </p:nvCxnSpPr>
        <p:spPr>
          <a:xfrm flipH="1">
            <a:off x="2196193" y="2316397"/>
            <a:ext cx="7747907" cy="16950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5D2BECE7-F567-43A5-B68F-CE5ECE0965FA}"/>
              </a:ext>
            </a:extLst>
          </p:cNvPr>
          <p:cNvCxnSpPr>
            <a:cxnSpLocks/>
            <a:stCxn id="245" idx="2"/>
          </p:cNvCxnSpPr>
          <p:nvPr/>
        </p:nvCxnSpPr>
        <p:spPr>
          <a:xfrm flipH="1">
            <a:off x="2423160" y="3429000"/>
            <a:ext cx="6924040" cy="62243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" name="Picture 265">
            <a:extLst>
              <a:ext uri="{FF2B5EF4-FFF2-40B4-BE49-F238E27FC236}">
                <a16:creationId xmlns:a16="http://schemas.microsoft.com/office/drawing/2014/main" id="{078494F2-0D0D-4EC6-B4A7-ACBFB792D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80" y="4109481"/>
            <a:ext cx="3407323" cy="2179784"/>
          </a:xfrm>
          <a:prstGeom prst="rect">
            <a:avLst/>
          </a:prstGeom>
        </p:spPr>
      </p:pic>
      <p:sp>
        <p:nvSpPr>
          <p:cNvPr id="267" name="TextBox 266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907877" y="4185942"/>
            <a:ext cx="682070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Reference Point</a:t>
            </a:r>
            <a:r>
              <a:rPr lang="ko-KR" altLang="en-US" b="1" dirty="0">
                <a:solidFill>
                  <a:prstClr val="black"/>
                </a:solidFill>
                <a:sym typeface="Wingdings" panose="05000000000000000000" pitchFamily="2" charset="2"/>
              </a:rPr>
              <a:t>마다 </a:t>
            </a: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Data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수집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Unique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한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 </a:t>
            </a: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*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최대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좌표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*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최대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좌표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Ref Vector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생성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907877" y="5380854"/>
            <a:ext cx="68207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Ex) reference point : 2 x 2</a:t>
            </a:r>
          </a:p>
          <a:p>
            <a:pPr lvl="0">
              <a:defRPr/>
            </a:pP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9765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482775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E9AD5-1771-4434-9F47-302FCF2953C9}"/>
              </a:ext>
            </a:extLst>
          </p:cNvPr>
          <p:cNvSpPr txBox="1"/>
          <p:nvPr/>
        </p:nvSpPr>
        <p:spPr>
          <a:xfrm>
            <a:off x="354780" y="554082"/>
            <a:ext cx="768820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Bit </a:t>
            </a:r>
            <a:r>
              <a:rPr lang="en-US" altLang="ko-KR" sz="3200" b="1" dirty="0">
                <a:solidFill>
                  <a:prstClr val="black"/>
                </a:solidFill>
                <a:sym typeface="Wingdings" panose="05000000000000000000" pitchFamily="2" charset="2"/>
              </a:rPr>
              <a:t>Vector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54780" y="1255318"/>
            <a:ext cx="682070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Reference Point</a:t>
            </a:r>
            <a:r>
              <a:rPr lang="ko-KR" altLang="en-US" b="1" dirty="0">
                <a:solidFill>
                  <a:prstClr val="black"/>
                </a:solidFill>
                <a:sym typeface="Wingdings" panose="05000000000000000000" pitchFamily="2" charset="2"/>
              </a:rPr>
              <a:t>마다 </a:t>
            </a: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Data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수집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Unique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한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 </a:t>
            </a: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*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최대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좌표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*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최대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좌표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Ref Vector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생성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54780" y="2591376"/>
            <a:ext cx="68207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Ex) reference point : 2 x 2   /   Unique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한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4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 </a:t>
            </a:r>
          </a:p>
          <a:p>
            <a:pPr lvl="0">
              <a:defRPr/>
            </a:pP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8680" y="3181855"/>
            <a:ext cx="3072611" cy="277026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0"/>
            <a:endCxn id="3" idx="2"/>
          </p:cNvCxnSpPr>
          <p:nvPr/>
        </p:nvCxnSpPr>
        <p:spPr>
          <a:xfrm>
            <a:off x="1984986" y="3181855"/>
            <a:ext cx="0" cy="27702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3" idx="1"/>
            <a:endCxn id="3" idx="3"/>
          </p:cNvCxnSpPr>
          <p:nvPr/>
        </p:nvCxnSpPr>
        <p:spPr>
          <a:xfrm>
            <a:off x="448680" y="4566987"/>
            <a:ext cx="307261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564336" y="3611008"/>
                <a:ext cx="13049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𝟏𝟏𝟏𝟏</m:t>
                      </m:r>
                    </m:oMath>
                  </m:oMathPara>
                </a14:m>
                <a:endParaRPr lang="en-US" altLang="ko-KR" b="1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36" y="3611008"/>
                <a:ext cx="1304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2100641" y="3611008"/>
                <a:ext cx="13049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𝟏𝟎𝟎𝟎</m:t>
                      </m:r>
                    </m:oMath>
                  </m:oMathPara>
                </a14:m>
                <a:endParaRPr lang="en-US" altLang="ko-KR" b="1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641" y="3611008"/>
                <a:ext cx="13049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560153" y="4970508"/>
                <a:ext cx="13049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𝟎𝟏𝟏𝟏</m:t>
                      </m:r>
                    </m:oMath>
                  </m:oMathPara>
                </a14:m>
                <a:endParaRPr lang="en-US" altLang="ko-KR" b="1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53" y="4970508"/>
                <a:ext cx="13049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2100641" y="4940288"/>
                <a:ext cx="13049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𝟎𝟎𝟏𝟏</m:t>
                      </m:r>
                    </m:oMath>
                  </m:oMathPara>
                </a14:m>
                <a:endParaRPr lang="en-US" altLang="ko-KR" b="1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641" y="4940288"/>
                <a:ext cx="13049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8408696" y="3244601"/>
            <a:ext cx="25887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Ex) test point : 1 x 1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912174" y="3773648"/>
            <a:ext cx="1338556" cy="1215578"/>
            <a:chOff x="448681" y="3181855"/>
            <a:chExt cx="1338556" cy="1215578"/>
          </a:xfrm>
        </p:grpSpPr>
        <p:sp>
          <p:nvSpPr>
            <p:cNvPr id="19" name="직사각형 18"/>
            <p:cNvSpPr/>
            <p:nvPr/>
          </p:nvSpPr>
          <p:spPr>
            <a:xfrm>
              <a:off x="448681" y="3181855"/>
              <a:ext cx="1338556" cy="121557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576144" y="3513414"/>
                  <a:ext cx="110302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𝟏𝟏𝟎𝟎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44" y="3513414"/>
                  <a:ext cx="110302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그룹 8"/>
          <p:cNvGrpSpPr/>
          <p:nvPr/>
        </p:nvGrpSpPr>
        <p:grpSpPr>
          <a:xfrm>
            <a:off x="825719" y="3871603"/>
            <a:ext cx="10556458" cy="2026120"/>
            <a:chOff x="825719" y="3871603"/>
            <a:chExt cx="10556458" cy="2026120"/>
          </a:xfrm>
        </p:grpSpPr>
        <p:cxnSp>
          <p:nvCxnSpPr>
            <p:cNvPr id="7" name="직선 화살표 연결선 6"/>
            <p:cNvCxnSpPr/>
            <p:nvPr/>
          </p:nvCxnSpPr>
          <p:spPr>
            <a:xfrm flipV="1">
              <a:off x="4206240" y="4389120"/>
              <a:ext cx="3408218" cy="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5153793" y="3871603"/>
              <a:ext cx="151311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ko-KR" altLang="en-US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유사도 비교</a:t>
              </a:r>
              <a:endPara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840457" y="4144749"/>
              <a:ext cx="7206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2408873" y="4128489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825719" y="5528391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2408872" y="5498510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 algn="ctr">
                <a:defRPr/>
              </a:pPr>
              <a:r>
                <a:rPr lang="en-US" altLang="ko-KR" b="1" dirty="0" smtClean="0">
                  <a:solidFill>
                    <a:srgbClr val="FF0000"/>
                  </a:solidFill>
                  <a:sym typeface="Wingdings" panose="05000000000000000000" pitchFamily="2" charset="2"/>
                </a:rPr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3AB54E1-9DF9-4C31-A5A1-9E3A8F9C387E}"/>
                    </a:ext>
                  </a:extLst>
                </p:cNvPr>
                <p:cNvSpPr txBox="1"/>
                <p:nvPr/>
              </p:nvSpPr>
              <p:spPr>
                <a:xfrm>
                  <a:off x="3829521" y="5212485"/>
                  <a:ext cx="7552656" cy="5156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lnSpc>
                      <a:spcPct val="150000"/>
                    </a:lnSpc>
                    <a:defRPr/>
                  </a:pPr>
                  <a:r>
                    <a:rPr lang="ko-KR" altLang="en-US" dirty="0" smtClean="0">
                      <a:solidFill>
                        <a:srgbClr val="FF0000"/>
                      </a:solidFill>
                      <a:sym typeface="Wingdings" panose="05000000000000000000" pitchFamily="2" charset="2"/>
                    </a:rPr>
                    <a:t>유</a:t>
                  </a:r>
                  <a14:m>
                    <m:oMath xmlns:m="http://schemas.openxmlformats.org/officeDocument/2006/math">
                      <m:r>
                        <a:rPr lang="ko-KR" altLang="en-US" b="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사</m:t>
                      </m:r>
                      <m:r>
                        <a:rPr lang="ko-KR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도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</m:oMath>
                  </a14:m>
                  <a:r>
                    <a:rPr lang="en-US" altLang="ko-KR" dirty="0">
                      <a:solidFill>
                        <a:srgbClr val="FF0000"/>
                      </a:solidFill>
                      <a:sym typeface="Wingdings" panose="05000000000000000000" pitchFamily="2" charset="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𝑅𝑒𝑓𝑒𝑟𝑒𝑛𝑐𝑒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𝑃𝑜𝑖𝑛𝑡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  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𝑇𝑒𝑠𝑡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𝑃𝑜𝑖𝑛𝑡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둘다에서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확인되는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𝑤𝑖𝑓𝑖</m:t>
                      </m:r>
                      <m:r>
                        <a:rPr lang="en-US" altLang="ko-K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ko-KR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개수</m:t>
                      </m:r>
                    </m:oMath>
                  </a14:m>
                  <a:endParaRPr lang="en-US" altLang="ko-KR" dirty="0" smtClean="0">
                    <a:solidFill>
                      <a:srgbClr val="FF0000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3AB54E1-9DF9-4C31-A5A1-9E3A8F9C3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521" y="5212485"/>
                  <a:ext cx="7552656" cy="515654"/>
                </a:xfrm>
                <a:prstGeom prst="rect">
                  <a:avLst/>
                </a:prstGeom>
                <a:blipFill>
                  <a:blip r:embed="rId7"/>
                  <a:stretch>
                    <a:fillRect l="-646" b="-705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/>
          <p:cNvGrpSpPr/>
          <p:nvPr/>
        </p:nvGrpSpPr>
        <p:grpSpPr>
          <a:xfrm>
            <a:off x="1056042" y="3239862"/>
            <a:ext cx="2422481" cy="1749619"/>
            <a:chOff x="1056042" y="3239862"/>
            <a:chExt cx="2422481" cy="174961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1151206" y="3239862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1</a:t>
              </a:r>
              <a:r>
                <a:rPr lang="ko-KR" altLang="en-US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등</a:t>
              </a:r>
              <a:endParaRPr lang="en-US" altLang="ko-KR" b="1" dirty="0" smtClean="0">
                <a:solidFill>
                  <a:srgbClr val="00B0F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2704662" y="3254801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rgbClr val="00B0F0"/>
                  </a:solidFill>
                  <a:sym typeface="Wingdings" panose="05000000000000000000" pitchFamily="2" charset="2"/>
                </a:rPr>
                <a:t>2</a:t>
              </a:r>
              <a:r>
                <a:rPr lang="ko-KR" altLang="en-US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등</a:t>
              </a:r>
              <a:endParaRPr lang="en-US" altLang="ko-KR" b="1" dirty="0" smtClean="0">
                <a:solidFill>
                  <a:srgbClr val="00B0F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1056042" y="4619894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rgbClr val="00B0F0"/>
                  </a:solidFill>
                  <a:sym typeface="Wingdings" panose="05000000000000000000" pitchFamily="2" charset="2"/>
                </a:rPr>
                <a:t>2</a:t>
              </a:r>
              <a:r>
                <a:rPr lang="ko-KR" altLang="en-US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등</a:t>
              </a:r>
              <a:endParaRPr lang="en-US" altLang="ko-KR" b="1" dirty="0" smtClean="0">
                <a:solidFill>
                  <a:srgbClr val="00B0F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2689602" y="4620149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3</a:t>
              </a:r>
              <a:r>
                <a:rPr lang="ko-KR" altLang="en-US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등</a:t>
              </a:r>
              <a:endParaRPr lang="en-US" altLang="ko-KR" b="1" dirty="0" smtClean="0">
                <a:solidFill>
                  <a:srgbClr val="00B0F0"/>
                </a:solidFill>
                <a:sym typeface="Wingdings" panose="05000000000000000000" pitchFamily="2" charset="2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4240966" y="3232904"/>
            <a:ext cx="2951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620364" y="2909739"/>
            <a:ext cx="56564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Korea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Univ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AP,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Eduroam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Unistore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iptime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 flipH="1">
            <a:off x="5737914" y="3228102"/>
            <a:ext cx="3690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 flipH="1">
            <a:off x="6884701" y="3228102"/>
            <a:ext cx="3690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 flipH="1">
            <a:off x="7730210" y="3223391"/>
            <a:ext cx="3690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254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9005" y="482775"/>
            <a:ext cx="11730445" cy="6170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WIFI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E9AD5-1771-4434-9F47-302FCF2953C9}"/>
              </a:ext>
            </a:extLst>
          </p:cNvPr>
          <p:cNvSpPr txBox="1"/>
          <p:nvPr/>
        </p:nvSpPr>
        <p:spPr>
          <a:xfrm>
            <a:off x="354780" y="554082"/>
            <a:ext cx="768820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유사도 </a:t>
            </a:r>
            <a:r>
              <a:rPr lang="en-US" altLang="ko-KR" sz="32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Threshold</a:t>
            </a:r>
            <a:endParaRPr lang="en-US" altLang="ko-KR" sz="32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54780" y="1255318"/>
            <a:ext cx="6820704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Reference Point</a:t>
            </a:r>
            <a:r>
              <a:rPr lang="ko-KR" altLang="en-US" b="1" dirty="0">
                <a:solidFill>
                  <a:prstClr val="black"/>
                </a:solidFill>
                <a:sym typeface="Wingdings" panose="05000000000000000000" pitchFamily="2" charset="2"/>
              </a:rPr>
              <a:t>마다 </a:t>
            </a: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Data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수집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Unique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한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 </a:t>
            </a:r>
            <a:r>
              <a:rPr lang="en-US" altLang="ko-KR" b="1" dirty="0">
                <a:solidFill>
                  <a:prstClr val="black"/>
                </a:solidFill>
                <a:sym typeface="Wingdings" panose="05000000000000000000" pitchFamily="2" charset="2"/>
              </a:rPr>
              <a:t>*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최대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좌표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*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최대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좌표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Ref Vector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생성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54780" y="2591376"/>
            <a:ext cx="682070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Ex) reference point : 2 x 2   /   Unique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한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4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 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48680" y="3181855"/>
            <a:ext cx="3072611" cy="277026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>
            <a:stCxn id="3" idx="0"/>
            <a:endCxn id="3" idx="2"/>
          </p:cNvCxnSpPr>
          <p:nvPr/>
        </p:nvCxnSpPr>
        <p:spPr>
          <a:xfrm>
            <a:off x="1984986" y="3181855"/>
            <a:ext cx="0" cy="277026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3" idx="1"/>
            <a:endCxn id="3" idx="3"/>
          </p:cNvCxnSpPr>
          <p:nvPr/>
        </p:nvCxnSpPr>
        <p:spPr>
          <a:xfrm>
            <a:off x="448680" y="4566987"/>
            <a:ext cx="307261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564336" y="3611008"/>
                <a:ext cx="13049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𝟏𝟏𝟏𝟏</m:t>
                      </m:r>
                    </m:oMath>
                  </m:oMathPara>
                </a14:m>
                <a:endParaRPr lang="en-US" altLang="ko-KR" b="1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36" y="3611008"/>
                <a:ext cx="130499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2100641" y="3611008"/>
                <a:ext cx="13049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𝟏𝟎𝟎𝟎</m:t>
                      </m:r>
                    </m:oMath>
                  </m:oMathPara>
                </a14:m>
                <a:endParaRPr lang="en-US" altLang="ko-KR" b="1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641" y="3611008"/>
                <a:ext cx="13049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560153" y="4970508"/>
                <a:ext cx="13049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𝟎𝟏𝟏𝟏</m:t>
                      </m:r>
                    </m:oMath>
                  </m:oMathPara>
                </a14:m>
                <a:endParaRPr lang="en-US" altLang="ko-KR" b="1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53" y="4970508"/>
                <a:ext cx="13049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/>
              <p:nvPr/>
            </p:nvSpPr>
            <p:spPr>
              <a:xfrm>
                <a:off x="2100641" y="4940288"/>
                <a:ext cx="130499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𝟎𝟎𝟏𝟏</m:t>
                      </m:r>
                    </m:oMath>
                  </m:oMathPara>
                </a14:m>
                <a:endParaRPr lang="en-US" altLang="ko-KR" b="1" dirty="0">
                  <a:solidFill>
                    <a:prstClr val="black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3B7449-A356-41D8-9650-31F4B8C5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641" y="4940288"/>
                <a:ext cx="13049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7982464" y="3291878"/>
            <a:ext cx="25887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Ex) test point : 1 x 1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8524138" y="3724710"/>
            <a:ext cx="1338556" cy="1215578"/>
            <a:chOff x="448681" y="3181855"/>
            <a:chExt cx="1338556" cy="1215578"/>
          </a:xfrm>
        </p:grpSpPr>
        <p:sp>
          <p:nvSpPr>
            <p:cNvPr id="19" name="직사각형 18"/>
            <p:cNvSpPr/>
            <p:nvPr/>
          </p:nvSpPr>
          <p:spPr>
            <a:xfrm>
              <a:off x="448681" y="3181855"/>
              <a:ext cx="1338556" cy="1215578"/>
            </a:xfrm>
            <a:prstGeom prst="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/>
                <p:nvPr/>
              </p:nvSpPr>
              <p:spPr>
                <a:xfrm>
                  <a:off x="576144" y="3513414"/>
                  <a:ext cx="110302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lvl="0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𝟏𝟏𝟎𝟎</m:t>
                        </m:r>
                      </m:oMath>
                    </m:oMathPara>
                  </a14:m>
                  <a:endParaRPr lang="en-US" altLang="ko-KR" b="1" dirty="0">
                    <a:solidFill>
                      <a:prstClr val="black"/>
                    </a:solidFill>
                    <a:sym typeface="Wingdings" panose="05000000000000000000" pitchFamily="2" charset="2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63B7449-A356-41D8-9650-31F4B8C52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44" y="3513414"/>
                  <a:ext cx="110302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그룹 20"/>
          <p:cNvGrpSpPr/>
          <p:nvPr/>
        </p:nvGrpSpPr>
        <p:grpSpPr>
          <a:xfrm>
            <a:off x="1056042" y="3239862"/>
            <a:ext cx="2422481" cy="1749619"/>
            <a:chOff x="1056042" y="3239862"/>
            <a:chExt cx="2422481" cy="174961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1151206" y="3239862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1</a:t>
              </a:r>
              <a:r>
                <a:rPr lang="ko-KR" altLang="en-US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등</a:t>
              </a:r>
              <a:endParaRPr lang="en-US" altLang="ko-KR" b="1" dirty="0" smtClean="0">
                <a:solidFill>
                  <a:srgbClr val="00B0F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2704662" y="3254801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rgbClr val="00B0F0"/>
                  </a:solidFill>
                  <a:sym typeface="Wingdings" panose="05000000000000000000" pitchFamily="2" charset="2"/>
                </a:rPr>
                <a:t>2</a:t>
              </a:r>
              <a:r>
                <a:rPr lang="ko-KR" altLang="en-US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등</a:t>
              </a:r>
              <a:endParaRPr lang="en-US" altLang="ko-KR" b="1" dirty="0" smtClean="0">
                <a:solidFill>
                  <a:srgbClr val="00B0F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1056042" y="4619894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>
                  <a:solidFill>
                    <a:srgbClr val="00B0F0"/>
                  </a:solidFill>
                  <a:sym typeface="Wingdings" panose="05000000000000000000" pitchFamily="2" charset="2"/>
                </a:rPr>
                <a:t>2</a:t>
              </a:r>
              <a:r>
                <a:rPr lang="ko-KR" altLang="en-US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등</a:t>
              </a:r>
              <a:endParaRPr lang="en-US" altLang="ko-KR" b="1" dirty="0" smtClean="0">
                <a:solidFill>
                  <a:srgbClr val="00B0F0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63B7449-A356-41D8-9650-31F4B8C52ACC}"/>
                </a:ext>
              </a:extLst>
            </p:cNvPr>
            <p:cNvSpPr txBox="1"/>
            <p:nvPr/>
          </p:nvSpPr>
          <p:spPr>
            <a:xfrm>
              <a:off x="2689602" y="4620149"/>
              <a:ext cx="7738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3</a:t>
              </a:r>
              <a:r>
                <a:rPr lang="ko-KR" altLang="en-US" b="1" dirty="0" smtClean="0">
                  <a:solidFill>
                    <a:srgbClr val="00B0F0"/>
                  </a:solidFill>
                  <a:sym typeface="Wingdings" panose="05000000000000000000" pitchFamily="2" charset="2"/>
                </a:rPr>
                <a:t>등</a:t>
              </a:r>
              <a:endParaRPr lang="en-US" altLang="ko-KR" b="1" dirty="0" smtClean="0">
                <a:solidFill>
                  <a:srgbClr val="00B0F0"/>
                </a:solidFill>
                <a:sym typeface="Wingdings" panose="05000000000000000000" pitchFamily="2" charset="2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932754" y="5247635"/>
            <a:ext cx="67414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1</a:t>
            </a:r>
            <a:r>
              <a:rPr lang="ko-KR" altLang="en-US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등 </a:t>
            </a:r>
            <a:r>
              <a:rPr lang="en-US" altLang="ko-KR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[(0,0)] 2</a:t>
            </a:r>
            <a:r>
              <a:rPr lang="ko-KR" altLang="en-US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등 </a:t>
            </a:r>
            <a:r>
              <a:rPr lang="en-US" altLang="ko-KR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[(0,1),(1,0)] 3</a:t>
            </a:r>
            <a:r>
              <a:rPr lang="ko-KR" altLang="en-US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등</a:t>
            </a:r>
            <a:r>
              <a:rPr lang="en-US" altLang="ko-KR" sz="2000" b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[(1,1)]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932754" y="5704291"/>
            <a:ext cx="736277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이중 얼마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유사도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Threshold)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만큼 정답 좌표로 가져갈 것인지 선택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Ex)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유사도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Thres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= 2  1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등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, 2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등까지 가져간다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3620364" y="2909739"/>
            <a:ext cx="56564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Korea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Univ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AP,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Eduroam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Unistore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, </a:t>
            </a:r>
            <a:r>
              <a:rPr lang="en-US" altLang="ko-KR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iptime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840457" y="4144749"/>
            <a:ext cx="7206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2408873" y="4116923"/>
            <a:ext cx="7206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altLang="ko-KR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881522" y="5518155"/>
            <a:ext cx="7206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1</a:t>
            </a:r>
            <a:endParaRPr lang="en-US" altLang="ko-KR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3B7449-A356-41D8-9650-31F4B8C52ACC}"/>
              </a:ext>
            </a:extLst>
          </p:cNvPr>
          <p:cNvSpPr txBox="1"/>
          <p:nvPr/>
        </p:nvSpPr>
        <p:spPr>
          <a:xfrm>
            <a:off x="2438134" y="5498254"/>
            <a:ext cx="72064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976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50" y="482775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54780" y="554082"/>
            <a:ext cx="68461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하나스퀘어</a:t>
            </a: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4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4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적용시</a:t>
            </a:r>
            <a:endParaRPr lang="en-US" altLang="ko-KR" sz="2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63" y="3807266"/>
            <a:ext cx="11851821" cy="26815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63" y="1087054"/>
            <a:ext cx="11725650" cy="26721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65016" y="1327638"/>
            <a:ext cx="4219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chemeClr val="bg1"/>
                </a:solidFill>
              </a:rPr>
              <a:t>WiFI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적용 전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93417" y="4097818"/>
            <a:ext cx="4219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 smtClean="0">
                <a:solidFill>
                  <a:schemeClr val="bg1"/>
                </a:solidFill>
              </a:rPr>
              <a:t>WiFI</a:t>
            </a:r>
            <a:r>
              <a:rPr lang="en-US" altLang="ko-KR" sz="3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적용 후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63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50" y="482775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54780" y="554082"/>
            <a:ext cx="68461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하나스퀘어</a:t>
            </a: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4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WiFi</a:t>
            </a:r>
            <a:r>
              <a:rPr lang="en-US" altLang="ko-KR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4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적용시</a:t>
            </a:r>
            <a:endParaRPr lang="en-US" altLang="ko-KR" sz="2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63" y="3807266"/>
            <a:ext cx="11851821" cy="268157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80" y="1178239"/>
            <a:ext cx="4651007" cy="2466534"/>
          </a:xfrm>
          <a:prstGeom prst="rect">
            <a:avLst/>
          </a:prstGeom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41562"/>
              </p:ext>
            </p:extLst>
          </p:nvPr>
        </p:nvGraphicFramePr>
        <p:xfrm>
          <a:off x="5482591" y="1429251"/>
          <a:ext cx="5065119" cy="10493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373">
                  <a:extLst>
                    <a:ext uri="{9D8B030D-6E8A-4147-A177-3AD203B41FA5}">
                      <a16:colId xmlns:a16="http://schemas.microsoft.com/office/drawing/2014/main" val="3135802177"/>
                    </a:ext>
                  </a:extLst>
                </a:gridCol>
                <a:gridCol w="1688373">
                  <a:extLst>
                    <a:ext uri="{9D8B030D-6E8A-4147-A177-3AD203B41FA5}">
                      <a16:colId xmlns:a16="http://schemas.microsoft.com/office/drawing/2014/main" val="3156650163"/>
                    </a:ext>
                  </a:extLst>
                </a:gridCol>
                <a:gridCol w="1688373">
                  <a:extLst>
                    <a:ext uri="{9D8B030D-6E8A-4147-A177-3AD203B41FA5}">
                      <a16:colId xmlns:a16="http://schemas.microsoft.com/office/drawing/2014/main" val="2882165415"/>
                    </a:ext>
                  </a:extLst>
                </a:gridCol>
              </a:tblGrid>
              <a:tr h="52465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하나스퀘어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포스코센터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640075"/>
                  </a:ext>
                </a:extLst>
              </a:tr>
              <a:tr h="524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X  Y </a:t>
                      </a:r>
                      <a:r>
                        <a:rPr lang="ko-KR" altLang="en-US" sz="1800" dirty="0" smtClean="0"/>
                        <a:t>최대 좌표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254 / 1350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300 / 600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17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78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50" y="482775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209801" y="624855"/>
            <a:ext cx="79951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수렴이 잘 안되는 경로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들에 대한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수렴 성공 횟수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테스트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54781" y="554082"/>
            <a:ext cx="1855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테스트 결과</a:t>
            </a:r>
            <a:endParaRPr lang="en-US" altLang="ko-KR" sz="2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550025"/>
              </p:ext>
            </p:extLst>
          </p:nvPr>
        </p:nvGraphicFramePr>
        <p:xfrm>
          <a:off x="244203" y="1144200"/>
          <a:ext cx="1169380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743">
                  <a:extLst>
                    <a:ext uri="{9D8B030D-6E8A-4147-A177-3AD203B41FA5}">
                      <a16:colId xmlns:a16="http://schemas.microsoft.com/office/drawing/2014/main" val="1062858546"/>
                    </a:ext>
                  </a:extLst>
                </a:gridCol>
                <a:gridCol w="604559">
                  <a:extLst>
                    <a:ext uri="{9D8B030D-6E8A-4147-A177-3AD203B41FA5}">
                      <a16:colId xmlns:a16="http://schemas.microsoft.com/office/drawing/2014/main" val="3668550312"/>
                    </a:ext>
                  </a:extLst>
                </a:gridCol>
                <a:gridCol w="604559">
                  <a:extLst>
                    <a:ext uri="{9D8B030D-6E8A-4147-A177-3AD203B41FA5}">
                      <a16:colId xmlns:a16="http://schemas.microsoft.com/office/drawing/2014/main" val="2483650039"/>
                    </a:ext>
                  </a:extLst>
                </a:gridCol>
                <a:gridCol w="604559">
                  <a:extLst>
                    <a:ext uri="{9D8B030D-6E8A-4147-A177-3AD203B41FA5}">
                      <a16:colId xmlns:a16="http://schemas.microsoft.com/office/drawing/2014/main" val="3637215033"/>
                    </a:ext>
                  </a:extLst>
                </a:gridCol>
                <a:gridCol w="604559">
                  <a:extLst>
                    <a:ext uri="{9D8B030D-6E8A-4147-A177-3AD203B41FA5}">
                      <a16:colId xmlns:a16="http://schemas.microsoft.com/office/drawing/2014/main" val="666613942"/>
                    </a:ext>
                  </a:extLst>
                </a:gridCol>
                <a:gridCol w="604559">
                  <a:extLst>
                    <a:ext uri="{9D8B030D-6E8A-4147-A177-3AD203B41FA5}">
                      <a16:colId xmlns:a16="http://schemas.microsoft.com/office/drawing/2014/main" val="66316644"/>
                    </a:ext>
                  </a:extLst>
                </a:gridCol>
                <a:gridCol w="604559">
                  <a:extLst>
                    <a:ext uri="{9D8B030D-6E8A-4147-A177-3AD203B41FA5}">
                      <a16:colId xmlns:a16="http://schemas.microsoft.com/office/drawing/2014/main" val="1052674158"/>
                    </a:ext>
                  </a:extLst>
                </a:gridCol>
                <a:gridCol w="604559">
                  <a:extLst>
                    <a:ext uri="{9D8B030D-6E8A-4147-A177-3AD203B41FA5}">
                      <a16:colId xmlns:a16="http://schemas.microsoft.com/office/drawing/2014/main" val="1749754510"/>
                    </a:ext>
                  </a:extLst>
                </a:gridCol>
                <a:gridCol w="604559">
                  <a:extLst>
                    <a:ext uri="{9D8B030D-6E8A-4147-A177-3AD203B41FA5}">
                      <a16:colId xmlns:a16="http://schemas.microsoft.com/office/drawing/2014/main" val="997621718"/>
                    </a:ext>
                  </a:extLst>
                </a:gridCol>
                <a:gridCol w="604559">
                  <a:extLst>
                    <a:ext uri="{9D8B030D-6E8A-4147-A177-3AD203B41FA5}">
                      <a16:colId xmlns:a16="http://schemas.microsoft.com/office/drawing/2014/main" val="2130772059"/>
                    </a:ext>
                  </a:extLst>
                </a:gridCol>
                <a:gridCol w="604559">
                  <a:extLst>
                    <a:ext uri="{9D8B030D-6E8A-4147-A177-3AD203B41FA5}">
                      <a16:colId xmlns:a16="http://schemas.microsoft.com/office/drawing/2014/main" val="3172922638"/>
                    </a:ext>
                  </a:extLst>
                </a:gridCol>
                <a:gridCol w="604559">
                  <a:extLst>
                    <a:ext uri="{9D8B030D-6E8A-4147-A177-3AD203B41FA5}">
                      <a16:colId xmlns:a16="http://schemas.microsoft.com/office/drawing/2014/main" val="2026506293"/>
                    </a:ext>
                  </a:extLst>
                </a:gridCol>
                <a:gridCol w="604559">
                  <a:extLst>
                    <a:ext uri="{9D8B030D-6E8A-4147-A177-3AD203B41FA5}">
                      <a16:colId xmlns:a16="http://schemas.microsoft.com/office/drawing/2014/main" val="4162731134"/>
                    </a:ext>
                  </a:extLst>
                </a:gridCol>
                <a:gridCol w="604559">
                  <a:extLst>
                    <a:ext uri="{9D8B030D-6E8A-4147-A177-3AD203B41FA5}">
                      <a16:colId xmlns:a16="http://schemas.microsoft.com/office/drawing/2014/main" val="3938508561"/>
                    </a:ext>
                  </a:extLst>
                </a:gridCol>
                <a:gridCol w="604559">
                  <a:extLst>
                    <a:ext uri="{9D8B030D-6E8A-4147-A177-3AD203B41FA5}">
                      <a16:colId xmlns:a16="http://schemas.microsoft.com/office/drawing/2014/main" val="883457323"/>
                    </a:ext>
                  </a:extLst>
                </a:gridCol>
                <a:gridCol w="604559">
                  <a:extLst>
                    <a:ext uri="{9D8B030D-6E8A-4147-A177-3AD203B41FA5}">
                      <a16:colId xmlns:a16="http://schemas.microsoft.com/office/drawing/2014/main" val="59443226"/>
                    </a:ext>
                  </a:extLst>
                </a:gridCol>
                <a:gridCol w="604559">
                  <a:extLst>
                    <a:ext uri="{9D8B030D-6E8A-4147-A177-3AD203B41FA5}">
                      <a16:colId xmlns:a16="http://schemas.microsoft.com/office/drawing/2014/main" val="3982803892"/>
                    </a:ext>
                  </a:extLst>
                </a:gridCol>
                <a:gridCol w="604559">
                  <a:extLst>
                    <a:ext uri="{9D8B030D-6E8A-4147-A177-3AD203B41FA5}">
                      <a16:colId xmlns:a16="http://schemas.microsoft.com/office/drawing/2014/main" val="1901200118"/>
                    </a:ext>
                  </a:extLst>
                </a:gridCol>
                <a:gridCol w="604559">
                  <a:extLst>
                    <a:ext uri="{9D8B030D-6E8A-4147-A177-3AD203B41FA5}">
                      <a16:colId xmlns:a16="http://schemas.microsoft.com/office/drawing/2014/main" val="28766025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 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07946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WIFI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적용 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042449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WIFI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적용 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103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증가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900" dirty="0" smtClean="0"/>
                        <a:t>percentage</a:t>
                      </a:r>
                      <a:endParaRPr lang="ko-KR" altLang="en-US" sz="9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20%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85326"/>
                  </a:ext>
                </a:extLst>
              </a:tr>
            </a:tbl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3968167"/>
              </p:ext>
            </p:extLst>
          </p:nvPr>
        </p:nvGraphicFramePr>
        <p:xfrm>
          <a:off x="354781" y="4037413"/>
          <a:ext cx="4960248" cy="27088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229511"/>
              </p:ext>
            </p:extLst>
          </p:nvPr>
        </p:nvGraphicFramePr>
        <p:xfrm>
          <a:off x="6099174" y="4098530"/>
          <a:ext cx="3209260" cy="2586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630">
                  <a:extLst>
                    <a:ext uri="{9D8B030D-6E8A-4147-A177-3AD203B41FA5}">
                      <a16:colId xmlns:a16="http://schemas.microsoft.com/office/drawing/2014/main" val="476508324"/>
                    </a:ext>
                  </a:extLst>
                </a:gridCol>
                <a:gridCol w="1604630">
                  <a:extLst>
                    <a:ext uri="{9D8B030D-6E8A-4147-A177-3AD203B41FA5}">
                      <a16:colId xmlns:a16="http://schemas.microsoft.com/office/drawing/2014/main" val="3164630687"/>
                    </a:ext>
                  </a:extLst>
                </a:gridCol>
              </a:tblGrid>
              <a:tr h="6466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 성공률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51409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WiFI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적용 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139346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WiFI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적용 후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379755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증가</a:t>
                      </a:r>
                      <a:r>
                        <a:rPr lang="ko-KR" altLang="en-US" sz="1400" baseline="0" dirty="0" smtClean="0"/>
                        <a:t> </a:t>
                      </a:r>
                      <a:r>
                        <a:rPr lang="en-US" altLang="ko-KR" sz="1400" baseline="0" dirty="0" smtClean="0"/>
                        <a:t>percentage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30%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12315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689100" y="1131500"/>
            <a:ext cx="9664700" cy="2573020"/>
            <a:chOff x="1689100" y="1131500"/>
            <a:chExt cx="9664700" cy="2573020"/>
          </a:xfrm>
        </p:grpSpPr>
        <p:sp>
          <p:nvSpPr>
            <p:cNvPr id="11" name="직사각형 10"/>
            <p:cNvSpPr/>
            <p:nvPr/>
          </p:nvSpPr>
          <p:spPr>
            <a:xfrm>
              <a:off x="1689100" y="1144200"/>
              <a:ext cx="603250" cy="25603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889250" y="1144200"/>
              <a:ext cx="603250" cy="25603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6496050" y="1136267"/>
              <a:ext cx="603250" cy="25603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7084407" y="1136267"/>
              <a:ext cx="603250" cy="25603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0750550" y="1131500"/>
              <a:ext cx="603250" cy="25603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4651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추후 생각 해 볼만한 것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54780" y="554082"/>
            <a:ext cx="29154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지정 방법</a:t>
            </a:r>
            <a:endParaRPr lang="en-US" altLang="ko-KR" sz="2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2"/>
          <a:srcRect r="60422"/>
          <a:stretch/>
        </p:blipFill>
        <p:spPr>
          <a:xfrm>
            <a:off x="237831" y="1477412"/>
            <a:ext cx="3348051" cy="446784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r="62523"/>
          <a:stretch/>
        </p:blipFill>
        <p:spPr>
          <a:xfrm>
            <a:off x="4150438" y="1477412"/>
            <a:ext cx="3209585" cy="442021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rcRect r="62101"/>
          <a:stretch/>
        </p:blipFill>
        <p:spPr>
          <a:xfrm>
            <a:off x="8102590" y="1458359"/>
            <a:ext cx="3206063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2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0650" y="482775"/>
            <a:ext cx="11937999" cy="624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197101" y="611179"/>
            <a:ext cx="799513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수렴이 잘 안되는 경로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들에 대한 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수렴 </a:t>
            </a:r>
            <a:r>
              <a:rPr lang="ko-KR" alt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걸음수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테스트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54781" y="554082"/>
            <a:ext cx="18423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테스트 결과</a:t>
            </a:r>
            <a:endParaRPr lang="en-US" altLang="ko-KR" sz="2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719452"/>
              </p:ext>
            </p:extLst>
          </p:nvPr>
        </p:nvGraphicFramePr>
        <p:xfrm>
          <a:off x="246695" y="1015747"/>
          <a:ext cx="1165320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205">
                  <a:extLst>
                    <a:ext uri="{9D8B030D-6E8A-4147-A177-3AD203B41FA5}">
                      <a16:colId xmlns:a16="http://schemas.microsoft.com/office/drawing/2014/main" val="1062858546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3668550312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483650039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3637215033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666613942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66316644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1052674158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1749754510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997621718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130772059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3172922638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26506293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4162731134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3938508561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883457323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59443226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3982803892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1901200118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8766025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경로 번호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07946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WIFI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적용 전 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걸음수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042449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WIFI</a:t>
                      </a:r>
                    </a:p>
                    <a:p>
                      <a:pPr algn="ctr" latinLnBrk="1"/>
                      <a:r>
                        <a:rPr lang="ko-KR" altLang="en-US" sz="1400" dirty="0" smtClean="0"/>
                        <a:t>적용 후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걸음수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103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감소율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67%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18%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42%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-14%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70%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33%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42%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43%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36%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29%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14%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-14%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25%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46%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18%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599872"/>
                  </a:ext>
                </a:extLst>
              </a:tr>
            </a:tbl>
          </a:graphicData>
        </a:graphic>
      </p:graphicFrame>
      <p:graphicFrame>
        <p:nvGraphicFramePr>
          <p:cNvPr id="15" name="차트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9710560"/>
              </p:ext>
            </p:extLst>
          </p:nvPr>
        </p:nvGraphicFramePr>
        <p:xfrm>
          <a:off x="354781" y="3758947"/>
          <a:ext cx="4610919" cy="30228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11858"/>
              </p:ext>
            </p:extLst>
          </p:nvPr>
        </p:nvGraphicFramePr>
        <p:xfrm>
          <a:off x="5471576" y="3977065"/>
          <a:ext cx="3209260" cy="2586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630">
                  <a:extLst>
                    <a:ext uri="{9D8B030D-6E8A-4147-A177-3AD203B41FA5}">
                      <a16:colId xmlns:a16="http://schemas.microsoft.com/office/drawing/2014/main" val="476508324"/>
                    </a:ext>
                  </a:extLst>
                </a:gridCol>
                <a:gridCol w="1604630">
                  <a:extLst>
                    <a:ext uri="{9D8B030D-6E8A-4147-A177-3AD203B41FA5}">
                      <a16:colId xmlns:a16="http://schemas.microsoft.com/office/drawing/2014/main" val="3164630687"/>
                    </a:ext>
                  </a:extLst>
                </a:gridCol>
              </a:tblGrid>
              <a:tr h="64664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평균</a:t>
                      </a:r>
                      <a:r>
                        <a:rPr lang="ko-KR" altLang="en-US" sz="1400" baseline="0" dirty="0" smtClean="0"/>
                        <a:t> 수렴 </a:t>
                      </a:r>
                      <a:r>
                        <a:rPr lang="ko-KR" altLang="en-US" sz="1400" baseline="0" dirty="0" err="1" smtClean="0"/>
                        <a:t>걸음수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51409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WiFI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적용 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139346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/>
                        <a:t>WiFI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적용 후</a:t>
                      </a:r>
                      <a:endParaRPr lang="ko-KR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9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6379755"/>
                  </a:ext>
                </a:extLst>
              </a:tr>
              <a:tr h="6466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감소율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18%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7123152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1162050" y="1015747"/>
            <a:ext cx="10140950" cy="2743200"/>
            <a:chOff x="1162050" y="1015747"/>
            <a:chExt cx="10140950" cy="2743200"/>
          </a:xfrm>
        </p:grpSpPr>
        <p:sp>
          <p:nvSpPr>
            <p:cNvPr id="18" name="직사각형 17"/>
            <p:cNvSpPr/>
            <p:nvPr/>
          </p:nvSpPr>
          <p:spPr>
            <a:xfrm>
              <a:off x="1162050" y="1015747"/>
              <a:ext cx="603250" cy="2743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946400" y="1015747"/>
              <a:ext cx="603250" cy="2743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729795" y="1015747"/>
              <a:ext cx="603250" cy="2743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928202" y="1015747"/>
              <a:ext cx="603250" cy="2743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534066" y="1015747"/>
              <a:ext cx="603250" cy="2743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0699750" y="1015747"/>
              <a:ext cx="603250" cy="2743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134141" y="1015747"/>
              <a:ext cx="603250" cy="2743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962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50" y="482775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Parameter Selection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54781" y="554082"/>
            <a:ext cx="45746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</a:t>
            </a:r>
            <a:r>
              <a:rPr lang="en-US" altLang="ko-KR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/ </a:t>
            </a: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구역 식별 정확도</a:t>
            </a:r>
            <a:endParaRPr lang="en-US" altLang="ko-KR" sz="2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412185"/>
              </p:ext>
            </p:extLst>
          </p:nvPr>
        </p:nvGraphicFramePr>
        <p:xfrm>
          <a:off x="1756758" y="1441853"/>
          <a:ext cx="377859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719">
                  <a:extLst>
                    <a:ext uri="{9D8B030D-6E8A-4147-A177-3AD203B41FA5}">
                      <a16:colId xmlns:a16="http://schemas.microsoft.com/office/drawing/2014/main" val="2099503275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201084711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407488466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1180843705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1465396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2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73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6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8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4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02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43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83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49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1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128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40764"/>
              </p:ext>
            </p:extLst>
          </p:nvPr>
        </p:nvGraphicFramePr>
        <p:xfrm>
          <a:off x="6923578" y="1441853"/>
          <a:ext cx="377859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719">
                  <a:extLst>
                    <a:ext uri="{9D8B030D-6E8A-4147-A177-3AD203B41FA5}">
                      <a16:colId xmlns:a16="http://schemas.microsoft.com/office/drawing/2014/main" val="2099503275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201084711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407488466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1180843705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1465396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84%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2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71%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73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59%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94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51%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56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38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54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02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43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83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49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61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55%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128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1756758" y="1061129"/>
            <a:ext cx="32669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가져갈 유사도 높은 그룹 개수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67336" y="3280549"/>
            <a:ext cx="13300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RSSI</a:t>
            </a: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Threshold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923578" y="1072472"/>
            <a:ext cx="32669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가져갈 유사도 높은 그룹 개수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5593542" y="3347051"/>
            <a:ext cx="13300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RSSI</a:t>
            </a: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Threshold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1900845" y="6309048"/>
            <a:ext cx="32669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smtClean="0">
                <a:solidFill>
                  <a:prstClr val="black"/>
                </a:solidFill>
                <a:sym typeface="Wingdings" panose="05000000000000000000" pitchFamily="2" charset="2"/>
              </a:rPr>
              <a:t>구역 식별 정확도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7096299" y="6309048"/>
            <a:ext cx="32669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smtClean="0">
                <a:solidFill>
                  <a:prstClr val="black"/>
                </a:solidFill>
                <a:sym typeface="Wingdings" panose="05000000000000000000" pitchFamily="2" charset="2"/>
              </a:rPr>
              <a:t>평균 영역 축소율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1434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7950" y="482775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Parameter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54781" y="554082"/>
            <a:ext cx="302849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b="1" dirty="0">
                <a:solidFill>
                  <a:prstClr val="black"/>
                </a:solidFill>
                <a:sym typeface="Wingdings" panose="05000000000000000000" pitchFamily="2" charset="2"/>
              </a:rPr>
              <a:t>최적 </a:t>
            </a:r>
            <a:r>
              <a:rPr lang="ko-KR" altLang="en-US" sz="2400" b="1" dirty="0" err="1">
                <a:solidFill>
                  <a:prstClr val="black"/>
                </a:solidFill>
                <a:sym typeface="Wingdings" panose="05000000000000000000" pitchFamily="2" charset="2"/>
              </a:rPr>
              <a:t>파라미터</a:t>
            </a:r>
            <a:r>
              <a:rPr lang="ko-KR" altLang="en-US" sz="2400" b="1" dirty="0">
                <a:solidFill>
                  <a:prstClr val="black"/>
                </a:solidFill>
                <a:sym typeface="Wingdings" panose="05000000000000000000" pitchFamily="2" charset="2"/>
              </a:rPr>
              <a:t> 찾기</a:t>
            </a:r>
            <a:endParaRPr lang="en-US" altLang="ko-KR" sz="2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89056"/>
              </p:ext>
            </p:extLst>
          </p:nvPr>
        </p:nvGraphicFramePr>
        <p:xfrm>
          <a:off x="1756758" y="1441853"/>
          <a:ext cx="377859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719">
                  <a:extLst>
                    <a:ext uri="{9D8B030D-6E8A-4147-A177-3AD203B41FA5}">
                      <a16:colId xmlns:a16="http://schemas.microsoft.com/office/drawing/2014/main" val="2099503275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201084711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407488466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1180843705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1465396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2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73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94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56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38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54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02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3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95%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3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49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1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0128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13902"/>
              </p:ext>
            </p:extLst>
          </p:nvPr>
        </p:nvGraphicFramePr>
        <p:xfrm>
          <a:off x="6923578" y="1441853"/>
          <a:ext cx="3778595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719">
                  <a:extLst>
                    <a:ext uri="{9D8B030D-6E8A-4147-A177-3AD203B41FA5}">
                      <a16:colId xmlns:a16="http://schemas.microsoft.com/office/drawing/2014/main" val="2099503275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201084711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407488466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1180843705"/>
                    </a:ext>
                  </a:extLst>
                </a:gridCol>
                <a:gridCol w="755719">
                  <a:extLst>
                    <a:ext uri="{9D8B030D-6E8A-4147-A177-3AD203B41FA5}">
                      <a16:colId xmlns:a16="http://schemas.microsoft.com/office/drawing/2014/main" val="1465396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8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-90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51%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69%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84%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22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22%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56%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71%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739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35%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46%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59%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948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41%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51%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56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-78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31%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37%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43%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384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-75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29%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36%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42%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54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32%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02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23%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28%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33%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31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21%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833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24%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49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30%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35%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617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27%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39%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55%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0128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1756758" y="1061129"/>
            <a:ext cx="32669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가져갈 유사도 높은 그룹 개수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267336" y="3280549"/>
            <a:ext cx="13300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RSSI</a:t>
            </a: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Threshold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6923578" y="1072472"/>
            <a:ext cx="32669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가져갈 유사도 높은 그룹 개수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5593542" y="3347051"/>
            <a:ext cx="133003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RSSI</a:t>
            </a:r>
          </a:p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Threshold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1900845" y="6309048"/>
            <a:ext cx="32669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구역 식별 정확도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7096299" y="6309048"/>
            <a:ext cx="32669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smtClean="0">
                <a:solidFill>
                  <a:prstClr val="black"/>
                </a:solidFill>
                <a:sym typeface="Wingdings" panose="05000000000000000000" pitchFamily="2" charset="2"/>
              </a:rPr>
              <a:t>평균 영역 축소율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232705" y="5134287"/>
            <a:ext cx="807279" cy="7511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409235" y="5134287"/>
            <a:ext cx="807279" cy="7511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92267"/>
              </p:ext>
            </p:extLst>
          </p:nvPr>
        </p:nvGraphicFramePr>
        <p:xfrm>
          <a:off x="3932754" y="2748176"/>
          <a:ext cx="4630401" cy="20087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3467">
                  <a:extLst>
                    <a:ext uri="{9D8B030D-6E8A-4147-A177-3AD203B41FA5}">
                      <a16:colId xmlns:a16="http://schemas.microsoft.com/office/drawing/2014/main" val="3135802177"/>
                    </a:ext>
                  </a:extLst>
                </a:gridCol>
                <a:gridCol w="1543467">
                  <a:extLst>
                    <a:ext uri="{9D8B030D-6E8A-4147-A177-3AD203B41FA5}">
                      <a16:colId xmlns:a16="http://schemas.microsoft.com/office/drawing/2014/main" val="3156650163"/>
                    </a:ext>
                  </a:extLst>
                </a:gridCol>
                <a:gridCol w="1543467">
                  <a:extLst>
                    <a:ext uri="{9D8B030D-6E8A-4147-A177-3AD203B41FA5}">
                      <a16:colId xmlns:a16="http://schemas.microsoft.com/office/drawing/2014/main" val="2882165415"/>
                    </a:ext>
                  </a:extLst>
                </a:gridCol>
              </a:tblGrid>
              <a:tr h="66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RSSI/</a:t>
                      </a:r>
                      <a:r>
                        <a:rPr lang="ko-KR" altLang="en-US" dirty="0" smtClean="0"/>
                        <a:t>유사도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정확도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평균 축소율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640075"/>
                  </a:ext>
                </a:extLst>
              </a:tr>
              <a:tr h="66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-63, 4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19%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179795"/>
                  </a:ext>
                </a:extLst>
              </a:tr>
              <a:tr h="669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-60, 4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99%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18%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705558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3953965" y="3376988"/>
            <a:ext cx="4609190" cy="75112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3270250" y="600248"/>
            <a:ext cx="396875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RSSI Threshold /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유사도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Threshold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339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Parameter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54780" y="554082"/>
            <a:ext cx="29154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최적 </a:t>
            </a:r>
            <a:r>
              <a:rPr lang="ko-KR" altLang="en-US" sz="24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파라미터</a:t>
            </a: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선정 </a:t>
            </a:r>
            <a:endParaRPr lang="en-US" altLang="ko-KR" sz="2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66578"/>
              </p:ext>
            </p:extLst>
          </p:nvPr>
        </p:nvGraphicFramePr>
        <p:xfrm>
          <a:off x="354779" y="1158485"/>
          <a:ext cx="5065119" cy="10493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373">
                  <a:extLst>
                    <a:ext uri="{9D8B030D-6E8A-4147-A177-3AD203B41FA5}">
                      <a16:colId xmlns:a16="http://schemas.microsoft.com/office/drawing/2014/main" val="3135802177"/>
                    </a:ext>
                  </a:extLst>
                </a:gridCol>
                <a:gridCol w="1688373">
                  <a:extLst>
                    <a:ext uri="{9D8B030D-6E8A-4147-A177-3AD203B41FA5}">
                      <a16:colId xmlns:a16="http://schemas.microsoft.com/office/drawing/2014/main" val="3156650163"/>
                    </a:ext>
                  </a:extLst>
                </a:gridCol>
                <a:gridCol w="1688373">
                  <a:extLst>
                    <a:ext uri="{9D8B030D-6E8A-4147-A177-3AD203B41FA5}">
                      <a16:colId xmlns:a16="http://schemas.microsoft.com/office/drawing/2014/main" val="2882165415"/>
                    </a:ext>
                  </a:extLst>
                </a:gridCol>
              </a:tblGrid>
              <a:tr h="524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RSSI / </a:t>
                      </a:r>
                      <a:r>
                        <a:rPr lang="ko-KR" altLang="en-US" sz="1100" dirty="0" smtClean="0"/>
                        <a:t>유사도 그룹 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정확도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평균 축소율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640075"/>
                  </a:ext>
                </a:extLst>
              </a:tr>
              <a:tr h="524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-63, 4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100%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19%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179795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033489"/>
              </p:ext>
            </p:extLst>
          </p:nvPr>
        </p:nvGraphicFramePr>
        <p:xfrm>
          <a:off x="5572238" y="1131254"/>
          <a:ext cx="4120870" cy="11037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0435">
                  <a:extLst>
                    <a:ext uri="{9D8B030D-6E8A-4147-A177-3AD203B41FA5}">
                      <a16:colId xmlns:a16="http://schemas.microsoft.com/office/drawing/2014/main" val="3156650163"/>
                    </a:ext>
                  </a:extLst>
                </a:gridCol>
                <a:gridCol w="2060435">
                  <a:extLst>
                    <a:ext uri="{9D8B030D-6E8A-4147-A177-3AD203B41FA5}">
                      <a16:colId xmlns:a16="http://schemas.microsoft.com/office/drawing/2014/main" val="2882165415"/>
                    </a:ext>
                  </a:extLst>
                </a:gridCol>
              </a:tblGrid>
              <a:tr h="524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전체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Unique SSID </a:t>
                      </a:r>
                      <a:r>
                        <a:rPr lang="ko-KR" altLang="en-US" sz="1600" dirty="0" smtClean="0"/>
                        <a:t>개수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RSSI </a:t>
                      </a:r>
                      <a:r>
                        <a:rPr lang="ko-KR" altLang="en-US" sz="1600" dirty="0" err="1" smtClean="0"/>
                        <a:t>필터링</a:t>
                      </a:r>
                      <a:r>
                        <a:rPr lang="ko-KR" altLang="en-US" sz="1600" dirty="0" smtClean="0"/>
                        <a:t> 후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Unique SSID </a:t>
                      </a:r>
                      <a:r>
                        <a:rPr lang="ko-KR" altLang="en-US" sz="1600" dirty="0" smtClean="0"/>
                        <a:t>개수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640075"/>
                  </a:ext>
                </a:extLst>
              </a:tr>
              <a:tr h="524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237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65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179795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187222" y="2396748"/>
            <a:ext cx="7364768" cy="4193372"/>
            <a:chOff x="527881" y="2504234"/>
            <a:chExt cx="7364768" cy="419337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6113" y="2854134"/>
              <a:ext cx="6706536" cy="369621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192D117-29E4-47AC-803F-2FF63DDFABCF}"/>
                </a:ext>
              </a:extLst>
            </p:cNvPr>
            <p:cNvSpPr txBox="1"/>
            <p:nvPr/>
          </p:nvSpPr>
          <p:spPr>
            <a:xfrm>
              <a:off x="2168480" y="2504234"/>
              <a:ext cx="20393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olidFill>
                    <a:prstClr val="black"/>
                  </a:solidFill>
                  <a:sym typeface="Wingdings" panose="05000000000000000000" pitchFamily="2" charset="2"/>
                </a:rPr>
                <a:t>RSSI </a:t>
              </a:r>
              <a:r>
                <a:rPr lang="ko-KR" altLang="en-US" b="1" dirty="0" smtClean="0">
                  <a:solidFill>
                    <a:prstClr val="black"/>
                  </a:solidFill>
                  <a:sym typeface="Wingdings" panose="05000000000000000000" pitchFamily="2" charset="2"/>
                </a:rPr>
                <a:t>분포</a:t>
              </a:r>
              <a:endParaRPr lang="en-US" altLang="ko-KR" b="1" dirty="0">
                <a:solidFill>
                  <a:prstClr val="black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92D117-29E4-47AC-803F-2FF63DDFABCF}"/>
                </a:ext>
              </a:extLst>
            </p:cNvPr>
            <p:cNvSpPr txBox="1"/>
            <p:nvPr/>
          </p:nvSpPr>
          <p:spPr>
            <a:xfrm>
              <a:off x="2168480" y="6328274"/>
              <a:ext cx="20393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olidFill>
                    <a:prstClr val="black"/>
                  </a:solidFill>
                  <a:sym typeface="Wingdings" panose="05000000000000000000" pitchFamily="2" charset="2"/>
                </a:rPr>
                <a:t>X</a:t>
              </a:r>
              <a:r>
                <a:rPr lang="ko-KR" altLang="en-US" b="1" dirty="0" smtClean="0">
                  <a:solidFill>
                    <a:prstClr val="black"/>
                  </a:solidFill>
                  <a:sym typeface="Wingdings" panose="05000000000000000000" pitchFamily="2" charset="2"/>
                </a:rPr>
                <a:t>축 </a:t>
              </a:r>
              <a:r>
                <a:rPr lang="en-US" altLang="ko-KR" b="1" dirty="0" smtClean="0">
                  <a:solidFill>
                    <a:prstClr val="black"/>
                  </a:solidFill>
                  <a:sym typeface="Wingdings" panose="05000000000000000000" pitchFamily="2" charset="2"/>
                </a:rPr>
                <a:t>: RSSI </a:t>
              </a:r>
              <a:r>
                <a:rPr lang="ko-KR" altLang="en-US" b="1" dirty="0" smtClean="0">
                  <a:solidFill>
                    <a:prstClr val="black"/>
                  </a:solidFill>
                  <a:sym typeface="Wingdings" panose="05000000000000000000" pitchFamily="2" charset="2"/>
                </a:rPr>
                <a:t>값</a:t>
              </a:r>
              <a:endParaRPr lang="en-US" altLang="ko-KR" b="1" dirty="0">
                <a:solidFill>
                  <a:prstClr val="black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92D117-29E4-47AC-803F-2FF63DDFABCF}"/>
                </a:ext>
              </a:extLst>
            </p:cNvPr>
            <p:cNvSpPr txBox="1"/>
            <p:nvPr/>
          </p:nvSpPr>
          <p:spPr>
            <a:xfrm>
              <a:off x="527881" y="4004539"/>
              <a:ext cx="65823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b="1" dirty="0" smtClean="0">
                  <a:solidFill>
                    <a:prstClr val="black"/>
                  </a:solidFill>
                  <a:sym typeface="Wingdings" panose="05000000000000000000" pitchFamily="2" charset="2"/>
                </a:rPr>
                <a:t>Y</a:t>
              </a:r>
              <a:r>
                <a:rPr lang="ko-KR" altLang="en-US" b="1" dirty="0" smtClean="0">
                  <a:solidFill>
                    <a:prstClr val="black"/>
                  </a:solidFill>
                  <a:sym typeface="Wingdings" panose="05000000000000000000" pitchFamily="2" charset="2"/>
                </a:rPr>
                <a:t>축</a:t>
              </a:r>
              <a:endPara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endParaRPr>
            </a:p>
            <a:p>
              <a:pPr lvl="0">
                <a:defRPr/>
              </a:pPr>
              <a:r>
                <a:rPr lang="ko-KR" altLang="en-US" b="1" dirty="0" smtClean="0">
                  <a:solidFill>
                    <a:prstClr val="black"/>
                  </a:solidFill>
                  <a:sym typeface="Wingdings" panose="05000000000000000000" pitchFamily="2" charset="2"/>
                </a:rPr>
                <a:t>샘플</a:t>
              </a:r>
              <a:endPara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endParaRPr>
            </a:p>
            <a:p>
              <a:pPr lvl="0">
                <a:defRPr/>
              </a:pPr>
              <a:r>
                <a:rPr lang="ko-KR" altLang="en-US" b="1" dirty="0" smtClean="0">
                  <a:solidFill>
                    <a:prstClr val="black"/>
                  </a:solidFill>
                  <a:sym typeface="Wingdings" panose="05000000000000000000" pitchFamily="2" charset="2"/>
                </a:rPr>
                <a:t>개수</a:t>
              </a:r>
              <a:endParaRPr lang="en-US" altLang="ko-KR" b="1" dirty="0">
                <a:solidFill>
                  <a:prstClr val="black"/>
                </a:solidFill>
                <a:sym typeface="Wingdings" panose="05000000000000000000" pitchFamily="2" charset="2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867367"/>
              </p:ext>
            </p:extLst>
          </p:nvPr>
        </p:nvGraphicFramePr>
        <p:xfrm>
          <a:off x="7551990" y="4495064"/>
          <a:ext cx="4120870" cy="134761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0435">
                  <a:extLst>
                    <a:ext uri="{9D8B030D-6E8A-4147-A177-3AD203B41FA5}">
                      <a16:colId xmlns:a16="http://schemas.microsoft.com/office/drawing/2014/main" val="3156650163"/>
                    </a:ext>
                  </a:extLst>
                </a:gridCol>
                <a:gridCol w="2060435">
                  <a:extLst>
                    <a:ext uri="{9D8B030D-6E8A-4147-A177-3AD203B41FA5}">
                      <a16:colId xmlns:a16="http://schemas.microsoft.com/office/drawing/2014/main" val="2882165415"/>
                    </a:ext>
                  </a:extLst>
                </a:gridCol>
              </a:tblGrid>
              <a:tr h="5246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하나스퀘어</a:t>
                      </a:r>
                      <a:r>
                        <a:rPr lang="ko-KR" altLang="en-US" sz="1600" dirty="0" smtClean="0"/>
                        <a:t> 전체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Unique SSID </a:t>
                      </a:r>
                      <a:r>
                        <a:rPr lang="ko-KR" altLang="en-US" sz="1600" dirty="0" smtClean="0"/>
                        <a:t>개수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하나스퀘어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RSSI </a:t>
                      </a:r>
                      <a:r>
                        <a:rPr lang="ko-KR" altLang="en-US" sz="1600" dirty="0" err="1" smtClean="0"/>
                        <a:t>필터링</a:t>
                      </a:r>
                      <a:r>
                        <a:rPr lang="ko-KR" altLang="en-US" sz="1600" dirty="0" smtClean="0"/>
                        <a:t> 후</a:t>
                      </a:r>
                      <a:endParaRPr lang="en-US" altLang="ko-KR" sz="1600" dirty="0" smtClean="0"/>
                    </a:p>
                    <a:p>
                      <a:pPr algn="ctr" latinLnBrk="1"/>
                      <a:r>
                        <a:rPr lang="en-US" altLang="ko-KR" sz="1600" dirty="0" smtClean="0"/>
                        <a:t>Unique SSID </a:t>
                      </a:r>
                      <a:r>
                        <a:rPr lang="ko-KR" altLang="en-US" sz="1600" dirty="0" smtClean="0"/>
                        <a:t>개수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640075"/>
                  </a:ext>
                </a:extLst>
              </a:tr>
              <a:tr h="524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587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126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179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50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>
                <a:solidFill>
                  <a:prstClr val="white"/>
                </a:solidFill>
                <a:latin typeface="맑은 고딕" panose="020B0503020000020004" pitchFamily="50" charset="-127"/>
              </a:rPr>
              <a:t>Parameter Selection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54780" y="554082"/>
            <a:ext cx="29154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최적 </a:t>
            </a:r>
            <a:r>
              <a:rPr lang="ko-KR" altLang="en-US" sz="24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파라미터</a:t>
            </a: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선정 </a:t>
            </a:r>
            <a:endParaRPr lang="en-US" altLang="ko-KR" sz="2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54779" y="1158485"/>
          <a:ext cx="5065119" cy="10493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373">
                  <a:extLst>
                    <a:ext uri="{9D8B030D-6E8A-4147-A177-3AD203B41FA5}">
                      <a16:colId xmlns:a16="http://schemas.microsoft.com/office/drawing/2014/main" val="3135802177"/>
                    </a:ext>
                  </a:extLst>
                </a:gridCol>
                <a:gridCol w="1688373">
                  <a:extLst>
                    <a:ext uri="{9D8B030D-6E8A-4147-A177-3AD203B41FA5}">
                      <a16:colId xmlns:a16="http://schemas.microsoft.com/office/drawing/2014/main" val="3156650163"/>
                    </a:ext>
                  </a:extLst>
                </a:gridCol>
                <a:gridCol w="1688373">
                  <a:extLst>
                    <a:ext uri="{9D8B030D-6E8A-4147-A177-3AD203B41FA5}">
                      <a16:colId xmlns:a16="http://schemas.microsoft.com/office/drawing/2014/main" val="2882165415"/>
                    </a:ext>
                  </a:extLst>
                </a:gridCol>
              </a:tblGrid>
              <a:tr h="524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RSSI / </a:t>
                      </a:r>
                      <a:r>
                        <a:rPr lang="ko-KR" altLang="en-US" sz="1100" dirty="0" smtClean="0"/>
                        <a:t>유사도 그룹 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정확도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평균 축소율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640075"/>
                  </a:ext>
                </a:extLst>
              </a:tr>
              <a:tr h="524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-63, 4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100%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19%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17979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13" y="2669468"/>
            <a:ext cx="6220693" cy="3734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1370622" y="2340868"/>
            <a:ext cx="203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527881" y="4004539"/>
            <a:ext cx="65823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Y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샘플</a:t>
            </a:r>
            <a:endParaRPr lang="en-US" altLang="ko-KR" b="1" dirty="0" smtClean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lvl="0">
              <a:defRPr/>
            </a:pP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개수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1693351" y="6331017"/>
            <a:ext cx="21166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X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축 </a:t>
            </a:r>
            <a:r>
              <a:rPr lang="en-US" altLang="ko-KR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: </a:t>
            </a:r>
            <a:r>
              <a:rPr lang="ko-KR" altLang="en-US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66926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54780" y="554082"/>
            <a:ext cx="29154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최적 </a:t>
            </a:r>
            <a:r>
              <a:rPr lang="ko-KR" altLang="en-US" sz="24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파라미터</a:t>
            </a: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선정 </a:t>
            </a:r>
            <a:endParaRPr lang="en-US" altLang="ko-KR" sz="2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54779" y="1158485"/>
          <a:ext cx="5065119" cy="10493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373">
                  <a:extLst>
                    <a:ext uri="{9D8B030D-6E8A-4147-A177-3AD203B41FA5}">
                      <a16:colId xmlns:a16="http://schemas.microsoft.com/office/drawing/2014/main" val="3135802177"/>
                    </a:ext>
                  </a:extLst>
                </a:gridCol>
                <a:gridCol w="1688373">
                  <a:extLst>
                    <a:ext uri="{9D8B030D-6E8A-4147-A177-3AD203B41FA5}">
                      <a16:colId xmlns:a16="http://schemas.microsoft.com/office/drawing/2014/main" val="3156650163"/>
                    </a:ext>
                  </a:extLst>
                </a:gridCol>
                <a:gridCol w="1688373">
                  <a:extLst>
                    <a:ext uri="{9D8B030D-6E8A-4147-A177-3AD203B41FA5}">
                      <a16:colId xmlns:a16="http://schemas.microsoft.com/office/drawing/2014/main" val="2882165415"/>
                    </a:ext>
                  </a:extLst>
                </a:gridCol>
              </a:tblGrid>
              <a:tr h="524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RSSI / </a:t>
                      </a:r>
                      <a:r>
                        <a:rPr lang="ko-KR" altLang="en-US" sz="1100" dirty="0" smtClean="0"/>
                        <a:t>유사도 그룹 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정확도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평균 축소율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640075"/>
                  </a:ext>
                </a:extLst>
              </a:tr>
              <a:tr h="524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-63, 4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100%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19%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17979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9" y="2883563"/>
            <a:ext cx="6220693" cy="3734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1003069" y="2514230"/>
            <a:ext cx="203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19499" y="3087135"/>
            <a:ext cx="532014" cy="30408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125" y="2218802"/>
            <a:ext cx="8459381" cy="4467849"/>
          </a:xfrm>
          <a:prstGeom prst="rect">
            <a:avLst/>
          </a:prstGeom>
        </p:spPr>
      </p:pic>
      <p:grpSp>
        <p:nvGrpSpPr>
          <p:cNvPr id="40" name="그룹 39"/>
          <p:cNvGrpSpPr/>
          <p:nvPr/>
        </p:nvGrpSpPr>
        <p:grpSpPr>
          <a:xfrm>
            <a:off x="5922144" y="2482557"/>
            <a:ext cx="1729323" cy="1122991"/>
            <a:chOff x="5959349" y="1943656"/>
            <a:chExt cx="1729323" cy="1122991"/>
          </a:xfrm>
        </p:grpSpPr>
        <p:sp>
          <p:nvSpPr>
            <p:cNvPr id="7" name="TextBox 6"/>
            <p:cNvSpPr txBox="1"/>
            <p:nvPr/>
          </p:nvSpPr>
          <p:spPr>
            <a:xfrm>
              <a:off x="6163079" y="1943656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축소율 </a:t>
              </a:r>
              <a:r>
                <a:rPr lang="en-US" altLang="ko-KR" b="1" dirty="0" smtClean="0">
                  <a:solidFill>
                    <a:schemeClr val="bg1"/>
                  </a:solidFill>
                </a:rPr>
                <a:t>0.10 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5959349" y="2321461"/>
              <a:ext cx="241052" cy="2308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25632" y="2254286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후보 좌표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5959658" y="2756694"/>
              <a:ext cx="241052" cy="2308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5632" y="2697315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정답 좌표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40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771" y="482726"/>
            <a:ext cx="11982449" cy="6241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32754" y="21061"/>
            <a:ext cx="4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spc="-150" dirty="0" smtClean="0">
                <a:solidFill>
                  <a:prstClr val="white"/>
                </a:solidFill>
                <a:latin typeface="맑은 고딕" panose="020B0503020000020004" pitchFamily="50" charset="-127"/>
              </a:rPr>
              <a:t>Test Results</a:t>
            </a:r>
            <a:endParaRPr lang="en-US" altLang="ko-KR" sz="2400" b="1" spc="-15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725C7-D184-4B8F-8CDA-41F524E997EC}"/>
              </a:ext>
            </a:extLst>
          </p:cNvPr>
          <p:cNvSpPr txBox="1"/>
          <p:nvPr/>
        </p:nvSpPr>
        <p:spPr>
          <a:xfrm>
            <a:off x="354780" y="554082"/>
            <a:ext cx="291547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최적 </a:t>
            </a:r>
            <a:r>
              <a:rPr lang="ko-KR" altLang="en-US" sz="2400" b="1" dirty="0" err="1" smtClean="0">
                <a:solidFill>
                  <a:prstClr val="black"/>
                </a:solidFill>
                <a:sym typeface="Wingdings" panose="05000000000000000000" pitchFamily="2" charset="2"/>
              </a:rPr>
              <a:t>파라미터</a:t>
            </a:r>
            <a:r>
              <a:rPr lang="ko-KR" altLang="en-US" sz="2400" b="1" dirty="0" smtClean="0">
                <a:solidFill>
                  <a:prstClr val="black"/>
                </a:solidFill>
                <a:sym typeface="Wingdings" panose="05000000000000000000" pitchFamily="2" charset="2"/>
              </a:rPr>
              <a:t> 선정 </a:t>
            </a:r>
            <a:endParaRPr lang="en-US" altLang="ko-KR" sz="2400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354779" y="1158485"/>
          <a:ext cx="5065119" cy="10493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8373">
                  <a:extLst>
                    <a:ext uri="{9D8B030D-6E8A-4147-A177-3AD203B41FA5}">
                      <a16:colId xmlns:a16="http://schemas.microsoft.com/office/drawing/2014/main" val="3135802177"/>
                    </a:ext>
                  </a:extLst>
                </a:gridCol>
                <a:gridCol w="1688373">
                  <a:extLst>
                    <a:ext uri="{9D8B030D-6E8A-4147-A177-3AD203B41FA5}">
                      <a16:colId xmlns:a16="http://schemas.microsoft.com/office/drawing/2014/main" val="3156650163"/>
                    </a:ext>
                  </a:extLst>
                </a:gridCol>
                <a:gridCol w="1688373">
                  <a:extLst>
                    <a:ext uri="{9D8B030D-6E8A-4147-A177-3AD203B41FA5}">
                      <a16:colId xmlns:a16="http://schemas.microsoft.com/office/drawing/2014/main" val="2882165415"/>
                    </a:ext>
                  </a:extLst>
                </a:gridCol>
              </a:tblGrid>
              <a:tr h="524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RSSI / </a:t>
                      </a:r>
                      <a:r>
                        <a:rPr lang="ko-KR" altLang="en-US" sz="1100" dirty="0" smtClean="0"/>
                        <a:t>유사도 그룹 수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정확도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평균 축소율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640075"/>
                  </a:ext>
                </a:extLst>
              </a:tr>
              <a:tr h="524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-63, 4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100%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19%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6179795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79" y="2883563"/>
            <a:ext cx="6220693" cy="37343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92D117-29E4-47AC-803F-2FF63DDFABCF}"/>
              </a:ext>
            </a:extLst>
          </p:cNvPr>
          <p:cNvSpPr txBox="1"/>
          <p:nvPr/>
        </p:nvSpPr>
        <p:spPr>
          <a:xfrm>
            <a:off x="1003069" y="2514230"/>
            <a:ext cx="20393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ko-KR" altLang="en-US" b="1" smtClean="0">
                <a:solidFill>
                  <a:prstClr val="black"/>
                </a:solidFill>
                <a:sym typeface="Wingdings" panose="05000000000000000000" pitchFamily="2" charset="2"/>
              </a:rPr>
              <a:t>영역 축소율 분포</a:t>
            </a:r>
            <a:endParaRPr lang="en-US" altLang="ko-KR" b="1" dirty="0">
              <a:solidFill>
                <a:prstClr val="black"/>
              </a:solidFill>
              <a:sym typeface="Wingdings" panose="05000000000000000000" pitchFamily="2" charset="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263535" y="3044053"/>
            <a:ext cx="532014" cy="30408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50" y="2304389"/>
            <a:ext cx="8564170" cy="4420217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5996818" y="2607074"/>
            <a:ext cx="1729323" cy="1122991"/>
            <a:chOff x="5133437" y="2101546"/>
            <a:chExt cx="1729323" cy="1122991"/>
          </a:xfrm>
        </p:grpSpPr>
        <p:sp>
          <p:nvSpPr>
            <p:cNvPr id="32" name="TextBox 31"/>
            <p:cNvSpPr txBox="1"/>
            <p:nvPr/>
          </p:nvSpPr>
          <p:spPr>
            <a:xfrm>
              <a:off x="5337167" y="2101546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축소율 </a:t>
              </a:r>
              <a:r>
                <a:rPr lang="en-US" altLang="ko-KR" b="1" dirty="0">
                  <a:solidFill>
                    <a:schemeClr val="bg1"/>
                  </a:solidFill>
                </a:rPr>
                <a:t>0.10 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5133437" y="2479351"/>
              <a:ext cx="241052" cy="23083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99720" y="2412176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후보 구역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5133746" y="2914584"/>
              <a:ext cx="241052" cy="2308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99720" y="2855205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smtClean="0">
                  <a:solidFill>
                    <a:schemeClr val="bg1"/>
                  </a:solidFill>
                </a:rPr>
                <a:t>정답 좌표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834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11819</TotalTime>
  <Words>1393</Words>
  <Application>Microsoft Office PowerPoint</Application>
  <PresentationFormat>와이드스크린</PresentationFormat>
  <Paragraphs>648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Cambria Math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926</cp:revision>
  <dcterms:created xsi:type="dcterms:W3CDTF">2020-03-21T14:15:32Z</dcterms:created>
  <dcterms:modified xsi:type="dcterms:W3CDTF">2022-01-19T13:40:18Z</dcterms:modified>
</cp:coreProperties>
</file>