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338" r:id="rId3"/>
    <p:sldId id="360" r:id="rId4"/>
    <p:sldId id="367" r:id="rId5"/>
    <p:sldId id="368" r:id="rId6"/>
    <p:sldId id="361" r:id="rId7"/>
    <p:sldId id="365" r:id="rId8"/>
    <p:sldId id="366" r:id="rId9"/>
    <p:sldId id="362" r:id="rId10"/>
    <p:sldId id="369" r:id="rId11"/>
    <p:sldId id="370" r:id="rId12"/>
    <p:sldId id="373" r:id="rId13"/>
    <p:sldId id="374" r:id="rId14"/>
    <p:sldId id="340" r:id="rId15"/>
    <p:sldId id="342" r:id="rId16"/>
    <p:sldId id="371" r:id="rId17"/>
    <p:sldId id="375" r:id="rId18"/>
    <p:sldId id="376" r:id="rId19"/>
    <p:sldId id="363" r:id="rId20"/>
    <p:sldId id="364" r:id="rId21"/>
    <p:sldId id="37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7F"/>
    <a:srgbClr val="7F000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6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CB09A-3649-40AF-AA07-FBBD3292597E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500A0-6C43-44F5-99F4-0FD30FD09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0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55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57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49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44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74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7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21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23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67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81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65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36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2022-01-25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5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2029" y="2379471"/>
            <a:ext cx="9463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Applying</a:t>
            </a:r>
            <a:r>
              <a:rPr kumimoji="0" lang="en-US" altLang="ko-KR" sz="2800" b="1" i="0" u="none" strike="noStrike" kern="1200" cap="none" spc="-150" normalizeH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-150" normalizeH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RSSI Vector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9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49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620123"/>
            <a:ext cx="2071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3606199"/>
            <a:ext cx="3692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 +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246440" y="989455"/>
            <a:ext cx="10726360" cy="2577548"/>
            <a:chOff x="246440" y="989455"/>
            <a:chExt cx="10726360" cy="257754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440" y="989455"/>
              <a:ext cx="10726360" cy="2577548"/>
            </a:xfrm>
            <a:prstGeom prst="rect">
              <a:avLst/>
            </a:prstGeom>
          </p:spPr>
        </p:pic>
        <p:sp>
          <p:nvSpPr>
            <p:cNvPr id="12" name="타원 11"/>
            <p:cNvSpPr/>
            <p:nvPr/>
          </p:nvSpPr>
          <p:spPr>
            <a:xfrm>
              <a:off x="3755414" y="1087468"/>
              <a:ext cx="338053" cy="330746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76866" y="1781175"/>
              <a:ext cx="631434" cy="638175"/>
            </a:xfrm>
            <a:prstGeom prst="rect">
              <a:avLst/>
            </a:prstGeom>
            <a:solidFill>
              <a:srgbClr val="00007F"/>
            </a:solidFill>
            <a:ln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670566" y="1406525"/>
              <a:ext cx="631434" cy="638175"/>
            </a:xfrm>
            <a:prstGeom prst="rect">
              <a:avLst/>
            </a:prstGeom>
            <a:solidFill>
              <a:srgbClr val="00007F"/>
            </a:solidFill>
            <a:ln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822966" y="1558925"/>
              <a:ext cx="631434" cy="638175"/>
            </a:xfrm>
            <a:prstGeom prst="rect">
              <a:avLst/>
            </a:prstGeom>
            <a:solidFill>
              <a:srgbClr val="00007F"/>
            </a:solidFill>
            <a:ln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705600" y="2044699"/>
              <a:ext cx="482600" cy="555625"/>
            </a:xfrm>
            <a:prstGeom prst="rect">
              <a:avLst/>
            </a:prstGeom>
            <a:solidFill>
              <a:srgbClr val="00007F"/>
            </a:solidFill>
            <a:ln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394966" y="1790700"/>
              <a:ext cx="472684" cy="812800"/>
            </a:xfrm>
            <a:prstGeom prst="rect">
              <a:avLst/>
            </a:prstGeom>
            <a:solidFill>
              <a:srgbClr val="00007F"/>
            </a:solidFill>
            <a:ln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137916" y="2241550"/>
              <a:ext cx="421884" cy="692150"/>
            </a:xfrm>
            <a:prstGeom prst="rect">
              <a:avLst/>
            </a:prstGeom>
            <a:solidFill>
              <a:srgbClr val="00007F"/>
            </a:solidFill>
            <a:ln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8201416" y="1498600"/>
              <a:ext cx="358384" cy="425450"/>
            </a:xfrm>
            <a:prstGeom prst="rect">
              <a:avLst/>
            </a:prstGeom>
            <a:solidFill>
              <a:srgbClr val="00007F"/>
            </a:solidFill>
            <a:ln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550166" y="2597150"/>
              <a:ext cx="123434" cy="323850"/>
            </a:xfrm>
            <a:prstGeom prst="rect">
              <a:avLst/>
            </a:prstGeom>
            <a:solidFill>
              <a:srgbClr val="00007F"/>
            </a:solidFill>
            <a:ln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75648" y="4014727"/>
            <a:ext cx="10804970" cy="2516768"/>
            <a:chOff x="375648" y="4014727"/>
            <a:chExt cx="10804970" cy="2516768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648" y="4014727"/>
              <a:ext cx="10804970" cy="2516768"/>
            </a:xfrm>
            <a:prstGeom prst="rect">
              <a:avLst/>
            </a:prstGeom>
          </p:spPr>
        </p:pic>
        <p:sp>
          <p:nvSpPr>
            <p:cNvPr id="13" name="타원 12"/>
            <p:cNvSpPr/>
            <p:nvPr/>
          </p:nvSpPr>
          <p:spPr>
            <a:xfrm>
              <a:off x="3870957" y="4042192"/>
              <a:ext cx="338053" cy="330746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469148" y="4779614"/>
              <a:ext cx="439151" cy="497235"/>
            </a:xfrm>
            <a:prstGeom prst="rect">
              <a:avLst/>
            </a:prstGeom>
            <a:solidFill>
              <a:srgbClr val="00007F"/>
            </a:solidFill>
            <a:ln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988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49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620123"/>
            <a:ext cx="2071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3764141"/>
            <a:ext cx="3692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 +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9" y="989455"/>
            <a:ext cx="10517429" cy="2526829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3726972" y="1126084"/>
            <a:ext cx="254925" cy="24941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16" y="4108270"/>
            <a:ext cx="10487644" cy="2382960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3830691" y="4202787"/>
            <a:ext cx="254925" cy="24941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099173" y="562411"/>
            <a:ext cx="3266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0.76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234164" y="3559392"/>
            <a:ext cx="3266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0.34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04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482775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Bit Vector </a:t>
            </a:r>
            <a:r>
              <a:rPr lang="ko-KR" altLang="en-US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유사도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E9AD5-1771-4434-9F47-302FCF2953C9}"/>
              </a:ext>
            </a:extLst>
          </p:cNvPr>
          <p:cNvSpPr txBox="1"/>
          <p:nvPr/>
        </p:nvSpPr>
        <p:spPr>
          <a:xfrm>
            <a:off x="354780" y="554082"/>
            <a:ext cx="768820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Bit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Vector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68720" y="1089860"/>
            <a:ext cx="68207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reference point : 2 x 2   /   Unique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한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4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 </a:t>
            </a:r>
          </a:p>
          <a:p>
            <a:pPr lvl="0">
              <a:defRPr/>
            </a:pP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8399171" y="2714747"/>
            <a:ext cx="25887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test point : 1 x 1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724411" y="3322267"/>
            <a:ext cx="2263468" cy="2135557"/>
            <a:chOff x="448681" y="3181855"/>
            <a:chExt cx="1338556" cy="1215578"/>
          </a:xfrm>
        </p:grpSpPr>
        <p:sp>
          <p:nvSpPr>
            <p:cNvPr id="19" name="직사각형 18"/>
            <p:cNvSpPr/>
            <p:nvPr/>
          </p:nvSpPr>
          <p:spPr>
            <a:xfrm>
              <a:off x="448681" y="3181855"/>
              <a:ext cx="1338556" cy="121557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66445" y="3671487"/>
                  <a:ext cx="1103028" cy="21022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𝟏𝟏𝟏𝟎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45" y="3671487"/>
                  <a:ext cx="1103028" cy="21022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직선 화살표 연결선 6"/>
          <p:cNvCxnSpPr/>
          <p:nvPr/>
        </p:nvCxnSpPr>
        <p:spPr>
          <a:xfrm flipV="1">
            <a:off x="4778267" y="3932863"/>
            <a:ext cx="3408218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5566228" y="3404316"/>
            <a:ext cx="15131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유사도 비교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779594" y="3499271"/>
            <a:ext cx="12275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유사도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2955692" y="3475839"/>
            <a:ext cx="13591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유사도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AB54E1-9DF9-4C31-A5A1-9E3A8F9C387E}"/>
                  </a:ext>
                </a:extLst>
              </p:cNvPr>
              <p:cNvSpPr txBox="1"/>
              <p:nvPr/>
            </p:nvSpPr>
            <p:spPr>
              <a:xfrm>
                <a:off x="1277022" y="6047102"/>
                <a:ext cx="7552656" cy="5156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ko-KR" alt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유</a:t>
                </a:r>
                <a14:m>
                  <m:oMath xmlns:m="http://schemas.openxmlformats.org/officeDocument/2006/math">
                    <m:r>
                      <a:rPr lang="ko-KR" altLang="en-US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사</m:t>
                    </m:r>
                    <m:r>
                      <a:rPr lang="ko-KR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도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𝑅𝑒𝑓𝑒𝑟𝑒𝑛𝑐𝑒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𝑃𝑜𝑖𝑛𝑡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  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𝑇𝑒𝑠𝑡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𝑃𝑜𝑖𝑛𝑡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둘다에서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확인되는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𝑤𝑖𝑓𝑖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개수</m:t>
                    </m:r>
                  </m:oMath>
                </a14:m>
                <a:endParaRPr lang="en-US" altLang="ko-KR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AB54E1-9DF9-4C31-A5A1-9E3A8F9C3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22" y="6047102"/>
                <a:ext cx="7552656" cy="515654"/>
              </a:xfrm>
              <a:prstGeom prst="rect">
                <a:avLst/>
              </a:prstGeom>
              <a:blipFill>
                <a:blip r:embed="rId3"/>
                <a:stretch>
                  <a:fillRect l="-646" b="-7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340107" y="2265366"/>
            <a:ext cx="4256413" cy="3694986"/>
            <a:chOff x="448680" y="3181855"/>
            <a:chExt cx="3072611" cy="2770264"/>
          </a:xfrm>
        </p:grpSpPr>
        <p:sp>
          <p:nvSpPr>
            <p:cNvPr id="3" name="직사각형 2"/>
            <p:cNvSpPr/>
            <p:nvPr/>
          </p:nvSpPr>
          <p:spPr>
            <a:xfrm>
              <a:off x="448680" y="3181855"/>
              <a:ext cx="3072611" cy="2770264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>
              <a:stCxn id="3" idx="0"/>
              <a:endCxn id="3" idx="2"/>
            </p:cNvCxnSpPr>
            <p:nvPr/>
          </p:nvCxnSpPr>
          <p:spPr>
            <a:xfrm>
              <a:off x="1984986" y="3181855"/>
              <a:ext cx="0" cy="27702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3" idx="1"/>
              <a:endCxn id="3" idx="3"/>
            </p:cNvCxnSpPr>
            <p:nvPr/>
          </p:nvCxnSpPr>
          <p:spPr>
            <a:xfrm>
              <a:off x="448680" y="4566987"/>
              <a:ext cx="307261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64336" y="3611008"/>
                  <a:ext cx="130499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𝟏𝟏𝟏𝟏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36" y="3611008"/>
                  <a:ext cx="130499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2100641" y="3611008"/>
                  <a:ext cx="1304995" cy="27690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𝟏𝟎𝟏𝟎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0641" y="3611008"/>
                  <a:ext cx="1304995" cy="27690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60153" y="4970508"/>
                  <a:ext cx="1304995" cy="27690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𝟏𝟏𝟎𝟏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53" y="4970508"/>
                  <a:ext cx="1304995" cy="27690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2100641" y="4940288"/>
                  <a:ext cx="130499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𝟎𝟎𝟏𝟏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0641" y="4940288"/>
                  <a:ext cx="130499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779072" y="1798820"/>
            <a:ext cx="2951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086825" y="1443680"/>
            <a:ext cx="7438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Korea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Univ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AP,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Eduroam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Unistore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iptime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 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있으면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1,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없으면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 flipH="1">
            <a:off x="5153793" y="1779198"/>
            <a:ext cx="369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 flipH="1">
            <a:off x="6297848" y="1779198"/>
            <a:ext cx="369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 flipH="1">
            <a:off x="7220761" y="1775384"/>
            <a:ext cx="369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713795" y="5281862"/>
            <a:ext cx="13591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유사도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2846938" y="5312162"/>
            <a:ext cx="135913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유사도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927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482775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Bit Vector </a:t>
            </a:r>
            <a:r>
              <a:rPr lang="ko-KR" altLang="en-US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유사도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E9AD5-1771-4434-9F47-302FCF2953C9}"/>
              </a:ext>
            </a:extLst>
          </p:cNvPr>
          <p:cNvSpPr txBox="1"/>
          <p:nvPr/>
        </p:nvSpPr>
        <p:spPr>
          <a:xfrm>
            <a:off x="354780" y="554082"/>
            <a:ext cx="768820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유사도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Threshold</a:t>
            </a:r>
            <a:endParaRPr lang="en-US" altLang="ko-KR" sz="32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655334" y="1135527"/>
            <a:ext cx="3313065" cy="2559038"/>
            <a:chOff x="7982464" y="3291878"/>
            <a:chExt cx="2588708" cy="16484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7982464" y="3291878"/>
              <a:ext cx="25887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Ex) test point : 1 x 1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8524138" y="3724710"/>
              <a:ext cx="1338556" cy="1215578"/>
              <a:chOff x="448681" y="3181855"/>
              <a:chExt cx="1338556" cy="1215578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48681" y="3181855"/>
                <a:ext cx="1338556" cy="121557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63B7449-A356-41D8-9650-31F4B8C52ACC}"/>
                      </a:ext>
                    </a:extLst>
                  </p:cNvPr>
                  <p:cNvSpPr txBox="1"/>
                  <p:nvPr/>
                </p:nvSpPr>
                <p:spPr>
                  <a:xfrm>
                    <a:off x="566444" y="3667273"/>
                    <a:ext cx="1103028" cy="23790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lvl="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𝟏𝟏𝟏𝟎</m:t>
                          </m:r>
                        </m:oMath>
                      </m:oMathPara>
                    </a14:m>
                    <a:endParaRPr lang="en-US" altLang="ko-KR" b="1" dirty="0">
                      <a:solidFill>
                        <a:prstClr val="black"/>
                      </a:solidFill>
                      <a:sym typeface="Wingdings" panose="05000000000000000000" pitchFamily="2" charset="2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63B7449-A356-41D8-9650-31F4B8C52A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444" y="3667273"/>
                    <a:ext cx="1103028" cy="23790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5028129" y="4245601"/>
            <a:ext cx="67414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등 </a:t>
            </a:r>
            <a:r>
              <a:rPr lang="en-US" altLang="ko-KR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[(0,0)] 2</a:t>
            </a:r>
            <a:r>
              <a:rPr lang="ko-KR" altLang="en-US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등 </a:t>
            </a:r>
            <a:r>
              <a:rPr lang="en-US" altLang="ko-KR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[(0,1),(</a:t>
            </a:r>
            <a:r>
              <a:rPr lang="en-US" altLang="ko-KR" sz="2000" b="1" dirty="0">
                <a:solidFill>
                  <a:srgbClr val="00B0F0"/>
                </a:solidFill>
                <a:sym typeface="Wingdings" panose="05000000000000000000" pitchFamily="2" charset="2"/>
              </a:rPr>
              <a:t>1,0)] </a:t>
            </a:r>
            <a:r>
              <a:rPr lang="en-US" altLang="ko-KR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3</a:t>
            </a:r>
            <a:r>
              <a:rPr lang="ko-KR" altLang="en-US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등</a:t>
            </a:r>
            <a:r>
              <a:rPr lang="en-US" altLang="ko-KR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[(1,1)]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4781600" y="4904181"/>
            <a:ext cx="711022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이중 얼마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유사도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Threshold)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만큼 정답 좌표로 가져갈 것인지 선택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유사도 </a:t>
            </a:r>
            <a:r>
              <a:rPr lang="en-US" altLang="ko-KR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Thres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= 2  1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등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, 2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등까지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가져간다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정답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(0,0), (0,1), (1,0)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48680" y="1819275"/>
            <a:ext cx="4218570" cy="4132844"/>
            <a:chOff x="448680" y="3181855"/>
            <a:chExt cx="3072611" cy="2770264"/>
          </a:xfrm>
        </p:grpSpPr>
        <p:sp>
          <p:nvSpPr>
            <p:cNvPr id="3" name="직사각형 2"/>
            <p:cNvSpPr/>
            <p:nvPr/>
          </p:nvSpPr>
          <p:spPr>
            <a:xfrm>
              <a:off x="448680" y="3181855"/>
              <a:ext cx="3072611" cy="2770264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>
              <a:stCxn id="3" idx="0"/>
              <a:endCxn id="3" idx="2"/>
            </p:cNvCxnSpPr>
            <p:nvPr/>
          </p:nvCxnSpPr>
          <p:spPr>
            <a:xfrm>
              <a:off x="1984986" y="3181855"/>
              <a:ext cx="0" cy="27702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3" idx="1"/>
              <a:endCxn id="3" idx="3"/>
            </p:cNvCxnSpPr>
            <p:nvPr/>
          </p:nvCxnSpPr>
          <p:spPr>
            <a:xfrm>
              <a:off x="448680" y="4566987"/>
              <a:ext cx="307261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64336" y="3611008"/>
                  <a:ext cx="130499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𝟏𝟏𝟏𝟏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36" y="3611008"/>
                  <a:ext cx="130499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2100641" y="3611008"/>
                  <a:ext cx="1304995" cy="2475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𝟏𝟎𝟏𝟎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0641" y="3611008"/>
                  <a:ext cx="1304995" cy="2475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60153" y="4970508"/>
                  <a:ext cx="1304995" cy="2475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𝟏𝟏𝟎𝟏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53" y="4970508"/>
                  <a:ext cx="1304995" cy="2475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2100641" y="4940288"/>
                  <a:ext cx="130499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𝟎𝟎𝟏𝟏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0641" y="4940288"/>
                  <a:ext cx="130499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그룹 20"/>
            <p:cNvGrpSpPr/>
            <p:nvPr/>
          </p:nvGrpSpPr>
          <p:grpSpPr>
            <a:xfrm>
              <a:off x="1056042" y="3239862"/>
              <a:ext cx="2422481" cy="1749619"/>
              <a:chOff x="1056042" y="3239862"/>
              <a:chExt cx="2422481" cy="174961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1151206" y="3239862"/>
                <a:ext cx="77386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ko-KR" altLang="en-US" b="1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등</a:t>
                </a:r>
                <a:endParaRPr lang="en-US" altLang="ko-KR" b="1" dirty="0" smtClean="0">
                  <a:solidFill>
                    <a:srgbClr val="00B0F0"/>
                  </a:solidFill>
                  <a:sym typeface="Wingdings" panose="05000000000000000000" pitchFamily="2" charset="2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2704662" y="3254801"/>
                <a:ext cx="77386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ko-KR" altLang="en-US" b="1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등</a:t>
                </a:r>
                <a:endParaRPr lang="en-US" altLang="ko-KR" b="1" dirty="0" smtClean="0">
                  <a:solidFill>
                    <a:srgbClr val="00B0F0"/>
                  </a:solidFill>
                  <a:sym typeface="Wingdings" panose="05000000000000000000" pitchFamily="2" charset="2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1056042" y="4619894"/>
                <a:ext cx="77386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ko-KR" altLang="en-US" b="1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등</a:t>
                </a:r>
                <a:endParaRPr lang="en-US" altLang="ko-KR" b="1" dirty="0" smtClean="0">
                  <a:solidFill>
                    <a:srgbClr val="00B0F0"/>
                  </a:solidFill>
                  <a:sym typeface="Wingdings" panose="05000000000000000000" pitchFamily="2" charset="2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2689602" y="4620149"/>
                <a:ext cx="77386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3</a:t>
                </a:r>
                <a:r>
                  <a:rPr lang="ko-KR" altLang="en-US" b="1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등</a:t>
                </a:r>
                <a:endParaRPr lang="en-US" altLang="ko-KR" b="1" dirty="0" smtClean="0">
                  <a:solidFill>
                    <a:srgbClr val="00B0F0"/>
                  </a:solidFill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840457" y="4144749"/>
              <a:ext cx="873316" cy="2475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ko-KR" b="1" smtClean="0">
                  <a:solidFill>
                    <a:srgbClr val="FF0000"/>
                  </a:solidFill>
                  <a:sym typeface="Wingdings" panose="05000000000000000000" pitchFamily="2" charset="2"/>
                </a:rPr>
                <a:t>3 </a:t>
              </a:r>
              <a:r>
                <a:rPr lang="ko-KR" altLang="en-US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유사도</a:t>
              </a:r>
              <a:endPara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2408873" y="4116923"/>
              <a:ext cx="841206" cy="2475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ko-KR" b="1" smtClean="0">
                  <a:solidFill>
                    <a:srgbClr val="FF0000"/>
                  </a:solidFill>
                  <a:sym typeface="Wingdings" panose="05000000000000000000" pitchFamily="2" charset="2"/>
                </a:rPr>
                <a:t>2 </a:t>
              </a:r>
              <a:r>
                <a:rPr lang="ko-KR" altLang="en-US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유사도</a:t>
              </a:r>
              <a:endPara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881521" y="5518155"/>
              <a:ext cx="832251" cy="2475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ko-KR" b="1" smtClean="0">
                  <a:solidFill>
                    <a:srgbClr val="FF0000"/>
                  </a:solidFill>
                  <a:sym typeface="Wingdings" panose="05000000000000000000" pitchFamily="2" charset="2"/>
                </a:rPr>
                <a:t>2 </a:t>
              </a:r>
              <a:r>
                <a:rPr lang="ko-KR" altLang="en-US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유사도</a:t>
              </a:r>
              <a:endPara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2438133" y="5498254"/>
              <a:ext cx="811945" cy="2475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ko-KR" b="1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 </a:t>
              </a:r>
              <a:r>
                <a:rPr lang="ko-KR" altLang="en-US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유사도</a:t>
              </a:r>
              <a:endPara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546481" y="3885697"/>
            <a:ext cx="2120769" cy="2066422"/>
            <a:chOff x="2546481" y="3885697"/>
            <a:chExt cx="2120769" cy="2066422"/>
          </a:xfrm>
        </p:grpSpPr>
        <p:cxnSp>
          <p:nvCxnSpPr>
            <p:cNvPr id="9" name="직선 연결선 8"/>
            <p:cNvCxnSpPr>
              <a:stCxn id="3" idx="3"/>
              <a:endCxn id="3" idx="2"/>
            </p:cNvCxnSpPr>
            <p:nvPr/>
          </p:nvCxnSpPr>
          <p:spPr>
            <a:xfrm flipH="1">
              <a:off x="2557965" y="3885697"/>
              <a:ext cx="2109285" cy="206642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>
              <a:off x="2546481" y="3907984"/>
              <a:ext cx="2120769" cy="203152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5026808" y="4298171"/>
            <a:ext cx="3250417" cy="34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/>
          <p:cNvGrpSpPr/>
          <p:nvPr/>
        </p:nvGrpSpPr>
        <p:grpSpPr>
          <a:xfrm>
            <a:off x="494407" y="1825886"/>
            <a:ext cx="4271789" cy="4155311"/>
            <a:chOff x="494407" y="1825886"/>
            <a:chExt cx="4271789" cy="4155311"/>
          </a:xfrm>
        </p:grpSpPr>
        <p:sp>
          <p:nvSpPr>
            <p:cNvPr id="39" name="타원 38"/>
            <p:cNvSpPr/>
            <p:nvPr/>
          </p:nvSpPr>
          <p:spPr>
            <a:xfrm>
              <a:off x="494407" y="1835411"/>
              <a:ext cx="2090564" cy="2050286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2675632" y="1825886"/>
              <a:ext cx="2090564" cy="2050286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532507" y="3930911"/>
              <a:ext cx="2090564" cy="2050286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550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50" y="482775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Bit Vector </a:t>
            </a:r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Parameter Selection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0" y="554082"/>
            <a:ext cx="73604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Threshold/ 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유사도 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Threshold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12185"/>
              </p:ext>
            </p:extLst>
          </p:nvPr>
        </p:nvGraphicFramePr>
        <p:xfrm>
          <a:off x="1756758" y="1441853"/>
          <a:ext cx="377859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719">
                  <a:extLst>
                    <a:ext uri="{9D8B030D-6E8A-4147-A177-3AD203B41FA5}">
                      <a16:colId xmlns:a16="http://schemas.microsoft.com/office/drawing/2014/main" val="2099503275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201084711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407488466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1180843705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146539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2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73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6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4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2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43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83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49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1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128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40764"/>
              </p:ext>
            </p:extLst>
          </p:nvPr>
        </p:nvGraphicFramePr>
        <p:xfrm>
          <a:off x="6923578" y="1441853"/>
          <a:ext cx="377859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719">
                  <a:extLst>
                    <a:ext uri="{9D8B030D-6E8A-4147-A177-3AD203B41FA5}">
                      <a16:colId xmlns:a16="http://schemas.microsoft.com/office/drawing/2014/main" val="2099503275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201084711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407488466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1180843705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146539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2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73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6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4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2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43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83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49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1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128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593542" y="600248"/>
            <a:ext cx="3893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가져갈 유사도 높은 그룹 개수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)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900845" y="6309048"/>
            <a:ext cx="32669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&lt;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구역 식별 정확도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&gt;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7096299" y="6309048"/>
            <a:ext cx="32669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&lt;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평균 영역 축소율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&gt;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83573" y="1966999"/>
            <a:ext cx="1440742" cy="4148052"/>
            <a:chOff x="283573" y="1966999"/>
            <a:chExt cx="1440742" cy="41480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283573" y="3547035"/>
              <a:ext cx="133003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RSSI</a:t>
              </a:r>
            </a:p>
            <a:p>
              <a:pPr lvl="0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Threshold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4" name="왼쪽 대괄호 3"/>
            <p:cNvSpPr/>
            <p:nvPr/>
          </p:nvSpPr>
          <p:spPr>
            <a:xfrm>
              <a:off x="1596477" y="1966999"/>
              <a:ext cx="127838" cy="4148052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555442" y="1966999"/>
            <a:ext cx="1368136" cy="4148052"/>
            <a:chOff x="5555442" y="1966999"/>
            <a:chExt cx="1368136" cy="414805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5555442" y="3347051"/>
              <a:ext cx="133003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RSSI</a:t>
              </a:r>
            </a:p>
            <a:p>
              <a:pPr lvl="0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Threshold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6" name="왼쪽 대괄호 15"/>
            <p:cNvSpPr/>
            <p:nvPr/>
          </p:nvSpPr>
          <p:spPr>
            <a:xfrm>
              <a:off x="6795740" y="1966999"/>
              <a:ext cx="127838" cy="4148052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51569" y="927849"/>
            <a:ext cx="2416247" cy="504431"/>
            <a:chOff x="2751569" y="927849"/>
            <a:chExt cx="2416247" cy="5044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2851035" y="927849"/>
              <a:ext cx="23008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ko-KR" altLang="en-US" b="1" dirty="0" smtClean="0">
                  <a:solidFill>
                    <a:srgbClr val="92D050"/>
                  </a:solidFill>
                  <a:sym typeface="Wingdings" panose="05000000000000000000" pitchFamily="2" charset="2"/>
                </a:rPr>
                <a:t>유사도 </a:t>
              </a:r>
              <a:r>
                <a:rPr lang="en-US" altLang="ko-KR" b="1" dirty="0" smtClean="0">
                  <a:solidFill>
                    <a:srgbClr val="92D050"/>
                  </a:solidFill>
                  <a:sym typeface="Wingdings" panose="05000000000000000000" pitchFamily="2" charset="2"/>
                </a:rPr>
                <a:t>Threshold</a:t>
              </a:r>
              <a:endParaRPr lang="en-US" altLang="ko-KR" b="1" dirty="0">
                <a:solidFill>
                  <a:srgbClr val="92D05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7" name="왼쪽 대괄호 16"/>
            <p:cNvSpPr/>
            <p:nvPr/>
          </p:nvSpPr>
          <p:spPr>
            <a:xfrm rot="5400000">
              <a:off x="3892144" y="156607"/>
              <a:ext cx="135098" cy="2416247"/>
            </a:xfrm>
            <a:prstGeom prst="leftBracket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8031608" y="948306"/>
            <a:ext cx="2416247" cy="504431"/>
            <a:chOff x="2751569" y="927849"/>
            <a:chExt cx="2416247" cy="5044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2851035" y="927849"/>
              <a:ext cx="23008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ko-KR" altLang="en-US" b="1" dirty="0" smtClean="0">
                  <a:solidFill>
                    <a:srgbClr val="92D050"/>
                  </a:solidFill>
                  <a:sym typeface="Wingdings" panose="05000000000000000000" pitchFamily="2" charset="2"/>
                </a:rPr>
                <a:t>유사도 </a:t>
              </a:r>
              <a:r>
                <a:rPr lang="en-US" altLang="ko-KR" b="1" dirty="0" smtClean="0">
                  <a:solidFill>
                    <a:srgbClr val="92D050"/>
                  </a:solidFill>
                  <a:sym typeface="Wingdings" panose="05000000000000000000" pitchFamily="2" charset="2"/>
                </a:rPr>
                <a:t>Threshold</a:t>
              </a:r>
              <a:endParaRPr lang="en-US" altLang="ko-KR" b="1" dirty="0">
                <a:solidFill>
                  <a:srgbClr val="92D05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20" name="왼쪽 대괄호 19"/>
            <p:cNvSpPr/>
            <p:nvPr/>
          </p:nvSpPr>
          <p:spPr>
            <a:xfrm rot="5400000">
              <a:off x="3892144" y="156607"/>
              <a:ext cx="135098" cy="2416247"/>
            </a:xfrm>
            <a:prstGeom prst="leftBracket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3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50" y="482775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5555442" y="1966999"/>
            <a:ext cx="1368136" cy="4148052"/>
            <a:chOff x="5555442" y="1966999"/>
            <a:chExt cx="1368136" cy="414805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5555442" y="3347051"/>
              <a:ext cx="133003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RSSI</a:t>
              </a:r>
            </a:p>
            <a:p>
              <a:pPr lvl="0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Threshold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27" name="왼쪽 대괄호 26"/>
            <p:cNvSpPr/>
            <p:nvPr/>
          </p:nvSpPr>
          <p:spPr>
            <a:xfrm>
              <a:off x="6795740" y="1966999"/>
              <a:ext cx="127838" cy="4148052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Bit Vector Parameter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1" y="554082"/>
            <a:ext cx="30284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prstClr val="black"/>
                </a:solidFill>
                <a:sym typeface="Wingdings" panose="05000000000000000000" pitchFamily="2" charset="2"/>
              </a:rPr>
              <a:t>최적 </a:t>
            </a:r>
            <a:r>
              <a:rPr lang="ko-KR" altLang="en-US" sz="2400" b="1" dirty="0" err="1">
                <a:solidFill>
                  <a:prstClr val="black"/>
                </a:solidFill>
                <a:sym typeface="Wingdings" panose="05000000000000000000" pitchFamily="2" charset="2"/>
              </a:rPr>
              <a:t>파라미터</a:t>
            </a:r>
            <a:r>
              <a:rPr lang="ko-KR" altLang="en-US" sz="2400" b="1" dirty="0">
                <a:solidFill>
                  <a:prstClr val="black"/>
                </a:solidFill>
                <a:sym typeface="Wingdings" panose="05000000000000000000" pitchFamily="2" charset="2"/>
              </a:rPr>
              <a:t> 찾기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89056"/>
              </p:ext>
            </p:extLst>
          </p:nvPr>
        </p:nvGraphicFramePr>
        <p:xfrm>
          <a:off x="1756758" y="1441853"/>
          <a:ext cx="377859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719">
                  <a:extLst>
                    <a:ext uri="{9D8B030D-6E8A-4147-A177-3AD203B41FA5}">
                      <a16:colId xmlns:a16="http://schemas.microsoft.com/office/drawing/2014/main" val="2099503275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201084711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407488466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1180843705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146539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2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73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94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56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3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54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2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3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3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49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1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0128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13902"/>
              </p:ext>
            </p:extLst>
          </p:nvPr>
        </p:nvGraphicFramePr>
        <p:xfrm>
          <a:off x="6923578" y="1441853"/>
          <a:ext cx="377859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719">
                  <a:extLst>
                    <a:ext uri="{9D8B030D-6E8A-4147-A177-3AD203B41FA5}">
                      <a16:colId xmlns:a16="http://schemas.microsoft.com/office/drawing/2014/main" val="2099503275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201084711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407488466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1180843705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146539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51%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2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73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46%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59%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94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51%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56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3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54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2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3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3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49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1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55%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01280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557733" y="3404201"/>
            <a:ext cx="135741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</a:t>
            </a:r>
          </a:p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Threshold</a:t>
            </a:r>
            <a:endParaRPr lang="en-US" altLang="ko-KR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900845" y="6309048"/>
            <a:ext cx="32669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&lt;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구역 식별 정확도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&gt;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7096299" y="6309048"/>
            <a:ext cx="32669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&lt;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평균 영역 축소율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&gt;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32705" y="5134287"/>
            <a:ext cx="807279" cy="7511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409235" y="5134287"/>
            <a:ext cx="807279" cy="7511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3270250" y="600248"/>
            <a:ext cx="74319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Threshold /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유사도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Threshold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83573" y="1966999"/>
            <a:ext cx="1440742" cy="4148052"/>
            <a:chOff x="283573" y="1966999"/>
            <a:chExt cx="1440742" cy="414805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283573" y="3547035"/>
              <a:ext cx="133003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RSSI</a:t>
              </a:r>
            </a:p>
            <a:p>
              <a:pPr lvl="0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Threshold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24" name="왼쪽 대괄호 23"/>
            <p:cNvSpPr/>
            <p:nvPr/>
          </p:nvSpPr>
          <p:spPr>
            <a:xfrm>
              <a:off x="1596477" y="1966999"/>
              <a:ext cx="127838" cy="4148052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2751569" y="927849"/>
            <a:ext cx="2416247" cy="504431"/>
            <a:chOff x="2751569" y="927849"/>
            <a:chExt cx="2416247" cy="50443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2851035" y="927849"/>
              <a:ext cx="23008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ko-KR" altLang="en-US" b="1" dirty="0" smtClean="0">
                  <a:solidFill>
                    <a:srgbClr val="92D050"/>
                  </a:solidFill>
                  <a:sym typeface="Wingdings" panose="05000000000000000000" pitchFamily="2" charset="2"/>
                </a:rPr>
                <a:t>유사도 </a:t>
              </a:r>
              <a:r>
                <a:rPr lang="en-US" altLang="ko-KR" b="1" dirty="0" smtClean="0">
                  <a:solidFill>
                    <a:srgbClr val="92D050"/>
                  </a:solidFill>
                  <a:sym typeface="Wingdings" panose="05000000000000000000" pitchFamily="2" charset="2"/>
                </a:rPr>
                <a:t>Threshold</a:t>
              </a:r>
              <a:endParaRPr lang="en-US" altLang="ko-KR" b="1" dirty="0">
                <a:solidFill>
                  <a:srgbClr val="92D05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31" name="왼쪽 대괄호 30"/>
            <p:cNvSpPr/>
            <p:nvPr/>
          </p:nvSpPr>
          <p:spPr>
            <a:xfrm rot="5400000">
              <a:off x="3892144" y="156607"/>
              <a:ext cx="135098" cy="2416247"/>
            </a:xfrm>
            <a:prstGeom prst="leftBracket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8031608" y="948306"/>
            <a:ext cx="2416247" cy="504431"/>
            <a:chOff x="2751569" y="927849"/>
            <a:chExt cx="2416247" cy="5044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2851035" y="927849"/>
              <a:ext cx="230089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ko-KR" altLang="en-US" b="1" dirty="0" smtClean="0">
                  <a:solidFill>
                    <a:srgbClr val="92D050"/>
                  </a:solidFill>
                  <a:sym typeface="Wingdings" panose="05000000000000000000" pitchFamily="2" charset="2"/>
                </a:rPr>
                <a:t>유사도 </a:t>
              </a:r>
              <a:r>
                <a:rPr lang="en-US" altLang="ko-KR" b="1" dirty="0" smtClean="0">
                  <a:solidFill>
                    <a:srgbClr val="92D050"/>
                  </a:solidFill>
                  <a:sym typeface="Wingdings" panose="05000000000000000000" pitchFamily="2" charset="2"/>
                </a:rPr>
                <a:t>Threshold</a:t>
              </a:r>
              <a:endParaRPr lang="en-US" altLang="ko-KR" b="1" dirty="0">
                <a:solidFill>
                  <a:srgbClr val="92D05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34" name="왼쪽 대괄호 33"/>
            <p:cNvSpPr/>
            <p:nvPr/>
          </p:nvSpPr>
          <p:spPr>
            <a:xfrm rot="5400000">
              <a:off x="3892144" y="156607"/>
              <a:ext cx="135098" cy="2416247"/>
            </a:xfrm>
            <a:prstGeom prst="leftBracket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3566"/>
              </p:ext>
            </p:extLst>
          </p:nvPr>
        </p:nvGraphicFramePr>
        <p:xfrm>
          <a:off x="3932754" y="2748176"/>
          <a:ext cx="4630401" cy="20087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3467">
                  <a:extLst>
                    <a:ext uri="{9D8B030D-6E8A-4147-A177-3AD203B41FA5}">
                      <a16:colId xmlns:a16="http://schemas.microsoft.com/office/drawing/2014/main" val="3135802177"/>
                    </a:ext>
                  </a:extLst>
                </a:gridCol>
                <a:gridCol w="1543467">
                  <a:extLst>
                    <a:ext uri="{9D8B030D-6E8A-4147-A177-3AD203B41FA5}">
                      <a16:colId xmlns:a16="http://schemas.microsoft.com/office/drawing/2014/main" val="3156650163"/>
                    </a:ext>
                  </a:extLst>
                </a:gridCol>
                <a:gridCol w="1543467">
                  <a:extLst>
                    <a:ext uri="{9D8B030D-6E8A-4147-A177-3AD203B41FA5}">
                      <a16:colId xmlns:a16="http://schemas.microsoft.com/office/drawing/2014/main" val="2882165415"/>
                    </a:ext>
                  </a:extLst>
                </a:gridCol>
              </a:tblGrid>
              <a:tr h="66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RSSI/</a:t>
                      </a:r>
                      <a:r>
                        <a:rPr lang="ko-KR" altLang="en-US" dirty="0" smtClean="0"/>
                        <a:t>유사도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정확도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축소율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640075"/>
                  </a:ext>
                </a:extLst>
              </a:tr>
              <a:tr h="66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-63, 4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179795"/>
                  </a:ext>
                </a:extLst>
              </a:tr>
              <a:tr h="66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-60, 4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05558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953965" y="3376988"/>
            <a:ext cx="4609190" cy="7511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39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620123"/>
            <a:ext cx="2071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68770" y="944390"/>
            <a:ext cx="5789721" cy="3054477"/>
            <a:chOff x="68770" y="944390"/>
            <a:chExt cx="5789721" cy="305447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770" y="944390"/>
              <a:ext cx="5789721" cy="3054477"/>
            </a:xfrm>
            <a:prstGeom prst="rect">
              <a:avLst/>
            </a:prstGeom>
          </p:spPr>
        </p:pic>
        <p:grpSp>
          <p:nvGrpSpPr>
            <p:cNvPr id="10" name="그룹 9"/>
            <p:cNvGrpSpPr/>
            <p:nvPr/>
          </p:nvGrpSpPr>
          <p:grpSpPr>
            <a:xfrm>
              <a:off x="3533775" y="2622550"/>
              <a:ext cx="1076325" cy="1212850"/>
              <a:chOff x="3533775" y="2622550"/>
              <a:chExt cx="1076325" cy="121285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4527550" y="2622550"/>
                <a:ext cx="82550" cy="514350"/>
              </a:xfrm>
              <a:prstGeom prst="rect">
                <a:avLst/>
              </a:prstGeom>
              <a:solidFill>
                <a:srgbClr val="00007F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27550" y="3159125"/>
                <a:ext cx="82550" cy="482600"/>
              </a:xfrm>
              <a:prstGeom prst="rect">
                <a:avLst/>
              </a:prstGeom>
              <a:solidFill>
                <a:srgbClr val="00007F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3533775" y="3114675"/>
                <a:ext cx="320675" cy="720725"/>
              </a:xfrm>
              <a:prstGeom prst="rect">
                <a:avLst/>
              </a:prstGeom>
              <a:solidFill>
                <a:srgbClr val="00007F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467225" y="2847975"/>
                <a:ext cx="82550" cy="638175"/>
              </a:xfrm>
              <a:prstGeom prst="rect">
                <a:avLst/>
              </a:prstGeom>
              <a:solidFill>
                <a:srgbClr val="00007F"/>
              </a:solidFill>
              <a:ln>
                <a:solidFill>
                  <a:srgbClr val="0000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타원 13"/>
            <p:cNvSpPr/>
            <p:nvPr/>
          </p:nvSpPr>
          <p:spPr>
            <a:xfrm>
              <a:off x="4006735" y="3494463"/>
              <a:ext cx="174567" cy="155575"/>
            </a:xfrm>
            <a:prstGeom prst="ellipse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615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482775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RSSI Vector </a:t>
            </a:r>
            <a:r>
              <a:rPr lang="ko-KR" altLang="en-US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유사도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E9AD5-1771-4434-9F47-302FCF2953C9}"/>
              </a:ext>
            </a:extLst>
          </p:cNvPr>
          <p:cNvSpPr txBox="1"/>
          <p:nvPr/>
        </p:nvSpPr>
        <p:spPr>
          <a:xfrm>
            <a:off x="354780" y="496932"/>
            <a:ext cx="768820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Vector</a:t>
            </a:r>
            <a:endParaRPr lang="en-US" altLang="ko-KR" sz="32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68720" y="1032710"/>
            <a:ext cx="68207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reference point : 2 x 2   /   Unique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한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4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 </a:t>
            </a:r>
          </a:p>
          <a:p>
            <a:pPr lvl="0">
              <a:defRPr/>
            </a:pP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8399171" y="2507466"/>
            <a:ext cx="25887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test point : 1 x 1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561791" y="3082198"/>
            <a:ext cx="2263468" cy="2135557"/>
            <a:chOff x="448681" y="3181855"/>
            <a:chExt cx="1338556" cy="1215578"/>
          </a:xfrm>
        </p:grpSpPr>
        <p:sp>
          <p:nvSpPr>
            <p:cNvPr id="19" name="직사각형 18"/>
            <p:cNvSpPr/>
            <p:nvPr/>
          </p:nvSpPr>
          <p:spPr>
            <a:xfrm>
              <a:off x="448681" y="3181855"/>
              <a:ext cx="1338556" cy="121557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66445" y="3671487"/>
                  <a:ext cx="1103028" cy="21022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𝟒𝟒𝟒𝟎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445" y="3671487"/>
                  <a:ext cx="1103028" cy="21022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직선 화살표 연결선 6"/>
          <p:cNvCxnSpPr/>
          <p:nvPr/>
        </p:nvCxnSpPr>
        <p:spPr>
          <a:xfrm flipV="1">
            <a:off x="4733218" y="3831547"/>
            <a:ext cx="3408218" cy="1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5338321" y="3094042"/>
            <a:ext cx="24767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차이 비교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AB54E1-9DF9-4C31-A5A1-9E3A8F9C387E}"/>
                  </a:ext>
                </a:extLst>
              </p:cNvPr>
              <p:cNvSpPr txBox="1"/>
              <p:nvPr/>
            </p:nvSpPr>
            <p:spPr>
              <a:xfrm>
                <a:off x="340108" y="5635941"/>
                <a:ext cx="11508993" cy="5627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ko-KR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RSSI </a:t>
                </a:r>
                <a:r>
                  <a:rPr lang="ko-KR" altLang="en-US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차</a:t>
                </a:r>
                <a14:m>
                  <m:oMath xmlns:m="http://schemas.openxmlformats.org/officeDocument/2006/math">
                    <m:r>
                      <a:rPr lang="ko-KR" altLang="en-US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이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𝑅𝑒𝑓𝑒𝑟𝑒𝑛𝑐𝑒</m:t>
                    </m:r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𝑃𝑜𝑖𝑛𝑡</m:t>
                    </m:r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  </m:t>
                    </m:r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𝑇𝑒𝑠𝑡</m:t>
                    </m:r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𝑃𝑜𝑖𝑛𝑡</m:t>
                    </m:r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둘다에서</m:t>
                    </m:r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ko-KR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확인되는</m:t>
                    </m:r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𝑤𝑖𝑓𝑖</m:t>
                    </m:r>
                    <m:r>
                      <a:rPr lang="ko-KR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의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rPr>
                      <m:t>RSSI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2000" dirty="0">
                        <a:solidFill>
                          <a:srgbClr val="FF0000"/>
                        </a:solidFill>
                        <a:sym typeface="Wingdings" panose="05000000000000000000" pitchFamily="2" charset="2"/>
                      </a:rPr>
                      <m:t>차이</m:t>
                    </m:r>
                    <m:r>
                      <a:rPr lang="ko-KR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의</m:t>
                    </m:r>
                  </m:oMath>
                </a14:m>
                <a:r>
                  <a:rPr lang="en-US" altLang="ko-KR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ko-KR" altLang="en-US" sz="20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평균</a:t>
                </a:r>
                <a:endParaRPr lang="en-US" altLang="ko-KR" sz="2000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AB54E1-9DF9-4C31-A5A1-9E3A8F9C3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8" y="5635941"/>
                <a:ext cx="11508993" cy="562783"/>
              </a:xfrm>
              <a:prstGeom prst="rect">
                <a:avLst/>
              </a:prstGeom>
              <a:blipFill>
                <a:blip r:embed="rId3"/>
                <a:stretch>
                  <a:fillRect l="-477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340108" y="2208216"/>
            <a:ext cx="3974718" cy="3416128"/>
            <a:chOff x="448680" y="3181855"/>
            <a:chExt cx="3072611" cy="2770264"/>
          </a:xfrm>
        </p:grpSpPr>
        <p:sp>
          <p:nvSpPr>
            <p:cNvPr id="3" name="직사각형 2"/>
            <p:cNvSpPr/>
            <p:nvPr/>
          </p:nvSpPr>
          <p:spPr>
            <a:xfrm>
              <a:off x="448680" y="3181855"/>
              <a:ext cx="3072611" cy="2770264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>
              <a:stCxn id="3" idx="0"/>
              <a:endCxn id="3" idx="2"/>
            </p:cNvCxnSpPr>
            <p:nvPr/>
          </p:nvCxnSpPr>
          <p:spPr>
            <a:xfrm>
              <a:off x="1984986" y="3181855"/>
              <a:ext cx="0" cy="27702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3" idx="1"/>
              <a:endCxn id="3" idx="3"/>
            </p:cNvCxnSpPr>
            <p:nvPr/>
          </p:nvCxnSpPr>
          <p:spPr>
            <a:xfrm>
              <a:off x="448680" y="4566987"/>
              <a:ext cx="307261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64336" y="3611008"/>
                  <a:ext cx="1304995" cy="27690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𝟒𝟒𝟒𝟒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36" y="3611008"/>
                  <a:ext cx="1304995" cy="276901"/>
                </a:xfrm>
                <a:prstGeom prst="rect">
                  <a:avLst/>
                </a:prstGeom>
                <a:blipFill>
                  <a:blip r:embed="rId4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2100641" y="3611008"/>
                  <a:ext cx="1304995" cy="29950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𝟓𝟎𝟑𝟎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0641" y="3611008"/>
                  <a:ext cx="1304995" cy="2995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60153" y="4970508"/>
                  <a:ext cx="1304995" cy="29950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𝟏𝟐𝟑𝟒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53" y="4970508"/>
                  <a:ext cx="1304995" cy="2995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779072" y="1741670"/>
            <a:ext cx="5357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5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086825" y="1386530"/>
            <a:ext cx="82193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Korea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Univ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AP,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Eduroam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Unistore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iptime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  RSSI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값 입력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 flipH="1">
            <a:off x="5153793" y="1722048"/>
            <a:ext cx="369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 flipH="1">
            <a:off x="6297848" y="1722048"/>
            <a:ext cx="369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2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 flipH="1">
            <a:off x="7220761" y="1718234"/>
            <a:ext cx="369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0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2375469" y="3887763"/>
            <a:ext cx="1884032" cy="1769655"/>
            <a:chOff x="2546481" y="3885697"/>
            <a:chExt cx="2120769" cy="2066422"/>
          </a:xfrm>
        </p:grpSpPr>
        <p:cxnSp>
          <p:nvCxnSpPr>
            <p:cNvPr id="43" name="직선 연결선 42"/>
            <p:cNvCxnSpPr/>
            <p:nvPr/>
          </p:nvCxnSpPr>
          <p:spPr>
            <a:xfrm flipH="1">
              <a:off x="2557965" y="3885697"/>
              <a:ext cx="2109285" cy="206642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>
              <a:off x="2546481" y="3907984"/>
              <a:ext cx="2120769" cy="203152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412202" y="3434006"/>
            <a:ext cx="3708321" cy="2088992"/>
            <a:chOff x="412202" y="3434006"/>
            <a:chExt cx="3708321" cy="208899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445854" y="3434006"/>
              <a:ext cx="16060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 0 RSSI </a:t>
              </a:r>
              <a:r>
                <a:rPr lang="ko-KR" altLang="en-US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차이</a:t>
              </a:r>
              <a:endPara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2514446" y="3454122"/>
              <a:ext cx="16060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 1 RSSI </a:t>
              </a:r>
              <a:r>
                <a:rPr lang="ko-KR" altLang="en-US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차이</a:t>
              </a:r>
              <a:endPara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412202" y="5153666"/>
              <a:ext cx="183775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 2 RSSI </a:t>
              </a:r>
              <a:r>
                <a:rPr lang="ko-KR" altLang="en-US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차이</a:t>
              </a:r>
              <a:endPara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2743535" y="4201732"/>
                <a:ext cx="2410258" cy="12003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Bit Vector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𝟎𝟎𝟏𝟏</m:t>
                    </m:r>
                  </m:oMath>
                </a14:m>
                <a:endPara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0">
                  <a:defRPr/>
                </a:pPr>
                <a:r>
                  <a:rPr lang="en-US" altLang="ko-KR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1 Bit Vector </a:t>
                </a:r>
                <a:r>
                  <a:rPr lang="ko-KR" altLang="en-US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유사도</a:t>
                </a:r>
                <a:endPara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0">
                  <a:defRPr/>
                </a:pPr>
                <a:r>
                  <a:rPr lang="en-US" altLang="ko-KR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RSSI Vector 0044</a:t>
                </a:r>
              </a:p>
              <a:p>
                <a:pPr lvl="0">
                  <a:defRPr/>
                </a:pPr>
                <a:r>
                  <a:rPr lang="en-US" altLang="ko-KR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0 RSSI </a:t>
                </a:r>
                <a:r>
                  <a:rPr lang="ko-KR" altLang="en-US" b="1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차이</a:t>
                </a:r>
                <a:endPara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535" y="4201732"/>
                <a:ext cx="2410258" cy="1200329"/>
              </a:xfrm>
              <a:prstGeom prst="rect">
                <a:avLst/>
              </a:prstGeom>
              <a:blipFill>
                <a:blip r:embed="rId7"/>
                <a:stretch>
                  <a:fillRect l="-2025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98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482775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RSSI Vector </a:t>
            </a:r>
            <a:r>
              <a:rPr lang="ko-KR" altLang="en-US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유사도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E9AD5-1771-4434-9F47-302FCF2953C9}"/>
              </a:ext>
            </a:extLst>
          </p:cNvPr>
          <p:cNvSpPr txBox="1"/>
          <p:nvPr/>
        </p:nvSpPr>
        <p:spPr>
          <a:xfrm>
            <a:off x="354779" y="554082"/>
            <a:ext cx="1001794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유사도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Threshold : RSSI </a:t>
            </a: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차이가 낮은 순서대로</a:t>
            </a:r>
            <a:endParaRPr lang="en-US" altLang="ko-KR" sz="32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655334" y="1135527"/>
            <a:ext cx="3313065" cy="2559038"/>
            <a:chOff x="7982464" y="3291878"/>
            <a:chExt cx="2588708" cy="16484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7982464" y="3291878"/>
              <a:ext cx="25887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Ex) test point : 1 x 1</a:t>
              </a: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8524138" y="3724710"/>
              <a:ext cx="1338556" cy="1215578"/>
              <a:chOff x="448681" y="3181855"/>
              <a:chExt cx="1338556" cy="1215578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448681" y="3181855"/>
                <a:ext cx="1338556" cy="1215578"/>
              </a:xfrm>
              <a:prstGeom prst="rect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63B7449-A356-41D8-9650-31F4B8C52ACC}"/>
                      </a:ext>
                    </a:extLst>
                  </p:cNvPr>
                  <p:cNvSpPr txBox="1"/>
                  <p:nvPr/>
                </p:nvSpPr>
                <p:spPr>
                  <a:xfrm>
                    <a:off x="566444" y="3667273"/>
                    <a:ext cx="1103028" cy="23790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lvl="0"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𝟒𝟒𝟒</m:t>
                          </m:r>
                          <m:r>
                            <a:rPr lang="en-US" altLang="ko-KR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𝟎</m:t>
                          </m:r>
                        </m:oMath>
                      </m:oMathPara>
                    </a14:m>
                    <a:endParaRPr lang="en-US" altLang="ko-KR" b="1" dirty="0">
                      <a:solidFill>
                        <a:prstClr val="black"/>
                      </a:solidFill>
                      <a:sym typeface="Wingdings" panose="05000000000000000000" pitchFamily="2" charset="2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63B7449-A356-41D8-9650-31F4B8C52A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444" y="3667273"/>
                    <a:ext cx="1103028" cy="23790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5028129" y="4245601"/>
            <a:ext cx="67414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등 </a:t>
            </a:r>
            <a:r>
              <a:rPr lang="en-US" altLang="ko-KR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[(0,0)] 2</a:t>
            </a:r>
            <a:r>
              <a:rPr lang="ko-KR" altLang="en-US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등 </a:t>
            </a:r>
            <a:r>
              <a:rPr lang="en-US" altLang="ko-KR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[(0,1)] 3</a:t>
            </a:r>
            <a:r>
              <a:rPr lang="ko-KR" altLang="en-US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등</a:t>
            </a:r>
            <a:r>
              <a:rPr lang="en-US" altLang="ko-KR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[(1,0)]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4781600" y="4904181"/>
            <a:ext cx="711022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이중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유사도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Threshold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만큼 정답 좌표로 </a:t>
            </a:r>
            <a:r>
              <a:rPr lang="ko-KR" altLang="en-US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가져</a:t>
            </a:r>
            <a:r>
              <a:rPr lang="ko-KR" altLang="en-US" b="1" dirty="0" err="1">
                <a:solidFill>
                  <a:prstClr val="black"/>
                </a:solidFill>
                <a:sym typeface="Wingdings" panose="05000000000000000000" pitchFamily="2" charset="2"/>
              </a:rPr>
              <a:t>감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유사도 </a:t>
            </a:r>
            <a:r>
              <a:rPr lang="en-US" altLang="ko-KR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Thres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= 2  1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등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, 2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등까지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가져간다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정답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(0,0), (1,0)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448680" y="1819275"/>
            <a:ext cx="4218570" cy="4132844"/>
            <a:chOff x="448680" y="3181855"/>
            <a:chExt cx="3072611" cy="2770264"/>
          </a:xfrm>
        </p:grpSpPr>
        <p:sp>
          <p:nvSpPr>
            <p:cNvPr id="3" name="직사각형 2"/>
            <p:cNvSpPr/>
            <p:nvPr/>
          </p:nvSpPr>
          <p:spPr>
            <a:xfrm>
              <a:off x="448680" y="3181855"/>
              <a:ext cx="3072611" cy="2770264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/>
            <p:cNvCxnSpPr>
              <a:stCxn id="3" idx="0"/>
              <a:endCxn id="3" idx="2"/>
            </p:cNvCxnSpPr>
            <p:nvPr/>
          </p:nvCxnSpPr>
          <p:spPr>
            <a:xfrm>
              <a:off x="1984986" y="3181855"/>
              <a:ext cx="0" cy="277026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stCxn id="3" idx="1"/>
              <a:endCxn id="3" idx="3"/>
            </p:cNvCxnSpPr>
            <p:nvPr/>
          </p:nvCxnSpPr>
          <p:spPr>
            <a:xfrm>
              <a:off x="448680" y="4566987"/>
              <a:ext cx="3072611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64336" y="3611008"/>
                  <a:ext cx="1304995" cy="2475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𝟒𝟒𝟒𝟒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36" y="3611008"/>
                  <a:ext cx="1304995" cy="2475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2100641" y="3611008"/>
                  <a:ext cx="1304995" cy="2475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𝟓𝟎𝟑</m:t>
                        </m:r>
                        <m:r>
                          <a:rPr lang="en-US" altLang="ko-KR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0641" y="3611008"/>
                  <a:ext cx="1304995" cy="2475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60153" y="4970508"/>
                  <a:ext cx="1304995" cy="2475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𝟏𝟐𝟑𝟒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53" y="4970508"/>
                  <a:ext cx="1304995" cy="2475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그룹 20"/>
            <p:cNvGrpSpPr/>
            <p:nvPr/>
          </p:nvGrpSpPr>
          <p:grpSpPr>
            <a:xfrm>
              <a:off x="1056042" y="3239862"/>
              <a:ext cx="2422481" cy="1627597"/>
              <a:chOff x="1056042" y="3239862"/>
              <a:chExt cx="2422481" cy="162759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1151206" y="3239862"/>
                <a:ext cx="77386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ko-KR" altLang="en-US" b="1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등</a:t>
                </a:r>
                <a:endParaRPr lang="en-US" altLang="ko-KR" b="1" dirty="0" smtClean="0">
                  <a:solidFill>
                    <a:srgbClr val="00B0F0"/>
                  </a:solidFill>
                  <a:sym typeface="Wingdings" panose="05000000000000000000" pitchFamily="2" charset="2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2704662" y="3254801"/>
                <a:ext cx="77386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2</a:t>
                </a:r>
                <a:r>
                  <a:rPr lang="ko-KR" altLang="en-US" b="1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등</a:t>
                </a:r>
                <a:endParaRPr lang="en-US" altLang="ko-KR" b="1" dirty="0" smtClean="0">
                  <a:solidFill>
                    <a:srgbClr val="00B0F0"/>
                  </a:solidFill>
                  <a:sym typeface="Wingdings" panose="05000000000000000000" pitchFamily="2" charset="2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1056042" y="4619894"/>
                <a:ext cx="773861" cy="2475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altLang="ko-KR" b="1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3</a:t>
                </a:r>
                <a:r>
                  <a:rPr lang="ko-KR" altLang="en-US" b="1" dirty="0" smtClean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등</a:t>
                </a:r>
                <a:endParaRPr lang="en-US" altLang="ko-KR" b="1" dirty="0" smtClean="0">
                  <a:solidFill>
                    <a:srgbClr val="00B0F0"/>
                  </a:solidFill>
                  <a:sym typeface="Wingdings" panose="05000000000000000000" pitchFamily="2" charset="2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646831" y="4184817"/>
              <a:ext cx="1183072" cy="2475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0 RSSI </a:t>
              </a:r>
              <a:r>
                <a:rPr lang="ko-KR" altLang="en-US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차이</a:t>
              </a:r>
              <a:endPara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546481" y="3885697"/>
            <a:ext cx="2120769" cy="2066422"/>
            <a:chOff x="2546481" y="3885697"/>
            <a:chExt cx="2120769" cy="2066422"/>
          </a:xfrm>
        </p:grpSpPr>
        <p:cxnSp>
          <p:nvCxnSpPr>
            <p:cNvPr id="38" name="직선 연결선 37"/>
            <p:cNvCxnSpPr/>
            <p:nvPr/>
          </p:nvCxnSpPr>
          <p:spPr>
            <a:xfrm flipH="1">
              <a:off x="2557965" y="3885697"/>
              <a:ext cx="2109285" cy="206642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2546481" y="3907984"/>
              <a:ext cx="2120769" cy="203152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2770890" y="3360822"/>
            <a:ext cx="16243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RSSI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차이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709248" y="5437585"/>
            <a:ext cx="16243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 RSSI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차이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94407" y="1825886"/>
            <a:ext cx="4186064" cy="2069336"/>
            <a:chOff x="494407" y="1825886"/>
            <a:chExt cx="4186064" cy="2069336"/>
          </a:xfrm>
        </p:grpSpPr>
        <p:sp>
          <p:nvSpPr>
            <p:cNvPr id="42" name="타원 41"/>
            <p:cNvSpPr/>
            <p:nvPr/>
          </p:nvSpPr>
          <p:spPr>
            <a:xfrm>
              <a:off x="494407" y="1844936"/>
              <a:ext cx="2090564" cy="2050286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2589907" y="1825886"/>
              <a:ext cx="2090564" cy="2050286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50981" y="3933322"/>
            <a:ext cx="2120769" cy="2066422"/>
            <a:chOff x="2546481" y="3885697"/>
            <a:chExt cx="2120769" cy="2066422"/>
          </a:xfrm>
        </p:grpSpPr>
        <p:cxnSp>
          <p:nvCxnSpPr>
            <p:cNvPr id="45" name="직선 연결선 44"/>
            <p:cNvCxnSpPr/>
            <p:nvPr/>
          </p:nvCxnSpPr>
          <p:spPr>
            <a:xfrm flipH="1">
              <a:off x="2557965" y="3885697"/>
              <a:ext cx="2109285" cy="206642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>
              <a:off x="2546481" y="3907984"/>
              <a:ext cx="2120769" cy="2031524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522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50" y="482775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582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RSSI Vector Parameter </a:t>
            </a:r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1" y="554082"/>
            <a:ext cx="30284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prstClr val="black"/>
                </a:solidFill>
                <a:sym typeface="Wingdings" panose="05000000000000000000" pitchFamily="2" charset="2"/>
              </a:rPr>
              <a:t>최적 </a:t>
            </a:r>
            <a:r>
              <a:rPr lang="ko-KR" altLang="en-US" sz="2400" b="1" dirty="0" err="1">
                <a:solidFill>
                  <a:prstClr val="black"/>
                </a:solidFill>
                <a:sym typeface="Wingdings" panose="05000000000000000000" pitchFamily="2" charset="2"/>
              </a:rPr>
              <a:t>파라미터</a:t>
            </a:r>
            <a:r>
              <a:rPr lang="ko-KR" altLang="en-US" sz="2400" b="1" dirty="0">
                <a:solidFill>
                  <a:prstClr val="black"/>
                </a:solidFill>
                <a:sym typeface="Wingdings" panose="05000000000000000000" pitchFamily="2" charset="2"/>
              </a:rPr>
              <a:t> 찾기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3270250" y="600248"/>
            <a:ext cx="74319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유사도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Threshold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64367"/>
              </p:ext>
            </p:extLst>
          </p:nvPr>
        </p:nvGraphicFramePr>
        <p:xfrm>
          <a:off x="354781" y="3981257"/>
          <a:ext cx="102439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421">
                  <a:extLst>
                    <a:ext uri="{9D8B030D-6E8A-4147-A177-3AD203B41FA5}">
                      <a16:colId xmlns:a16="http://schemas.microsoft.com/office/drawing/2014/main" val="2099503275"/>
                    </a:ext>
                  </a:extLst>
                </a:gridCol>
                <a:gridCol w="1463421">
                  <a:extLst>
                    <a:ext uri="{9D8B030D-6E8A-4147-A177-3AD203B41FA5}">
                      <a16:colId xmlns:a16="http://schemas.microsoft.com/office/drawing/2014/main" val="201084711"/>
                    </a:ext>
                  </a:extLst>
                </a:gridCol>
                <a:gridCol w="1463421">
                  <a:extLst>
                    <a:ext uri="{9D8B030D-6E8A-4147-A177-3AD203B41FA5}">
                      <a16:colId xmlns:a16="http://schemas.microsoft.com/office/drawing/2014/main" val="407488466"/>
                    </a:ext>
                  </a:extLst>
                </a:gridCol>
                <a:gridCol w="1463421">
                  <a:extLst>
                    <a:ext uri="{9D8B030D-6E8A-4147-A177-3AD203B41FA5}">
                      <a16:colId xmlns:a16="http://schemas.microsoft.com/office/drawing/2014/main" val="1180843705"/>
                    </a:ext>
                  </a:extLst>
                </a:gridCol>
                <a:gridCol w="1463421">
                  <a:extLst>
                    <a:ext uri="{9D8B030D-6E8A-4147-A177-3AD203B41FA5}">
                      <a16:colId xmlns:a16="http://schemas.microsoft.com/office/drawing/2014/main" val="1465396215"/>
                    </a:ext>
                  </a:extLst>
                </a:gridCol>
                <a:gridCol w="1463421">
                  <a:extLst>
                    <a:ext uri="{9D8B030D-6E8A-4147-A177-3AD203B41FA5}">
                      <a16:colId xmlns:a16="http://schemas.microsoft.com/office/drawing/2014/main" val="2765261078"/>
                    </a:ext>
                  </a:extLst>
                </a:gridCol>
                <a:gridCol w="1463421">
                  <a:extLst>
                    <a:ext uri="{9D8B030D-6E8A-4147-A177-3AD203B41FA5}">
                      <a16:colId xmlns:a16="http://schemas.microsoft.com/office/drawing/2014/main" val="2692709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정확도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2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축소율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8.9%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739749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310345" y="2919846"/>
            <a:ext cx="51095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가져갈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유사도 높은 그룹 개수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38726"/>
              </p:ext>
            </p:extLst>
          </p:nvPr>
        </p:nvGraphicFramePr>
        <p:xfrm>
          <a:off x="354781" y="1033191"/>
          <a:ext cx="4242156" cy="17369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4052">
                  <a:extLst>
                    <a:ext uri="{9D8B030D-6E8A-4147-A177-3AD203B41FA5}">
                      <a16:colId xmlns:a16="http://schemas.microsoft.com/office/drawing/2014/main" val="3135802177"/>
                    </a:ext>
                  </a:extLst>
                </a:gridCol>
                <a:gridCol w="1414052">
                  <a:extLst>
                    <a:ext uri="{9D8B030D-6E8A-4147-A177-3AD203B41FA5}">
                      <a16:colId xmlns:a16="http://schemas.microsoft.com/office/drawing/2014/main" val="3156650163"/>
                    </a:ext>
                  </a:extLst>
                </a:gridCol>
                <a:gridCol w="1414052">
                  <a:extLst>
                    <a:ext uri="{9D8B030D-6E8A-4147-A177-3AD203B41FA5}">
                      <a16:colId xmlns:a16="http://schemas.microsoft.com/office/drawing/2014/main" val="2882165415"/>
                    </a:ext>
                  </a:extLst>
                </a:gridCol>
              </a:tblGrid>
              <a:tr h="578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RSSI/</a:t>
                      </a:r>
                      <a:r>
                        <a:rPr lang="ko-KR" altLang="en-US" sz="1400" dirty="0" smtClean="0"/>
                        <a:t>유사도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축소율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640075"/>
                  </a:ext>
                </a:extLst>
              </a:tr>
              <a:tr h="578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-63, 4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179795"/>
                  </a:ext>
                </a:extLst>
              </a:tr>
              <a:tr h="578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-60, 4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99%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05558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54781" y="1607814"/>
            <a:ext cx="1399204" cy="5391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2522911" y="3427235"/>
            <a:ext cx="7221164" cy="554022"/>
            <a:chOff x="2522911" y="3427235"/>
            <a:chExt cx="7221164" cy="55402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4596937" y="3427235"/>
              <a:ext cx="27897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RSSI </a:t>
              </a:r>
              <a:r>
                <a:rPr lang="ko-KR" altLang="en-US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유사도 </a:t>
              </a: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Threshold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36" name="왼쪽 대괄호 35"/>
            <p:cNvSpPr/>
            <p:nvPr/>
          </p:nvSpPr>
          <p:spPr>
            <a:xfrm rot="5400000">
              <a:off x="6057547" y="294729"/>
              <a:ext cx="151892" cy="7221164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307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49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645065"/>
            <a:ext cx="2071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979388"/>
              </p:ext>
            </p:extLst>
          </p:nvPr>
        </p:nvGraphicFramePr>
        <p:xfrm>
          <a:off x="247550" y="1014397"/>
          <a:ext cx="3950376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92">
                  <a:extLst>
                    <a:ext uri="{9D8B030D-6E8A-4147-A177-3AD203B41FA5}">
                      <a16:colId xmlns:a16="http://schemas.microsoft.com/office/drawing/2014/main" val="19540143"/>
                    </a:ext>
                  </a:extLst>
                </a:gridCol>
                <a:gridCol w="1316792">
                  <a:extLst>
                    <a:ext uri="{9D8B030D-6E8A-4147-A177-3AD203B41FA5}">
                      <a16:colId xmlns:a16="http://schemas.microsoft.com/office/drawing/2014/main" val="17305397"/>
                    </a:ext>
                  </a:extLst>
                </a:gridCol>
                <a:gridCol w="1316792">
                  <a:extLst>
                    <a:ext uri="{9D8B030D-6E8A-4147-A177-3AD203B41FA5}">
                      <a16:colId xmlns:a16="http://schemas.microsoft.com/office/drawing/2014/main" val="2964657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81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</a:t>
                      </a:r>
                      <a:r>
                        <a:rPr lang="ko-KR" altLang="en-US" sz="1400" baseline="0" dirty="0" smtClean="0"/>
                        <a:t> 센터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3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하나스퀘어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 </a:t>
                      </a:r>
                      <a:r>
                        <a:rPr lang="ko-KR" altLang="en-US" sz="1400" dirty="0" err="1" smtClean="0"/>
                        <a:t>실험동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7703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301941"/>
              </p:ext>
            </p:extLst>
          </p:nvPr>
        </p:nvGraphicFramePr>
        <p:xfrm>
          <a:off x="4499705" y="1010499"/>
          <a:ext cx="4218015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005">
                  <a:extLst>
                    <a:ext uri="{9D8B030D-6E8A-4147-A177-3AD203B41FA5}">
                      <a16:colId xmlns:a16="http://schemas.microsoft.com/office/drawing/2014/main" val="19540143"/>
                    </a:ext>
                  </a:extLst>
                </a:gridCol>
                <a:gridCol w="1406005">
                  <a:extLst>
                    <a:ext uri="{9D8B030D-6E8A-4147-A177-3AD203B41FA5}">
                      <a16:colId xmlns:a16="http://schemas.microsoft.com/office/drawing/2014/main" val="17305397"/>
                    </a:ext>
                  </a:extLst>
                </a:gridCol>
                <a:gridCol w="1406005">
                  <a:extLst>
                    <a:ext uri="{9D8B030D-6E8A-4147-A177-3AD203B41FA5}">
                      <a16:colId xmlns:a16="http://schemas.microsoft.com/office/drawing/2014/main" val="2964657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81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</a:t>
                      </a:r>
                      <a:r>
                        <a:rPr lang="ko-KR" altLang="en-US" sz="1400" baseline="0" dirty="0" smtClean="0"/>
                        <a:t> 센터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3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하나스퀘어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 </a:t>
                      </a:r>
                      <a:r>
                        <a:rPr lang="ko-KR" altLang="en-US" sz="1400" dirty="0" err="1" smtClean="0"/>
                        <a:t>실험동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7703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52827"/>
              </p:ext>
            </p:extLst>
          </p:nvPr>
        </p:nvGraphicFramePr>
        <p:xfrm>
          <a:off x="9228246" y="1010499"/>
          <a:ext cx="263358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92">
                  <a:extLst>
                    <a:ext uri="{9D8B030D-6E8A-4147-A177-3AD203B41FA5}">
                      <a16:colId xmlns:a16="http://schemas.microsoft.com/office/drawing/2014/main" val="19540143"/>
                    </a:ext>
                  </a:extLst>
                </a:gridCol>
                <a:gridCol w="1316792">
                  <a:extLst>
                    <a:ext uri="{9D8B030D-6E8A-4147-A177-3AD203B41FA5}">
                      <a16:colId xmlns:a16="http://schemas.microsoft.com/office/drawing/2014/main" val="17305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축소율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감소율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81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</a:t>
                      </a:r>
                      <a:r>
                        <a:rPr lang="ko-KR" altLang="en-US" sz="1400" baseline="0" dirty="0" smtClean="0"/>
                        <a:t> 센터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47%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3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하나스퀘어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 </a:t>
                      </a:r>
                      <a:r>
                        <a:rPr lang="ko-KR" altLang="en-US" sz="1400" dirty="0" err="1" smtClean="0"/>
                        <a:t>실험동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57%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7703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494589" y="624542"/>
            <a:ext cx="3692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 +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885786" y="2293639"/>
            <a:ext cx="1312140" cy="34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3032"/>
              </p:ext>
            </p:extLst>
          </p:nvPr>
        </p:nvGraphicFramePr>
        <p:xfrm>
          <a:off x="451713" y="4310103"/>
          <a:ext cx="100075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200">
                  <a:extLst>
                    <a:ext uri="{9D8B030D-6E8A-4147-A177-3AD203B41FA5}">
                      <a16:colId xmlns:a16="http://schemas.microsoft.com/office/drawing/2014/main" val="3188539340"/>
                    </a:ext>
                  </a:extLst>
                </a:gridCol>
                <a:gridCol w="2219133">
                  <a:extLst>
                    <a:ext uri="{9D8B030D-6E8A-4147-A177-3AD203B41FA5}">
                      <a16:colId xmlns:a16="http://schemas.microsoft.com/office/drawing/2014/main" val="3763468343"/>
                    </a:ext>
                  </a:extLst>
                </a:gridCol>
                <a:gridCol w="2219133">
                  <a:extLst>
                    <a:ext uri="{9D8B030D-6E8A-4147-A177-3AD203B41FA5}">
                      <a16:colId xmlns:a16="http://schemas.microsoft.com/office/drawing/2014/main" val="2484256887"/>
                    </a:ext>
                  </a:extLst>
                </a:gridCol>
                <a:gridCol w="2219133">
                  <a:extLst>
                    <a:ext uri="{9D8B030D-6E8A-4147-A177-3AD203B41FA5}">
                      <a16:colId xmlns:a16="http://schemas.microsoft.com/office/drawing/2014/main" val="3309255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포스코 센터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하나스퀘어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포스코 </a:t>
                      </a:r>
                      <a:r>
                        <a:rPr lang="ko-KR" altLang="en-US" dirty="0" err="1" smtClean="0"/>
                        <a:t>실험동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1576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Unique</a:t>
                      </a:r>
                      <a:r>
                        <a:rPr lang="en-US" altLang="ko-KR" baseline="0" dirty="0" smtClean="0"/>
                        <a:t> SSID Number(</a:t>
                      </a:r>
                      <a:r>
                        <a:rPr lang="ko-KR" altLang="en-US" baseline="0" dirty="0" smtClean="0"/>
                        <a:t>전체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439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Unique</a:t>
                      </a:r>
                      <a:r>
                        <a:rPr lang="en-US" altLang="ko-KR" baseline="0" dirty="0" smtClean="0"/>
                        <a:t> SSID Number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(RSSI Threshold </a:t>
                      </a:r>
                      <a:r>
                        <a:rPr lang="ko-KR" altLang="en-US" baseline="0" dirty="0" smtClean="0"/>
                        <a:t>적용 후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4423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51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50" y="482775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3" y="21061"/>
            <a:ext cx="461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RSSI Vector Parameter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1" y="554082"/>
            <a:ext cx="30284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prstClr val="black"/>
                </a:solidFill>
                <a:sym typeface="Wingdings" panose="05000000000000000000" pitchFamily="2" charset="2"/>
              </a:rPr>
              <a:t>최적 </a:t>
            </a:r>
            <a:r>
              <a:rPr lang="ko-KR" altLang="en-US" sz="2400" b="1" dirty="0" err="1">
                <a:solidFill>
                  <a:prstClr val="black"/>
                </a:solidFill>
                <a:sym typeface="Wingdings" panose="05000000000000000000" pitchFamily="2" charset="2"/>
              </a:rPr>
              <a:t>파라미터</a:t>
            </a:r>
            <a:r>
              <a:rPr lang="ko-KR" altLang="en-US" sz="2400" b="1" dirty="0">
                <a:solidFill>
                  <a:prstClr val="black"/>
                </a:solidFill>
                <a:sym typeface="Wingdings" panose="05000000000000000000" pitchFamily="2" charset="2"/>
              </a:rPr>
              <a:t> 찾기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3270250" y="600248"/>
            <a:ext cx="74319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유사도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Threshold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30881"/>
              </p:ext>
            </p:extLst>
          </p:nvPr>
        </p:nvGraphicFramePr>
        <p:xfrm>
          <a:off x="354781" y="3666932"/>
          <a:ext cx="102439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421">
                  <a:extLst>
                    <a:ext uri="{9D8B030D-6E8A-4147-A177-3AD203B41FA5}">
                      <a16:colId xmlns:a16="http://schemas.microsoft.com/office/drawing/2014/main" val="2099503275"/>
                    </a:ext>
                  </a:extLst>
                </a:gridCol>
                <a:gridCol w="1463421">
                  <a:extLst>
                    <a:ext uri="{9D8B030D-6E8A-4147-A177-3AD203B41FA5}">
                      <a16:colId xmlns:a16="http://schemas.microsoft.com/office/drawing/2014/main" val="201084711"/>
                    </a:ext>
                  </a:extLst>
                </a:gridCol>
                <a:gridCol w="1463421">
                  <a:extLst>
                    <a:ext uri="{9D8B030D-6E8A-4147-A177-3AD203B41FA5}">
                      <a16:colId xmlns:a16="http://schemas.microsoft.com/office/drawing/2014/main" val="407488466"/>
                    </a:ext>
                  </a:extLst>
                </a:gridCol>
                <a:gridCol w="1463421">
                  <a:extLst>
                    <a:ext uri="{9D8B030D-6E8A-4147-A177-3AD203B41FA5}">
                      <a16:colId xmlns:a16="http://schemas.microsoft.com/office/drawing/2014/main" val="1180843705"/>
                    </a:ext>
                  </a:extLst>
                </a:gridCol>
                <a:gridCol w="1463421">
                  <a:extLst>
                    <a:ext uri="{9D8B030D-6E8A-4147-A177-3AD203B41FA5}">
                      <a16:colId xmlns:a16="http://schemas.microsoft.com/office/drawing/2014/main" val="1465396215"/>
                    </a:ext>
                  </a:extLst>
                </a:gridCol>
                <a:gridCol w="1463421">
                  <a:extLst>
                    <a:ext uri="{9D8B030D-6E8A-4147-A177-3AD203B41FA5}">
                      <a16:colId xmlns:a16="http://schemas.microsoft.com/office/drawing/2014/main" val="2765261078"/>
                    </a:ext>
                  </a:extLst>
                </a:gridCol>
                <a:gridCol w="1463421">
                  <a:extLst>
                    <a:ext uri="{9D8B030D-6E8A-4147-A177-3AD203B41FA5}">
                      <a16:colId xmlns:a16="http://schemas.microsoft.com/office/drawing/2014/main" val="2692709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정확도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2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축소율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8.9%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9.6%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10.5%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739749"/>
                  </a:ext>
                </a:extLst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05605"/>
              </p:ext>
            </p:extLst>
          </p:nvPr>
        </p:nvGraphicFramePr>
        <p:xfrm>
          <a:off x="302136" y="5258083"/>
          <a:ext cx="5065119" cy="10493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373">
                  <a:extLst>
                    <a:ext uri="{9D8B030D-6E8A-4147-A177-3AD203B41FA5}">
                      <a16:colId xmlns:a16="http://schemas.microsoft.com/office/drawing/2014/main" val="3135802177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3156650163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2882165415"/>
                    </a:ext>
                  </a:extLst>
                </a:gridCol>
              </a:tblGrid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RSSI / </a:t>
                      </a:r>
                      <a:r>
                        <a:rPr lang="ko-KR" altLang="en-US" sz="1100" dirty="0" smtClean="0"/>
                        <a:t>유사도 그룹 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정확도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평균 축소율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640075"/>
                  </a:ext>
                </a:extLst>
              </a:tr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-63, 4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100%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19%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17979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310345" y="2919846"/>
            <a:ext cx="51095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가져갈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유사도 높은 그룹 개수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804152"/>
              </p:ext>
            </p:extLst>
          </p:nvPr>
        </p:nvGraphicFramePr>
        <p:xfrm>
          <a:off x="6617444" y="5241457"/>
          <a:ext cx="5065119" cy="10493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373">
                  <a:extLst>
                    <a:ext uri="{9D8B030D-6E8A-4147-A177-3AD203B41FA5}">
                      <a16:colId xmlns:a16="http://schemas.microsoft.com/office/drawing/2014/main" val="3135802177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3156650163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2882165415"/>
                    </a:ext>
                  </a:extLst>
                </a:gridCol>
              </a:tblGrid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RSSI / </a:t>
                      </a:r>
                      <a:r>
                        <a:rPr lang="ko-KR" altLang="en-US" sz="1100" dirty="0" smtClean="0"/>
                        <a:t>유사도 그룹 수</a:t>
                      </a:r>
                      <a:r>
                        <a:rPr lang="en-US" altLang="ko-KR" sz="1100" dirty="0" smtClean="0"/>
                        <a:t>/</a:t>
                      </a:r>
                    </a:p>
                    <a:p>
                      <a:pPr algn="ctr" latinLnBrk="1"/>
                      <a:r>
                        <a:rPr lang="en-US" altLang="ko-KR" sz="1100" dirty="0" smtClean="0"/>
                        <a:t>RSSI </a:t>
                      </a:r>
                      <a:r>
                        <a:rPr lang="ko-KR" altLang="en-US" sz="1100" dirty="0" smtClean="0"/>
                        <a:t>유사도 그룹 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정확도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평균 축소율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640075"/>
                  </a:ext>
                </a:extLst>
              </a:tr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-63, 4, 32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100%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9.6%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179795"/>
                  </a:ext>
                </a:extLst>
              </a:tr>
            </a:tbl>
          </a:graphicData>
        </a:graphic>
      </p:graphicFrame>
      <p:sp>
        <p:nvSpPr>
          <p:cNvPr id="4" name="오른쪽 화살표 3"/>
          <p:cNvSpPr/>
          <p:nvPr/>
        </p:nvSpPr>
        <p:spPr>
          <a:xfrm>
            <a:off x="5652654" y="5587393"/>
            <a:ext cx="748146" cy="39069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302136" y="4809741"/>
            <a:ext cx="2071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만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617444" y="4855450"/>
            <a:ext cx="3692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 +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354781" y="1033191"/>
          <a:ext cx="4242156" cy="17369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4052">
                  <a:extLst>
                    <a:ext uri="{9D8B030D-6E8A-4147-A177-3AD203B41FA5}">
                      <a16:colId xmlns:a16="http://schemas.microsoft.com/office/drawing/2014/main" val="3135802177"/>
                    </a:ext>
                  </a:extLst>
                </a:gridCol>
                <a:gridCol w="1414052">
                  <a:extLst>
                    <a:ext uri="{9D8B030D-6E8A-4147-A177-3AD203B41FA5}">
                      <a16:colId xmlns:a16="http://schemas.microsoft.com/office/drawing/2014/main" val="3156650163"/>
                    </a:ext>
                  </a:extLst>
                </a:gridCol>
                <a:gridCol w="1414052">
                  <a:extLst>
                    <a:ext uri="{9D8B030D-6E8A-4147-A177-3AD203B41FA5}">
                      <a16:colId xmlns:a16="http://schemas.microsoft.com/office/drawing/2014/main" val="2882165415"/>
                    </a:ext>
                  </a:extLst>
                </a:gridCol>
              </a:tblGrid>
              <a:tr h="578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RSSI/</a:t>
                      </a:r>
                      <a:r>
                        <a:rPr lang="ko-KR" altLang="en-US" sz="1400" dirty="0" smtClean="0"/>
                        <a:t>유사도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축소율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640075"/>
                  </a:ext>
                </a:extLst>
              </a:tr>
              <a:tr h="578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-63, 4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19%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179795"/>
                  </a:ext>
                </a:extLst>
              </a:tr>
              <a:tr h="5789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-60, 4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99%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055582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354781" y="1607814"/>
            <a:ext cx="1399204" cy="5391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2522911" y="3027185"/>
            <a:ext cx="7221164" cy="554022"/>
            <a:chOff x="2522911" y="3427235"/>
            <a:chExt cx="7221164" cy="55402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4596937" y="3427235"/>
              <a:ext cx="27897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RSSI </a:t>
              </a:r>
              <a:r>
                <a:rPr lang="ko-KR" altLang="en-US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유사도 </a:t>
              </a: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Threshold</a:t>
              </a:r>
              <a:endParaRPr lang="en-US" altLang="ko-KR" b="1" dirty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9" name="왼쪽 대괄호 18"/>
            <p:cNvSpPr/>
            <p:nvPr/>
          </p:nvSpPr>
          <p:spPr>
            <a:xfrm rot="5400000">
              <a:off x="6057547" y="294729"/>
              <a:ext cx="151892" cy="7221164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712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620123"/>
            <a:ext cx="2071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186678" y="620123"/>
            <a:ext cx="3692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 +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" y="944390"/>
            <a:ext cx="5789721" cy="30544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944390"/>
            <a:ext cx="5960409" cy="310818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533775" y="2622550"/>
            <a:ext cx="1076325" cy="1212850"/>
            <a:chOff x="3533775" y="2622550"/>
            <a:chExt cx="1076325" cy="1212850"/>
          </a:xfrm>
        </p:grpSpPr>
        <p:sp>
          <p:nvSpPr>
            <p:cNvPr id="9" name="직사각형 8"/>
            <p:cNvSpPr/>
            <p:nvPr/>
          </p:nvSpPr>
          <p:spPr>
            <a:xfrm>
              <a:off x="4527550" y="2622550"/>
              <a:ext cx="82550" cy="514350"/>
            </a:xfrm>
            <a:prstGeom prst="rect">
              <a:avLst/>
            </a:prstGeom>
            <a:solidFill>
              <a:srgbClr val="00007F"/>
            </a:solidFill>
            <a:ln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527550" y="3159125"/>
              <a:ext cx="82550" cy="482600"/>
            </a:xfrm>
            <a:prstGeom prst="rect">
              <a:avLst/>
            </a:prstGeom>
            <a:solidFill>
              <a:srgbClr val="00007F"/>
            </a:solidFill>
            <a:ln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533775" y="3114675"/>
              <a:ext cx="320675" cy="720725"/>
            </a:xfrm>
            <a:prstGeom prst="rect">
              <a:avLst/>
            </a:prstGeom>
            <a:solidFill>
              <a:srgbClr val="00007F"/>
            </a:solidFill>
            <a:ln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467225" y="2847975"/>
              <a:ext cx="82550" cy="638175"/>
            </a:xfrm>
            <a:prstGeom prst="rect">
              <a:avLst/>
            </a:prstGeom>
            <a:solidFill>
              <a:srgbClr val="00007F"/>
            </a:solidFill>
            <a:ln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74201" y="3140075"/>
            <a:ext cx="387350" cy="720725"/>
          </a:xfrm>
          <a:prstGeom prst="rect">
            <a:avLst/>
          </a:prstGeom>
          <a:solidFill>
            <a:srgbClr val="00007F"/>
          </a:solidFill>
          <a:ln>
            <a:solidFill>
              <a:srgbClr val="00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006735" y="3494463"/>
            <a:ext cx="174567" cy="15557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011294" y="3505547"/>
            <a:ext cx="174567" cy="15557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5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49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620123"/>
            <a:ext cx="2071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89319"/>
              </p:ext>
            </p:extLst>
          </p:nvPr>
        </p:nvGraphicFramePr>
        <p:xfrm>
          <a:off x="247550" y="989455"/>
          <a:ext cx="3950376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92">
                  <a:extLst>
                    <a:ext uri="{9D8B030D-6E8A-4147-A177-3AD203B41FA5}">
                      <a16:colId xmlns:a16="http://schemas.microsoft.com/office/drawing/2014/main" val="19540143"/>
                    </a:ext>
                  </a:extLst>
                </a:gridCol>
                <a:gridCol w="1316792">
                  <a:extLst>
                    <a:ext uri="{9D8B030D-6E8A-4147-A177-3AD203B41FA5}">
                      <a16:colId xmlns:a16="http://schemas.microsoft.com/office/drawing/2014/main" val="17305397"/>
                    </a:ext>
                  </a:extLst>
                </a:gridCol>
                <a:gridCol w="1316792">
                  <a:extLst>
                    <a:ext uri="{9D8B030D-6E8A-4147-A177-3AD203B41FA5}">
                      <a16:colId xmlns:a16="http://schemas.microsoft.com/office/drawing/2014/main" val="2964657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81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</a:t>
                      </a:r>
                      <a:r>
                        <a:rPr lang="ko-KR" altLang="en-US" sz="1400" baseline="0" dirty="0" smtClean="0"/>
                        <a:t> 센터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3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하나스퀘어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 </a:t>
                      </a:r>
                      <a:r>
                        <a:rPr lang="ko-KR" altLang="en-US" sz="1400" dirty="0" err="1" smtClean="0"/>
                        <a:t>실험동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7703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22545"/>
              </p:ext>
            </p:extLst>
          </p:nvPr>
        </p:nvGraphicFramePr>
        <p:xfrm>
          <a:off x="4499705" y="985557"/>
          <a:ext cx="4218015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005">
                  <a:extLst>
                    <a:ext uri="{9D8B030D-6E8A-4147-A177-3AD203B41FA5}">
                      <a16:colId xmlns:a16="http://schemas.microsoft.com/office/drawing/2014/main" val="19540143"/>
                    </a:ext>
                  </a:extLst>
                </a:gridCol>
                <a:gridCol w="1406005">
                  <a:extLst>
                    <a:ext uri="{9D8B030D-6E8A-4147-A177-3AD203B41FA5}">
                      <a16:colId xmlns:a16="http://schemas.microsoft.com/office/drawing/2014/main" val="17305397"/>
                    </a:ext>
                  </a:extLst>
                </a:gridCol>
                <a:gridCol w="1406005">
                  <a:extLst>
                    <a:ext uri="{9D8B030D-6E8A-4147-A177-3AD203B41FA5}">
                      <a16:colId xmlns:a16="http://schemas.microsoft.com/office/drawing/2014/main" val="2964657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81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</a:t>
                      </a:r>
                      <a:r>
                        <a:rPr lang="ko-KR" altLang="en-US" sz="1400" baseline="0" dirty="0" smtClean="0"/>
                        <a:t> 센터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3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하나스퀘어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 </a:t>
                      </a:r>
                      <a:r>
                        <a:rPr lang="ko-KR" altLang="en-US" sz="1400" dirty="0" err="1" smtClean="0"/>
                        <a:t>실험동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7703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174925"/>
              </p:ext>
            </p:extLst>
          </p:nvPr>
        </p:nvGraphicFramePr>
        <p:xfrm>
          <a:off x="9228246" y="985557"/>
          <a:ext cx="263358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92">
                  <a:extLst>
                    <a:ext uri="{9D8B030D-6E8A-4147-A177-3AD203B41FA5}">
                      <a16:colId xmlns:a16="http://schemas.microsoft.com/office/drawing/2014/main" val="19540143"/>
                    </a:ext>
                  </a:extLst>
                </a:gridCol>
                <a:gridCol w="1316792">
                  <a:extLst>
                    <a:ext uri="{9D8B030D-6E8A-4147-A177-3AD203B41FA5}">
                      <a16:colId xmlns:a16="http://schemas.microsoft.com/office/drawing/2014/main" val="17305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축소율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감소율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81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</a:t>
                      </a:r>
                      <a:r>
                        <a:rPr lang="ko-KR" altLang="en-US" sz="1400" baseline="0" dirty="0" smtClean="0"/>
                        <a:t> 센터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47%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3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하나스퀘어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 </a:t>
                      </a:r>
                      <a:r>
                        <a:rPr lang="ko-KR" altLang="en-US" sz="1400" dirty="0" err="1" smtClean="0"/>
                        <a:t>실험동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57%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7703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494589" y="599600"/>
            <a:ext cx="3692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 +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85786" y="1522821"/>
            <a:ext cx="1312140" cy="34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79" y="3057728"/>
            <a:ext cx="4663343" cy="321915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984" y="3060987"/>
            <a:ext cx="4585118" cy="314430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7327552" y="1511216"/>
            <a:ext cx="1390167" cy="34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17" idx="2"/>
            <a:endCxn id="3" idx="0"/>
          </p:cNvCxnSpPr>
          <p:nvPr/>
        </p:nvCxnSpPr>
        <p:spPr>
          <a:xfrm>
            <a:off x="3541856" y="1870361"/>
            <a:ext cx="29995" cy="11873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2" idx="2"/>
            <a:endCxn id="5" idx="0"/>
          </p:cNvCxnSpPr>
          <p:nvPr/>
        </p:nvCxnSpPr>
        <p:spPr>
          <a:xfrm>
            <a:off x="8022636" y="1858756"/>
            <a:ext cx="266907" cy="12022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842221" y="6280727"/>
            <a:ext cx="32669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519446" y="2723863"/>
            <a:ext cx="19562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039992" y="2675342"/>
            <a:ext cx="19562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340913" y="6197598"/>
            <a:ext cx="32669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52761" y="4210705"/>
            <a:ext cx="102764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Sample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302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620123"/>
            <a:ext cx="2071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186678" y="620123"/>
            <a:ext cx="3692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 +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" y="944390"/>
            <a:ext cx="5789721" cy="30544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944390"/>
            <a:ext cx="5960409" cy="3108189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3533775" y="2622550"/>
            <a:ext cx="1076325" cy="1212850"/>
            <a:chOff x="3533775" y="2622550"/>
            <a:chExt cx="1076325" cy="1212850"/>
          </a:xfrm>
        </p:grpSpPr>
        <p:sp>
          <p:nvSpPr>
            <p:cNvPr id="9" name="직사각형 8"/>
            <p:cNvSpPr/>
            <p:nvPr/>
          </p:nvSpPr>
          <p:spPr>
            <a:xfrm>
              <a:off x="4527550" y="2622550"/>
              <a:ext cx="82550" cy="514350"/>
            </a:xfrm>
            <a:prstGeom prst="rect">
              <a:avLst/>
            </a:prstGeom>
            <a:solidFill>
              <a:srgbClr val="00007F"/>
            </a:solidFill>
            <a:ln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527550" y="3159125"/>
              <a:ext cx="82550" cy="482600"/>
            </a:xfrm>
            <a:prstGeom prst="rect">
              <a:avLst/>
            </a:prstGeom>
            <a:solidFill>
              <a:srgbClr val="00007F"/>
            </a:solidFill>
            <a:ln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533775" y="3114675"/>
              <a:ext cx="320675" cy="720725"/>
            </a:xfrm>
            <a:prstGeom prst="rect">
              <a:avLst/>
            </a:prstGeom>
            <a:solidFill>
              <a:srgbClr val="00007F"/>
            </a:solidFill>
            <a:ln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467225" y="2847975"/>
              <a:ext cx="82550" cy="638175"/>
            </a:xfrm>
            <a:prstGeom prst="rect">
              <a:avLst/>
            </a:prstGeom>
            <a:solidFill>
              <a:srgbClr val="00007F"/>
            </a:solidFill>
            <a:ln>
              <a:solidFill>
                <a:srgbClr val="0000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9474201" y="3140075"/>
            <a:ext cx="387350" cy="720725"/>
          </a:xfrm>
          <a:prstGeom prst="rect">
            <a:avLst/>
          </a:prstGeom>
          <a:solidFill>
            <a:srgbClr val="00007F"/>
          </a:solidFill>
          <a:ln>
            <a:solidFill>
              <a:srgbClr val="0000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4006735" y="3494463"/>
            <a:ext cx="174567" cy="15557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0011294" y="3505547"/>
            <a:ext cx="174567" cy="15557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1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49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620123"/>
            <a:ext cx="2071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232298" y="620123"/>
            <a:ext cx="3692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 +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6" y="989455"/>
            <a:ext cx="6126402" cy="31685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996" y="989455"/>
            <a:ext cx="6002176" cy="3123506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10119359" y="3617868"/>
            <a:ext cx="174567" cy="15557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261658" y="3637265"/>
            <a:ext cx="174567" cy="15557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4358079"/>
            <a:ext cx="3266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0.6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232298" y="4387398"/>
            <a:ext cx="3266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0.3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976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49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620123"/>
            <a:ext cx="2071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15001"/>
              </p:ext>
            </p:extLst>
          </p:nvPr>
        </p:nvGraphicFramePr>
        <p:xfrm>
          <a:off x="247550" y="989455"/>
          <a:ext cx="3950376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92">
                  <a:extLst>
                    <a:ext uri="{9D8B030D-6E8A-4147-A177-3AD203B41FA5}">
                      <a16:colId xmlns:a16="http://schemas.microsoft.com/office/drawing/2014/main" val="19540143"/>
                    </a:ext>
                  </a:extLst>
                </a:gridCol>
                <a:gridCol w="1316792">
                  <a:extLst>
                    <a:ext uri="{9D8B030D-6E8A-4147-A177-3AD203B41FA5}">
                      <a16:colId xmlns:a16="http://schemas.microsoft.com/office/drawing/2014/main" val="17305397"/>
                    </a:ext>
                  </a:extLst>
                </a:gridCol>
                <a:gridCol w="1316792">
                  <a:extLst>
                    <a:ext uri="{9D8B030D-6E8A-4147-A177-3AD203B41FA5}">
                      <a16:colId xmlns:a16="http://schemas.microsoft.com/office/drawing/2014/main" val="2964657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81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</a:t>
                      </a:r>
                      <a:r>
                        <a:rPr lang="ko-KR" altLang="en-US" sz="1400" baseline="0" dirty="0" smtClean="0"/>
                        <a:t> 센터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3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하나스퀘어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 </a:t>
                      </a:r>
                      <a:r>
                        <a:rPr lang="ko-KR" altLang="en-US" sz="1400" dirty="0" err="1" smtClean="0"/>
                        <a:t>실험동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7703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182812"/>
              </p:ext>
            </p:extLst>
          </p:nvPr>
        </p:nvGraphicFramePr>
        <p:xfrm>
          <a:off x="4499705" y="985557"/>
          <a:ext cx="4218015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005">
                  <a:extLst>
                    <a:ext uri="{9D8B030D-6E8A-4147-A177-3AD203B41FA5}">
                      <a16:colId xmlns:a16="http://schemas.microsoft.com/office/drawing/2014/main" val="19540143"/>
                    </a:ext>
                  </a:extLst>
                </a:gridCol>
                <a:gridCol w="1406005">
                  <a:extLst>
                    <a:ext uri="{9D8B030D-6E8A-4147-A177-3AD203B41FA5}">
                      <a16:colId xmlns:a16="http://schemas.microsoft.com/office/drawing/2014/main" val="17305397"/>
                    </a:ext>
                  </a:extLst>
                </a:gridCol>
                <a:gridCol w="1406005">
                  <a:extLst>
                    <a:ext uri="{9D8B030D-6E8A-4147-A177-3AD203B41FA5}">
                      <a16:colId xmlns:a16="http://schemas.microsoft.com/office/drawing/2014/main" val="2964657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81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</a:t>
                      </a:r>
                      <a:r>
                        <a:rPr lang="ko-KR" altLang="en-US" sz="1400" baseline="0" dirty="0" smtClean="0"/>
                        <a:t> 센터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3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하나스퀘어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 </a:t>
                      </a:r>
                      <a:r>
                        <a:rPr lang="ko-KR" altLang="en-US" sz="1400" dirty="0" err="1" smtClean="0"/>
                        <a:t>실험동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7703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28246" y="985557"/>
          <a:ext cx="263358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92">
                  <a:extLst>
                    <a:ext uri="{9D8B030D-6E8A-4147-A177-3AD203B41FA5}">
                      <a16:colId xmlns:a16="http://schemas.microsoft.com/office/drawing/2014/main" val="19540143"/>
                    </a:ext>
                  </a:extLst>
                </a:gridCol>
                <a:gridCol w="1316792">
                  <a:extLst>
                    <a:ext uri="{9D8B030D-6E8A-4147-A177-3AD203B41FA5}">
                      <a16:colId xmlns:a16="http://schemas.microsoft.com/office/drawing/2014/main" val="17305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축소율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감소율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81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</a:t>
                      </a:r>
                      <a:r>
                        <a:rPr lang="ko-KR" altLang="en-US" sz="1400" baseline="0" dirty="0" smtClean="0"/>
                        <a:t> 센터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47%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3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하나스퀘어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 </a:t>
                      </a:r>
                      <a:r>
                        <a:rPr lang="ko-KR" altLang="en-US" sz="1400" dirty="0" err="1" smtClean="0"/>
                        <a:t>실험동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57%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7703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494589" y="599600"/>
            <a:ext cx="3692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 +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85786" y="1880269"/>
            <a:ext cx="1312140" cy="34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327552" y="1885291"/>
            <a:ext cx="1390167" cy="34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17" idx="2"/>
            <a:endCxn id="13" idx="0"/>
          </p:cNvCxnSpPr>
          <p:nvPr/>
        </p:nvCxnSpPr>
        <p:spPr>
          <a:xfrm>
            <a:off x="3541856" y="2227809"/>
            <a:ext cx="14097" cy="8667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2" idx="2"/>
            <a:endCxn id="9" idx="0"/>
          </p:cNvCxnSpPr>
          <p:nvPr/>
        </p:nvCxnSpPr>
        <p:spPr>
          <a:xfrm>
            <a:off x="8022636" y="2232831"/>
            <a:ext cx="179066" cy="850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842221" y="6222536"/>
            <a:ext cx="32669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519446" y="2707237"/>
            <a:ext cx="19562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031679" y="2725216"/>
            <a:ext cx="19562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340913" y="6197598"/>
            <a:ext cx="32669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85764" y="4210705"/>
            <a:ext cx="112516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Sample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615" y="3083372"/>
            <a:ext cx="4744174" cy="314969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290" y="3094548"/>
            <a:ext cx="4547325" cy="310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0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49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620123"/>
            <a:ext cx="2071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3764141"/>
            <a:ext cx="3692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 +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0" y="1085805"/>
            <a:ext cx="10636713" cy="24973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39" y="4186198"/>
            <a:ext cx="10636713" cy="2482771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4915592" y="1653666"/>
            <a:ext cx="254925" cy="24941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4943304" y="4732141"/>
            <a:ext cx="254925" cy="24941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68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49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620123"/>
            <a:ext cx="2071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3764141"/>
            <a:ext cx="3692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 +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0" y="4133473"/>
            <a:ext cx="10475348" cy="23379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39" y="989455"/>
            <a:ext cx="10444359" cy="2399204"/>
          </a:xfrm>
          <a:prstGeom prst="rect">
            <a:avLst/>
          </a:prstGeom>
        </p:spPr>
      </p:pic>
      <p:sp>
        <p:nvSpPr>
          <p:cNvPr id="10" name="타원 9"/>
          <p:cNvSpPr/>
          <p:nvPr/>
        </p:nvSpPr>
        <p:spPr>
          <a:xfrm>
            <a:off x="4849089" y="1520665"/>
            <a:ext cx="254925" cy="24941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860170" y="4649018"/>
            <a:ext cx="254925" cy="249415"/>
          </a:xfrm>
          <a:prstGeom prst="ellipse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232298" y="1227630"/>
            <a:ext cx="3266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0.7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232298" y="4368348"/>
            <a:ext cx="326697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</a:t>
            </a:r>
            <a:r>
              <a:rPr lang="en-US" altLang="ko-KR" sz="28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0.15</a:t>
            </a:r>
            <a:endParaRPr lang="en-US" altLang="ko-KR" sz="28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7274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49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46440" y="620123"/>
            <a:ext cx="20717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68606"/>
              </p:ext>
            </p:extLst>
          </p:nvPr>
        </p:nvGraphicFramePr>
        <p:xfrm>
          <a:off x="247550" y="989455"/>
          <a:ext cx="3950376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92">
                  <a:extLst>
                    <a:ext uri="{9D8B030D-6E8A-4147-A177-3AD203B41FA5}">
                      <a16:colId xmlns:a16="http://schemas.microsoft.com/office/drawing/2014/main" val="19540143"/>
                    </a:ext>
                  </a:extLst>
                </a:gridCol>
                <a:gridCol w="1316792">
                  <a:extLst>
                    <a:ext uri="{9D8B030D-6E8A-4147-A177-3AD203B41FA5}">
                      <a16:colId xmlns:a16="http://schemas.microsoft.com/office/drawing/2014/main" val="17305397"/>
                    </a:ext>
                  </a:extLst>
                </a:gridCol>
                <a:gridCol w="1316792">
                  <a:extLst>
                    <a:ext uri="{9D8B030D-6E8A-4147-A177-3AD203B41FA5}">
                      <a16:colId xmlns:a16="http://schemas.microsoft.com/office/drawing/2014/main" val="2964657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81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</a:t>
                      </a:r>
                      <a:r>
                        <a:rPr lang="ko-KR" altLang="en-US" sz="1400" baseline="0" dirty="0" smtClean="0"/>
                        <a:t> 센터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3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하나스퀘어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 </a:t>
                      </a:r>
                      <a:r>
                        <a:rPr lang="ko-KR" altLang="en-US" sz="1400" dirty="0" err="1" smtClean="0"/>
                        <a:t>실험동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0.67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7703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41146"/>
              </p:ext>
            </p:extLst>
          </p:nvPr>
        </p:nvGraphicFramePr>
        <p:xfrm>
          <a:off x="4499705" y="985557"/>
          <a:ext cx="4218015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005">
                  <a:extLst>
                    <a:ext uri="{9D8B030D-6E8A-4147-A177-3AD203B41FA5}">
                      <a16:colId xmlns:a16="http://schemas.microsoft.com/office/drawing/2014/main" val="19540143"/>
                    </a:ext>
                  </a:extLst>
                </a:gridCol>
                <a:gridCol w="1406005">
                  <a:extLst>
                    <a:ext uri="{9D8B030D-6E8A-4147-A177-3AD203B41FA5}">
                      <a16:colId xmlns:a16="http://schemas.microsoft.com/office/drawing/2014/main" val="17305397"/>
                    </a:ext>
                  </a:extLst>
                </a:gridCol>
                <a:gridCol w="1406005">
                  <a:extLst>
                    <a:ext uri="{9D8B030D-6E8A-4147-A177-3AD203B41FA5}">
                      <a16:colId xmlns:a16="http://schemas.microsoft.com/office/drawing/2014/main" val="2964657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구역 식별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정확도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영역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축소율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81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</a:t>
                      </a:r>
                      <a:r>
                        <a:rPr lang="ko-KR" altLang="en-US" sz="1400" baseline="0" dirty="0" smtClean="0"/>
                        <a:t> 센터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3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하나스퀘어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0.16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 </a:t>
                      </a:r>
                      <a:r>
                        <a:rPr lang="ko-KR" altLang="en-US" sz="1400" dirty="0" err="1" smtClean="0"/>
                        <a:t>실험동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100%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0.29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7703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28246" y="985557"/>
          <a:ext cx="2633584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792">
                  <a:extLst>
                    <a:ext uri="{9D8B030D-6E8A-4147-A177-3AD203B41FA5}">
                      <a16:colId xmlns:a16="http://schemas.microsoft.com/office/drawing/2014/main" val="19540143"/>
                    </a:ext>
                  </a:extLst>
                </a:gridCol>
                <a:gridCol w="1316792">
                  <a:extLst>
                    <a:ext uri="{9D8B030D-6E8A-4147-A177-3AD203B41FA5}">
                      <a16:colId xmlns:a16="http://schemas.microsoft.com/office/drawing/2014/main" val="17305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축소율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감소율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81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</a:t>
                      </a:r>
                      <a:r>
                        <a:rPr lang="ko-KR" altLang="en-US" sz="1400" baseline="0" dirty="0" smtClean="0"/>
                        <a:t> 센터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47%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30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하나스퀘어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41%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18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포스코 </a:t>
                      </a:r>
                      <a:r>
                        <a:rPr lang="ko-KR" altLang="en-US" sz="1400" dirty="0" err="1" smtClean="0"/>
                        <a:t>실험동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57%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07703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4494589" y="599600"/>
            <a:ext cx="3692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Bit Vector +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RSSI Vector </a:t>
            </a:r>
            <a:r>
              <a:rPr lang="ko-KR" altLang="en-US" b="1" dirty="0" smtClean="0">
                <a:sym typeface="Wingdings" panose="05000000000000000000" pitchFamily="2" charset="2"/>
              </a:rPr>
              <a:t>적용</a:t>
            </a:r>
            <a:endParaRPr lang="en-US" altLang="ko-KR" b="1" dirty="0">
              <a:sym typeface="Wingdings" panose="05000000000000000000" pitchFamily="2" charset="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85786" y="2246030"/>
            <a:ext cx="1312140" cy="34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327552" y="2251048"/>
            <a:ext cx="1390167" cy="34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stCxn id="17" idx="2"/>
            <a:endCxn id="9" idx="0"/>
          </p:cNvCxnSpPr>
          <p:nvPr/>
        </p:nvCxnSpPr>
        <p:spPr>
          <a:xfrm>
            <a:off x="3541856" y="2593570"/>
            <a:ext cx="279" cy="5103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22" idx="2"/>
            <a:endCxn id="18" idx="0"/>
          </p:cNvCxnSpPr>
          <p:nvPr/>
        </p:nvCxnSpPr>
        <p:spPr>
          <a:xfrm>
            <a:off x="8022636" y="2598588"/>
            <a:ext cx="220597" cy="520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842221" y="6222536"/>
            <a:ext cx="32669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519446" y="2740487"/>
            <a:ext cx="19562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031679" y="2750153"/>
            <a:ext cx="19562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340913" y="6197598"/>
            <a:ext cx="32669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85764" y="4210705"/>
            <a:ext cx="112516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Sample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20" y="3103912"/>
            <a:ext cx="4565430" cy="307720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178" y="3119068"/>
            <a:ext cx="4528109" cy="30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1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12288</TotalTime>
  <Words>1581</Words>
  <Application>Microsoft Office PowerPoint</Application>
  <PresentationFormat>와이드스크린</PresentationFormat>
  <Paragraphs>668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Cambria Math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967</cp:revision>
  <dcterms:created xsi:type="dcterms:W3CDTF">2020-03-21T14:15:32Z</dcterms:created>
  <dcterms:modified xsi:type="dcterms:W3CDTF">2022-01-25T02:36:26Z</dcterms:modified>
</cp:coreProperties>
</file>