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7" r:id="rId2"/>
    <p:sldId id="378" r:id="rId3"/>
    <p:sldId id="338" r:id="rId4"/>
    <p:sldId id="379" r:id="rId5"/>
    <p:sldId id="367" r:id="rId6"/>
    <p:sldId id="380" r:id="rId7"/>
    <p:sldId id="381" r:id="rId8"/>
    <p:sldId id="365" r:id="rId9"/>
    <p:sldId id="366" r:id="rId10"/>
    <p:sldId id="382" r:id="rId11"/>
    <p:sldId id="369" r:id="rId12"/>
    <p:sldId id="370" r:id="rId13"/>
    <p:sldId id="385" r:id="rId14"/>
    <p:sldId id="387" r:id="rId15"/>
    <p:sldId id="388" r:id="rId16"/>
    <p:sldId id="389" r:id="rId17"/>
    <p:sldId id="390" r:id="rId18"/>
    <p:sldId id="392" r:id="rId19"/>
    <p:sldId id="391" r:id="rId20"/>
    <p:sldId id="393" r:id="rId21"/>
    <p:sldId id="394" r:id="rId22"/>
    <p:sldId id="396" r:id="rId23"/>
    <p:sldId id="372" r:id="rId24"/>
    <p:sldId id="383" r:id="rId25"/>
    <p:sldId id="384" r:id="rId26"/>
    <p:sldId id="406" r:id="rId27"/>
    <p:sldId id="407" r:id="rId28"/>
    <p:sldId id="398" r:id="rId29"/>
    <p:sldId id="409" r:id="rId30"/>
    <p:sldId id="410" r:id="rId31"/>
    <p:sldId id="411" r:id="rId32"/>
    <p:sldId id="403" r:id="rId33"/>
    <p:sldId id="408" r:id="rId34"/>
    <p:sldId id="412" r:id="rId35"/>
    <p:sldId id="416" r:id="rId36"/>
    <p:sldId id="414" r:id="rId37"/>
    <p:sldId id="415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7F"/>
    <a:srgbClr val="7F0000"/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028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88" y="6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CB09A-3649-40AF-AA07-FBBD3292597E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500A0-6C43-44F5-99F4-0FD30FD09A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109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7555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8228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2FE722-38C7-4231-8BB5-7A27D4E597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2022-02-15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1577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2FE722-38C7-4231-8BB5-7A27D4E597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2022-02-15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7492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2FE722-38C7-4231-8BB5-7A27D4E597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2022-02-15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1444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2FE722-38C7-4231-8BB5-7A27D4E597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2022-02-15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6743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2FE722-38C7-4231-8BB5-7A27D4E597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2022-02-15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8798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2FE722-38C7-4231-8BB5-7A27D4E597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2022-02-15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9219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2FE722-38C7-4231-8BB5-7A27D4E597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2022-02-15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5239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2FE722-38C7-4231-8BB5-7A27D4E597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2022-02-15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2675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2FE722-38C7-4231-8BB5-7A27D4E597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2022-02-15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481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2FE722-38C7-4231-8BB5-7A27D4E597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2022-02-15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4657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2FE722-38C7-4231-8BB5-7A27D4E597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2022-02-15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336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2FE722-38C7-4231-8BB5-7A27D4E597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2022-02-15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2526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image" Target="../media/image25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4.png"/><Relationship Id="rId7" Type="http://schemas.openxmlformats.org/officeDocument/2006/relationships/image" Target="../media/image4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44.png"/><Relationship Id="rId7" Type="http://schemas.openxmlformats.org/officeDocument/2006/relationships/image" Target="../media/image4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image" Target="../media/image54.png"/><Relationship Id="rId5" Type="http://schemas.openxmlformats.org/officeDocument/2006/relationships/image" Target="../media/image47.png"/><Relationship Id="rId10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12029" y="2379471"/>
            <a:ext cx="9463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15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Applying</a:t>
            </a:r>
            <a:r>
              <a:rPr kumimoji="0" lang="en-US" altLang="ko-KR" sz="2800" b="1" i="0" u="none" strike="noStrike" kern="1200" cap="none" spc="-150" normalizeH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2800" b="1" spc="-150" dirty="0" smtClean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Inverse</a:t>
            </a:r>
            <a:r>
              <a:rPr kumimoji="0" lang="en-US" altLang="ko-KR" sz="2800" b="1" i="0" u="none" strike="noStrike" kern="1200" cap="none" spc="-150" normalizeH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Vector</a:t>
            </a:r>
          </a:p>
        </p:txBody>
      </p:sp>
    </p:spTree>
    <p:extLst>
      <p:ext uri="{BB962C8B-B14F-4D97-AF65-F5344CB8AC3E}">
        <p14:creationId xmlns:p14="http://schemas.microsoft.com/office/powerpoint/2010/main" val="404390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7949" y="482726"/>
            <a:ext cx="11982449" cy="624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Test Results</a:t>
            </a:r>
            <a:endParaRPr lang="en-US" altLang="ko-KR" sz="2400" b="1" spc="-150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234943" y="527494"/>
          <a:ext cx="11745396" cy="245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044">
                  <a:extLst>
                    <a:ext uri="{9D8B030D-6E8A-4147-A177-3AD203B41FA5}">
                      <a16:colId xmlns:a16="http://schemas.microsoft.com/office/drawing/2014/main" val="19540143"/>
                    </a:ext>
                  </a:extLst>
                </a:gridCol>
                <a:gridCol w="1305044">
                  <a:extLst>
                    <a:ext uri="{9D8B030D-6E8A-4147-A177-3AD203B41FA5}">
                      <a16:colId xmlns:a16="http://schemas.microsoft.com/office/drawing/2014/main" val="17305397"/>
                    </a:ext>
                  </a:extLst>
                </a:gridCol>
                <a:gridCol w="1305044">
                  <a:extLst>
                    <a:ext uri="{9D8B030D-6E8A-4147-A177-3AD203B41FA5}">
                      <a16:colId xmlns:a16="http://schemas.microsoft.com/office/drawing/2014/main" val="2964657110"/>
                    </a:ext>
                  </a:extLst>
                </a:gridCol>
                <a:gridCol w="1305044">
                  <a:extLst>
                    <a:ext uri="{9D8B030D-6E8A-4147-A177-3AD203B41FA5}">
                      <a16:colId xmlns:a16="http://schemas.microsoft.com/office/drawing/2014/main" val="4085278023"/>
                    </a:ext>
                  </a:extLst>
                </a:gridCol>
                <a:gridCol w="1305044">
                  <a:extLst>
                    <a:ext uri="{9D8B030D-6E8A-4147-A177-3AD203B41FA5}">
                      <a16:colId xmlns:a16="http://schemas.microsoft.com/office/drawing/2014/main" val="1562513073"/>
                    </a:ext>
                  </a:extLst>
                </a:gridCol>
                <a:gridCol w="1305044">
                  <a:extLst>
                    <a:ext uri="{9D8B030D-6E8A-4147-A177-3AD203B41FA5}">
                      <a16:colId xmlns:a16="http://schemas.microsoft.com/office/drawing/2014/main" val="431273646"/>
                    </a:ext>
                  </a:extLst>
                </a:gridCol>
                <a:gridCol w="1305044">
                  <a:extLst>
                    <a:ext uri="{9D8B030D-6E8A-4147-A177-3AD203B41FA5}">
                      <a16:colId xmlns:a16="http://schemas.microsoft.com/office/drawing/2014/main" val="3742468135"/>
                    </a:ext>
                  </a:extLst>
                </a:gridCol>
                <a:gridCol w="1305044">
                  <a:extLst>
                    <a:ext uri="{9D8B030D-6E8A-4147-A177-3AD203B41FA5}">
                      <a16:colId xmlns:a16="http://schemas.microsoft.com/office/drawing/2014/main" val="2266934871"/>
                    </a:ext>
                  </a:extLst>
                </a:gridCol>
                <a:gridCol w="1305044">
                  <a:extLst>
                    <a:ext uri="{9D8B030D-6E8A-4147-A177-3AD203B41FA5}">
                      <a16:colId xmlns:a16="http://schemas.microsoft.com/office/drawing/2014/main" val="2169595022"/>
                    </a:ext>
                  </a:extLst>
                </a:gridCol>
              </a:tblGrid>
              <a:tr h="49623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Bit Vector</a:t>
                      </a:r>
                      <a:r>
                        <a:rPr lang="ko-KR" altLang="en-US" sz="1800" b="1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800" b="1" dirty="0" smtClean="0">
                          <a:sym typeface="Wingdings" panose="05000000000000000000" pitchFamily="2" charset="2"/>
                        </a:rPr>
                        <a:t>적용</a:t>
                      </a:r>
                      <a:endParaRPr lang="en-US" altLang="ko-KR" sz="1800" b="1" dirty="0" smtClean="0">
                        <a:sym typeface="Wingdings" panose="05000000000000000000" pitchFamily="2" charset="2"/>
                      </a:endParaRP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Bit Vector + Inverse Vector </a:t>
                      </a:r>
                      <a:r>
                        <a:rPr lang="ko-KR" altLang="en-US" sz="1600" b="1" dirty="0" smtClean="0">
                          <a:sym typeface="Wingdings" panose="05000000000000000000" pitchFamily="2" charset="2"/>
                        </a:rPr>
                        <a:t>적용</a:t>
                      </a:r>
                      <a:endParaRPr lang="en-US" altLang="ko-KR" sz="1600" b="1" dirty="0" smtClean="0">
                        <a:sym typeface="Wingdings" panose="05000000000000000000" pitchFamily="2" charset="2"/>
                      </a:endParaRP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Bit Vector + RSSI Vector </a:t>
                      </a:r>
                      <a:r>
                        <a:rPr lang="ko-KR" altLang="en-US" sz="1600" b="1" dirty="0" smtClean="0">
                          <a:sym typeface="Wingdings" panose="05000000000000000000" pitchFamily="2" charset="2"/>
                        </a:rPr>
                        <a:t>적용</a:t>
                      </a:r>
                      <a:endParaRPr lang="en-US" altLang="ko-KR" sz="1600" b="1" dirty="0" smtClean="0">
                        <a:sym typeface="Wingdings" panose="05000000000000000000" pitchFamily="2" charset="2"/>
                      </a:endParaRP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Bit Vector + Inverse Vector + RSSI Vector</a:t>
                      </a:r>
                    </a:p>
                    <a:p>
                      <a:pPr lvl="0" algn="ctr">
                        <a:defRPr/>
                      </a:pPr>
                      <a:r>
                        <a:rPr lang="ko-KR" altLang="en-US" sz="1600" b="1" dirty="0" smtClean="0">
                          <a:sym typeface="Wingdings" panose="05000000000000000000" pitchFamily="2" charset="2"/>
                        </a:rPr>
                        <a:t>적용</a:t>
                      </a:r>
                      <a:endParaRPr lang="en-US" altLang="ko-KR" sz="1600" b="1" dirty="0" smtClean="0">
                        <a:sym typeface="Wingdings" panose="05000000000000000000" pitchFamily="2" charset="2"/>
                      </a:endParaRP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202216"/>
                  </a:ext>
                </a:extLst>
              </a:tr>
              <a:tr h="49623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구역 식별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정확도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 영역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축소율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구역 식별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정확도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 영역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축소율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구역 식별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정확도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 영역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축소율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구역 식별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정확도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 영역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축소율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1819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포스코</a:t>
                      </a:r>
                      <a:r>
                        <a:rPr lang="ko-KR" altLang="en-US" sz="1200" baseline="0" dirty="0" smtClean="0"/>
                        <a:t> 센터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0.19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0.16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0.10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0.08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4302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하나스퀘어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0.27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0.23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0.16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0.15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8182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포스코 </a:t>
                      </a:r>
                      <a:r>
                        <a:rPr lang="ko-KR" altLang="en-US" sz="1200" dirty="0" err="1" smtClean="0"/>
                        <a:t>실험동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0.67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0.60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0.29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0.27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1077033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851602" y="2579608"/>
            <a:ext cx="1312140" cy="3475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7" idx="1"/>
          </p:cNvCxnSpPr>
          <p:nvPr/>
        </p:nvCxnSpPr>
        <p:spPr>
          <a:xfrm flipH="1">
            <a:off x="2428130" y="2753378"/>
            <a:ext cx="423472" cy="5178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0671568" y="2579608"/>
            <a:ext cx="1308771" cy="3475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17" idx="2"/>
          </p:cNvCxnSpPr>
          <p:nvPr/>
        </p:nvCxnSpPr>
        <p:spPr>
          <a:xfrm flipH="1">
            <a:off x="11192933" y="2927148"/>
            <a:ext cx="133021" cy="3440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5456101" y="2604602"/>
            <a:ext cx="1308771" cy="3475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stCxn id="20" idx="2"/>
          </p:cNvCxnSpPr>
          <p:nvPr/>
        </p:nvCxnSpPr>
        <p:spPr>
          <a:xfrm>
            <a:off x="6110487" y="2952142"/>
            <a:ext cx="2446" cy="3190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611728" y="6349711"/>
            <a:ext cx="266556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X</a:t>
            </a:r>
            <a:r>
              <a:rPr lang="ko-KR" altLang="en-US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축 </a:t>
            </a: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: </a:t>
            </a:r>
            <a:r>
              <a:rPr lang="ko-KR" altLang="en-US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영역 축소율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38" y="3685474"/>
            <a:ext cx="3872640" cy="261025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757915" y="3869577"/>
            <a:ext cx="918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Y</a:t>
            </a:r>
            <a:r>
              <a:rPr lang="ko-KR" altLang="en-US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축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: </a:t>
            </a:r>
          </a:p>
          <a:p>
            <a:pPr lvl="0">
              <a:defRPr/>
            </a:pP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Sample </a:t>
            </a:r>
            <a:r>
              <a:rPr lang="ko-KR" altLang="en-US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개수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611728" y="3401130"/>
            <a:ext cx="2128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영역 축소율 분포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658" y="3677620"/>
            <a:ext cx="4111030" cy="280838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4474352" y="3403084"/>
            <a:ext cx="2128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영역 축소율 분포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4643234" y="4034189"/>
            <a:ext cx="918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Y</a:t>
            </a:r>
            <a:r>
              <a:rPr lang="ko-KR" altLang="en-US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축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: </a:t>
            </a:r>
          </a:p>
          <a:p>
            <a:pPr lvl="0">
              <a:defRPr/>
            </a:pP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Sample </a:t>
            </a:r>
            <a:r>
              <a:rPr lang="ko-KR" altLang="en-US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개수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4474352" y="6382006"/>
            <a:ext cx="2665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X</a:t>
            </a:r>
            <a:r>
              <a:rPr lang="ko-KR" altLang="en-US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축 </a:t>
            </a: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: </a:t>
            </a:r>
            <a:r>
              <a:rPr lang="ko-KR" altLang="en-US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영역 축소율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3943" y="3703727"/>
            <a:ext cx="3960050" cy="270986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8540145" y="4021872"/>
            <a:ext cx="918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Y</a:t>
            </a:r>
            <a:r>
              <a:rPr lang="ko-KR" altLang="en-US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축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: </a:t>
            </a:r>
          </a:p>
          <a:p>
            <a:pPr lvl="0">
              <a:defRPr/>
            </a:pP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Sample </a:t>
            </a:r>
            <a:r>
              <a:rPr lang="ko-KR" altLang="en-US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개수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8540145" y="3404987"/>
            <a:ext cx="2128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영역 축소율 분포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8475229" y="6348512"/>
            <a:ext cx="2665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X</a:t>
            </a:r>
            <a:r>
              <a:rPr lang="ko-KR" altLang="en-US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축 </a:t>
            </a: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: </a:t>
            </a:r>
            <a:r>
              <a:rPr lang="ko-KR" altLang="en-US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영역 축소율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4416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7949" y="482726"/>
            <a:ext cx="11982449" cy="624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Test Results</a:t>
            </a:r>
            <a:endParaRPr lang="en-US" altLang="ko-KR" sz="2400" b="1" spc="-150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246440" y="620123"/>
            <a:ext cx="207170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Bit Vector</a:t>
            </a:r>
            <a:r>
              <a:rPr lang="ko-KR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적용</a:t>
            </a:r>
            <a:endParaRPr lang="en-US" altLang="ko-KR" b="1" dirty="0">
              <a:sym typeface="Wingdings" panose="05000000000000000000" pitchFamily="2" charset="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246440" y="3606199"/>
            <a:ext cx="36926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Bit Vector + Inverse Vector </a:t>
            </a:r>
            <a:r>
              <a:rPr lang="ko-KR" altLang="en-US" b="1" dirty="0">
                <a:sym typeface="Wingdings" panose="05000000000000000000" pitchFamily="2" charset="2"/>
              </a:rPr>
              <a:t>적용</a:t>
            </a:r>
            <a:endParaRPr lang="en-US" altLang="ko-KR" b="1" dirty="0">
              <a:sym typeface="Wingdings" panose="05000000000000000000" pitchFamily="2" charset="2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40" y="989454"/>
            <a:ext cx="10973248" cy="254163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40" y="4050637"/>
            <a:ext cx="10973248" cy="253653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1952906" y="533484"/>
            <a:ext cx="326697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8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영역 축소율 </a:t>
            </a:r>
            <a:r>
              <a:rPr lang="en-US" altLang="ko-KR" sz="28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: 0.8</a:t>
            </a:r>
            <a:endParaRPr lang="en-US" altLang="ko-KR" sz="28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3932754" y="3529255"/>
            <a:ext cx="326697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8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영역 축소율 </a:t>
            </a:r>
            <a:r>
              <a:rPr lang="en-US" altLang="ko-KR" sz="28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: 0.7</a:t>
            </a:r>
            <a:endParaRPr lang="en-US" altLang="ko-KR" sz="28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29768" y="1600200"/>
            <a:ext cx="374903" cy="374904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472440" y="4660392"/>
            <a:ext cx="374903" cy="374904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/>
          <p:cNvGrpSpPr/>
          <p:nvPr/>
        </p:nvGrpSpPr>
        <p:grpSpPr>
          <a:xfrm>
            <a:off x="6926344" y="667349"/>
            <a:ext cx="1715769" cy="369332"/>
            <a:chOff x="4148220" y="647555"/>
            <a:chExt cx="1715769" cy="369332"/>
          </a:xfrm>
        </p:grpSpPr>
        <p:sp>
          <p:nvSpPr>
            <p:cNvPr id="32" name="타원 31"/>
            <p:cNvSpPr/>
            <p:nvPr/>
          </p:nvSpPr>
          <p:spPr>
            <a:xfrm>
              <a:off x="4148220" y="700586"/>
              <a:ext cx="302586" cy="30365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192D117-29E4-47AC-803F-2FF63DDFABCF}"/>
                </a:ext>
              </a:extLst>
            </p:cNvPr>
            <p:cNvSpPr txBox="1"/>
            <p:nvPr/>
          </p:nvSpPr>
          <p:spPr>
            <a:xfrm>
              <a:off x="4526680" y="647555"/>
              <a:ext cx="133730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ko-KR" b="1" dirty="0" smtClean="0">
                  <a:sym typeface="Wingdings" panose="05000000000000000000" pitchFamily="2" charset="2"/>
                </a:rPr>
                <a:t>: </a:t>
              </a:r>
              <a:r>
                <a:rPr lang="ko-KR" altLang="en-US" b="1" dirty="0" smtClean="0">
                  <a:sym typeface="Wingdings" panose="05000000000000000000" pitchFamily="2" charset="2"/>
                </a:rPr>
                <a:t>정답 좌표</a:t>
              </a:r>
              <a:endParaRPr lang="en-US" altLang="ko-KR" b="1" dirty="0">
                <a:sym typeface="Wingdings" panose="05000000000000000000" pitchFamily="2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988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7949" y="482726"/>
            <a:ext cx="11982449" cy="624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Test Results</a:t>
            </a:r>
            <a:endParaRPr lang="en-US" altLang="ko-KR" sz="2400" b="1" spc="-150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246440" y="620123"/>
            <a:ext cx="207170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Bit Vector</a:t>
            </a:r>
            <a:r>
              <a:rPr lang="ko-KR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적용</a:t>
            </a:r>
            <a:endParaRPr lang="en-US" altLang="ko-KR" b="1" dirty="0">
              <a:sym typeface="Wingdings" panose="05000000000000000000" pitchFamily="2" charset="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246440" y="3764141"/>
            <a:ext cx="449489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Bit Vector + Inverse Vector + RSSI </a:t>
            </a:r>
            <a:r>
              <a:rPr lang="ko-KR" altLang="en-US" b="1" dirty="0">
                <a:sym typeface="Wingdings" panose="05000000000000000000" pitchFamily="2" charset="2"/>
              </a:rPr>
              <a:t>적용</a:t>
            </a:r>
            <a:endParaRPr lang="en-US" altLang="ko-KR" b="1" dirty="0">
              <a:sym typeface="Wingdings" panose="05000000000000000000" pitchFamily="2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2071778" y="558183"/>
            <a:ext cx="326697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8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영역 축소율 </a:t>
            </a:r>
            <a:r>
              <a:rPr lang="en-US" altLang="ko-KR" sz="28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: 0.8</a:t>
            </a:r>
            <a:endParaRPr lang="en-US" altLang="ko-KR" sz="28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4686962" y="3687197"/>
            <a:ext cx="326697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8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영역 축소율 </a:t>
            </a:r>
            <a:r>
              <a:rPr lang="en-US" altLang="ko-KR" sz="28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: 0.3</a:t>
            </a:r>
            <a:endParaRPr lang="en-US" altLang="ko-KR" sz="28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40" y="989454"/>
            <a:ext cx="10973248" cy="2541639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429768" y="1600200"/>
            <a:ext cx="374903" cy="374904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40" y="4141838"/>
            <a:ext cx="10973248" cy="2602700"/>
          </a:xfrm>
          <a:prstGeom prst="rect">
            <a:avLst/>
          </a:prstGeom>
        </p:spPr>
      </p:pic>
      <p:sp>
        <p:nvSpPr>
          <p:cNvPr id="18" name="타원 17"/>
          <p:cNvSpPr/>
          <p:nvPr/>
        </p:nvSpPr>
        <p:spPr>
          <a:xfrm>
            <a:off x="499872" y="4779264"/>
            <a:ext cx="374903" cy="374904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6862845" y="590115"/>
            <a:ext cx="1715769" cy="369332"/>
            <a:chOff x="4148220" y="647555"/>
            <a:chExt cx="1715769" cy="369332"/>
          </a:xfrm>
        </p:grpSpPr>
        <p:sp>
          <p:nvSpPr>
            <p:cNvPr id="20" name="타원 19"/>
            <p:cNvSpPr/>
            <p:nvPr/>
          </p:nvSpPr>
          <p:spPr>
            <a:xfrm>
              <a:off x="4148220" y="700586"/>
              <a:ext cx="302586" cy="30365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192D117-29E4-47AC-803F-2FF63DDFABCF}"/>
                </a:ext>
              </a:extLst>
            </p:cNvPr>
            <p:cNvSpPr txBox="1"/>
            <p:nvPr/>
          </p:nvSpPr>
          <p:spPr>
            <a:xfrm>
              <a:off x="4526680" y="647555"/>
              <a:ext cx="133730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ko-KR" b="1" dirty="0" smtClean="0">
                  <a:sym typeface="Wingdings" panose="05000000000000000000" pitchFamily="2" charset="2"/>
                </a:rPr>
                <a:t>: </a:t>
              </a:r>
              <a:r>
                <a:rPr lang="ko-KR" altLang="en-US" b="1" dirty="0" smtClean="0">
                  <a:sym typeface="Wingdings" panose="05000000000000000000" pitchFamily="2" charset="2"/>
                </a:rPr>
                <a:t>정답 좌표</a:t>
              </a:r>
              <a:endParaRPr lang="en-US" altLang="ko-KR" b="1" dirty="0">
                <a:sym typeface="Wingdings" panose="05000000000000000000" pitchFamily="2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04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7949" y="482726"/>
            <a:ext cx="11982449" cy="624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Test Results</a:t>
            </a:r>
            <a:endParaRPr lang="en-US" altLang="ko-KR" sz="2400" b="1" spc="-150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440255"/>
              </p:ext>
            </p:extLst>
          </p:nvPr>
        </p:nvGraphicFramePr>
        <p:xfrm>
          <a:off x="518388" y="944391"/>
          <a:ext cx="10007599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0200">
                  <a:extLst>
                    <a:ext uri="{9D8B030D-6E8A-4147-A177-3AD203B41FA5}">
                      <a16:colId xmlns:a16="http://schemas.microsoft.com/office/drawing/2014/main" val="3188539340"/>
                    </a:ext>
                  </a:extLst>
                </a:gridCol>
                <a:gridCol w="2219133">
                  <a:extLst>
                    <a:ext uri="{9D8B030D-6E8A-4147-A177-3AD203B41FA5}">
                      <a16:colId xmlns:a16="http://schemas.microsoft.com/office/drawing/2014/main" val="3763468343"/>
                    </a:ext>
                  </a:extLst>
                </a:gridCol>
                <a:gridCol w="2219133">
                  <a:extLst>
                    <a:ext uri="{9D8B030D-6E8A-4147-A177-3AD203B41FA5}">
                      <a16:colId xmlns:a16="http://schemas.microsoft.com/office/drawing/2014/main" val="2484256887"/>
                    </a:ext>
                  </a:extLst>
                </a:gridCol>
                <a:gridCol w="2219133">
                  <a:extLst>
                    <a:ext uri="{9D8B030D-6E8A-4147-A177-3AD203B41FA5}">
                      <a16:colId xmlns:a16="http://schemas.microsoft.com/office/drawing/2014/main" val="3309255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포스코 센터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하나스퀘어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포스코 </a:t>
                      </a:r>
                      <a:r>
                        <a:rPr lang="ko-KR" altLang="en-US" dirty="0" err="1" smtClean="0"/>
                        <a:t>실험동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1576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Unique</a:t>
                      </a:r>
                      <a:r>
                        <a:rPr lang="en-US" altLang="ko-KR" baseline="0" dirty="0" smtClean="0"/>
                        <a:t> SSID Number(</a:t>
                      </a:r>
                      <a:r>
                        <a:rPr lang="ko-KR" altLang="en-US" baseline="0" dirty="0" smtClean="0"/>
                        <a:t>전체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237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375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4397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Unique</a:t>
                      </a:r>
                      <a:r>
                        <a:rPr lang="en-US" altLang="ko-KR" baseline="0" dirty="0" smtClean="0"/>
                        <a:t> SSID Number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(RSSI Threshold </a:t>
                      </a:r>
                      <a:r>
                        <a:rPr lang="ko-KR" altLang="en-US" baseline="0" dirty="0" smtClean="0"/>
                        <a:t>적용 후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216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423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76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9005" y="482775"/>
            <a:ext cx="11730445" cy="6170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Bit Vector </a:t>
            </a:r>
            <a:r>
              <a:rPr lang="ko-KR" altLang="en-US" sz="2400" b="1" spc="-15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유사도 계산</a:t>
            </a:r>
            <a:endParaRPr lang="en-US" altLang="ko-KR" sz="2400" b="1" spc="-150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EE9AD5-1771-4434-9F47-302FCF2953C9}"/>
              </a:ext>
            </a:extLst>
          </p:cNvPr>
          <p:cNvSpPr txBox="1"/>
          <p:nvPr/>
        </p:nvSpPr>
        <p:spPr>
          <a:xfrm>
            <a:off x="354780" y="554082"/>
            <a:ext cx="768820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Bit </a:t>
            </a:r>
            <a:r>
              <a:rPr lang="en-US" altLang="ko-KR" sz="3200" b="1" dirty="0">
                <a:solidFill>
                  <a:prstClr val="black"/>
                </a:solidFill>
                <a:sym typeface="Wingdings" panose="05000000000000000000" pitchFamily="2" charset="2"/>
              </a:rPr>
              <a:t>Vector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3B7449-A356-41D8-9650-31F4B8C52ACC}"/>
              </a:ext>
            </a:extLst>
          </p:cNvPr>
          <p:cNvSpPr txBox="1"/>
          <p:nvPr/>
        </p:nvSpPr>
        <p:spPr>
          <a:xfrm>
            <a:off x="368720" y="1089860"/>
            <a:ext cx="682070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Ex) reference point : 2 x 2   /   Unique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한 </a:t>
            </a:r>
            <a:r>
              <a:rPr lang="en-US" altLang="ko-KR" b="1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WiFi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개수 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: 4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개 </a:t>
            </a:r>
          </a:p>
          <a:p>
            <a:pPr lvl="0">
              <a:defRPr/>
            </a:pPr>
            <a:endParaRPr lang="en-US" altLang="ko-KR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3B7449-A356-41D8-9650-31F4B8C52ACC}"/>
              </a:ext>
            </a:extLst>
          </p:cNvPr>
          <p:cNvSpPr txBox="1"/>
          <p:nvPr/>
        </p:nvSpPr>
        <p:spPr>
          <a:xfrm>
            <a:off x="8399171" y="2714747"/>
            <a:ext cx="25887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Ex) test point : 1 x 1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8724411" y="3322267"/>
            <a:ext cx="2263468" cy="2135557"/>
            <a:chOff x="448681" y="3181855"/>
            <a:chExt cx="1338556" cy="1215578"/>
          </a:xfrm>
        </p:grpSpPr>
        <p:sp>
          <p:nvSpPr>
            <p:cNvPr id="19" name="직사각형 18"/>
            <p:cNvSpPr/>
            <p:nvPr/>
          </p:nvSpPr>
          <p:spPr>
            <a:xfrm>
              <a:off x="448681" y="3181855"/>
              <a:ext cx="1338556" cy="1215578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63B7449-A356-41D8-9650-31F4B8C52ACC}"/>
                    </a:ext>
                  </a:extLst>
                </p:cNvPr>
                <p:cNvSpPr txBox="1"/>
                <p:nvPr/>
              </p:nvSpPr>
              <p:spPr>
                <a:xfrm>
                  <a:off x="566445" y="3671487"/>
                  <a:ext cx="1103028" cy="21022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𝟏𝟏𝟎𝟎</m:t>
                        </m:r>
                      </m:oMath>
                    </m:oMathPara>
                  </a14:m>
                  <a:endParaRPr lang="en-US" altLang="ko-KR" b="1" dirty="0">
                    <a:solidFill>
                      <a:prstClr val="black"/>
                    </a:solidFill>
                    <a:sym typeface="Wingdings" panose="05000000000000000000" pitchFamily="2" charset="2"/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63B7449-A356-41D8-9650-31F4B8C52A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445" y="3671487"/>
                  <a:ext cx="1103028" cy="21022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" name="직선 화살표 연결선 6"/>
          <p:cNvCxnSpPr/>
          <p:nvPr/>
        </p:nvCxnSpPr>
        <p:spPr>
          <a:xfrm flipV="1">
            <a:off x="4778267" y="3932863"/>
            <a:ext cx="3408218" cy="1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63B7449-A356-41D8-9650-31F4B8C52ACC}"/>
              </a:ext>
            </a:extLst>
          </p:cNvPr>
          <p:cNvSpPr txBox="1"/>
          <p:nvPr/>
        </p:nvSpPr>
        <p:spPr>
          <a:xfrm>
            <a:off x="5566228" y="3404316"/>
            <a:ext cx="15131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유사도 비교</a:t>
            </a:r>
            <a:endParaRPr lang="en-US" altLang="ko-KR" b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3B7449-A356-41D8-9650-31F4B8C52ACC}"/>
              </a:ext>
            </a:extLst>
          </p:cNvPr>
          <p:cNvSpPr txBox="1"/>
          <p:nvPr/>
        </p:nvSpPr>
        <p:spPr>
          <a:xfrm>
            <a:off x="779594" y="3499271"/>
            <a:ext cx="12275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유사도</a:t>
            </a:r>
            <a:endParaRPr lang="en-US" altLang="ko-KR" b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3B7449-A356-41D8-9650-31F4B8C52ACC}"/>
              </a:ext>
            </a:extLst>
          </p:cNvPr>
          <p:cNvSpPr txBox="1"/>
          <p:nvPr/>
        </p:nvSpPr>
        <p:spPr>
          <a:xfrm>
            <a:off x="2955692" y="3475839"/>
            <a:ext cx="135913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유사도</a:t>
            </a:r>
            <a:endParaRPr lang="en-US" altLang="ko-KR" b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3AB54E1-9DF9-4C31-A5A1-9E3A8F9C387E}"/>
                  </a:ext>
                </a:extLst>
              </p:cNvPr>
              <p:cNvSpPr txBox="1"/>
              <p:nvPr/>
            </p:nvSpPr>
            <p:spPr>
              <a:xfrm>
                <a:off x="1277022" y="6047102"/>
                <a:ext cx="7552656" cy="46320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150000"/>
                  </a:lnSpc>
                  <a:defRPr/>
                </a:pPr>
                <a:r>
                  <a:rPr lang="ko-KR" altLang="en-US" b="1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유</a:t>
                </a:r>
                <a14:m>
                  <m:oMath xmlns:m="http://schemas.openxmlformats.org/officeDocument/2006/math">
                    <m:r>
                      <a:rPr lang="ko-KR" alt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사</m:t>
                    </m:r>
                    <m:r>
                      <a:rPr lang="ko-KR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도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</m:oMath>
                </a14:m>
                <a:r>
                  <a:rPr lang="en-US" altLang="ko-KR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𝑹𝒆𝒇𝒆𝒓𝒆𝒏𝒄𝒆</m:t>
                    </m:r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𝑷𝒐𝒊𝒏𝒕</m:t>
                    </m:r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  </m:t>
                    </m:r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𝑻𝒆𝒔𝒕</m:t>
                    </m:r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𝑷𝒐𝒊𝒏𝒕</m:t>
                    </m:r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ko-KR" alt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둘다에서</m:t>
                    </m:r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ko-KR" alt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확인되는</m:t>
                    </m:r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𝒘𝒊𝒇𝒊</m:t>
                    </m:r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ko-KR" alt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개수</m:t>
                    </m:r>
                  </m:oMath>
                </a14:m>
                <a:endParaRPr lang="en-US" altLang="ko-KR" b="1" dirty="0" smtClean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3AB54E1-9DF9-4C31-A5A1-9E3A8F9C3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022" y="6047102"/>
                <a:ext cx="7552656" cy="463204"/>
              </a:xfrm>
              <a:prstGeom prst="rect">
                <a:avLst/>
              </a:prstGeom>
              <a:blipFill>
                <a:blip r:embed="rId3"/>
                <a:stretch>
                  <a:fillRect l="-646"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그룹 3"/>
          <p:cNvGrpSpPr/>
          <p:nvPr/>
        </p:nvGrpSpPr>
        <p:grpSpPr>
          <a:xfrm>
            <a:off x="340107" y="2265366"/>
            <a:ext cx="4256413" cy="3694986"/>
            <a:chOff x="448680" y="3181855"/>
            <a:chExt cx="3072611" cy="2770264"/>
          </a:xfrm>
        </p:grpSpPr>
        <p:sp>
          <p:nvSpPr>
            <p:cNvPr id="3" name="직사각형 2"/>
            <p:cNvSpPr/>
            <p:nvPr/>
          </p:nvSpPr>
          <p:spPr>
            <a:xfrm>
              <a:off x="448680" y="3181855"/>
              <a:ext cx="3072611" cy="2770264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/>
            <p:cNvCxnSpPr>
              <a:stCxn id="3" idx="0"/>
              <a:endCxn id="3" idx="2"/>
            </p:cNvCxnSpPr>
            <p:nvPr/>
          </p:nvCxnSpPr>
          <p:spPr>
            <a:xfrm>
              <a:off x="1984986" y="3181855"/>
              <a:ext cx="0" cy="277026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>
              <a:stCxn id="3" idx="1"/>
              <a:endCxn id="3" idx="3"/>
            </p:cNvCxnSpPr>
            <p:nvPr/>
          </p:nvCxnSpPr>
          <p:spPr>
            <a:xfrm>
              <a:off x="448680" y="4566987"/>
              <a:ext cx="307261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63B7449-A356-41D8-9650-31F4B8C52ACC}"/>
                    </a:ext>
                  </a:extLst>
                </p:cNvPr>
                <p:cNvSpPr txBox="1"/>
                <p:nvPr/>
              </p:nvSpPr>
              <p:spPr>
                <a:xfrm>
                  <a:off x="564336" y="3611008"/>
                  <a:ext cx="1304995" cy="27690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𝟏𝟏𝟎𝟎</m:t>
                        </m:r>
                      </m:oMath>
                    </m:oMathPara>
                  </a14:m>
                  <a:endParaRPr lang="en-US" altLang="ko-KR" b="1" dirty="0">
                    <a:solidFill>
                      <a:prstClr val="black"/>
                    </a:solidFill>
                    <a:sym typeface="Wingdings" panose="05000000000000000000" pitchFamily="2" charset="2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63B7449-A356-41D8-9650-31F4B8C52A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336" y="3611008"/>
                  <a:ext cx="1304995" cy="27690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63B7449-A356-41D8-9650-31F4B8C52ACC}"/>
                    </a:ext>
                  </a:extLst>
                </p:cNvPr>
                <p:cNvSpPr txBox="1"/>
                <p:nvPr/>
              </p:nvSpPr>
              <p:spPr>
                <a:xfrm>
                  <a:off x="2100641" y="3611008"/>
                  <a:ext cx="1304995" cy="27690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𝟏𝟎𝟏𝟎</m:t>
                        </m:r>
                      </m:oMath>
                    </m:oMathPara>
                  </a14:m>
                  <a:endParaRPr lang="en-US" altLang="ko-KR" b="1" dirty="0">
                    <a:solidFill>
                      <a:prstClr val="black"/>
                    </a:solidFill>
                    <a:sym typeface="Wingdings" panose="05000000000000000000" pitchFamily="2" charset="2"/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63B7449-A356-41D8-9650-31F4B8C52A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0641" y="3611008"/>
                  <a:ext cx="1304995" cy="27690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63B7449-A356-41D8-9650-31F4B8C52ACC}"/>
                    </a:ext>
                  </a:extLst>
                </p:cNvPr>
                <p:cNvSpPr txBox="1"/>
                <p:nvPr/>
              </p:nvSpPr>
              <p:spPr>
                <a:xfrm>
                  <a:off x="560153" y="4970508"/>
                  <a:ext cx="1304995" cy="27690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𝟏𝟏𝟏𝟎</m:t>
                        </m:r>
                      </m:oMath>
                    </m:oMathPara>
                  </a14:m>
                  <a:endParaRPr lang="en-US" altLang="ko-KR" b="1" dirty="0">
                    <a:solidFill>
                      <a:prstClr val="black"/>
                    </a:solidFill>
                    <a:sym typeface="Wingdings" panose="05000000000000000000" pitchFamily="2" charset="2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63B7449-A356-41D8-9650-31F4B8C52A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153" y="4970508"/>
                  <a:ext cx="1304995" cy="27690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63B7449-A356-41D8-9650-31F4B8C52ACC}"/>
                    </a:ext>
                  </a:extLst>
                </p:cNvPr>
                <p:cNvSpPr txBox="1"/>
                <p:nvPr/>
              </p:nvSpPr>
              <p:spPr>
                <a:xfrm>
                  <a:off x="2100641" y="4940288"/>
                  <a:ext cx="130499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𝟎𝟎𝟏𝟏</m:t>
                        </m:r>
                      </m:oMath>
                    </m:oMathPara>
                  </a14:m>
                  <a:endParaRPr lang="en-US" altLang="ko-KR" b="1" dirty="0">
                    <a:solidFill>
                      <a:prstClr val="black"/>
                    </a:solidFill>
                    <a:sym typeface="Wingdings" panose="05000000000000000000" pitchFamily="2" charset="2"/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63B7449-A356-41D8-9650-31F4B8C52A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0641" y="4940288"/>
                  <a:ext cx="130499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163B7449-A356-41D8-9650-31F4B8C52ACC}"/>
              </a:ext>
            </a:extLst>
          </p:cNvPr>
          <p:cNvSpPr txBox="1"/>
          <p:nvPr/>
        </p:nvSpPr>
        <p:spPr>
          <a:xfrm>
            <a:off x="3779072" y="1798820"/>
            <a:ext cx="2951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3B7449-A356-41D8-9650-31F4B8C52ACC}"/>
              </a:ext>
            </a:extLst>
          </p:cNvPr>
          <p:cNvSpPr txBox="1"/>
          <p:nvPr/>
        </p:nvSpPr>
        <p:spPr>
          <a:xfrm>
            <a:off x="3086825" y="1443680"/>
            <a:ext cx="74383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Korea </a:t>
            </a:r>
            <a:r>
              <a:rPr lang="en-US" altLang="ko-KR" b="1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Univ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AP, </a:t>
            </a:r>
            <a:r>
              <a:rPr lang="en-US" altLang="ko-KR" b="1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Eduroam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Unistore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iptime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  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있으면 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1, 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없으면 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3B7449-A356-41D8-9650-31F4B8C52ACC}"/>
              </a:ext>
            </a:extLst>
          </p:cNvPr>
          <p:cNvSpPr txBox="1"/>
          <p:nvPr/>
        </p:nvSpPr>
        <p:spPr>
          <a:xfrm flipH="1">
            <a:off x="5153793" y="1779198"/>
            <a:ext cx="3690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63B7449-A356-41D8-9650-31F4B8C52ACC}"/>
              </a:ext>
            </a:extLst>
          </p:cNvPr>
          <p:cNvSpPr txBox="1"/>
          <p:nvPr/>
        </p:nvSpPr>
        <p:spPr>
          <a:xfrm flipH="1">
            <a:off x="6297848" y="1779198"/>
            <a:ext cx="3690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3B7449-A356-41D8-9650-31F4B8C52ACC}"/>
              </a:ext>
            </a:extLst>
          </p:cNvPr>
          <p:cNvSpPr txBox="1"/>
          <p:nvPr/>
        </p:nvSpPr>
        <p:spPr>
          <a:xfrm flipH="1">
            <a:off x="7220761" y="1775384"/>
            <a:ext cx="3690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3B7449-A356-41D8-9650-31F4B8C52ACC}"/>
              </a:ext>
            </a:extLst>
          </p:cNvPr>
          <p:cNvSpPr txBox="1"/>
          <p:nvPr/>
        </p:nvSpPr>
        <p:spPr>
          <a:xfrm>
            <a:off x="713795" y="5281862"/>
            <a:ext cx="135913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유사도</a:t>
            </a:r>
            <a:endParaRPr lang="en-US" altLang="ko-KR" b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3B7449-A356-41D8-9650-31F4B8C52ACC}"/>
              </a:ext>
            </a:extLst>
          </p:cNvPr>
          <p:cNvSpPr txBox="1"/>
          <p:nvPr/>
        </p:nvSpPr>
        <p:spPr>
          <a:xfrm>
            <a:off x="2846938" y="5312162"/>
            <a:ext cx="135913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0</a:t>
            </a: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유사도</a:t>
            </a:r>
            <a:endParaRPr lang="en-US" altLang="ko-KR" b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5790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9" grpId="0" animBg="1"/>
      <p:bldP spid="40" grpId="0" animBg="1"/>
      <p:bldP spid="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9005" y="482775"/>
            <a:ext cx="11730445" cy="6170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Inverse Vector </a:t>
            </a:r>
            <a:r>
              <a:rPr lang="ko-KR" altLang="en-US" sz="2400" b="1" spc="-15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유사도 계산</a:t>
            </a:r>
            <a:endParaRPr lang="en-US" altLang="ko-KR" sz="2400" b="1" spc="-150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EE9AD5-1771-4434-9F47-302FCF2953C9}"/>
              </a:ext>
            </a:extLst>
          </p:cNvPr>
          <p:cNvSpPr txBox="1"/>
          <p:nvPr/>
        </p:nvSpPr>
        <p:spPr>
          <a:xfrm>
            <a:off x="354780" y="554082"/>
            <a:ext cx="768820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Inverse </a:t>
            </a:r>
            <a:r>
              <a:rPr lang="en-US" altLang="ko-KR" sz="3200" b="1" dirty="0">
                <a:solidFill>
                  <a:prstClr val="black"/>
                </a:solidFill>
                <a:sym typeface="Wingdings" panose="05000000000000000000" pitchFamily="2" charset="2"/>
              </a:rPr>
              <a:t>Vector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3B7449-A356-41D8-9650-31F4B8C52ACC}"/>
              </a:ext>
            </a:extLst>
          </p:cNvPr>
          <p:cNvSpPr txBox="1"/>
          <p:nvPr/>
        </p:nvSpPr>
        <p:spPr>
          <a:xfrm>
            <a:off x="368720" y="1089860"/>
            <a:ext cx="682070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Ex) reference point : 2 x 2   /   Unique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한 </a:t>
            </a:r>
            <a:r>
              <a:rPr lang="en-US" altLang="ko-KR" b="1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WiFi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개수 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: 4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개 </a:t>
            </a:r>
          </a:p>
          <a:p>
            <a:pPr lvl="0">
              <a:defRPr/>
            </a:pPr>
            <a:endParaRPr lang="en-US" altLang="ko-KR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3B7449-A356-41D8-9650-31F4B8C52ACC}"/>
              </a:ext>
            </a:extLst>
          </p:cNvPr>
          <p:cNvSpPr txBox="1"/>
          <p:nvPr/>
        </p:nvSpPr>
        <p:spPr>
          <a:xfrm>
            <a:off x="8399171" y="2714747"/>
            <a:ext cx="25887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Ex) test point : 1 x 1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8724411" y="3322267"/>
            <a:ext cx="2263468" cy="2135557"/>
            <a:chOff x="448681" y="3181855"/>
            <a:chExt cx="1338556" cy="1215578"/>
          </a:xfrm>
        </p:grpSpPr>
        <p:sp>
          <p:nvSpPr>
            <p:cNvPr id="19" name="직사각형 18"/>
            <p:cNvSpPr/>
            <p:nvPr/>
          </p:nvSpPr>
          <p:spPr>
            <a:xfrm>
              <a:off x="448681" y="3181855"/>
              <a:ext cx="1338556" cy="1215578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63B7449-A356-41D8-9650-31F4B8C52ACC}"/>
                    </a:ext>
                  </a:extLst>
                </p:cNvPr>
                <p:cNvSpPr txBox="1"/>
                <p:nvPr/>
              </p:nvSpPr>
              <p:spPr>
                <a:xfrm>
                  <a:off x="566445" y="3671487"/>
                  <a:ext cx="1103028" cy="21022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𝟏𝟏𝟎𝟎</m:t>
                        </m:r>
                      </m:oMath>
                    </m:oMathPara>
                  </a14:m>
                  <a:endParaRPr lang="en-US" altLang="ko-KR" b="1" dirty="0">
                    <a:solidFill>
                      <a:prstClr val="black"/>
                    </a:solidFill>
                    <a:sym typeface="Wingdings" panose="05000000000000000000" pitchFamily="2" charset="2"/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63B7449-A356-41D8-9650-31F4B8C52A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445" y="3671487"/>
                  <a:ext cx="1103028" cy="21022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" name="직선 화살표 연결선 6"/>
          <p:cNvCxnSpPr/>
          <p:nvPr/>
        </p:nvCxnSpPr>
        <p:spPr>
          <a:xfrm flipV="1">
            <a:off x="4778267" y="3932863"/>
            <a:ext cx="3408218" cy="1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63B7449-A356-41D8-9650-31F4B8C52ACC}"/>
              </a:ext>
            </a:extLst>
          </p:cNvPr>
          <p:cNvSpPr txBox="1"/>
          <p:nvPr/>
        </p:nvSpPr>
        <p:spPr>
          <a:xfrm>
            <a:off x="5566228" y="3404316"/>
            <a:ext cx="15131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유사도 비교</a:t>
            </a:r>
            <a:endParaRPr lang="en-US" altLang="ko-KR" b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3B7449-A356-41D8-9650-31F4B8C52ACC}"/>
              </a:ext>
            </a:extLst>
          </p:cNvPr>
          <p:cNvSpPr txBox="1"/>
          <p:nvPr/>
        </p:nvSpPr>
        <p:spPr>
          <a:xfrm>
            <a:off x="779594" y="3499271"/>
            <a:ext cx="12275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유사도</a:t>
            </a:r>
            <a:endParaRPr lang="en-US" altLang="ko-KR" b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3B7449-A356-41D8-9650-31F4B8C52ACC}"/>
              </a:ext>
            </a:extLst>
          </p:cNvPr>
          <p:cNvSpPr txBox="1"/>
          <p:nvPr/>
        </p:nvSpPr>
        <p:spPr>
          <a:xfrm>
            <a:off x="2955692" y="3475839"/>
            <a:ext cx="135913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유사도</a:t>
            </a:r>
            <a:endParaRPr lang="en-US" altLang="ko-KR" b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3AB54E1-9DF9-4C31-A5A1-9E3A8F9C387E}"/>
                  </a:ext>
                </a:extLst>
              </p:cNvPr>
              <p:cNvSpPr txBox="1"/>
              <p:nvPr/>
            </p:nvSpPr>
            <p:spPr>
              <a:xfrm>
                <a:off x="1277022" y="6047102"/>
                <a:ext cx="8609928" cy="46320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150000"/>
                  </a:lnSpc>
                  <a:defRPr/>
                </a:pPr>
                <a:r>
                  <a:rPr lang="ko-KR" altLang="en-US" b="1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유</a:t>
                </a:r>
                <a14:m>
                  <m:oMath xmlns:m="http://schemas.openxmlformats.org/officeDocument/2006/math">
                    <m:r>
                      <a:rPr lang="ko-KR" alt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사</m:t>
                    </m:r>
                    <m:r>
                      <a:rPr lang="ko-KR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도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</m:oMath>
                </a14:m>
                <a:r>
                  <a:rPr lang="en-US" altLang="ko-KR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𝑹𝒆𝒇𝒆𝒓𝒆𝒏𝒄𝒆</m:t>
                    </m:r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𝑷𝒐𝒊𝒏𝒕</m:t>
                    </m:r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  </m:t>
                    </m:r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𝑻𝒆𝒔𝒕</m:t>
                    </m:r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𝑷𝒐𝒊𝒏𝒕</m:t>
                    </m:r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ko-KR" alt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둘다에서</m:t>
                    </m:r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ko-KR" alt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확인이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ko-KR" alt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되지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ko-KR" alt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않는</m:t>
                    </m:r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𝒘𝒊𝒇𝒊</m:t>
                    </m:r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ko-KR" alt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개수</m:t>
                    </m:r>
                  </m:oMath>
                </a14:m>
                <a:endParaRPr lang="en-US" altLang="ko-KR" b="1" dirty="0" smtClean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3AB54E1-9DF9-4C31-A5A1-9E3A8F9C3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022" y="6047102"/>
                <a:ext cx="8609928" cy="463204"/>
              </a:xfrm>
              <a:prstGeom prst="rect">
                <a:avLst/>
              </a:prstGeom>
              <a:blipFill>
                <a:blip r:embed="rId3"/>
                <a:stretch>
                  <a:fillRect l="-566"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그룹 3"/>
          <p:cNvGrpSpPr/>
          <p:nvPr/>
        </p:nvGrpSpPr>
        <p:grpSpPr>
          <a:xfrm>
            <a:off x="340107" y="2265366"/>
            <a:ext cx="4256413" cy="3694986"/>
            <a:chOff x="448680" y="3181855"/>
            <a:chExt cx="3072611" cy="2770264"/>
          </a:xfrm>
        </p:grpSpPr>
        <p:sp>
          <p:nvSpPr>
            <p:cNvPr id="3" name="직사각형 2"/>
            <p:cNvSpPr/>
            <p:nvPr/>
          </p:nvSpPr>
          <p:spPr>
            <a:xfrm>
              <a:off x="448680" y="3181855"/>
              <a:ext cx="3072611" cy="2770264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/>
            <p:cNvCxnSpPr>
              <a:stCxn id="3" idx="0"/>
              <a:endCxn id="3" idx="2"/>
            </p:cNvCxnSpPr>
            <p:nvPr/>
          </p:nvCxnSpPr>
          <p:spPr>
            <a:xfrm>
              <a:off x="1984986" y="3181855"/>
              <a:ext cx="0" cy="277026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>
              <a:stCxn id="3" idx="1"/>
              <a:endCxn id="3" idx="3"/>
            </p:cNvCxnSpPr>
            <p:nvPr/>
          </p:nvCxnSpPr>
          <p:spPr>
            <a:xfrm>
              <a:off x="448680" y="4566987"/>
              <a:ext cx="307261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63B7449-A356-41D8-9650-31F4B8C52ACC}"/>
                    </a:ext>
                  </a:extLst>
                </p:cNvPr>
                <p:cNvSpPr txBox="1"/>
                <p:nvPr/>
              </p:nvSpPr>
              <p:spPr>
                <a:xfrm>
                  <a:off x="564336" y="3611008"/>
                  <a:ext cx="1304995" cy="27690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𝟏𝟏𝟎𝟎</m:t>
                        </m:r>
                      </m:oMath>
                    </m:oMathPara>
                  </a14:m>
                  <a:endParaRPr lang="en-US" altLang="ko-KR" b="1" dirty="0">
                    <a:solidFill>
                      <a:prstClr val="black"/>
                    </a:solidFill>
                    <a:sym typeface="Wingdings" panose="05000000000000000000" pitchFamily="2" charset="2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63B7449-A356-41D8-9650-31F4B8C52A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336" y="3611008"/>
                  <a:ext cx="1304995" cy="27690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63B7449-A356-41D8-9650-31F4B8C52ACC}"/>
                    </a:ext>
                  </a:extLst>
                </p:cNvPr>
                <p:cNvSpPr txBox="1"/>
                <p:nvPr/>
              </p:nvSpPr>
              <p:spPr>
                <a:xfrm>
                  <a:off x="2100641" y="3611008"/>
                  <a:ext cx="1304995" cy="27690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𝟏𝟎𝟏𝟎</m:t>
                        </m:r>
                      </m:oMath>
                    </m:oMathPara>
                  </a14:m>
                  <a:endParaRPr lang="en-US" altLang="ko-KR" b="1" dirty="0">
                    <a:solidFill>
                      <a:prstClr val="black"/>
                    </a:solidFill>
                    <a:sym typeface="Wingdings" panose="05000000000000000000" pitchFamily="2" charset="2"/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63B7449-A356-41D8-9650-31F4B8C52A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0641" y="3611008"/>
                  <a:ext cx="1304995" cy="27690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63B7449-A356-41D8-9650-31F4B8C52ACC}"/>
                    </a:ext>
                  </a:extLst>
                </p:cNvPr>
                <p:cNvSpPr txBox="1"/>
                <p:nvPr/>
              </p:nvSpPr>
              <p:spPr>
                <a:xfrm>
                  <a:off x="560153" y="4970508"/>
                  <a:ext cx="1304995" cy="27690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𝟏𝟏𝟏𝟎</m:t>
                        </m:r>
                      </m:oMath>
                    </m:oMathPara>
                  </a14:m>
                  <a:endParaRPr lang="en-US" altLang="ko-KR" b="1" dirty="0">
                    <a:solidFill>
                      <a:prstClr val="black"/>
                    </a:solidFill>
                    <a:sym typeface="Wingdings" panose="05000000000000000000" pitchFamily="2" charset="2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63B7449-A356-41D8-9650-31F4B8C52A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153" y="4970508"/>
                  <a:ext cx="1304995" cy="27690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63B7449-A356-41D8-9650-31F4B8C52ACC}"/>
                    </a:ext>
                  </a:extLst>
                </p:cNvPr>
                <p:cNvSpPr txBox="1"/>
                <p:nvPr/>
              </p:nvSpPr>
              <p:spPr>
                <a:xfrm>
                  <a:off x="2100641" y="4940288"/>
                  <a:ext cx="130499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𝟎𝟎𝟏𝟏</m:t>
                        </m:r>
                      </m:oMath>
                    </m:oMathPara>
                  </a14:m>
                  <a:endParaRPr lang="en-US" altLang="ko-KR" b="1" dirty="0">
                    <a:solidFill>
                      <a:prstClr val="black"/>
                    </a:solidFill>
                    <a:sym typeface="Wingdings" panose="05000000000000000000" pitchFamily="2" charset="2"/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63B7449-A356-41D8-9650-31F4B8C52A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0641" y="4940288"/>
                  <a:ext cx="130499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163B7449-A356-41D8-9650-31F4B8C52ACC}"/>
              </a:ext>
            </a:extLst>
          </p:cNvPr>
          <p:cNvSpPr txBox="1"/>
          <p:nvPr/>
        </p:nvSpPr>
        <p:spPr>
          <a:xfrm>
            <a:off x="3779072" y="1798820"/>
            <a:ext cx="2951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3B7449-A356-41D8-9650-31F4B8C52ACC}"/>
              </a:ext>
            </a:extLst>
          </p:cNvPr>
          <p:cNvSpPr txBox="1"/>
          <p:nvPr/>
        </p:nvSpPr>
        <p:spPr>
          <a:xfrm>
            <a:off x="3086825" y="1443680"/>
            <a:ext cx="74383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Korea </a:t>
            </a:r>
            <a:r>
              <a:rPr lang="en-US" altLang="ko-KR" b="1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Univ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AP, </a:t>
            </a:r>
            <a:r>
              <a:rPr lang="en-US" altLang="ko-KR" b="1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Eduroam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Unistore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iptime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  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있으면 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1, 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없으면 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3B7449-A356-41D8-9650-31F4B8C52ACC}"/>
              </a:ext>
            </a:extLst>
          </p:cNvPr>
          <p:cNvSpPr txBox="1"/>
          <p:nvPr/>
        </p:nvSpPr>
        <p:spPr>
          <a:xfrm flipH="1">
            <a:off x="5153793" y="1779198"/>
            <a:ext cx="3690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63B7449-A356-41D8-9650-31F4B8C52ACC}"/>
              </a:ext>
            </a:extLst>
          </p:cNvPr>
          <p:cNvSpPr txBox="1"/>
          <p:nvPr/>
        </p:nvSpPr>
        <p:spPr>
          <a:xfrm flipH="1">
            <a:off x="6297848" y="1779198"/>
            <a:ext cx="3690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3B7449-A356-41D8-9650-31F4B8C52ACC}"/>
              </a:ext>
            </a:extLst>
          </p:cNvPr>
          <p:cNvSpPr txBox="1"/>
          <p:nvPr/>
        </p:nvSpPr>
        <p:spPr>
          <a:xfrm flipH="1">
            <a:off x="7220761" y="1775384"/>
            <a:ext cx="3690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3B7449-A356-41D8-9650-31F4B8C52ACC}"/>
              </a:ext>
            </a:extLst>
          </p:cNvPr>
          <p:cNvSpPr txBox="1"/>
          <p:nvPr/>
        </p:nvSpPr>
        <p:spPr>
          <a:xfrm>
            <a:off x="713795" y="5281862"/>
            <a:ext cx="135913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유사도</a:t>
            </a:r>
            <a:endParaRPr lang="en-US" altLang="ko-KR" b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3B7449-A356-41D8-9650-31F4B8C52ACC}"/>
              </a:ext>
            </a:extLst>
          </p:cNvPr>
          <p:cNvSpPr txBox="1"/>
          <p:nvPr/>
        </p:nvSpPr>
        <p:spPr>
          <a:xfrm>
            <a:off x="2846938" y="5312162"/>
            <a:ext cx="135913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0</a:t>
            </a: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유사도</a:t>
            </a:r>
            <a:endParaRPr lang="en-US" altLang="ko-KR" b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4817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9" grpId="0" animBg="1"/>
      <p:bldP spid="40" grpId="0" animBg="1"/>
      <p:bldP spid="4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9005" y="482775"/>
            <a:ext cx="11730445" cy="6170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16854" y="21061"/>
            <a:ext cx="4702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Bit </a:t>
            </a:r>
            <a:r>
              <a:rPr lang="en-US" altLang="ko-KR" sz="2400" b="1" spc="-15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Vector + Inverse Vector </a:t>
            </a:r>
            <a:r>
              <a:rPr lang="ko-KR" altLang="en-US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유사도</a:t>
            </a:r>
            <a:endParaRPr lang="en-US" altLang="ko-KR" sz="2400" b="1" spc="-150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EE9AD5-1771-4434-9F47-302FCF2953C9}"/>
              </a:ext>
            </a:extLst>
          </p:cNvPr>
          <p:cNvSpPr txBox="1"/>
          <p:nvPr/>
        </p:nvSpPr>
        <p:spPr>
          <a:xfrm>
            <a:off x="354780" y="554082"/>
            <a:ext cx="3740970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Bit Vector + Inverse Vector</a:t>
            </a:r>
            <a:endParaRPr lang="en-US" altLang="ko-KR" sz="32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963342"/>
              </p:ext>
            </p:extLst>
          </p:nvPr>
        </p:nvGraphicFramePr>
        <p:xfrm>
          <a:off x="507394" y="3713482"/>
          <a:ext cx="812800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56718924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8617023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1421787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677534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47922523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Test</a:t>
                      </a:r>
                      <a:r>
                        <a:rPr lang="en-US" altLang="ko-KR" b="1" baseline="0" dirty="0" smtClean="0"/>
                        <a:t> Point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1100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004905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Reference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1100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1010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1110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0011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315295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Bit Vector</a:t>
                      </a:r>
                    </a:p>
                    <a:p>
                      <a:pPr algn="ctr" latinLnBrk="1"/>
                      <a:r>
                        <a:rPr lang="ko-KR" altLang="en-US" sz="1400" b="1" dirty="0" smtClean="0"/>
                        <a:t>유사도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2</a:t>
                      </a:r>
                      <a:endParaRPr lang="ko-KR" altLang="en-US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</a:t>
                      </a:r>
                      <a:endParaRPr lang="ko-KR" altLang="en-US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2</a:t>
                      </a:r>
                      <a:endParaRPr lang="ko-KR" altLang="en-US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0398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Inverse Vector</a:t>
                      </a:r>
                    </a:p>
                    <a:p>
                      <a:pPr algn="ctr" latinLnBrk="1"/>
                      <a:r>
                        <a:rPr lang="ko-KR" altLang="en-US" sz="1400" b="1" dirty="0" smtClean="0"/>
                        <a:t>유사도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2</a:t>
                      </a:r>
                      <a:endParaRPr lang="ko-KR" altLang="en-US" b="1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0357528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652714"/>
              </p:ext>
            </p:extLst>
          </p:nvPr>
        </p:nvGraphicFramePr>
        <p:xfrm>
          <a:off x="507394" y="1859283"/>
          <a:ext cx="3235931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709">
                  <a:extLst>
                    <a:ext uri="{9D8B030D-6E8A-4147-A177-3AD203B41FA5}">
                      <a16:colId xmlns:a16="http://schemas.microsoft.com/office/drawing/2014/main" val="567189245"/>
                    </a:ext>
                  </a:extLst>
                </a:gridCol>
                <a:gridCol w="1941222">
                  <a:extLst>
                    <a:ext uri="{9D8B030D-6E8A-4147-A177-3AD203B41FA5}">
                      <a16:colId xmlns:a16="http://schemas.microsoft.com/office/drawing/2014/main" val="2286170231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</a:rPr>
                        <a:t>유사도 </a:t>
                      </a:r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Threshold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315295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Bit Vector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1</a:t>
                      </a:r>
                      <a:endParaRPr lang="ko-KR" altLang="en-US" sz="1800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0398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Inverse Vector</a:t>
                      </a:r>
                      <a:endParaRPr lang="ko-KR" altLang="en-US" sz="1400" b="1" dirty="0" smtClean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2</a:t>
                      </a:r>
                      <a:endParaRPr lang="ko-KR" altLang="en-US" sz="1800" b="1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357528"/>
                  </a:ext>
                </a:extLst>
              </a:tr>
            </a:tbl>
          </a:graphicData>
        </a:graphic>
      </p:graphicFrame>
      <p:grpSp>
        <p:nvGrpSpPr>
          <p:cNvPr id="45" name="그룹 44"/>
          <p:cNvGrpSpPr/>
          <p:nvPr/>
        </p:nvGrpSpPr>
        <p:grpSpPr>
          <a:xfrm>
            <a:off x="5645325" y="1076923"/>
            <a:ext cx="2313570" cy="2254925"/>
            <a:chOff x="448680" y="3181855"/>
            <a:chExt cx="3072611" cy="2770264"/>
          </a:xfrm>
        </p:grpSpPr>
        <p:sp>
          <p:nvSpPr>
            <p:cNvPr id="46" name="직사각형 45"/>
            <p:cNvSpPr/>
            <p:nvPr/>
          </p:nvSpPr>
          <p:spPr>
            <a:xfrm>
              <a:off x="448680" y="3181855"/>
              <a:ext cx="3072611" cy="2770264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7" name="직선 연결선 46"/>
            <p:cNvCxnSpPr>
              <a:stCxn id="46" idx="0"/>
              <a:endCxn id="46" idx="2"/>
            </p:cNvCxnSpPr>
            <p:nvPr/>
          </p:nvCxnSpPr>
          <p:spPr>
            <a:xfrm>
              <a:off x="1984986" y="3181855"/>
              <a:ext cx="0" cy="277026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>
              <a:stCxn id="46" idx="1"/>
              <a:endCxn id="46" idx="3"/>
            </p:cNvCxnSpPr>
            <p:nvPr/>
          </p:nvCxnSpPr>
          <p:spPr>
            <a:xfrm>
              <a:off x="448680" y="4566987"/>
              <a:ext cx="307261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163B7449-A356-41D8-9650-31F4B8C52ACC}"/>
                    </a:ext>
                  </a:extLst>
                </p:cNvPr>
                <p:cNvSpPr txBox="1"/>
                <p:nvPr/>
              </p:nvSpPr>
              <p:spPr>
                <a:xfrm>
                  <a:off x="564336" y="3611008"/>
                  <a:ext cx="1304995" cy="45373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𝟏𝟏𝟎𝟎</m:t>
                        </m:r>
                      </m:oMath>
                    </m:oMathPara>
                  </a14:m>
                  <a:endParaRPr lang="en-US" altLang="ko-KR" b="1" dirty="0">
                    <a:solidFill>
                      <a:prstClr val="black"/>
                    </a:solidFill>
                    <a:sym typeface="Wingdings" panose="05000000000000000000" pitchFamily="2" charset="2"/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163B7449-A356-41D8-9650-31F4B8C52A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336" y="3611008"/>
                  <a:ext cx="1304995" cy="45373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163B7449-A356-41D8-9650-31F4B8C52ACC}"/>
                    </a:ext>
                  </a:extLst>
                </p:cNvPr>
                <p:cNvSpPr txBox="1"/>
                <p:nvPr/>
              </p:nvSpPr>
              <p:spPr>
                <a:xfrm>
                  <a:off x="2100641" y="3611008"/>
                  <a:ext cx="1304995" cy="2475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𝟏𝟎𝟏𝟎</m:t>
                        </m:r>
                      </m:oMath>
                    </m:oMathPara>
                  </a14:m>
                  <a:endParaRPr lang="en-US" altLang="ko-KR" b="1" dirty="0">
                    <a:solidFill>
                      <a:prstClr val="black"/>
                    </a:solidFill>
                    <a:sym typeface="Wingdings" panose="05000000000000000000" pitchFamily="2" charset="2"/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63B7449-A356-41D8-9650-31F4B8C52A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0641" y="3611008"/>
                  <a:ext cx="1304995" cy="2475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163B7449-A356-41D8-9650-31F4B8C52ACC}"/>
                    </a:ext>
                  </a:extLst>
                </p:cNvPr>
                <p:cNvSpPr txBox="1"/>
                <p:nvPr/>
              </p:nvSpPr>
              <p:spPr>
                <a:xfrm>
                  <a:off x="560153" y="4970507"/>
                  <a:ext cx="1304995" cy="45373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𝟏𝟏𝟏𝟎</m:t>
                        </m:r>
                      </m:oMath>
                    </m:oMathPara>
                  </a14:m>
                  <a:endParaRPr lang="en-US" altLang="ko-KR" b="1" dirty="0">
                    <a:solidFill>
                      <a:prstClr val="black"/>
                    </a:solidFill>
                    <a:sym typeface="Wingdings" panose="05000000000000000000" pitchFamily="2" charset="2"/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163B7449-A356-41D8-9650-31F4B8C52A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153" y="4970507"/>
                  <a:ext cx="1304995" cy="45373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163B7449-A356-41D8-9650-31F4B8C52ACC}"/>
                    </a:ext>
                  </a:extLst>
                </p:cNvPr>
                <p:cNvSpPr txBox="1"/>
                <p:nvPr/>
              </p:nvSpPr>
              <p:spPr>
                <a:xfrm>
                  <a:off x="2100641" y="4940288"/>
                  <a:ext cx="130499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𝟎𝟎𝟏𝟏</m:t>
                        </m:r>
                      </m:oMath>
                    </m:oMathPara>
                  </a14:m>
                  <a:endParaRPr lang="en-US" altLang="ko-KR" b="1" dirty="0">
                    <a:solidFill>
                      <a:prstClr val="black"/>
                    </a:solidFill>
                    <a:sym typeface="Wingdings" panose="05000000000000000000" pitchFamily="2" charset="2"/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63B7449-A356-41D8-9650-31F4B8C52A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0641" y="4940288"/>
                  <a:ext cx="130499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그룹 62"/>
          <p:cNvGrpSpPr/>
          <p:nvPr/>
        </p:nvGrpSpPr>
        <p:grpSpPr>
          <a:xfrm>
            <a:off x="8358822" y="554082"/>
            <a:ext cx="3313065" cy="2559038"/>
            <a:chOff x="7982464" y="3291878"/>
            <a:chExt cx="2588708" cy="1648410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63B7449-A356-41D8-9650-31F4B8C52ACC}"/>
                </a:ext>
              </a:extLst>
            </p:cNvPr>
            <p:cNvSpPr txBox="1"/>
            <p:nvPr/>
          </p:nvSpPr>
          <p:spPr>
            <a:xfrm>
              <a:off x="7982464" y="3291878"/>
              <a:ext cx="2588708" cy="23790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ko-KR" b="1" dirty="0" smtClean="0">
                  <a:solidFill>
                    <a:prstClr val="black"/>
                  </a:solidFill>
                  <a:sym typeface="Wingdings" panose="05000000000000000000" pitchFamily="2" charset="2"/>
                </a:rPr>
                <a:t>test point : 1 x 1</a:t>
              </a:r>
            </a:p>
          </p:txBody>
        </p:sp>
        <p:grpSp>
          <p:nvGrpSpPr>
            <p:cNvPr id="65" name="그룹 64"/>
            <p:cNvGrpSpPr/>
            <p:nvPr/>
          </p:nvGrpSpPr>
          <p:grpSpPr>
            <a:xfrm>
              <a:off x="8524138" y="3724710"/>
              <a:ext cx="1338556" cy="1215578"/>
              <a:chOff x="448681" y="3181855"/>
              <a:chExt cx="1338556" cy="1215578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448681" y="3181855"/>
                <a:ext cx="1338556" cy="1215578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163B7449-A356-41D8-9650-31F4B8C52ACC}"/>
                      </a:ext>
                    </a:extLst>
                  </p:cNvPr>
                  <p:cNvSpPr txBox="1"/>
                  <p:nvPr/>
                </p:nvSpPr>
                <p:spPr>
                  <a:xfrm>
                    <a:off x="566444" y="3667273"/>
                    <a:ext cx="1103028" cy="23790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lvl="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𝟏𝟏𝟏𝟎</m:t>
                          </m:r>
                        </m:oMath>
                      </m:oMathPara>
                    </a14:m>
                    <a:endParaRPr lang="en-US" altLang="ko-KR" b="1" dirty="0">
                      <a:solidFill>
                        <a:prstClr val="black"/>
                      </a:solidFill>
                      <a:sym typeface="Wingdings" panose="05000000000000000000" pitchFamily="2" charset="2"/>
                    </a:endParaRPr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163B7449-A356-41D8-9650-31F4B8C52A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6444" y="3667273"/>
                    <a:ext cx="1103028" cy="23790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68" name="타원 67"/>
          <p:cNvSpPr/>
          <p:nvPr/>
        </p:nvSpPr>
        <p:spPr>
          <a:xfrm>
            <a:off x="5694941" y="1110406"/>
            <a:ext cx="1031811" cy="101193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6856991" y="1138981"/>
            <a:ext cx="1031811" cy="101193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6876041" y="2262931"/>
            <a:ext cx="1031811" cy="101193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5723516" y="2272456"/>
            <a:ext cx="1031811" cy="101193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5894066" y="1310112"/>
            <a:ext cx="640253" cy="627918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66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12029" y="2379471"/>
            <a:ext cx="9463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15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Applying</a:t>
            </a:r>
            <a:r>
              <a:rPr kumimoji="0" lang="en-US" altLang="ko-KR" sz="2800" b="1" i="0" u="none" strike="noStrike" kern="1200" cap="none" spc="-150" normalizeH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2800" b="1" spc="-150" dirty="0" smtClean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Coverage</a:t>
            </a:r>
            <a:endParaRPr kumimoji="0" lang="en-US" altLang="ko-KR" sz="2800" b="1" i="0" u="none" strike="noStrike" kern="1200" cap="none" spc="-150" normalizeH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975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771" y="482726"/>
            <a:ext cx="11982449" cy="624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Test Results</a:t>
            </a:r>
            <a:endParaRPr lang="en-US" altLang="ko-KR" sz="2400" b="1" spc="-150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503615" y="649708"/>
            <a:ext cx="449489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Bit Vector + </a:t>
            </a: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RSSI Vector </a:t>
            </a:r>
            <a:r>
              <a:rPr lang="ko-KR" altLang="en-US" b="1" dirty="0">
                <a:sym typeface="Wingdings" panose="05000000000000000000" pitchFamily="2" charset="2"/>
              </a:rPr>
              <a:t>적용</a:t>
            </a:r>
            <a:endParaRPr lang="en-US" altLang="ko-KR" b="1" dirty="0">
              <a:sym typeface="Wingdings" panose="05000000000000000000" pitchFamily="2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6124561" y="1286861"/>
            <a:ext cx="3460575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넓은</a:t>
            </a:r>
            <a:r>
              <a:rPr lang="ko-KR" altLang="en-US" sz="28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구역 식별</a:t>
            </a:r>
            <a:endParaRPr lang="en-US" altLang="ko-KR" sz="2800" b="1" dirty="0" smtClean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lvl="0">
              <a:defRPr/>
            </a:pPr>
            <a:r>
              <a:rPr lang="ko-KR" altLang="en-US" sz="2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자기장 평탄</a:t>
            </a:r>
            <a:r>
              <a:rPr lang="ko-KR" altLang="en-US" sz="28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한 구역</a:t>
            </a:r>
            <a:endParaRPr lang="en-US" altLang="ko-KR" sz="2800" b="1" dirty="0" smtClean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lvl="0">
              <a:defRPr/>
            </a:pPr>
            <a:r>
              <a:rPr lang="ko-KR" altLang="en-US" sz="2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수렴 속도 느립니다</a:t>
            </a:r>
            <a:endParaRPr lang="en-US" altLang="ko-KR" sz="2800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66" y="1293609"/>
            <a:ext cx="5582429" cy="38105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897478" y="1007248"/>
            <a:ext cx="2128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영역 축소율 분포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2751061" y="5040156"/>
            <a:ext cx="266556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X</a:t>
            </a:r>
            <a:r>
              <a:rPr lang="ko-KR" altLang="en-US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축 </a:t>
            </a: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: </a:t>
            </a:r>
            <a:r>
              <a:rPr lang="ko-KR" altLang="en-US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영역 축소율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2902237" y="1829923"/>
            <a:ext cx="1831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Y</a:t>
            </a:r>
            <a:r>
              <a:rPr lang="ko-KR" altLang="en-US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축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: </a:t>
            </a:r>
          </a:p>
          <a:p>
            <a:pPr lvl="0">
              <a:defRPr/>
            </a:pP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Sample </a:t>
            </a:r>
            <a:r>
              <a:rPr lang="ko-KR" altLang="en-US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개수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71825" y="2638425"/>
            <a:ext cx="2819400" cy="199039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619111" y="5790048"/>
            <a:ext cx="1055371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800" b="1" dirty="0" smtClean="0">
                <a:sym typeface="Wingdings" panose="05000000000000000000" pitchFamily="2" charset="2"/>
              </a:rPr>
              <a:t>넓은 구역을 더 잘 좁히는 방법 강구</a:t>
            </a:r>
            <a:endParaRPr lang="en-US" altLang="ko-KR" sz="2800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7623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771" y="482726"/>
            <a:ext cx="11982449" cy="624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Test Results</a:t>
            </a:r>
            <a:endParaRPr lang="en-US" altLang="ko-KR" sz="2400" b="1" spc="-150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82" y="1019040"/>
            <a:ext cx="10179330" cy="230518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36" y="3281225"/>
            <a:ext cx="10108776" cy="23671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503615" y="649708"/>
            <a:ext cx="449489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Bit Vector + </a:t>
            </a: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RSSI Vector </a:t>
            </a:r>
            <a:r>
              <a:rPr lang="ko-KR" altLang="en-US" b="1" dirty="0" smtClean="0">
                <a:sym typeface="Wingdings" panose="05000000000000000000" pitchFamily="2" charset="2"/>
              </a:rPr>
              <a:t>적용 </a:t>
            </a:r>
            <a:r>
              <a:rPr lang="en-US" altLang="ko-KR" b="1" dirty="0" smtClean="0">
                <a:sym typeface="Wingdings" panose="05000000000000000000" pitchFamily="2" charset="2"/>
              </a:rPr>
              <a:t>Example</a:t>
            </a:r>
            <a:endParaRPr lang="en-US" altLang="ko-KR" b="1" dirty="0">
              <a:sym typeface="Wingdings" panose="05000000000000000000" pitchFamily="2" charset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6657961" y="639751"/>
            <a:ext cx="346057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넓은</a:t>
            </a:r>
            <a:r>
              <a:rPr lang="ko-KR" altLang="en-US" sz="28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구역 식별</a:t>
            </a:r>
            <a:endParaRPr lang="en-US" altLang="ko-KR" sz="2800" b="1" dirty="0" smtClean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619111" y="5790048"/>
            <a:ext cx="331364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800" b="1" dirty="0" smtClean="0">
                <a:sym typeface="Wingdings" panose="05000000000000000000" pitchFamily="2" charset="2"/>
              </a:rPr>
              <a:t>구역 축소율 </a:t>
            </a:r>
            <a:r>
              <a:rPr lang="en-US" altLang="ko-KR" sz="2800" b="1" dirty="0" smtClean="0">
                <a:sym typeface="Wingdings" panose="05000000000000000000" pitchFamily="2" charset="2"/>
              </a:rPr>
              <a:t>: 0.25</a:t>
            </a:r>
            <a:endParaRPr lang="en-US" altLang="ko-KR" sz="2800" b="1" dirty="0">
              <a:sym typeface="Wingdings" panose="05000000000000000000" pitchFamily="2" charset="2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563368" y="1095375"/>
            <a:ext cx="374903" cy="374904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563368" y="3350680"/>
            <a:ext cx="374903" cy="374904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93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7949" y="482726"/>
            <a:ext cx="11982449" cy="624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Test Results</a:t>
            </a:r>
            <a:endParaRPr lang="en-US" altLang="ko-KR" sz="2400" b="1" spc="-150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543025"/>
              </p:ext>
            </p:extLst>
          </p:nvPr>
        </p:nvGraphicFramePr>
        <p:xfrm>
          <a:off x="264654" y="808127"/>
          <a:ext cx="11669038" cy="2104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252">
                  <a:extLst>
                    <a:ext uri="{9D8B030D-6E8A-4147-A177-3AD203B41FA5}">
                      <a16:colId xmlns:a16="http://schemas.microsoft.com/office/drawing/2014/main" val="19540143"/>
                    </a:ext>
                  </a:extLst>
                </a:gridCol>
                <a:gridCol w="1740131">
                  <a:extLst>
                    <a:ext uri="{9D8B030D-6E8A-4147-A177-3AD203B41FA5}">
                      <a16:colId xmlns:a16="http://schemas.microsoft.com/office/drawing/2014/main" val="17305397"/>
                    </a:ext>
                  </a:extLst>
                </a:gridCol>
                <a:gridCol w="1740131">
                  <a:extLst>
                    <a:ext uri="{9D8B030D-6E8A-4147-A177-3AD203B41FA5}">
                      <a16:colId xmlns:a16="http://schemas.microsoft.com/office/drawing/2014/main" val="2964657110"/>
                    </a:ext>
                  </a:extLst>
                </a:gridCol>
                <a:gridCol w="1740131">
                  <a:extLst>
                    <a:ext uri="{9D8B030D-6E8A-4147-A177-3AD203B41FA5}">
                      <a16:colId xmlns:a16="http://schemas.microsoft.com/office/drawing/2014/main" val="4085278023"/>
                    </a:ext>
                  </a:extLst>
                </a:gridCol>
                <a:gridCol w="1740131">
                  <a:extLst>
                    <a:ext uri="{9D8B030D-6E8A-4147-A177-3AD203B41FA5}">
                      <a16:colId xmlns:a16="http://schemas.microsoft.com/office/drawing/2014/main" val="1562513073"/>
                    </a:ext>
                  </a:extLst>
                </a:gridCol>
                <a:gridCol w="1740131">
                  <a:extLst>
                    <a:ext uri="{9D8B030D-6E8A-4147-A177-3AD203B41FA5}">
                      <a16:colId xmlns:a16="http://schemas.microsoft.com/office/drawing/2014/main" val="431273646"/>
                    </a:ext>
                  </a:extLst>
                </a:gridCol>
                <a:gridCol w="1740131">
                  <a:extLst>
                    <a:ext uri="{9D8B030D-6E8A-4147-A177-3AD203B41FA5}">
                      <a16:colId xmlns:a16="http://schemas.microsoft.com/office/drawing/2014/main" val="3742468135"/>
                    </a:ext>
                  </a:extLst>
                </a:gridCol>
              </a:tblGrid>
              <a:tr h="496237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Bit Vector</a:t>
                      </a:r>
                      <a:r>
                        <a:rPr lang="ko-KR" altLang="en-US" sz="1800" b="1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800" b="1" dirty="0" smtClean="0">
                          <a:sym typeface="Wingdings" panose="05000000000000000000" pitchFamily="2" charset="2"/>
                        </a:rPr>
                        <a:t>적용</a:t>
                      </a:r>
                      <a:endParaRPr lang="en-US" altLang="ko-KR" sz="1800" b="1" dirty="0" smtClean="0">
                        <a:sym typeface="Wingdings" panose="05000000000000000000" pitchFamily="2" charset="2"/>
                      </a:endParaRP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Bit Vector + Inverse Vector </a:t>
                      </a:r>
                      <a:r>
                        <a:rPr lang="ko-KR" altLang="en-US" sz="1600" b="1" dirty="0" smtClean="0">
                          <a:sym typeface="Wingdings" panose="05000000000000000000" pitchFamily="2" charset="2"/>
                        </a:rPr>
                        <a:t>적용</a:t>
                      </a:r>
                      <a:endParaRPr lang="en-US" altLang="ko-KR" sz="1600" b="1" dirty="0" smtClean="0">
                        <a:sym typeface="Wingdings" panose="05000000000000000000" pitchFamily="2" charset="2"/>
                      </a:endParaRP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Bit Vector + RSSI Vector </a:t>
                      </a:r>
                      <a:r>
                        <a:rPr lang="ko-KR" altLang="en-US" sz="1600" b="1" dirty="0" smtClean="0">
                          <a:sym typeface="Wingdings" panose="05000000000000000000" pitchFamily="2" charset="2"/>
                        </a:rPr>
                        <a:t>적용</a:t>
                      </a:r>
                      <a:endParaRPr lang="en-US" altLang="ko-KR" sz="1600" b="1" dirty="0" smtClean="0">
                        <a:sym typeface="Wingdings" panose="05000000000000000000" pitchFamily="2" charset="2"/>
                      </a:endParaRP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202216"/>
                  </a:ext>
                </a:extLst>
              </a:tr>
              <a:tr h="40218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</a:rPr>
                        <a:t>구역 식별 정확도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</a:rPr>
                        <a:t>평균 영역 축소율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</a:rPr>
                        <a:t>구역 식별 정확도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</a:rPr>
                        <a:t>평균 영역 축소율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</a:rPr>
                        <a:t>구역 식별 정확도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</a:rPr>
                        <a:t>평균 영역 축소율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819864"/>
                  </a:ext>
                </a:extLst>
              </a:tr>
              <a:tr h="402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포스코</a:t>
                      </a:r>
                      <a:r>
                        <a:rPr lang="ko-KR" altLang="en-US" sz="1200" baseline="0" dirty="0" smtClean="0"/>
                        <a:t> 센터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0.19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0.16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0.10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4302129"/>
                  </a:ext>
                </a:extLst>
              </a:tr>
              <a:tr h="402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하나스퀘어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0.27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0.23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0.16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8182466"/>
                  </a:ext>
                </a:extLst>
              </a:tr>
              <a:tr h="402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포스코 </a:t>
                      </a:r>
                      <a:r>
                        <a:rPr lang="ko-KR" altLang="en-US" sz="1200" dirty="0" err="1" smtClean="0"/>
                        <a:t>실험동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0.67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0.60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0.29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1077033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674050"/>
              </p:ext>
            </p:extLst>
          </p:nvPr>
        </p:nvGraphicFramePr>
        <p:xfrm>
          <a:off x="264654" y="3238521"/>
          <a:ext cx="4282407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469">
                  <a:extLst>
                    <a:ext uri="{9D8B030D-6E8A-4147-A177-3AD203B41FA5}">
                      <a16:colId xmlns:a16="http://schemas.microsoft.com/office/drawing/2014/main" val="19540143"/>
                    </a:ext>
                  </a:extLst>
                </a:gridCol>
                <a:gridCol w="1427469">
                  <a:extLst>
                    <a:ext uri="{9D8B030D-6E8A-4147-A177-3AD203B41FA5}">
                      <a16:colId xmlns:a16="http://schemas.microsoft.com/office/drawing/2014/main" val="2266934871"/>
                    </a:ext>
                  </a:extLst>
                </a:gridCol>
                <a:gridCol w="1427469">
                  <a:extLst>
                    <a:ext uri="{9D8B030D-6E8A-4147-A177-3AD203B41FA5}">
                      <a16:colId xmlns:a16="http://schemas.microsoft.com/office/drawing/2014/main" val="2169595022"/>
                    </a:ext>
                  </a:extLst>
                </a:gridCol>
              </a:tblGrid>
              <a:tr h="496237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Bit Vector + Inverse Vector + RSSI Vector </a:t>
                      </a:r>
                      <a:r>
                        <a:rPr lang="ko-KR" altLang="en-US" sz="1600" b="1" dirty="0" smtClean="0">
                          <a:sym typeface="Wingdings" panose="05000000000000000000" pitchFamily="2" charset="2"/>
                        </a:rPr>
                        <a:t>적용</a:t>
                      </a:r>
                      <a:endParaRPr lang="en-US" altLang="ko-KR" sz="1600" b="1" dirty="0" smtClean="0">
                        <a:sym typeface="Wingdings" panose="05000000000000000000" pitchFamily="2" charset="2"/>
                      </a:endParaRP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202216"/>
                  </a:ext>
                </a:extLst>
              </a:tr>
              <a:tr h="4962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</a:rPr>
                        <a:t>구역 식별</a:t>
                      </a:r>
                      <a:endParaRPr lang="en-US" altLang="ko-KR" sz="14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</a:rPr>
                        <a:t>정확도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</a:rPr>
                        <a:t>평균 영역</a:t>
                      </a:r>
                      <a:endParaRPr lang="en-US" altLang="ko-KR" sz="14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</a:rPr>
                        <a:t>축소율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819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포스코</a:t>
                      </a:r>
                      <a:r>
                        <a:rPr lang="ko-KR" altLang="en-US" sz="1200" baseline="0" dirty="0" smtClean="0"/>
                        <a:t> 센터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0.08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4302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하나스퀘어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0.15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8182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포스코 </a:t>
                      </a:r>
                      <a:r>
                        <a:rPr lang="ko-KR" altLang="en-US" sz="1200" dirty="0" err="1" smtClean="0"/>
                        <a:t>실험동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0.27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1077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479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771" y="482726"/>
            <a:ext cx="11982449" cy="624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Test Results</a:t>
            </a:r>
            <a:endParaRPr lang="en-US" altLang="ko-KR" sz="2400" b="1" spc="-150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65" y="1032817"/>
            <a:ext cx="10108776" cy="23671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503615" y="649708"/>
            <a:ext cx="449489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Bit Vector + </a:t>
            </a: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RSSI Vector </a:t>
            </a:r>
            <a:r>
              <a:rPr lang="ko-KR" altLang="en-US" b="1" dirty="0" smtClean="0">
                <a:sym typeface="Wingdings" panose="05000000000000000000" pitchFamily="2" charset="2"/>
              </a:rPr>
              <a:t>적용 </a:t>
            </a:r>
            <a:r>
              <a:rPr lang="en-US" altLang="ko-KR" b="1" dirty="0" smtClean="0">
                <a:sym typeface="Wingdings" panose="05000000000000000000" pitchFamily="2" charset="2"/>
              </a:rPr>
              <a:t>Example</a:t>
            </a:r>
            <a:endParaRPr lang="en-US" altLang="ko-KR" b="1" dirty="0">
              <a:sym typeface="Wingdings" panose="05000000000000000000" pitchFamily="2" charset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6657961" y="639751"/>
            <a:ext cx="346057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넓은</a:t>
            </a:r>
            <a:r>
              <a:rPr lang="ko-KR" altLang="en-US" sz="28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구역 식별</a:t>
            </a:r>
            <a:endParaRPr lang="en-US" altLang="ko-KR" sz="2800" b="1" dirty="0" smtClean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65" y="3753061"/>
            <a:ext cx="9998366" cy="22723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557185" y="6138565"/>
            <a:ext cx="1093949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800" b="1" dirty="0" smtClean="0">
                <a:sym typeface="Wingdings" panose="05000000000000000000" pitchFamily="2" charset="2"/>
              </a:rPr>
              <a:t>Bit RSSI </a:t>
            </a:r>
            <a:r>
              <a:rPr lang="ko-KR" altLang="en-US" sz="2800" b="1" dirty="0" smtClean="0">
                <a:sym typeface="Wingdings" panose="05000000000000000000" pitchFamily="2" charset="2"/>
              </a:rPr>
              <a:t>구역 축소율 </a:t>
            </a:r>
            <a:r>
              <a:rPr lang="en-US" altLang="ko-KR" sz="2800" b="1" dirty="0" smtClean="0">
                <a:sym typeface="Wingdings" panose="05000000000000000000" pitchFamily="2" charset="2"/>
              </a:rPr>
              <a:t>: 0.25 &lt; Coverage </a:t>
            </a:r>
            <a:r>
              <a:rPr lang="ko-KR" altLang="en-US" sz="2800" b="1" dirty="0">
                <a:sym typeface="Wingdings" panose="05000000000000000000" pitchFamily="2" charset="2"/>
              </a:rPr>
              <a:t>구역 축소율 </a:t>
            </a:r>
            <a:r>
              <a:rPr lang="en-US" altLang="ko-KR" sz="2800" b="1" dirty="0">
                <a:sym typeface="Wingdings" panose="05000000000000000000" pitchFamily="2" charset="2"/>
              </a:rPr>
              <a:t>: </a:t>
            </a:r>
            <a:r>
              <a:rPr lang="en-US" altLang="ko-KR" sz="2800" b="1" dirty="0" smtClean="0">
                <a:sym typeface="Wingdings" panose="05000000000000000000" pitchFamily="2" charset="2"/>
              </a:rPr>
              <a:t>0.01</a:t>
            </a:r>
            <a:endParaRPr lang="en-US" altLang="ko-KR" sz="2800" b="1" dirty="0">
              <a:sym typeface="Wingdings" panose="05000000000000000000" pitchFamily="2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557185" y="3404746"/>
            <a:ext cx="449489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Coverage </a:t>
            </a:r>
            <a:r>
              <a:rPr lang="ko-KR" altLang="en-US" b="1" dirty="0" smtClean="0">
                <a:sym typeface="Wingdings" panose="05000000000000000000" pitchFamily="2" charset="2"/>
              </a:rPr>
              <a:t>적용 </a:t>
            </a:r>
            <a:r>
              <a:rPr lang="en-US" altLang="ko-KR" b="1" dirty="0" smtClean="0">
                <a:sym typeface="Wingdings" panose="05000000000000000000" pitchFamily="2" charset="2"/>
              </a:rPr>
              <a:t>Example</a:t>
            </a:r>
            <a:endParaRPr lang="en-US" altLang="ko-KR" b="1" dirty="0">
              <a:sym typeface="Wingdings" panose="05000000000000000000" pitchFamily="2" charset="2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563368" y="1095375"/>
            <a:ext cx="374903" cy="374904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544318" y="3798355"/>
            <a:ext cx="374903" cy="374904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18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771" y="482726"/>
            <a:ext cx="11982449" cy="624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Test Results</a:t>
            </a:r>
            <a:endParaRPr lang="en-US" altLang="ko-KR" sz="2400" b="1" spc="-150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503615" y="649708"/>
            <a:ext cx="449489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Bit Vector + </a:t>
            </a: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RSSI Vector </a:t>
            </a:r>
            <a:r>
              <a:rPr lang="ko-KR" altLang="en-US" b="1" dirty="0" smtClean="0">
                <a:sym typeface="Wingdings" panose="05000000000000000000" pitchFamily="2" charset="2"/>
              </a:rPr>
              <a:t>적용 </a:t>
            </a:r>
            <a:r>
              <a:rPr lang="en-US" altLang="ko-KR" b="1" dirty="0" smtClean="0">
                <a:sym typeface="Wingdings" panose="05000000000000000000" pitchFamily="2" charset="2"/>
              </a:rPr>
              <a:t>Example</a:t>
            </a:r>
            <a:endParaRPr lang="en-US" altLang="ko-KR" b="1" dirty="0">
              <a:sym typeface="Wingdings" panose="05000000000000000000" pitchFamily="2" charset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6657961" y="639751"/>
            <a:ext cx="346057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넓은</a:t>
            </a:r>
            <a:r>
              <a:rPr lang="ko-KR" altLang="en-US" sz="28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구역 식별</a:t>
            </a:r>
            <a:endParaRPr lang="en-US" altLang="ko-KR" sz="2800" b="1" dirty="0" smtClean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557185" y="3404746"/>
            <a:ext cx="449489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Coverage </a:t>
            </a:r>
            <a:r>
              <a:rPr lang="ko-KR" altLang="en-US" b="1" dirty="0" smtClean="0">
                <a:sym typeface="Wingdings" panose="05000000000000000000" pitchFamily="2" charset="2"/>
              </a:rPr>
              <a:t>적용 </a:t>
            </a:r>
            <a:r>
              <a:rPr lang="en-US" altLang="ko-KR" b="1" dirty="0" smtClean="0">
                <a:sym typeface="Wingdings" panose="05000000000000000000" pitchFamily="2" charset="2"/>
              </a:rPr>
              <a:t>Example</a:t>
            </a:r>
            <a:endParaRPr lang="en-US" altLang="ko-KR" b="1" dirty="0">
              <a:sym typeface="Wingdings" panose="05000000000000000000" pitchFamily="2" charset="2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28" y="1089589"/>
            <a:ext cx="10244247" cy="23810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28" y="3762424"/>
            <a:ext cx="10244247" cy="2369417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4439793" y="1171575"/>
            <a:ext cx="374903" cy="374904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4411218" y="3876675"/>
            <a:ext cx="374903" cy="374904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414228" y="6131841"/>
            <a:ext cx="1093949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800" b="1" dirty="0" smtClean="0">
                <a:sym typeface="Wingdings" panose="05000000000000000000" pitchFamily="2" charset="2"/>
              </a:rPr>
              <a:t>Bit RSSI </a:t>
            </a:r>
            <a:r>
              <a:rPr lang="ko-KR" altLang="en-US" sz="2800" b="1" dirty="0" smtClean="0">
                <a:sym typeface="Wingdings" panose="05000000000000000000" pitchFamily="2" charset="2"/>
              </a:rPr>
              <a:t>구역 축소율 </a:t>
            </a:r>
            <a:r>
              <a:rPr lang="en-US" altLang="ko-KR" sz="2800" b="1" dirty="0" smtClean="0">
                <a:sym typeface="Wingdings" panose="05000000000000000000" pitchFamily="2" charset="2"/>
              </a:rPr>
              <a:t>: 0.4 &lt; Coverage </a:t>
            </a:r>
            <a:r>
              <a:rPr lang="ko-KR" altLang="en-US" sz="2800" b="1" dirty="0">
                <a:sym typeface="Wingdings" panose="05000000000000000000" pitchFamily="2" charset="2"/>
              </a:rPr>
              <a:t>구역 축소율 </a:t>
            </a:r>
            <a:r>
              <a:rPr lang="en-US" altLang="ko-KR" sz="2800" b="1" dirty="0">
                <a:sym typeface="Wingdings" panose="05000000000000000000" pitchFamily="2" charset="2"/>
              </a:rPr>
              <a:t>: </a:t>
            </a:r>
            <a:r>
              <a:rPr lang="en-US" altLang="ko-KR" sz="2800" b="1" dirty="0" smtClean="0">
                <a:sym typeface="Wingdings" panose="05000000000000000000" pitchFamily="2" charset="2"/>
              </a:rPr>
              <a:t>0.1</a:t>
            </a:r>
            <a:endParaRPr lang="en-US" altLang="ko-KR" sz="2800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5019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771" y="482726"/>
            <a:ext cx="11982449" cy="624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Test Results</a:t>
            </a:r>
            <a:endParaRPr lang="en-US" altLang="ko-KR" sz="2400" b="1" spc="-150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503615" y="649708"/>
            <a:ext cx="449489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Bit Vector + </a:t>
            </a: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RSSI Vector </a:t>
            </a:r>
            <a:r>
              <a:rPr lang="ko-KR" altLang="en-US" b="1" dirty="0" smtClean="0">
                <a:sym typeface="Wingdings" panose="05000000000000000000" pitchFamily="2" charset="2"/>
              </a:rPr>
              <a:t>적용 </a:t>
            </a:r>
            <a:r>
              <a:rPr lang="en-US" altLang="ko-KR" b="1" dirty="0" smtClean="0">
                <a:sym typeface="Wingdings" panose="05000000000000000000" pitchFamily="2" charset="2"/>
              </a:rPr>
              <a:t>Example</a:t>
            </a:r>
            <a:endParaRPr lang="en-US" altLang="ko-KR" b="1" dirty="0">
              <a:sym typeface="Wingdings" panose="05000000000000000000" pitchFamily="2" charset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6657961" y="639751"/>
            <a:ext cx="346057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넓은</a:t>
            </a:r>
            <a:r>
              <a:rPr lang="ko-KR" altLang="en-US" sz="28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구역 식별</a:t>
            </a:r>
            <a:endParaRPr lang="en-US" altLang="ko-KR" sz="2800" b="1" dirty="0" smtClean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557185" y="3404746"/>
            <a:ext cx="449489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Coverage </a:t>
            </a:r>
            <a:r>
              <a:rPr lang="ko-KR" altLang="en-US" b="1" dirty="0" smtClean="0">
                <a:sym typeface="Wingdings" panose="05000000000000000000" pitchFamily="2" charset="2"/>
              </a:rPr>
              <a:t>적용 </a:t>
            </a:r>
            <a:r>
              <a:rPr lang="en-US" altLang="ko-KR" b="1" dirty="0" smtClean="0">
                <a:sym typeface="Wingdings" panose="05000000000000000000" pitchFamily="2" charset="2"/>
              </a:rPr>
              <a:t>Example</a:t>
            </a:r>
            <a:endParaRPr lang="en-US" altLang="ko-KR" b="1" dirty="0">
              <a:sym typeface="Wingdings" panose="05000000000000000000" pitchFamily="2" charset="2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15" y="1056023"/>
            <a:ext cx="10082319" cy="234872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14" y="3806717"/>
            <a:ext cx="10136093" cy="23083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395178" y="6115050"/>
            <a:ext cx="1093949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800" b="1" dirty="0" smtClean="0">
                <a:sym typeface="Wingdings" panose="05000000000000000000" pitchFamily="2" charset="2"/>
              </a:rPr>
              <a:t>Bit RSSI </a:t>
            </a:r>
            <a:r>
              <a:rPr lang="ko-KR" altLang="en-US" sz="2800" b="1" dirty="0" smtClean="0">
                <a:sym typeface="Wingdings" panose="05000000000000000000" pitchFamily="2" charset="2"/>
              </a:rPr>
              <a:t>구역 축소율 </a:t>
            </a:r>
            <a:r>
              <a:rPr lang="en-US" altLang="ko-KR" sz="2800" b="1" dirty="0" smtClean="0">
                <a:sym typeface="Wingdings" panose="05000000000000000000" pitchFamily="2" charset="2"/>
              </a:rPr>
              <a:t>: 0.25 &gt; Coverage </a:t>
            </a:r>
            <a:r>
              <a:rPr lang="ko-KR" altLang="en-US" sz="2800" b="1" dirty="0">
                <a:sym typeface="Wingdings" panose="05000000000000000000" pitchFamily="2" charset="2"/>
              </a:rPr>
              <a:t>구역 축소율 </a:t>
            </a:r>
            <a:r>
              <a:rPr lang="en-US" altLang="ko-KR" sz="2800" b="1" dirty="0">
                <a:sym typeface="Wingdings" panose="05000000000000000000" pitchFamily="2" charset="2"/>
              </a:rPr>
              <a:t>: </a:t>
            </a:r>
            <a:r>
              <a:rPr lang="en-US" altLang="ko-KR" sz="2800" b="1" dirty="0" smtClean="0">
                <a:sym typeface="Wingdings" panose="05000000000000000000" pitchFamily="2" charset="2"/>
              </a:rPr>
              <a:t>0.28</a:t>
            </a:r>
            <a:endParaRPr lang="en-US" altLang="ko-KR" sz="2800" b="1" dirty="0">
              <a:sym typeface="Wingdings" panose="05000000000000000000" pitchFamily="2" charset="2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864626" y="1688224"/>
            <a:ext cx="374903" cy="374904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912251" y="4440949"/>
            <a:ext cx="374903" cy="374904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49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771" y="482726"/>
            <a:ext cx="11982449" cy="624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Test Results</a:t>
            </a:r>
            <a:endParaRPr lang="en-US" altLang="ko-KR" sz="2400" b="1" spc="-150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784" y="1981387"/>
            <a:ext cx="5833664" cy="39114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78" y="2049713"/>
            <a:ext cx="5582429" cy="381053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781838" y="1436752"/>
            <a:ext cx="2128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Coverage </a:t>
            </a:r>
            <a:r>
              <a:rPr lang="ko-KR" altLang="en-US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적용 전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6324130" y="1440104"/>
            <a:ext cx="2128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Coverage </a:t>
            </a:r>
            <a:r>
              <a:rPr lang="ko-KR" altLang="en-US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적용 후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731545" y="701265"/>
            <a:ext cx="2128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800" b="1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하나스퀘어</a:t>
            </a:r>
            <a:endParaRPr lang="en-US" altLang="ko-KR" sz="28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811753" y="1769248"/>
            <a:ext cx="2128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영역 축소율 분포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2285797" y="5808766"/>
            <a:ext cx="266556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X</a:t>
            </a:r>
            <a:r>
              <a:rPr lang="ko-KR" altLang="en-US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축 </a:t>
            </a: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: </a:t>
            </a:r>
            <a:r>
              <a:rPr lang="ko-KR" altLang="en-US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영역 축소율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2476201" y="2600328"/>
            <a:ext cx="1831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Y</a:t>
            </a:r>
            <a:r>
              <a:rPr lang="ko-KR" altLang="en-US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축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: </a:t>
            </a:r>
          </a:p>
          <a:p>
            <a:pPr lvl="0">
              <a:defRPr/>
            </a:pP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Sample </a:t>
            </a:r>
            <a:r>
              <a:rPr lang="ko-KR" altLang="en-US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개수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6324130" y="1788298"/>
            <a:ext cx="2128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영역 축소율 분포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7948433" y="5848881"/>
            <a:ext cx="266556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X</a:t>
            </a:r>
            <a:r>
              <a:rPr lang="ko-KR" altLang="en-US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축 </a:t>
            </a: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: </a:t>
            </a:r>
            <a:r>
              <a:rPr lang="ko-KR" altLang="en-US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영역 축소율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7714672" y="2706223"/>
            <a:ext cx="1831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Y</a:t>
            </a:r>
            <a:r>
              <a:rPr lang="ko-KR" altLang="en-US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축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: </a:t>
            </a:r>
          </a:p>
          <a:p>
            <a:pPr lvl="0">
              <a:defRPr/>
            </a:pP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Sample </a:t>
            </a:r>
            <a:r>
              <a:rPr lang="ko-KR" altLang="en-US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개수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731545" y="6190424"/>
            <a:ext cx="331364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800" b="1" dirty="0" smtClean="0">
                <a:sym typeface="Wingdings" panose="05000000000000000000" pitchFamily="2" charset="2"/>
              </a:rPr>
              <a:t>평균 </a:t>
            </a:r>
            <a:r>
              <a:rPr lang="en-US" altLang="ko-KR" sz="2800" b="1" dirty="0" smtClean="0">
                <a:sym typeface="Wingdings" panose="05000000000000000000" pitchFamily="2" charset="2"/>
              </a:rPr>
              <a:t>: 0.16</a:t>
            </a:r>
            <a:endParaRPr lang="en-US" altLang="ko-KR" sz="2800" b="1" dirty="0">
              <a:sym typeface="Wingdings" panose="05000000000000000000" pitchFamily="2" charset="2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6511213" y="6183620"/>
            <a:ext cx="331364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800" b="1" dirty="0" smtClean="0">
                <a:sym typeface="Wingdings" panose="05000000000000000000" pitchFamily="2" charset="2"/>
              </a:rPr>
              <a:t>평균 </a:t>
            </a:r>
            <a:r>
              <a:rPr lang="en-US" altLang="ko-KR" sz="2800" b="1" dirty="0" smtClean="0">
                <a:sym typeface="Wingdings" panose="05000000000000000000" pitchFamily="2" charset="2"/>
              </a:rPr>
              <a:t>: 0.14</a:t>
            </a:r>
            <a:endParaRPr lang="en-US" altLang="ko-KR" sz="2800" b="1" dirty="0">
              <a:sym typeface="Wingdings" panose="05000000000000000000" pitchFamily="2" charset="2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832798" y="3567397"/>
            <a:ext cx="2844102" cy="1859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8452570" y="3567397"/>
            <a:ext cx="2844102" cy="1859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51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771" y="482726"/>
            <a:ext cx="11982449" cy="624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Test Results</a:t>
            </a:r>
            <a:endParaRPr lang="en-US" altLang="ko-KR" sz="2400" b="1" spc="-150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781838" y="1378819"/>
            <a:ext cx="2128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Coverage </a:t>
            </a:r>
            <a:r>
              <a:rPr lang="ko-KR" altLang="en-US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적용 전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6730854" y="1376627"/>
            <a:ext cx="2128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Coverage </a:t>
            </a:r>
            <a:r>
              <a:rPr lang="ko-KR" altLang="en-US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적용 후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529" y="1928540"/>
            <a:ext cx="5506218" cy="389626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83" y="2118689"/>
            <a:ext cx="5620534" cy="3762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731545" y="701265"/>
            <a:ext cx="2128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800" b="1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포스코센터</a:t>
            </a:r>
            <a:endParaRPr lang="en-US" altLang="ko-KR" sz="28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868903" y="1839957"/>
            <a:ext cx="2128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영역 축소율 분포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6926803" y="1717373"/>
            <a:ext cx="2128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영역 축소율 분포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2352472" y="5881589"/>
            <a:ext cx="266556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X</a:t>
            </a:r>
            <a:r>
              <a:rPr lang="ko-KR" altLang="en-US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축 </a:t>
            </a: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: </a:t>
            </a:r>
            <a:r>
              <a:rPr lang="ko-KR" altLang="en-US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영역 축소율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8437225" y="5776005"/>
            <a:ext cx="266556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X</a:t>
            </a:r>
            <a:r>
              <a:rPr lang="ko-KR" altLang="en-US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축 </a:t>
            </a: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: </a:t>
            </a:r>
            <a:r>
              <a:rPr lang="ko-KR" altLang="en-US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영역 축소율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1704676" y="2378485"/>
            <a:ext cx="1831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Y</a:t>
            </a:r>
            <a:r>
              <a:rPr lang="ko-KR" altLang="en-US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축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: </a:t>
            </a:r>
          </a:p>
          <a:p>
            <a:pPr lvl="0">
              <a:defRPr/>
            </a:pP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Sample </a:t>
            </a:r>
            <a:r>
              <a:rPr lang="ko-KR" altLang="en-US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개수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8129885" y="2378438"/>
            <a:ext cx="1831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Y</a:t>
            </a:r>
            <a:r>
              <a:rPr lang="ko-KR" altLang="en-US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축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: </a:t>
            </a:r>
          </a:p>
          <a:p>
            <a:pPr lvl="0">
              <a:defRPr/>
            </a:pP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Sample </a:t>
            </a:r>
            <a:r>
              <a:rPr lang="ko-KR" altLang="en-US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개수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731545" y="6190424"/>
            <a:ext cx="331364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800" b="1" dirty="0" smtClean="0">
                <a:sym typeface="Wingdings" panose="05000000000000000000" pitchFamily="2" charset="2"/>
              </a:rPr>
              <a:t>평균 </a:t>
            </a:r>
            <a:r>
              <a:rPr lang="en-US" altLang="ko-KR" sz="2800" b="1" dirty="0" smtClean="0">
                <a:sym typeface="Wingdings" panose="05000000000000000000" pitchFamily="2" charset="2"/>
              </a:rPr>
              <a:t>: 0.10</a:t>
            </a:r>
            <a:endParaRPr lang="en-US" altLang="ko-KR" sz="2800" b="1" dirty="0">
              <a:sym typeface="Wingdings" panose="05000000000000000000" pitchFamily="2" charset="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6511213" y="6183620"/>
            <a:ext cx="331364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800" b="1" dirty="0" smtClean="0">
                <a:sym typeface="Wingdings" panose="05000000000000000000" pitchFamily="2" charset="2"/>
              </a:rPr>
              <a:t>평균 </a:t>
            </a:r>
            <a:r>
              <a:rPr lang="en-US" altLang="ko-KR" sz="2800" b="1" dirty="0" smtClean="0">
                <a:sym typeface="Wingdings" panose="05000000000000000000" pitchFamily="2" charset="2"/>
              </a:rPr>
              <a:t>: 0.08</a:t>
            </a:r>
            <a:endParaRPr lang="en-US" altLang="ko-KR" sz="2800" b="1" dirty="0">
              <a:sym typeface="Wingdings" panose="05000000000000000000" pitchFamily="2" charset="2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43200" y="3424925"/>
            <a:ext cx="2933700" cy="22519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0655300" y="5016500"/>
            <a:ext cx="1092200" cy="546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33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771" y="482726"/>
            <a:ext cx="11982449" cy="624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Test Results</a:t>
            </a:r>
            <a:endParaRPr lang="en-US" altLang="ko-KR" sz="2400" b="1" spc="-150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983203" y="1406411"/>
            <a:ext cx="2128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Coverage </a:t>
            </a:r>
            <a:r>
              <a:rPr lang="ko-KR" altLang="en-US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적용 전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6778479" y="1406411"/>
            <a:ext cx="2128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Coverage </a:t>
            </a:r>
            <a:r>
              <a:rPr lang="ko-KR" altLang="en-US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적용 후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529" y="1990454"/>
            <a:ext cx="5544324" cy="388674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04" y="2066666"/>
            <a:ext cx="5677692" cy="37152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731544" y="701265"/>
            <a:ext cx="3201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8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포스코실험동</a:t>
            </a:r>
            <a:endParaRPr lang="en-US" altLang="ko-KR" sz="28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983203" y="1821177"/>
            <a:ext cx="2128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영역 축소율 분포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7060251" y="1821177"/>
            <a:ext cx="2128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영역 축소율 분포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2332148" y="5858146"/>
            <a:ext cx="266556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X</a:t>
            </a:r>
            <a:r>
              <a:rPr lang="ko-KR" altLang="en-US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축 </a:t>
            </a: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: </a:t>
            </a:r>
            <a:r>
              <a:rPr lang="ko-KR" altLang="en-US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영역 축소율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8544969" y="5861842"/>
            <a:ext cx="266556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X</a:t>
            </a:r>
            <a:r>
              <a:rPr lang="ko-KR" altLang="en-US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축 </a:t>
            </a: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: </a:t>
            </a:r>
            <a:r>
              <a:rPr lang="ko-KR" altLang="en-US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영역 축소율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4081871" y="2324103"/>
            <a:ext cx="1831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Y</a:t>
            </a:r>
            <a:r>
              <a:rPr lang="ko-KR" altLang="en-US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축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: </a:t>
            </a:r>
          </a:p>
          <a:p>
            <a:pPr lvl="0">
              <a:defRPr/>
            </a:pP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Sample </a:t>
            </a:r>
            <a:r>
              <a:rPr lang="ko-KR" altLang="en-US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개수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9987371" y="2400303"/>
            <a:ext cx="1831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Y</a:t>
            </a:r>
            <a:r>
              <a:rPr lang="ko-KR" altLang="en-US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축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: </a:t>
            </a:r>
          </a:p>
          <a:p>
            <a:pPr lvl="0">
              <a:defRPr/>
            </a:pP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Sample </a:t>
            </a:r>
            <a:r>
              <a:rPr lang="ko-KR" altLang="en-US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개수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731545" y="6190424"/>
            <a:ext cx="331364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800" b="1" dirty="0" smtClean="0">
                <a:sym typeface="Wingdings" panose="05000000000000000000" pitchFamily="2" charset="2"/>
              </a:rPr>
              <a:t>평균 </a:t>
            </a:r>
            <a:r>
              <a:rPr lang="en-US" altLang="ko-KR" sz="2800" b="1" dirty="0" smtClean="0">
                <a:sym typeface="Wingdings" panose="05000000000000000000" pitchFamily="2" charset="2"/>
              </a:rPr>
              <a:t>: 0.29</a:t>
            </a:r>
            <a:endParaRPr lang="en-US" altLang="ko-KR" sz="2800" b="1" dirty="0">
              <a:sym typeface="Wingdings" panose="05000000000000000000" pitchFamily="2" charset="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6511213" y="6183620"/>
            <a:ext cx="331364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800" b="1" dirty="0" smtClean="0">
                <a:sym typeface="Wingdings" panose="05000000000000000000" pitchFamily="2" charset="2"/>
              </a:rPr>
              <a:t>평균 </a:t>
            </a:r>
            <a:r>
              <a:rPr lang="en-US" altLang="ko-KR" sz="2800" b="1" dirty="0" smtClean="0">
                <a:sym typeface="Wingdings" panose="05000000000000000000" pitchFamily="2" charset="2"/>
              </a:rPr>
              <a:t>: 0.26</a:t>
            </a:r>
            <a:endParaRPr lang="en-US" altLang="ko-KR" sz="2800" b="1" dirty="0">
              <a:sym typeface="Wingdings" panose="05000000000000000000" pitchFamily="2" charset="2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33800" y="3361425"/>
            <a:ext cx="2082800" cy="22519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13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771" y="482726"/>
            <a:ext cx="11982449" cy="624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Coverage </a:t>
            </a:r>
            <a:r>
              <a:rPr lang="ko-KR" altLang="en-US" sz="2400" b="1" spc="-15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적용 방법</a:t>
            </a:r>
            <a:endParaRPr lang="en-US" altLang="ko-KR" sz="2400" b="1" spc="-150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242742" y="513310"/>
            <a:ext cx="2557034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Train Data</a:t>
            </a:r>
          </a:p>
          <a:p>
            <a:pPr lvl="0">
              <a:defRPr/>
            </a:pPr>
            <a:r>
              <a:rPr lang="en-US" altLang="ko-KR" sz="2800" b="1" dirty="0" smtClean="0">
                <a:sym typeface="Wingdings" panose="05000000000000000000" pitchFamily="2" charset="2"/>
              </a:rPr>
              <a:t>Unique SSIDs</a:t>
            </a:r>
            <a:endParaRPr lang="en-US" altLang="ko-KR" sz="2800" b="1" dirty="0">
              <a:sym typeface="Wingdings" panose="05000000000000000000" pitchFamily="2" charset="2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rcRect t="24318" r="890"/>
          <a:stretch/>
        </p:blipFill>
        <p:spPr>
          <a:xfrm>
            <a:off x="3215756" y="3632450"/>
            <a:ext cx="4830652" cy="115539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/>
          <a:srcRect l="-1" t="24780" r="891"/>
          <a:stretch/>
        </p:blipFill>
        <p:spPr>
          <a:xfrm>
            <a:off x="3238245" y="2448068"/>
            <a:ext cx="4830652" cy="1161532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4"/>
          <a:srcRect t="25979"/>
          <a:stretch/>
        </p:blipFill>
        <p:spPr>
          <a:xfrm>
            <a:off x="3194075" y="5067304"/>
            <a:ext cx="4874015" cy="11530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0312" y="1431340"/>
            <a:ext cx="2377638" cy="39703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a4:9b:cd:42:0e:a3</a:t>
            </a:r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70:5d:cc:50:e8:a2</a:t>
            </a:r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>
                <a:sym typeface="Wingdings" panose="05000000000000000000" pitchFamily="2" charset="2"/>
              </a:rPr>
              <a:t>70:5d:cc:5e:12:4a</a:t>
            </a: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 smtClean="0">
                <a:sym typeface="Wingdings" panose="05000000000000000000" pitchFamily="2" charset="2"/>
              </a:rPr>
              <a:t>a4:9b:cd:3c:98:8c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en-US" altLang="ko-KR" b="1" dirty="0" smtClean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en-US" altLang="ko-KR" b="1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en-US" altLang="ko-KR" b="1" dirty="0" smtClean="0">
              <a:sym typeface="Wingdings" panose="05000000000000000000" pitchFamily="2" charset="2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1384300" y="4424424"/>
            <a:ext cx="72000" cy="729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394900" y="4837301"/>
            <a:ext cx="72000" cy="729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397000" y="5191121"/>
            <a:ext cx="72000" cy="729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endCxn id="37" idx="1"/>
          </p:cNvCxnSpPr>
          <p:nvPr/>
        </p:nvCxnSpPr>
        <p:spPr>
          <a:xfrm>
            <a:off x="2562225" y="1619250"/>
            <a:ext cx="780795" cy="1254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endCxn id="24" idx="1"/>
          </p:cNvCxnSpPr>
          <p:nvPr/>
        </p:nvCxnSpPr>
        <p:spPr>
          <a:xfrm>
            <a:off x="2600325" y="2466975"/>
            <a:ext cx="637920" cy="5618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endCxn id="23" idx="1"/>
          </p:cNvCxnSpPr>
          <p:nvPr/>
        </p:nvCxnSpPr>
        <p:spPr>
          <a:xfrm>
            <a:off x="2502184" y="3278291"/>
            <a:ext cx="713572" cy="9318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4494419" y="677735"/>
            <a:ext cx="199817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800" b="1" dirty="0" smtClean="0">
                <a:sym typeface="Wingdings" panose="05000000000000000000" pitchFamily="2" charset="2"/>
              </a:rPr>
              <a:t>Coverage</a:t>
            </a:r>
            <a:endParaRPr lang="en-US" altLang="ko-KR" sz="2800" b="1" dirty="0">
              <a:sym typeface="Wingdings" panose="05000000000000000000" pitchFamily="2" charset="2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3020" y="1208923"/>
            <a:ext cx="4802077" cy="1071505"/>
          </a:xfrm>
          <a:prstGeom prst="rect">
            <a:avLst/>
          </a:prstGeom>
        </p:spPr>
      </p:pic>
      <p:cxnSp>
        <p:nvCxnSpPr>
          <p:cNvPr id="38" name="직선 화살표 연결선 37"/>
          <p:cNvCxnSpPr/>
          <p:nvPr/>
        </p:nvCxnSpPr>
        <p:spPr>
          <a:xfrm>
            <a:off x="2514884" y="4210149"/>
            <a:ext cx="900530" cy="14864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3086100" y="607899"/>
            <a:ext cx="5101138" cy="1859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427967" y="6212075"/>
            <a:ext cx="771713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b="1" dirty="0" smtClean="0">
                <a:sym typeface="Wingdings" panose="05000000000000000000" pitchFamily="2" charset="2"/>
              </a:rPr>
              <a:t>먼저 </a:t>
            </a:r>
            <a:r>
              <a:rPr lang="en-US" altLang="ko-KR" sz="2400" b="1" dirty="0" smtClean="0">
                <a:sym typeface="Wingdings" panose="05000000000000000000" pitchFamily="2" charset="2"/>
              </a:rPr>
              <a:t>Coverage </a:t>
            </a:r>
            <a:r>
              <a:rPr lang="ko-KR" altLang="en-US" sz="2400" b="1" dirty="0" smtClean="0">
                <a:sym typeface="Wingdings" panose="05000000000000000000" pitchFamily="2" charset="2"/>
              </a:rPr>
              <a:t>매우 작은 </a:t>
            </a:r>
            <a:r>
              <a:rPr lang="en-US" altLang="ko-KR" sz="2400" b="1" dirty="0" smtClean="0">
                <a:sym typeface="Wingdings" panose="05000000000000000000" pitchFamily="2" charset="2"/>
              </a:rPr>
              <a:t>SSID</a:t>
            </a:r>
            <a:r>
              <a:rPr lang="ko-KR" altLang="en-US" sz="2400" b="1" dirty="0" smtClean="0">
                <a:sym typeface="Wingdings" panose="05000000000000000000" pitchFamily="2" charset="2"/>
              </a:rPr>
              <a:t>만</a:t>
            </a:r>
            <a:r>
              <a:rPr lang="en-US" altLang="ko-KR" sz="2400" b="1" dirty="0" smtClean="0">
                <a:sym typeface="Wingdings" panose="05000000000000000000" pitchFamily="2" charset="2"/>
              </a:rPr>
              <a:t> </a:t>
            </a:r>
            <a:r>
              <a:rPr lang="ko-KR" altLang="en-US" sz="2400" b="1" dirty="0" smtClean="0">
                <a:sym typeface="Wingdings" panose="05000000000000000000" pitchFamily="2" charset="2"/>
              </a:rPr>
              <a:t>적용</a:t>
            </a:r>
            <a:endParaRPr lang="en-US" altLang="ko-KR" sz="2400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4160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771" y="482726"/>
            <a:ext cx="11982449" cy="624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Coverage </a:t>
            </a:r>
            <a:r>
              <a:rPr lang="ko-KR" altLang="en-US" sz="2400" b="1" spc="-15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적용 방법</a:t>
            </a:r>
            <a:endParaRPr lang="en-US" altLang="ko-KR" sz="2400" b="1" spc="-150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rcRect t="24318" r="890"/>
          <a:stretch/>
        </p:blipFill>
        <p:spPr>
          <a:xfrm>
            <a:off x="3215756" y="3632450"/>
            <a:ext cx="4830652" cy="115539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/>
          <a:srcRect l="-1" t="24780" r="891"/>
          <a:stretch/>
        </p:blipFill>
        <p:spPr>
          <a:xfrm>
            <a:off x="3238245" y="2448068"/>
            <a:ext cx="4830652" cy="1161532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4"/>
          <a:srcRect t="25979"/>
          <a:stretch/>
        </p:blipFill>
        <p:spPr>
          <a:xfrm>
            <a:off x="3194075" y="5067304"/>
            <a:ext cx="4874015" cy="11530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0312" y="1469440"/>
            <a:ext cx="2377638" cy="39703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a4:9b:cd:42:0e:a3</a:t>
            </a:r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70:5d:cc:50:e8:a2</a:t>
            </a:r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>
                <a:sym typeface="Wingdings" panose="05000000000000000000" pitchFamily="2" charset="2"/>
              </a:rPr>
              <a:t>70:5d:cc:5e:12:4a</a:t>
            </a: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 smtClean="0">
                <a:sym typeface="Wingdings" panose="05000000000000000000" pitchFamily="2" charset="2"/>
              </a:rPr>
              <a:t>a4:9b:cd:3c:98:8c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en-US" altLang="ko-KR" b="1" dirty="0" smtClean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en-US" altLang="ko-KR" b="1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en-US" altLang="ko-KR" b="1" dirty="0" smtClean="0">
              <a:sym typeface="Wingdings" panose="05000000000000000000" pitchFamily="2" charset="2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1384300" y="4424424"/>
            <a:ext cx="72000" cy="729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394900" y="4837301"/>
            <a:ext cx="72000" cy="729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397000" y="5191121"/>
            <a:ext cx="72000" cy="729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endCxn id="37" idx="1"/>
          </p:cNvCxnSpPr>
          <p:nvPr/>
        </p:nvCxnSpPr>
        <p:spPr>
          <a:xfrm>
            <a:off x="2562225" y="1619250"/>
            <a:ext cx="780795" cy="1254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endCxn id="24" idx="1"/>
          </p:cNvCxnSpPr>
          <p:nvPr/>
        </p:nvCxnSpPr>
        <p:spPr>
          <a:xfrm>
            <a:off x="2600325" y="2466975"/>
            <a:ext cx="637920" cy="5618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endCxn id="23" idx="1"/>
          </p:cNvCxnSpPr>
          <p:nvPr/>
        </p:nvCxnSpPr>
        <p:spPr>
          <a:xfrm>
            <a:off x="2502184" y="3278291"/>
            <a:ext cx="713572" cy="9318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2958" y="3777172"/>
            <a:ext cx="2267872" cy="1060129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4914" y="2526366"/>
            <a:ext cx="2226096" cy="1128774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4914" y="5031193"/>
            <a:ext cx="2262596" cy="114539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4494419" y="677735"/>
            <a:ext cx="199817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800" b="1" dirty="0" smtClean="0">
                <a:sym typeface="Wingdings" panose="05000000000000000000" pitchFamily="2" charset="2"/>
              </a:rPr>
              <a:t>Coverage</a:t>
            </a:r>
            <a:endParaRPr lang="en-US" altLang="ko-KR" sz="2800" b="1" dirty="0">
              <a:sym typeface="Wingdings" panose="05000000000000000000" pitchFamily="2" charset="2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8145097" y="617424"/>
            <a:ext cx="314242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800" b="1" dirty="0" smtClean="0">
                <a:sym typeface="Wingdings" panose="05000000000000000000" pitchFamily="2" charset="2"/>
              </a:rPr>
              <a:t>RSSI Distribution</a:t>
            </a:r>
            <a:endParaRPr lang="en-US" altLang="ko-KR" sz="2800" b="1" dirty="0">
              <a:sym typeface="Wingdings" panose="05000000000000000000" pitchFamily="2" charset="2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43020" y="1208923"/>
            <a:ext cx="4802077" cy="1071505"/>
          </a:xfrm>
          <a:prstGeom prst="rect">
            <a:avLst/>
          </a:prstGeom>
        </p:spPr>
      </p:pic>
      <p:cxnSp>
        <p:nvCxnSpPr>
          <p:cNvPr id="38" name="직선 화살표 연결선 37"/>
          <p:cNvCxnSpPr/>
          <p:nvPr/>
        </p:nvCxnSpPr>
        <p:spPr>
          <a:xfrm>
            <a:off x="2514884" y="4210149"/>
            <a:ext cx="900530" cy="14864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그림 4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59001" y="1208923"/>
            <a:ext cx="2225364" cy="1126547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3150910" y="2291685"/>
            <a:ext cx="7631389" cy="39286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303310" y="2434561"/>
            <a:ext cx="7281055" cy="12769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242742" y="494260"/>
            <a:ext cx="2557034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Train Data</a:t>
            </a:r>
          </a:p>
          <a:p>
            <a:pPr lvl="0">
              <a:defRPr/>
            </a:pPr>
            <a:r>
              <a:rPr lang="en-US" altLang="ko-KR" sz="2800" b="1" dirty="0" smtClean="0">
                <a:sym typeface="Wingdings" panose="05000000000000000000" pitchFamily="2" charset="2"/>
              </a:rPr>
              <a:t>Unique SSIDs</a:t>
            </a:r>
            <a:endParaRPr lang="en-US" altLang="ko-KR" sz="2800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1492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6675" y="373360"/>
            <a:ext cx="12001500" cy="6417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WIFI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25C7-D184-4B8F-8CDA-41F524E997EC}"/>
              </a:ext>
            </a:extLst>
          </p:cNvPr>
          <p:cNvSpPr txBox="1"/>
          <p:nvPr/>
        </p:nvSpPr>
        <p:spPr>
          <a:xfrm>
            <a:off x="319610" y="463721"/>
            <a:ext cx="975783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3200" b="1" dirty="0" err="1" smtClean="0">
                <a:sym typeface="Wingdings" panose="05000000000000000000" pitchFamily="2" charset="2"/>
              </a:rPr>
              <a:t>eduroam</a:t>
            </a:r>
            <a:r>
              <a:rPr lang="en-US" altLang="ko-KR" sz="3200" b="1" dirty="0" smtClean="0">
                <a:sym typeface="Wingdings" panose="05000000000000000000" pitchFamily="2" charset="2"/>
              </a:rPr>
              <a:t> / a4:9b:cd:3c:40:61 </a:t>
            </a:r>
            <a:r>
              <a:rPr lang="ko-KR" altLang="en-US" sz="3200" b="1" dirty="0" smtClean="0">
                <a:sym typeface="Wingdings" panose="05000000000000000000" pitchFamily="2" charset="2"/>
              </a:rPr>
              <a:t>의 </a:t>
            </a:r>
            <a:r>
              <a:rPr lang="en-US" altLang="ko-KR" sz="3200" b="1" dirty="0" smtClean="0">
                <a:sym typeface="Wingdings" panose="05000000000000000000" pitchFamily="2" charset="2"/>
              </a:rPr>
              <a:t>RSSI </a:t>
            </a:r>
            <a:r>
              <a:rPr lang="ko-KR" altLang="en-US" sz="3200" b="1" dirty="0" smtClean="0">
                <a:sym typeface="Wingdings" panose="05000000000000000000" pitchFamily="2" charset="2"/>
              </a:rPr>
              <a:t>분포</a:t>
            </a:r>
            <a:endParaRPr lang="en-US" altLang="ko-KR" sz="3200" b="1" dirty="0">
              <a:sym typeface="Wingdings" panose="05000000000000000000" pitchFamily="2" charset="2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96" y="1048495"/>
            <a:ext cx="8241979" cy="258571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096" y="3865481"/>
            <a:ext cx="5545257" cy="281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60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9005" y="373360"/>
            <a:ext cx="11730445" cy="6170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WIFI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25C7-D184-4B8F-8CDA-41F524E997EC}"/>
              </a:ext>
            </a:extLst>
          </p:cNvPr>
          <p:cNvSpPr txBox="1"/>
          <p:nvPr/>
        </p:nvSpPr>
        <p:spPr>
          <a:xfrm>
            <a:off x="319610" y="463721"/>
            <a:ext cx="975783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3200" b="1" dirty="0" err="1">
                <a:sym typeface="Wingdings" panose="05000000000000000000" pitchFamily="2" charset="2"/>
              </a:rPr>
              <a:t>eduroam</a:t>
            </a:r>
            <a:r>
              <a:rPr lang="en-US" altLang="ko-KR" sz="3200" b="1" dirty="0">
                <a:sym typeface="Wingdings" panose="05000000000000000000" pitchFamily="2" charset="2"/>
              </a:rPr>
              <a:t> / a4:9b:cd:3c:40:61 </a:t>
            </a:r>
            <a:r>
              <a:rPr lang="ko-KR" altLang="en-US" sz="3200" b="1" dirty="0">
                <a:sym typeface="Wingdings" panose="05000000000000000000" pitchFamily="2" charset="2"/>
              </a:rPr>
              <a:t>의 </a:t>
            </a:r>
            <a:r>
              <a:rPr lang="en-US" altLang="ko-KR" sz="3200" b="1" dirty="0">
                <a:sym typeface="Wingdings" panose="05000000000000000000" pitchFamily="2" charset="2"/>
              </a:rPr>
              <a:t>RSSI </a:t>
            </a:r>
            <a:r>
              <a:rPr lang="ko-KR" altLang="en-US" sz="3200" b="1" dirty="0">
                <a:sym typeface="Wingdings" panose="05000000000000000000" pitchFamily="2" charset="2"/>
              </a:rPr>
              <a:t>분포</a:t>
            </a:r>
            <a:endParaRPr lang="en-US" altLang="ko-KR" sz="3200" b="1" dirty="0"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659519" y="3931870"/>
            <a:ext cx="4656114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000" b="1" dirty="0" smtClean="0">
                <a:sym typeface="Wingdings" panose="05000000000000000000" pitchFamily="2" charset="2"/>
              </a:rPr>
              <a:t>RSSI -90 ~ -78.5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228" y="3731579"/>
            <a:ext cx="5368221" cy="272203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24" y="1092786"/>
            <a:ext cx="11507806" cy="263879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144815" y="3775869"/>
            <a:ext cx="1595939" cy="26230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13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7949" y="482726"/>
            <a:ext cx="11982449" cy="624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Test Results</a:t>
            </a:r>
            <a:endParaRPr lang="en-US" altLang="ko-KR" sz="2400" b="1" spc="-150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910334"/>
              </p:ext>
            </p:extLst>
          </p:nvPr>
        </p:nvGraphicFramePr>
        <p:xfrm>
          <a:off x="266821" y="708045"/>
          <a:ext cx="8188776" cy="2104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252">
                  <a:extLst>
                    <a:ext uri="{9D8B030D-6E8A-4147-A177-3AD203B41FA5}">
                      <a16:colId xmlns:a16="http://schemas.microsoft.com/office/drawing/2014/main" val="19540143"/>
                    </a:ext>
                  </a:extLst>
                </a:gridCol>
                <a:gridCol w="1740131">
                  <a:extLst>
                    <a:ext uri="{9D8B030D-6E8A-4147-A177-3AD203B41FA5}">
                      <a16:colId xmlns:a16="http://schemas.microsoft.com/office/drawing/2014/main" val="17305397"/>
                    </a:ext>
                  </a:extLst>
                </a:gridCol>
                <a:gridCol w="1740131">
                  <a:extLst>
                    <a:ext uri="{9D8B030D-6E8A-4147-A177-3AD203B41FA5}">
                      <a16:colId xmlns:a16="http://schemas.microsoft.com/office/drawing/2014/main" val="2964657110"/>
                    </a:ext>
                  </a:extLst>
                </a:gridCol>
                <a:gridCol w="1740131">
                  <a:extLst>
                    <a:ext uri="{9D8B030D-6E8A-4147-A177-3AD203B41FA5}">
                      <a16:colId xmlns:a16="http://schemas.microsoft.com/office/drawing/2014/main" val="4085278023"/>
                    </a:ext>
                  </a:extLst>
                </a:gridCol>
                <a:gridCol w="1740131">
                  <a:extLst>
                    <a:ext uri="{9D8B030D-6E8A-4147-A177-3AD203B41FA5}">
                      <a16:colId xmlns:a16="http://schemas.microsoft.com/office/drawing/2014/main" val="1562513073"/>
                    </a:ext>
                  </a:extLst>
                </a:gridCol>
              </a:tblGrid>
              <a:tr h="496237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Bit Vector </a:t>
                      </a:r>
                      <a:r>
                        <a:rPr lang="ko-KR" altLang="en-US" sz="1800" b="1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만 </a:t>
                      </a:r>
                      <a:r>
                        <a:rPr lang="ko-KR" altLang="en-US" sz="1800" b="1" dirty="0" smtClean="0">
                          <a:sym typeface="Wingdings" panose="05000000000000000000" pitchFamily="2" charset="2"/>
                        </a:rPr>
                        <a:t>적용</a:t>
                      </a:r>
                      <a:endParaRPr lang="en-US" altLang="ko-KR" sz="1800" b="1" dirty="0" smtClean="0">
                        <a:sym typeface="Wingdings" panose="05000000000000000000" pitchFamily="2" charset="2"/>
                      </a:endParaRP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Inverse Vector 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만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600" b="1" dirty="0" smtClean="0">
                          <a:sym typeface="Wingdings" panose="05000000000000000000" pitchFamily="2" charset="2"/>
                        </a:rPr>
                        <a:t>적용</a:t>
                      </a:r>
                      <a:endParaRPr lang="en-US" altLang="ko-KR" sz="1600" b="1" dirty="0" smtClean="0">
                        <a:sym typeface="Wingdings" panose="05000000000000000000" pitchFamily="2" charset="2"/>
                      </a:endParaRP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202216"/>
                  </a:ext>
                </a:extLst>
              </a:tr>
              <a:tr h="40218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</a:rPr>
                        <a:t>구역 식별 정확도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</a:rPr>
                        <a:t>평균 영역 축소율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</a:rPr>
                        <a:t>구역 식별 정확도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</a:rPr>
                        <a:t>평균 영역 축소율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819864"/>
                  </a:ext>
                </a:extLst>
              </a:tr>
              <a:tr h="402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포스코</a:t>
                      </a:r>
                      <a:r>
                        <a:rPr lang="ko-KR" altLang="en-US" sz="1200" baseline="0" dirty="0" smtClean="0"/>
                        <a:t> 센터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0.19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0.20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4302129"/>
                  </a:ext>
                </a:extLst>
              </a:tr>
              <a:tr h="402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하나스퀘어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0.27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0.37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8182466"/>
                  </a:ext>
                </a:extLst>
              </a:tr>
              <a:tr h="402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포스코 </a:t>
                      </a:r>
                      <a:r>
                        <a:rPr lang="ko-KR" altLang="en-US" sz="1200" dirty="0" err="1" smtClean="0"/>
                        <a:t>실험동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0.67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0.78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1077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651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9005" y="373360"/>
            <a:ext cx="11730445" cy="6170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WIFI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25C7-D184-4B8F-8CDA-41F524E997EC}"/>
              </a:ext>
            </a:extLst>
          </p:cNvPr>
          <p:cNvSpPr txBox="1"/>
          <p:nvPr/>
        </p:nvSpPr>
        <p:spPr>
          <a:xfrm>
            <a:off x="319610" y="463721"/>
            <a:ext cx="975783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3200" b="1" dirty="0" err="1">
                <a:sym typeface="Wingdings" panose="05000000000000000000" pitchFamily="2" charset="2"/>
              </a:rPr>
              <a:t>eduroam</a:t>
            </a:r>
            <a:r>
              <a:rPr lang="en-US" altLang="ko-KR" sz="3200" b="1" dirty="0">
                <a:sym typeface="Wingdings" panose="05000000000000000000" pitchFamily="2" charset="2"/>
              </a:rPr>
              <a:t> / a4:9b:cd:3c:40:61 </a:t>
            </a:r>
            <a:r>
              <a:rPr lang="ko-KR" altLang="en-US" sz="3200" b="1" dirty="0">
                <a:sym typeface="Wingdings" panose="05000000000000000000" pitchFamily="2" charset="2"/>
              </a:rPr>
              <a:t>의 </a:t>
            </a:r>
            <a:r>
              <a:rPr lang="en-US" altLang="ko-KR" sz="3200" b="1" dirty="0">
                <a:sym typeface="Wingdings" panose="05000000000000000000" pitchFamily="2" charset="2"/>
              </a:rPr>
              <a:t>RSSI </a:t>
            </a:r>
            <a:r>
              <a:rPr lang="ko-KR" altLang="en-US" sz="3200" b="1" dirty="0">
                <a:sym typeface="Wingdings" panose="05000000000000000000" pitchFamily="2" charset="2"/>
              </a:rPr>
              <a:t>분포</a:t>
            </a:r>
            <a:endParaRPr lang="en-US" altLang="ko-KR" sz="3200" b="1" dirty="0"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659519" y="3931870"/>
            <a:ext cx="4656114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000" b="1" dirty="0" smtClean="0">
                <a:sym typeface="Wingdings" panose="05000000000000000000" pitchFamily="2" charset="2"/>
              </a:rPr>
              <a:t>RSSI -78.5 ~ -67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228" y="3731579"/>
            <a:ext cx="5368221" cy="272203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51" y="1048496"/>
            <a:ext cx="11574490" cy="263879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8683962" y="3804100"/>
            <a:ext cx="1476670" cy="26230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08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9005" y="373360"/>
            <a:ext cx="11730445" cy="6170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WIFI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25C7-D184-4B8F-8CDA-41F524E997EC}"/>
              </a:ext>
            </a:extLst>
          </p:cNvPr>
          <p:cNvSpPr txBox="1"/>
          <p:nvPr/>
        </p:nvSpPr>
        <p:spPr>
          <a:xfrm>
            <a:off x="319610" y="463721"/>
            <a:ext cx="975783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3200" b="1" dirty="0" err="1">
                <a:sym typeface="Wingdings" panose="05000000000000000000" pitchFamily="2" charset="2"/>
              </a:rPr>
              <a:t>eduroam</a:t>
            </a:r>
            <a:r>
              <a:rPr lang="en-US" altLang="ko-KR" sz="3200" b="1" dirty="0">
                <a:sym typeface="Wingdings" panose="05000000000000000000" pitchFamily="2" charset="2"/>
              </a:rPr>
              <a:t> / a4:9b:cd:3c:40:61 </a:t>
            </a:r>
            <a:r>
              <a:rPr lang="ko-KR" altLang="en-US" sz="3200" b="1" dirty="0">
                <a:sym typeface="Wingdings" panose="05000000000000000000" pitchFamily="2" charset="2"/>
              </a:rPr>
              <a:t>의 </a:t>
            </a:r>
            <a:r>
              <a:rPr lang="en-US" altLang="ko-KR" sz="3200" b="1" dirty="0">
                <a:sym typeface="Wingdings" panose="05000000000000000000" pitchFamily="2" charset="2"/>
              </a:rPr>
              <a:t>RSSI </a:t>
            </a:r>
            <a:r>
              <a:rPr lang="ko-KR" altLang="en-US" sz="3200" b="1" dirty="0">
                <a:sym typeface="Wingdings" panose="05000000000000000000" pitchFamily="2" charset="2"/>
              </a:rPr>
              <a:t>분포</a:t>
            </a:r>
            <a:endParaRPr lang="en-US" altLang="ko-KR" sz="3200" b="1" dirty="0"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659519" y="3931870"/>
            <a:ext cx="4656114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000" b="1" dirty="0" smtClean="0">
                <a:sym typeface="Wingdings" panose="05000000000000000000" pitchFamily="2" charset="2"/>
              </a:rPr>
              <a:t>RSSI -67~ -55.5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228" y="3731579"/>
            <a:ext cx="5368221" cy="272203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97" y="1108746"/>
            <a:ext cx="11526859" cy="256258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0077449" y="3830591"/>
            <a:ext cx="1270198" cy="26230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08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4300" y="373360"/>
            <a:ext cx="11963399" cy="6398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WIFI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25C7-D184-4B8F-8CDA-41F524E997EC}"/>
              </a:ext>
            </a:extLst>
          </p:cNvPr>
          <p:cNvSpPr txBox="1"/>
          <p:nvPr/>
        </p:nvSpPr>
        <p:spPr>
          <a:xfrm>
            <a:off x="319610" y="463721"/>
            <a:ext cx="975783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3200" b="1" dirty="0" err="1">
                <a:sym typeface="Wingdings" panose="05000000000000000000" pitchFamily="2" charset="2"/>
              </a:rPr>
              <a:t>eduroam</a:t>
            </a:r>
            <a:r>
              <a:rPr lang="en-US" altLang="ko-KR" sz="3200" b="1" dirty="0">
                <a:sym typeface="Wingdings" panose="05000000000000000000" pitchFamily="2" charset="2"/>
              </a:rPr>
              <a:t> / a4:9b:cd:3c:40:61 </a:t>
            </a:r>
            <a:r>
              <a:rPr lang="ko-KR" altLang="en-US" sz="3200" b="1" dirty="0">
                <a:sym typeface="Wingdings" panose="05000000000000000000" pitchFamily="2" charset="2"/>
              </a:rPr>
              <a:t>의 </a:t>
            </a:r>
            <a:r>
              <a:rPr lang="en-US" altLang="ko-KR" sz="3200" b="1" dirty="0">
                <a:sym typeface="Wingdings" panose="05000000000000000000" pitchFamily="2" charset="2"/>
              </a:rPr>
              <a:t>RSSI </a:t>
            </a:r>
            <a:r>
              <a:rPr lang="ko-KR" altLang="en-US" sz="3200" b="1" dirty="0">
                <a:sym typeface="Wingdings" panose="05000000000000000000" pitchFamily="2" charset="2"/>
              </a:rPr>
              <a:t>분포</a:t>
            </a:r>
            <a:endParaRPr lang="en-US" altLang="ko-KR" sz="3200" b="1" dirty="0"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659519" y="3931870"/>
            <a:ext cx="4656114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000" b="1" dirty="0" smtClean="0">
                <a:sym typeface="Wingdings" panose="05000000000000000000" pitchFamily="2" charset="2"/>
              </a:rPr>
              <a:t>RSSI -55.5 ~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228" y="3731579"/>
            <a:ext cx="5368221" cy="272203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24" y="1003838"/>
            <a:ext cx="11507806" cy="257210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1324928" y="3781084"/>
            <a:ext cx="503201" cy="26230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9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771" y="482726"/>
            <a:ext cx="11982449" cy="624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Coverage </a:t>
            </a:r>
            <a:r>
              <a:rPr lang="ko-KR" altLang="en-US" sz="2400" b="1" spc="-15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적용 방법</a:t>
            </a:r>
            <a:endParaRPr lang="en-US" altLang="ko-KR" sz="2400" b="1" spc="-150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203637" y="552548"/>
            <a:ext cx="331364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800" b="1" dirty="0" smtClean="0">
                <a:sym typeface="Wingdings" panose="05000000000000000000" pitchFamily="2" charset="2"/>
              </a:rPr>
              <a:t>Unique SSIDs</a:t>
            </a:r>
            <a:endParaRPr lang="en-US" altLang="ko-KR" sz="2800" b="1" dirty="0">
              <a:sym typeface="Wingdings" panose="05000000000000000000" pitchFamily="2" charset="2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rcRect t="24318" r="890"/>
          <a:stretch/>
        </p:blipFill>
        <p:spPr>
          <a:xfrm>
            <a:off x="3149081" y="3489575"/>
            <a:ext cx="4830652" cy="115539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/>
          <a:srcRect l="-1" t="24780" r="891"/>
          <a:stretch/>
        </p:blipFill>
        <p:spPr>
          <a:xfrm>
            <a:off x="3171570" y="2305193"/>
            <a:ext cx="4830652" cy="1161532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4"/>
          <a:srcRect t="25979"/>
          <a:stretch/>
        </p:blipFill>
        <p:spPr>
          <a:xfrm>
            <a:off x="3127400" y="4924429"/>
            <a:ext cx="4874015" cy="11530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3637" y="1288465"/>
            <a:ext cx="2377638" cy="39703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a4:9b:cd:42:0e:a3</a:t>
            </a:r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70:5d:cc:50:e8:a2</a:t>
            </a:r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>
                <a:sym typeface="Wingdings" panose="05000000000000000000" pitchFamily="2" charset="2"/>
              </a:rPr>
              <a:t>70:5d:cc:5e:12:4a</a:t>
            </a: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 smtClean="0">
                <a:sym typeface="Wingdings" panose="05000000000000000000" pitchFamily="2" charset="2"/>
              </a:rPr>
              <a:t>a4:9b:cd:3c:98:8c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en-US" altLang="ko-KR" b="1" dirty="0" smtClean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en-US" altLang="ko-KR" b="1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en-US" altLang="ko-KR" b="1" dirty="0" smtClean="0">
              <a:sym typeface="Wingdings" panose="05000000000000000000" pitchFamily="2" charset="2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1317625" y="4281549"/>
            <a:ext cx="72000" cy="729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328225" y="4694426"/>
            <a:ext cx="72000" cy="729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330325" y="5048246"/>
            <a:ext cx="72000" cy="729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495550" y="1476375"/>
            <a:ext cx="780795" cy="1254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endCxn id="24" idx="1"/>
          </p:cNvCxnSpPr>
          <p:nvPr/>
        </p:nvCxnSpPr>
        <p:spPr>
          <a:xfrm>
            <a:off x="2533650" y="2324100"/>
            <a:ext cx="637920" cy="5618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endCxn id="23" idx="1"/>
          </p:cNvCxnSpPr>
          <p:nvPr/>
        </p:nvCxnSpPr>
        <p:spPr>
          <a:xfrm>
            <a:off x="2435509" y="3135416"/>
            <a:ext cx="713572" cy="9318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9818" y="3669041"/>
            <a:ext cx="2267872" cy="1060129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0928" y="2269057"/>
            <a:ext cx="2226096" cy="1128774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8239" y="4888318"/>
            <a:ext cx="2262596" cy="114539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4427744" y="534860"/>
            <a:ext cx="199817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800" b="1" dirty="0" smtClean="0">
                <a:sym typeface="Wingdings" panose="05000000000000000000" pitchFamily="2" charset="2"/>
              </a:rPr>
              <a:t>Coverage</a:t>
            </a:r>
            <a:endParaRPr lang="en-US" altLang="ko-KR" sz="2800" b="1" dirty="0">
              <a:sym typeface="Wingdings" panose="05000000000000000000" pitchFamily="2" charset="2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8078422" y="474549"/>
            <a:ext cx="314242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800" b="1" dirty="0" smtClean="0">
                <a:sym typeface="Wingdings" panose="05000000000000000000" pitchFamily="2" charset="2"/>
              </a:rPr>
              <a:t>RSSI Distribution</a:t>
            </a:r>
            <a:endParaRPr lang="en-US" altLang="ko-KR" sz="2800" b="1" dirty="0">
              <a:sym typeface="Wingdings" panose="05000000000000000000" pitchFamily="2" charset="2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2448209" y="4067274"/>
            <a:ext cx="900530" cy="14864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그림 4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2326" y="1066048"/>
            <a:ext cx="2225364" cy="1126547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48739" y="1146772"/>
            <a:ext cx="4625868" cy="1021641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3284728" y="2164473"/>
            <a:ext cx="7202297" cy="3860553"/>
            <a:chOff x="3351403" y="2307348"/>
            <a:chExt cx="7202297" cy="3860553"/>
          </a:xfrm>
        </p:grpSpPr>
        <p:sp>
          <p:nvSpPr>
            <p:cNvPr id="40" name="직사각형 39"/>
            <p:cNvSpPr/>
            <p:nvPr/>
          </p:nvSpPr>
          <p:spPr>
            <a:xfrm>
              <a:off x="10275610" y="3678948"/>
              <a:ext cx="278089" cy="127696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351403" y="3679841"/>
              <a:ext cx="4912641" cy="1081348"/>
            </a:xfrm>
            <a:prstGeom prst="rect">
              <a:avLst/>
            </a:prstGeom>
          </p:spPr>
        </p:pic>
        <p:sp>
          <p:nvSpPr>
            <p:cNvPr id="42" name="직사각형 41"/>
            <p:cNvSpPr/>
            <p:nvPr/>
          </p:nvSpPr>
          <p:spPr>
            <a:xfrm>
              <a:off x="10247035" y="2307348"/>
              <a:ext cx="306665" cy="127696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404437" y="5142008"/>
              <a:ext cx="4597659" cy="1025893"/>
            </a:xfrm>
            <a:prstGeom prst="rect">
              <a:avLst/>
            </a:prstGeom>
          </p:spPr>
        </p:pic>
        <p:sp>
          <p:nvSpPr>
            <p:cNvPr id="44" name="직사각형 43"/>
            <p:cNvSpPr/>
            <p:nvPr/>
          </p:nvSpPr>
          <p:spPr>
            <a:xfrm>
              <a:off x="10275609" y="5005331"/>
              <a:ext cx="278090" cy="116257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386462" y="2372147"/>
              <a:ext cx="4817960" cy="1076862"/>
            </a:xfrm>
            <a:prstGeom prst="rect">
              <a:avLst/>
            </a:prstGeom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154414" y="6276408"/>
            <a:ext cx="1054483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b="1" dirty="0" smtClean="0">
                <a:sym typeface="Wingdings" panose="05000000000000000000" pitchFamily="2" charset="2"/>
              </a:rPr>
              <a:t>각 </a:t>
            </a:r>
            <a:r>
              <a:rPr lang="en-US" altLang="ko-KR" b="1" dirty="0" smtClean="0">
                <a:sym typeface="Wingdings" panose="05000000000000000000" pitchFamily="2" charset="2"/>
              </a:rPr>
              <a:t>SSID</a:t>
            </a:r>
            <a:r>
              <a:rPr lang="ko-KR" altLang="en-US" b="1" dirty="0" smtClean="0">
                <a:sym typeface="Wingdings" panose="05000000000000000000" pitchFamily="2" charset="2"/>
              </a:rPr>
              <a:t>의 </a:t>
            </a:r>
            <a:r>
              <a:rPr lang="en-US" altLang="ko-KR" b="1" dirty="0" smtClean="0">
                <a:sym typeface="Wingdings" panose="05000000000000000000" pitchFamily="2" charset="2"/>
              </a:rPr>
              <a:t>RSSI distribution </a:t>
            </a:r>
            <a:r>
              <a:rPr lang="ko-KR" altLang="en-US" b="1" dirty="0" smtClean="0">
                <a:sym typeface="Wingdings" panose="05000000000000000000" pitchFamily="2" charset="2"/>
              </a:rPr>
              <a:t>확인 후 </a:t>
            </a:r>
            <a:r>
              <a:rPr lang="en-US" altLang="ko-KR" b="1" dirty="0" smtClean="0">
                <a:sym typeface="Wingdings" panose="05000000000000000000" pitchFamily="2" charset="2"/>
              </a:rPr>
              <a:t>RSSI </a:t>
            </a:r>
            <a:r>
              <a:rPr lang="ko-KR" altLang="en-US" b="1" dirty="0" smtClean="0">
                <a:sym typeface="Wingdings" panose="05000000000000000000" pitchFamily="2" charset="2"/>
              </a:rPr>
              <a:t>제한을 정함</a:t>
            </a:r>
            <a:endParaRPr lang="en-US" altLang="ko-KR" b="1" dirty="0">
              <a:sym typeface="Wingdings" panose="05000000000000000000" pitchFamily="2" charset="2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6278599" y="1875698"/>
            <a:ext cx="4936790" cy="181588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800" b="1" dirty="0" smtClean="0">
                <a:sym typeface="Wingdings" panose="05000000000000000000" pitchFamily="2" charset="2"/>
              </a:rPr>
              <a:t>SSID </a:t>
            </a:r>
            <a:r>
              <a:rPr lang="ko-KR" altLang="en-US" sz="2800" b="1" dirty="0" smtClean="0">
                <a:sym typeface="Wingdings" panose="05000000000000000000" pitchFamily="2" charset="2"/>
              </a:rPr>
              <a:t>별 상위 </a:t>
            </a:r>
            <a:r>
              <a:rPr lang="en-US" altLang="ko-KR" sz="2800" b="1" dirty="0" smtClean="0">
                <a:sym typeface="Wingdings" panose="05000000000000000000" pitchFamily="2" charset="2"/>
              </a:rPr>
              <a:t>n%</a:t>
            </a:r>
          </a:p>
          <a:p>
            <a:pPr lvl="0">
              <a:defRPr/>
            </a:pPr>
            <a:r>
              <a:rPr lang="en-US" altLang="ko-KR" sz="2800" b="1" dirty="0" smtClean="0">
                <a:sym typeface="Wingdings" panose="05000000000000000000" pitchFamily="2" charset="2"/>
              </a:rPr>
              <a:t>RSSI </a:t>
            </a:r>
            <a:r>
              <a:rPr lang="ko-KR" altLang="en-US" sz="2800" b="1" dirty="0" smtClean="0">
                <a:sym typeface="Wingdings" panose="05000000000000000000" pitchFamily="2" charset="2"/>
              </a:rPr>
              <a:t>제한 값과</a:t>
            </a:r>
            <a:endParaRPr lang="en-US" altLang="ko-KR" sz="2800" b="1" dirty="0" smtClean="0">
              <a:sym typeface="Wingdings" panose="05000000000000000000" pitchFamily="2" charset="2"/>
            </a:endParaRPr>
          </a:p>
          <a:p>
            <a:pPr lvl="0">
              <a:defRPr/>
            </a:pPr>
            <a:r>
              <a:rPr lang="en-US" altLang="ko-KR" sz="2800" b="1" dirty="0" smtClean="0">
                <a:sym typeface="Wingdings" panose="05000000000000000000" pitchFamily="2" charset="2"/>
              </a:rPr>
              <a:t>Coverage </a:t>
            </a:r>
            <a:r>
              <a:rPr lang="ko-KR" altLang="en-US" sz="2800" b="1" dirty="0" smtClean="0">
                <a:sym typeface="Wingdings" panose="05000000000000000000" pitchFamily="2" charset="2"/>
              </a:rPr>
              <a:t>값을 각각 계산 후 </a:t>
            </a:r>
            <a:endParaRPr lang="en-US" altLang="ko-KR" sz="2800" b="1" dirty="0" smtClean="0">
              <a:sym typeface="Wingdings" panose="05000000000000000000" pitchFamily="2" charset="2"/>
            </a:endParaRPr>
          </a:p>
          <a:p>
            <a:pPr lvl="0">
              <a:defRPr/>
            </a:pPr>
            <a:r>
              <a:rPr lang="ko-KR" altLang="en-US" sz="2800" b="1" dirty="0" smtClean="0">
                <a:sym typeface="Wingdings" panose="05000000000000000000" pitchFamily="2" charset="2"/>
              </a:rPr>
              <a:t>저장  </a:t>
            </a:r>
            <a:endParaRPr lang="en-US" altLang="ko-KR" sz="2800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1418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771" y="482726"/>
            <a:ext cx="11982449" cy="624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591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Coverage </a:t>
            </a:r>
            <a:r>
              <a:rPr lang="ko-KR" altLang="en-US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적용 방법</a:t>
            </a:r>
            <a:endParaRPr lang="en-US" altLang="ko-KR" sz="2400" b="1" spc="-150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156012" y="429149"/>
            <a:ext cx="3201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Test Data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3923581" y="1184643"/>
            <a:ext cx="2063313" cy="1815882"/>
            <a:chOff x="270312" y="1431340"/>
            <a:chExt cx="2063313" cy="1815882"/>
          </a:xfrm>
        </p:grpSpPr>
        <p:sp>
          <p:nvSpPr>
            <p:cNvPr id="23" name="TextBox 22"/>
            <p:cNvSpPr txBox="1"/>
            <p:nvPr/>
          </p:nvSpPr>
          <p:spPr>
            <a:xfrm>
              <a:off x="270312" y="1431340"/>
              <a:ext cx="2063313" cy="181588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b="1" dirty="0" smtClean="0"/>
                <a:t>a4:9b:cd:42:0e:a3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b="1" dirty="0" smtClean="0"/>
                <a:t>70:5d:cc:50:e8:a2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b="1" dirty="0" smtClean="0">
                  <a:sym typeface="Wingdings" panose="05000000000000000000" pitchFamily="2" charset="2"/>
                </a:rPr>
                <a:t>70:5d:cc:5e:12:4a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b="1" dirty="0" smtClean="0">
                  <a:sym typeface="Wingdings" panose="05000000000000000000" pitchFamily="2" charset="2"/>
                </a:rPr>
                <a:t>a4:9b:cd:3c:98:8c</a:t>
              </a:r>
            </a:p>
            <a:p>
              <a:pPr marL="285750" indent="-285750">
                <a:buFontTx/>
                <a:buChar char="-"/>
              </a:pPr>
              <a:endParaRPr lang="en-US" altLang="ko-KR" sz="1400" b="1" dirty="0">
                <a:sym typeface="Wingdings" panose="05000000000000000000" pitchFamily="2" charset="2"/>
              </a:endParaRPr>
            </a:p>
            <a:p>
              <a:pPr marL="285750" indent="-285750">
                <a:buFontTx/>
                <a:buChar char="-"/>
              </a:pPr>
              <a:endParaRPr lang="en-US" altLang="ko-KR" sz="1400" b="1" dirty="0" smtClean="0">
                <a:sym typeface="Wingdings" panose="05000000000000000000" pitchFamily="2" charset="2"/>
              </a:endParaRPr>
            </a:p>
            <a:p>
              <a:pPr marL="285750" indent="-285750">
                <a:buFontTx/>
                <a:buChar char="-"/>
              </a:pPr>
              <a:endParaRPr lang="en-US" altLang="ko-KR" sz="1400" b="1" dirty="0">
                <a:sym typeface="Wingdings" panose="05000000000000000000" pitchFamily="2" charset="2"/>
              </a:endParaRPr>
            </a:p>
            <a:p>
              <a:pPr marL="285750" indent="-285750">
                <a:buFontTx/>
                <a:buChar char="-"/>
              </a:pPr>
              <a:endParaRPr lang="en-US" altLang="ko-KR" sz="1400" b="1" dirty="0" smtClean="0">
                <a:sym typeface="Wingdings" panose="05000000000000000000" pitchFamily="2" charset="2"/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1222375" y="2471799"/>
              <a:ext cx="72000" cy="7298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1232975" y="2779901"/>
              <a:ext cx="72000" cy="7298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1235075" y="3095621"/>
              <a:ext cx="72000" cy="7298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7" name="Picture 265">
            <a:extLst>
              <a:ext uri="{FF2B5EF4-FFF2-40B4-BE49-F238E27FC236}">
                <a16:creationId xmlns:a16="http://schemas.microsoft.com/office/drawing/2014/main" id="{078494F2-0D0D-4EC6-B4A7-ACBFB792D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12" y="1005946"/>
            <a:ext cx="3407323" cy="217978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502801" y="1005946"/>
            <a:ext cx="758400" cy="2179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7" idx="3"/>
            <a:endCxn id="23" idx="1"/>
          </p:cNvCxnSpPr>
          <p:nvPr/>
        </p:nvCxnSpPr>
        <p:spPr>
          <a:xfrm flipV="1">
            <a:off x="3261201" y="2092584"/>
            <a:ext cx="662380" cy="32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3905304" y="733949"/>
            <a:ext cx="1383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SSIDS</a:t>
            </a:r>
            <a:endParaRPr lang="en-US" altLang="ko-KR" sz="2400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6193540" y="1163788"/>
            <a:ext cx="1018492" cy="1815882"/>
            <a:chOff x="270313" y="1431340"/>
            <a:chExt cx="1018492" cy="1815882"/>
          </a:xfrm>
        </p:grpSpPr>
        <p:sp>
          <p:nvSpPr>
            <p:cNvPr id="30" name="TextBox 29"/>
            <p:cNvSpPr txBox="1"/>
            <p:nvPr/>
          </p:nvSpPr>
          <p:spPr>
            <a:xfrm>
              <a:off x="270313" y="1431340"/>
              <a:ext cx="1018492" cy="181588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b="1" dirty="0" smtClean="0"/>
                <a:t>0.12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b="1" dirty="0" smtClean="0"/>
                <a:t>0.08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b="1" dirty="0" smtClean="0">
                  <a:sym typeface="Wingdings" panose="05000000000000000000" pitchFamily="2" charset="2"/>
                </a:rPr>
                <a:t>0.18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b="1" dirty="0" smtClean="0">
                  <a:sym typeface="Wingdings" panose="05000000000000000000" pitchFamily="2" charset="2"/>
                </a:rPr>
                <a:t>0.04</a:t>
              </a:r>
            </a:p>
            <a:p>
              <a:pPr marL="285750" indent="-285750">
                <a:buFontTx/>
                <a:buChar char="-"/>
              </a:pPr>
              <a:endParaRPr lang="en-US" altLang="ko-KR" sz="1400" b="1" dirty="0">
                <a:sym typeface="Wingdings" panose="05000000000000000000" pitchFamily="2" charset="2"/>
              </a:endParaRPr>
            </a:p>
            <a:p>
              <a:pPr marL="285750" indent="-285750">
                <a:buFontTx/>
                <a:buChar char="-"/>
              </a:pPr>
              <a:endParaRPr lang="en-US" altLang="ko-KR" sz="1400" b="1" dirty="0" smtClean="0">
                <a:sym typeface="Wingdings" panose="05000000000000000000" pitchFamily="2" charset="2"/>
              </a:endParaRPr>
            </a:p>
            <a:p>
              <a:pPr marL="285750" indent="-285750">
                <a:buFontTx/>
                <a:buChar char="-"/>
              </a:pPr>
              <a:endParaRPr lang="en-US" altLang="ko-KR" sz="1400" b="1" dirty="0">
                <a:sym typeface="Wingdings" panose="05000000000000000000" pitchFamily="2" charset="2"/>
              </a:endParaRPr>
            </a:p>
            <a:p>
              <a:pPr marL="285750" indent="-285750">
                <a:buFontTx/>
                <a:buChar char="-"/>
              </a:pPr>
              <a:endParaRPr lang="en-US" altLang="ko-KR" sz="1400" b="1" dirty="0" smtClean="0">
                <a:sym typeface="Wingdings" panose="05000000000000000000" pitchFamily="2" charset="2"/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692985" y="2471799"/>
              <a:ext cx="72000" cy="7298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703585" y="2779901"/>
              <a:ext cx="72000" cy="7298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705685" y="3095621"/>
              <a:ext cx="72000" cy="7298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5663063" y="726922"/>
            <a:ext cx="1920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Coverages</a:t>
            </a:r>
            <a:endParaRPr lang="en-US" altLang="ko-KR" sz="2400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7778393" y="1195614"/>
            <a:ext cx="582646" cy="1815882"/>
            <a:chOff x="270313" y="1431340"/>
            <a:chExt cx="582646" cy="1815882"/>
          </a:xfrm>
        </p:grpSpPr>
        <p:sp>
          <p:nvSpPr>
            <p:cNvPr id="36" name="TextBox 35"/>
            <p:cNvSpPr txBox="1"/>
            <p:nvPr/>
          </p:nvSpPr>
          <p:spPr>
            <a:xfrm>
              <a:off x="270313" y="1431340"/>
              <a:ext cx="582646" cy="181588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/>
                <a:t>-73</a:t>
              </a:r>
            </a:p>
            <a:p>
              <a:r>
                <a:rPr lang="en-US" altLang="ko-KR" sz="1400" b="1" dirty="0" smtClean="0"/>
                <a:t>-67</a:t>
              </a:r>
            </a:p>
            <a:p>
              <a:r>
                <a:rPr lang="en-US" altLang="ko-KR" sz="1400" b="1" dirty="0" smtClean="0">
                  <a:sym typeface="Wingdings" panose="05000000000000000000" pitchFamily="2" charset="2"/>
                </a:rPr>
                <a:t>-71</a:t>
              </a:r>
            </a:p>
            <a:p>
              <a:r>
                <a:rPr lang="en-US" altLang="ko-KR" sz="1400" b="1" dirty="0" smtClean="0">
                  <a:sym typeface="Wingdings" panose="05000000000000000000" pitchFamily="2" charset="2"/>
                </a:rPr>
                <a:t>-58</a:t>
              </a:r>
            </a:p>
            <a:p>
              <a:endParaRPr lang="en-US" altLang="ko-KR" sz="1400" b="1" dirty="0">
                <a:sym typeface="Wingdings" panose="05000000000000000000" pitchFamily="2" charset="2"/>
              </a:endParaRPr>
            </a:p>
            <a:p>
              <a:pPr marL="285750" indent="-285750">
                <a:buFontTx/>
                <a:buChar char="-"/>
              </a:pPr>
              <a:endParaRPr lang="en-US" altLang="ko-KR" sz="1400" b="1" dirty="0" smtClean="0">
                <a:sym typeface="Wingdings" panose="05000000000000000000" pitchFamily="2" charset="2"/>
              </a:endParaRPr>
            </a:p>
            <a:p>
              <a:pPr marL="285750" indent="-285750">
                <a:buFontTx/>
                <a:buChar char="-"/>
              </a:pPr>
              <a:endParaRPr lang="en-US" altLang="ko-KR" sz="1400" b="1" dirty="0">
                <a:sym typeface="Wingdings" panose="05000000000000000000" pitchFamily="2" charset="2"/>
              </a:endParaRPr>
            </a:p>
            <a:p>
              <a:pPr marL="285750" indent="-285750">
                <a:buFontTx/>
                <a:buChar char="-"/>
              </a:pPr>
              <a:endParaRPr lang="en-US" altLang="ko-KR" sz="1400" b="1" dirty="0" smtClean="0">
                <a:sym typeface="Wingdings" panose="05000000000000000000" pitchFamily="2" charset="2"/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481228" y="2471799"/>
              <a:ext cx="72000" cy="7298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491828" y="2779901"/>
              <a:ext cx="72000" cy="7298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493928" y="3095621"/>
              <a:ext cx="72000" cy="7298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7290117" y="744567"/>
            <a:ext cx="1920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RSSI </a:t>
            </a:r>
            <a:r>
              <a:rPr lang="en-US" altLang="ko-KR" sz="24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Thres</a:t>
            </a:r>
            <a:endParaRPr lang="en-US" altLang="ko-KR" sz="2400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grpSp>
        <p:nvGrpSpPr>
          <p:cNvPr id="53" name="그룹 52"/>
          <p:cNvGrpSpPr/>
          <p:nvPr/>
        </p:nvGrpSpPr>
        <p:grpSpPr>
          <a:xfrm rot="16200000">
            <a:off x="7271000" y="3850296"/>
            <a:ext cx="84700" cy="696806"/>
            <a:chOff x="5028044" y="2072702"/>
            <a:chExt cx="84700" cy="696806"/>
          </a:xfrm>
        </p:grpSpPr>
        <p:sp>
          <p:nvSpPr>
            <p:cNvPr id="50" name="타원 49"/>
            <p:cNvSpPr/>
            <p:nvPr/>
          </p:nvSpPr>
          <p:spPr>
            <a:xfrm>
              <a:off x="5028044" y="2072702"/>
              <a:ext cx="72000" cy="7298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>
              <a:off x="5038644" y="2380804"/>
              <a:ext cx="72000" cy="7298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5040744" y="2696524"/>
              <a:ext cx="72000" cy="7298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3826246" y="787526"/>
            <a:ext cx="5211877" cy="24223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5" name="그룹 74"/>
          <p:cNvGrpSpPr/>
          <p:nvPr/>
        </p:nvGrpSpPr>
        <p:grpSpPr>
          <a:xfrm>
            <a:off x="2598202" y="3681848"/>
            <a:ext cx="2096165" cy="1908764"/>
            <a:chOff x="1828135" y="3463257"/>
            <a:chExt cx="2096165" cy="1908764"/>
          </a:xfrm>
        </p:grpSpPr>
        <p:grpSp>
          <p:nvGrpSpPr>
            <p:cNvPr id="76" name="그룹 75"/>
            <p:cNvGrpSpPr/>
            <p:nvPr/>
          </p:nvGrpSpPr>
          <p:grpSpPr>
            <a:xfrm>
              <a:off x="1851243" y="3463257"/>
              <a:ext cx="1199776" cy="1081503"/>
              <a:chOff x="3863112" y="3303757"/>
              <a:chExt cx="1199776" cy="1081503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3863112" y="3461930"/>
                <a:ext cx="119977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Coverage</a:t>
                </a:r>
              </a:p>
              <a:p>
                <a:pPr algn="ctr"/>
                <a:r>
                  <a:rPr lang="en-US" altLang="ko-KR" dirty="0" smtClean="0"/>
                  <a:t> &lt;= 0.10</a:t>
                </a:r>
              </a:p>
              <a:p>
                <a:pPr algn="ctr"/>
                <a:r>
                  <a:rPr lang="en-US" altLang="ko-KR" dirty="0" smtClean="0"/>
                  <a:t>SSIDs</a:t>
                </a:r>
                <a:endParaRPr lang="ko-KR" altLang="en-US" dirty="0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 rot="18890224">
                <a:off x="3930789" y="3288593"/>
                <a:ext cx="1080811" cy="11111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77" name="직선 화살표 연결선 76"/>
            <p:cNvCxnSpPr/>
            <p:nvPr/>
          </p:nvCxnSpPr>
          <p:spPr>
            <a:xfrm>
              <a:off x="2476892" y="4775922"/>
              <a:ext cx="1874" cy="59609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 flipV="1">
              <a:off x="3211063" y="3916680"/>
              <a:ext cx="713237" cy="288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1828135" y="4807680"/>
              <a:ext cx="607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Yes</a:t>
              </a:r>
              <a:endParaRPr lang="ko-KR" alt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228481" y="3486035"/>
              <a:ext cx="607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No</a:t>
              </a:r>
              <a:endParaRPr lang="ko-KR" altLang="en-US" dirty="0"/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429868" y="3602815"/>
            <a:ext cx="2073057" cy="1991574"/>
            <a:chOff x="1851243" y="3423756"/>
            <a:chExt cx="2073057" cy="1991574"/>
          </a:xfrm>
        </p:grpSpPr>
        <p:grpSp>
          <p:nvGrpSpPr>
            <p:cNvPr id="84" name="그룹 83"/>
            <p:cNvGrpSpPr/>
            <p:nvPr/>
          </p:nvGrpSpPr>
          <p:grpSpPr>
            <a:xfrm>
              <a:off x="1851243" y="3423756"/>
              <a:ext cx="1199776" cy="1178399"/>
              <a:chOff x="3863112" y="3264256"/>
              <a:chExt cx="1199776" cy="1178399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3863112" y="3461930"/>
                <a:ext cx="119977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Coverage</a:t>
                </a:r>
              </a:p>
              <a:p>
                <a:pPr algn="ctr"/>
                <a:r>
                  <a:rPr lang="en-US" altLang="ko-KR" dirty="0" smtClean="0"/>
                  <a:t> &lt;= 0.05</a:t>
                </a:r>
              </a:p>
              <a:p>
                <a:pPr algn="ctr"/>
                <a:r>
                  <a:rPr lang="en-US" altLang="ko-KR" dirty="0" smtClean="0"/>
                  <a:t>SSIDs</a:t>
                </a:r>
                <a:endParaRPr lang="ko-KR" altLang="en-US" dirty="0"/>
              </a:p>
            </p:txBody>
          </p:sp>
          <p:sp>
            <p:nvSpPr>
              <p:cNvPr id="90" name="직사각형 89"/>
              <p:cNvSpPr/>
              <p:nvPr/>
            </p:nvSpPr>
            <p:spPr>
              <a:xfrm rot="18705876">
                <a:off x="3867659" y="3302767"/>
                <a:ext cx="1178399" cy="110137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85" name="직선 화살표 연결선 84"/>
            <p:cNvCxnSpPr/>
            <p:nvPr/>
          </p:nvCxnSpPr>
          <p:spPr>
            <a:xfrm>
              <a:off x="2457560" y="4819231"/>
              <a:ext cx="1874" cy="59609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/>
            <p:cNvCxnSpPr/>
            <p:nvPr/>
          </p:nvCxnSpPr>
          <p:spPr>
            <a:xfrm flipV="1">
              <a:off x="3211063" y="3916680"/>
              <a:ext cx="713237" cy="288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1907120" y="4903478"/>
              <a:ext cx="607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Yes</a:t>
              </a:r>
              <a:endParaRPr lang="ko-KR" alt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228481" y="3486035"/>
              <a:ext cx="607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No</a:t>
              </a:r>
              <a:endParaRPr lang="ko-KR" altLang="en-US" dirty="0"/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4747603" y="3618563"/>
            <a:ext cx="2116624" cy="1952144"/>
            <a:chOff x="1784794" y="3432105"/>
            <a:chExt cx="2116624" cy="1952144"/>
          </a:xfrm>
        </p:grpSpPr>
        <p:grpSp>
          <p:nvGrpSpPr>
            <p:cNvPr id="92" name="그룹 91"/>
            <p:cNvGrpSpPr/>
            <p:nvPr/>
          </p:nvGrpSpPr>
          <p:grpSpPr>
            <a:xfrm>
              <a:off x="1851243" y="3432105"/>
              <a:ext cx="1199776" cy="1112655"/>
              <a:chOff x="3863112" y="3272605"/>
              <a:chExt cx="1199776" cy="1112655"/>
            </a:xfrm>
          </p:grpSpPr>
          <p:sp>
            <p:nvSpPr>
              <p:cNvPr id="97" name="TextBox 96"/>
              <p:cNvSpPr txBox="1"/>
              <p:nvPr/>
            </p:nvSpPr>
            <p:spPr>
              <a:xfrm>
                <a:off x="3863112" y="3461930"/>
                <a:ext cx="119977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Coverage</a:t>
                </a:r>
              </a:p>
              <a:p>
                <a:pPr algn="ctr"/>
                <a:r>
                  <a:rPr lang="en-US" altLang="ko-KR" dirty="0" smtClean="0"/>
                  <a:t> &lt;= 0.15</a:t>
                </a:r>
              </a:p>
              <a:p>
                <a:pPr algn="ctr"/>
                <a:r>
                  <a:rPr lang="en-US" altLang="ko-KR" dirty="0" smtClean="0"/>
                  <a:t>SSIDs</a:t>
                </a:r>
                <a:endParaRPr lang="ko-KR" altLang="en-US" dirty="0"/>
              </a:p>
            </p:txBody>
          </p:sp>
          <p:sp>
            <p:nvSpPr>
              <p:cNvPr id="98" name="직사각형 97"/>
              <p:cNvSpPr/>
              <p:nvPr/>
            </p:nvSpPr>
            <p:spPr>
              <a:xfrm rot="18936696">
                <a:off x="3929953" y="3272605"/>
                <a:ext cx="1086017" cy="110735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93" name="직선 화살표 연결선 92"/>
            <p:cNvCxnSpPr/>
            <p:nvPr/>
          </p:nvCxnSpPr>
          <p:spPr>
            <a:xfrm>
              <a:off x="2429912" y="4761292"/>
              <a:ext cx="0" cy="62295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/>
            <p:nvPr/>
          </p:nvCxnSpPr>
          <p:spPr>
            <a:xfrm flipV="1">
              <a:off x="3228481" y="4017323"/>
              <a:ext cx="672937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1784794" y="4869420"/>
              <a:ext cx="607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Yes</a:t>
              </a:r>
              <a:endParaRPr lang="ko-KR" altLang="en-US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228481" y="3486035"/>
              <a:ext cx="607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No</a:t>
              </a:r>
              <a:endParaRPr lang="ko-KR" altLang="en-US" dirty="0"/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7625714" y="3659576"/>
            <a:ext cx="2280972" cy="1941903"/>
            <a:chOff x="1527091" y="3476155"/>
            <a:chExt cx="2280972" cy="1941903"/>
          </a:xfrm>
        </p:grpSpPr>
        <p:grpSp>
          <p:nvGrpSpPr>
            <p:cNvPr id="100" name="그룹 99"/>
            <p:cNvGrpSpPr/>
            <p:nvPr/>
          </p:nvGrpSpPr>
          <p:grpSpPr>
            <a:xfrm>
              <a:off x="1851243" y="3476155"/>
              <a:ext cx="1199776" cy="1078988"/>
              <a:chOff x="3863112" y="3316655"/>
              <a:chExt cx="1199776" cy="1078988"/>
            </a:xfrm>
          </p:grpSpPr>
          <p:sp>
            <p:nvSpPr>
              <p:cNvPr id="105" name="TextBox 104"/>
              <p:cNvSpPr txBox="1"/>
              <p:nvPr/>
            </p:nvSpPr>
            <p:spPr>
              <a:xfrm>
                <a:off x="3863112" y="3461930"/>
                <a:ext cx="119977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Coverage</a:t>
                </a:r>
              </a:p>
              <a:p>
                <a:pPr algn="ctr"/>
                <a:r>
                  <a:rPr lang="en-US" altLang="ko-KR" dirty="0" smtClean="0"/>
                  <a:t> &lt;= 0.55</a:t>
                </a:r>
              </a:p>
              <a:p>
                <a:pPr algn="ctr"/>
                <a:r>
                  <a:rPr lang="en-US" altLang="ko-KR" dirty="0" smtClean="0"/>
                  <a:t>SSIDs</a:t>
                </a:r>
                <a:endParaRPr lang="ko-KR" altLang="en-US" dirty="0"/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 rot="18909694">
                <a:off x="3870022" y="3316655"/>
                <a:ext cx="1158583" cy="10789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01" name="직선 화살표 연결선 100"/>
            <p:cNvCxnSpPr/>
            <p:nvPr/>
          </p:nvCxnSpPr>
          <p:spPr>
            <a:xfrm>
              <a:off x="2402235" y="4821959"/>
              <a:ext cx="1874" cy="59609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1527091" y="4854744"/>
              <a:ext cx="607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Yes</a:t>
              </a:r>
              <a:endParaRPr lang="ko-KR" altLang="en-US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200773" y="3578397"/>
              <a:ext cx="607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No</a:t>
              </a:r>
              <a:endParaRPr lang="ko-KR" altLang="en-US" dirty="0"/>
            </a:p>
          </p:txBody>
        </p:sp>
      </p:grpSp>
      <p:cxnSp>
        <p:nvCxnSpPr>
          <p:cNvPr id="107" name="직선 화살표 연결선 106"/>
          <p:cNvCxnSpPr/>
          <p:nvPr/>
        </p:nvCxnSpPr>
        <p:spPr>
          <a:xfrm flipV="1">
            <a:off x="9333312" y="4156994"/>
            <a:ext cx="713237" cy="28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꺾인 연결선 108"/>
          <p:cNvCxnSpPr/>
          <p:nvPr/>
        </p:nvCxnSpPr>
        <p:spPr>
          <a:xfrm rot="5400000">
            <a:off x="5199203" y="-2184266"/>
            <a:ext cx="1286413" cy="972670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/>
          <p:cNvSpPr/>
          <p:nvPr/>
        </p:nvSpPr>
        <p:spPr>
          <a:xfrm>
            <a:off x="245027" y="5633873"/>
            <a:ext cx="8268878" cy="8309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361508" y="5868747"/>
            <a:ext cx="5625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smtClean="0"/>
              <a:t>Coverage &lt;= ??? SSIDs </a:t>
            </a:r>
            <a:r>
              <a:rPr lang="ko-KR" altLang="en-US" dirty="0" smtClean="0"/>
              <a:t>의 합집합</a:t>
            </a:r>
            <a:endParaRPr lang="ko-KR" altLang="en-US" dirty="0"/>
          </a:p>
        </p:txBody>
      </p:sp>
      <p:cxnSp>
        <p:nvCxnSpPr>
          <p:cNvPr id="117" name="직선 화살표 연결선 116"/>
          <p:cNvCxnSpPr/>
          <p:nvPr/>
        </p:nvCxnSpPr>
        <p:spPr>
          <a:xfrm>
            <a:off x="8513905" y="6049343"/>
            <a:ext cx="463935" cy="12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그림 121"/>
          <p:cNvPicPr>
            <a:picLocks noChangeAspect="1"/>
          </p:cNvPicPr>
          <p:nvPr/>
        </p:nvPicPr>
        <p:blipFill rotWithShape="1">
          <a:blip r:embed="rId3"/>
          <a:srcRect r="51837"/>
          <a:stretch/>
        </p:blipFill>
        <p:spPr>
          <a:xfrm>
            <a:off x="9010415" y="5278286"/>
            <a:ext cx="3155300" cy="1488934"/>
          </a:xfrm>
          <a:prstGeom prst="rect">
            <a:avLst/>
          </a:prstGeom>
        </p:spPr>
      </p:pic>
      <p:sp>
        <p:nvSpPr>
          <p:cNvPr id="127" name="다이아몬드 126">
            <a:extLst>
              <a:ext uri="{FF2B5EF4-FFF2-40B4-BE49-F238E27FC236}">
                <a16:creationId xmlns:a16="http://schemas.microsoft.com/office/drawing/2014/main" id="{F58ADB18-BAD8-4A81-87CD-F07143FA3700}"/>
              </a:ext>
            </a:extLst>
          </p:cNvPr>
          <p:cNvSpPr/>
          <p:nvPr/>
        </p:nvSpPr>
        <p:spPr>
          <a:xfrm>
            <a:off x="9441196" y="1036484"/>
            <a:ext cx="2529132" cy="1008633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EC26B5C-97B8-4DA3-B61C-4E5C3BEC2CFD}"/>
              </a:ext>
            </a:extLst>
          </p:cNvPr>
          <p:cNvSpPr txBox="1"/>
          <p:nvPr/>
        </p:nvSpPr>
        <p:spPr>
          <a:xfrm>
            <a:off x="9730302" y="1458247"/>
            <a:ext cx="1950919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1200" b="1" dirty="0" smtClean="0">
                <a:solidFill>
                  <a:prstClr val="black"/>
                </a:solidFill>
              </a:rPr>
              <a:t>RSSI &lt;= </a:t>
            </a:r>
            <a:r>
              <a:rPr lang="en-US" altLang="ko-KR" sz="1200" b="1" dirty="0" err="1" smtClean="0">
                <a:solidFill>
                  <a:prstClr val="black"/>
                </a:solidFill>
              </a:rPr>
              <a:t>RSSI_Thres</a:t>
            </a:r>
            <a:endParaRPr lang="en-US" altLang="ko-KR" sz="1200" b="1" dirty="0">
              <a:solidFill>
                <a:prstClr val="black"/>
              </a:solidFill>
            </a:endParaRPr>
          </a:p>
        </p:txBody>
      </p:sp>
      <p:cxnSp>
        <p:nvCxnSpPr>
          <p:cNvPr id="139" name="직선 화살표 연결선 138"/>
          <p:cNvCxnSpPr>
            <a:endCxn id="127" idx="1"/>
          </p:cNvCxnSpPr>
          <p:nvPr/>
        </p:nvCxnSpPr>
        <p:spPr>
          <a:xfrm flipV="1">
            <a:off x="9056400" y="1540801"/>
            <a:ext cx="384796" cy="249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10699314" y="2091389"/>
            <a:ext cx="60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014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771" y="482726"/>
            <a:ext cx="11982449" cy="624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591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Coverage </a:t>
            </a:r>
            <a:r>
              <a:rPr lang="ko-KR" altLang="en-US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적용 방법</a:t>
            </a:r>
            <a:endParaRPr lang="en-US" altLang="ko-KR" sz="2400" b="1" spc="-150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56012" y="429150"/>
            <a:ext cx="7787838" cy="3923776"/>
            <a:chOff x="156012" y="429149"/>
            <a:chExt cx="11814316" cy="603566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192D117-29E4-47AC-803F-2FF63DDFABCF}"/>
                </a:ext>
              </a:extLst>
            </p:cNvPr>
            <p:cNvSpPr txBox="1"/>
            <p:nvPr/>
          </p:nvSpPr>
          <p:spPr>
            <a:xfrm>
              <a:off x="156012" y="429149"/>
              <a:ext cx="3201209" cy="4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ko-KR" sz="11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Test Data</a:t>
              </a: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3923581" y="1184643"/>
              <a:ext cx="2063313" cy="1467634"/>
              <a:chOff x="270312" y="1431340"/>
              <a:chExt cx="2063313" cy="1467634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70312" y="1431340"/>
                <a:ext cx="2063313" cy="146763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sz="700" b="1" dirty="0" smtClean="0"/>
                  <a:t>a4:9b:cd:42:0e:a3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ko-KR" sz="700" b="1" dirty="0" smtClean="0"/>
                  <a:t>70:5d:cc:50:e8:a2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ko-KR" sz="700" b="1" dirty="0" smtClean="0">
                    <a:sym typeface="Wingdings" panose="05000000000000000000" pitchFamily="2" charset="2"/>
                  </a:rPr>
                  <a:t>70:5d:cc:5e:12:4a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ko-KR" sz="700" b="1" dirty="0" smtClean="0">
                    <a:sym typeface="Wingdings" panose="05000000000000000000" pitchFamily="2" charset="2"/>
                  </a:rPr>
                  <a:t>a4:9b:cd:3c:98:8c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sz="700" b="1" dirty="0">
                  <a:sym typeface="Wingdings" panose="05000000000000000000" pitchFamily="2" charset="2"/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sz="700" b="1" dirty="0" smtClean="0">
                  <a:sym typeface="Wingdings" panose="05000000000000000000" pitchFamily="2" charset="2"/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sz="700" b="1" dirty="0">
                  <a:sym typeface="Wingdings" panose="05000000000000000000" pitchFamily="2" charset="2"/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sz="700" b="1" dirty="0" smtClean="0">
                  <a:sym typeface="Wingdings" panose="05000000000000000000" pitchFamily="2" charset="2"/>
                </a:endParaRPr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234986" y="2497373"/>
                <a:ext cx="71999" cy="7298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1232974" y="2728752"/>
                <a:ext cx="71999" cy="7298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1235075" y="2213324"/>
                <a:ext cx="71999" cy="7298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</p:grpSp>
        <p:pic>
          <p:nvPicPr>
            <p:cNvPr id="27" name="Picture 265">
              <a:extLst>
                <a:ext uri="{FF2B5EF4-FFF2-40B4-BE49-F238E27FC236}">
                  <a16:creationId xmlns:a16="http://schemas.microsoft.com/office/drawing/2014/main" id="{078494F2-0D0D-4EC6-B4A7-ACBFB792DB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6012" y="1005946"/>
              <a:ext cx="3407323" cy="2179784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2502801" y="1005946"/>
              <a:ext cx="758400" cy="21797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cxnSp>
          <p:nvCxnSpPr>
            <p:cNvPr id="9" name="직선 화살표 연결선 8"/>
            <p:cNvCxnSpPr>
              <a:stCxn id="7" idx="3"/>
              <a:endCxn id="23" idx="1"/>
            </p:cNvCxnSpPr>
            <p:nvPr/>
          </p:nvCxnSpPr>
          <p:spPr>
            <a:xfrm flipV="1">
              <a:off x="3261201" y="1918462"/>
              <a:ext cx="662380" cy="17737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192D117-29E4-47AC-803F-2FF63DDFABCF}"/>
                </a:ext>
              </a:extLst>
            </p:cNvPr>
            <p:cNvSpPr txBox="1"/>
            <p:nvPr/>
          </p:nvSpPr>
          <p:spPr>
            <a:xfrm>
              <a:off x="3905304" y="733949"/>
              <a:ext cx="1383907" cy="4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ko-KR" sz="105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SSIDS</a:t>
              </a:r>
              <a:endParaRPr lang="en-US" altLang="ko-KR" sz="1050" b="1" dirty="0">
                <a:solidFill>
                  <a:srgbClr val="FF0000"/>
                </a:solidFill>
                <a:sym typeface="Wingdings" panose="05000000000000000000" pitchFamily="2" charset="2"/>
              </a:endParaRPr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6193540" y="1163788"/>
              <a:ext cx="1018492" cy="1467635"/>
              <a:chOff x="270313" y="1431340"/>
              <a:chExt cx="1018492" cy="1467635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270313" y="1431340"/>
                <a:ext cx="1018492" cy="146763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sz="700" b="1" dirty="0" smtClean="0"/>
                  <a:t>0.12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ko-KR" sz="700" b="1" dirty="0" smtClean="0"/>
                  <a:t>0.08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ko-KR" sz="700" b="1" dirty="0" smtClean="0">
                    <a:sym typeface="Wingdings" panose="05000000000000000000" pitchFamily="2" charset="2"/>
                  </a:rPr>
                  <a:t>0.18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ko-KR" sz="700" b="1" dirty="0" smtClean="0">
                    <a:sym typeface="Wingdings" panose="05000000000000000000" pitchFamily="2" charset="2"/>
                  </a:rPr>
                  <a:t>0.04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sz="700" b="1" dirty="0">
                  <a:sym typeface="Wingdings" panose="05000000000000000000" pitchFamily="2" charset="2"/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sz="700" b="1" dirty="0" smtClean="0">
                  <a:sym typeface="Wingdings" panose="05000000000000000000" pitchFamily="2" charset="2"/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sz="700" b="1" dirty="0">
                  <a:sym typeface="Wingdings" panose="05000000000000000000" pitchFamily="2" charset="2"/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sz="700" b="1" dirty="0" smtClean="0">
                  <a:sym typeface="Wingdings" panose="05000000000000000000" pitchFamily="2" charset="2"/>
                </a:endParaRPr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743430" y="2216053"/>
                <a:ext cx="71999" cy="7298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741418" y="2447439"/>
                <a:ext cx="71999" cy="7298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756129" y="2737581"/>
                <a:ext cx="71999" cy="7298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192D117-29E4-47AC-803F-2FF63DDFABCF}"/>
                </a:ext>
              </a:extLst>
            </p:cNvPr>
            <p:cNvSpPr txBox="1"/>
            <p:nvPr/>
          </p:nvSpPr>
          <p:spPr>
            <a:xfrm>
              <a:off x="5663063" y="726922"/>
              <a:ext cx="1920558" cy="4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ko-KR" sz="105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Coverages</a:t>
              </a:r>
              <a:endParaRPr lang="en-US" altLang="ko-KR" sz="1050" b="1" dirty="0">
                <a:solidFill>
                  <a:srgbClr val="FF0000"/>
                </a:solidFill>
                <a:sym typeface="Wingdings" panose="05000000000000000000" pitchFamily="2" charset="2"/>
              </a:endParaRPr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7778393" y="1195614"/>
              <a:ext cx="582646" cy="1467634"/>
              <a:chOff x="270313" y="1431340"/>
              <a:chExt cx="582646" cy="1467634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270313" y="1431340"/>
                <a:ext cx="582646" cy="146763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b="1" dirty="0" smtClean="0"/>
                  <a:t>-73</a:t>
                </a:r>
              </a:p>
              <a:p>
                <a:r>
                  <a:rPr lang="en-US" altLang="ko-KR" sz="700" b="1" dirty="0" smtClean="0"/>
                  <a:t>-67</a:t>
                </a:r>
              </a:p>
              <a:p>
                <a:r>
                  <a:rPr lang="en-US" altLang="ko-KR" sz="700" b="1" dirty="0" smtClean="0">
                    <a:sym typeface="Wingdings" panose="05000000000000000000" pitchFamily="2" charset="2"/>
                  </a:rPr>
                  <a:t>-71</a:t>
                </a:r>
              </a:p>
              <a:p>
                <a:r>
                  <a:rPr lang="en-US" altLang="ko-KR" sz="700" b="1" dirty="0" smtClean="0">
                    <a:sym typeface="Wingdings" panose="05000000000000000000" pitchFamily="2" charset="2"/>
                  </a:rPr>
                  <a:t>-58</a:t>
                </a:r>
              </a:p>
              <a:p>
                <a:endParaRPr lang="en-US" altLang="ko-KR" sz="700" b="1" dirty="0">
                  <a:sym typeface="Wingdings" panose="05000000000000000000" pitchFamily="2" charset="2"/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sz="700" b="1" dirty="0" smtClean="0">
                  <a:sym typeface="Wingdings" panose="05000000000000000000" pitchFamily="2" charset="2"/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sz="700" b="1" dirty="0">
                  <a:sym typeface="Wingdings" panose="05000000000000000000" pitchFamily="2" charset="2"/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sz="700" b="1" dirty="0" smtClean="0">
                  <a:sym typeface="Wingdings" panose="05000000000000000000" pitchFamily="2" charset="2"/>
                </a:endParaRPr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506450" y="2216064"/>
                <a:ext cx="71999" cy="7298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504440" y="2741539"/>
                <a:ext cx="71999" cy="7298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506539" y="2481844"/>
                <a:ext cx="71999" cy="7298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192D117-29E4-47AC-803F-2FF63DDFABCF}"/>
                </a:ext>
              </a:extLst>
            </p:cNvPr>
            <p:cNvSpPr txBox="1"/>
            <p:nvPr/>
          </p:nvSpPr>
          <p:spPr>
            <a:xfrm>
              <a:off x="7290117" y="744567"/>
              <a:ext cx="1920558" cy="4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ko-KR" sz="105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RSSI </a:t>
              </a:r>
              <a:r>
                <a:rPr lang="en-US" altLang="ko-KR" sz="1050" b="1" dirty="0" err="1" smtClean="0">
                  <a:solidFill>
                    <a:srgbClr val="FF0000"/>
                  </a:solidFill>
                  <a:sym typeface="Wingdings" panose="05000000000000000000" pitchFamily="2" charset="2"/>
                </a:rPr>
                <a:t>Thres</a:t>
              </a:r>
              <a:endParaRPr lang="en-US" altLang="ko-KR" sz="1050" b="1" dirty="0">
                <a:solidFill>
                  <a:srgbClr val="FF0000"/>
                </a:solidFill>
                <a:sym typeface="Wingdings" panose="05000000000000000000" pitchFamily="2" charset="2"/>
              </a:endParaRPr>
            </a:p>
          </p:txBody>
        </p:sp>
        <p:grpSp>
          <p:nvGrpSpPr>
            <p:cNvPr id="53" name="그룹 52"/>
            <p:cNvGrpSpPr/>
            <p:nvPr/>
          </p:nvGrpSpPr>
          <p:grpSpPr>
            <a:xfrm rot="16200000">
              <a:off x="7271000" y="3850296"/>
              <a:ext cx="84700" cy="696806"/>
              <a:chOff x="5028044" y="2072702"/>
              <a:chExt cx="84700" cy="696806"/>
            </a:xfrm>
          </p:grpSpPr>
          <p:sp>
            <p:nvSpPr>
              <p:cNvPr id="50" name="타원 49"/>
              <p:cNvSpPr/>
              <p:nvPr/>
            </p:nvSpPr>
            <p:spPr>
              <a:xfrm>
                <a:off x="5028044" y="2072702"/>
                <a:ext cx="72000" cy="7298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5038644" y="2380804"/>
                <a:ext cx="72000" cy="7298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5040744" y="2696524"/>
                <a:ext cx="72000" cy="7298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</p:grpSp>
        <p:sp>
          <p:nvSpPr>
            <p:cNvPr id="60" name="직사각형 59"/>
            <p:cNvSpPr/>
            <p:nvPr/>
          </p:nvSpPr>
          <p:spPr>
            <a:xfrm>
              <a:off x="3826246" y="787526"/>
              <a:ext cx="5211877" cy="242235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2598202" y="3681848"/>
              <a:ext cx="2096165" cy="1908764"/>
              <a:chOff x="1828135" y="3463257"/>
              <a:chExt cx="2096165" cy="1908764"/>
            </a:xfrm>
          </p:grpSpPr>
          <p:grpSp>
            <p:nvGrpSpPr>
              <p:cNvPr id="76" name="그룹 75"/>
              <p:cNvGrpSpPr/>
              <p:nvPr/>
            </p:nvGrpSpPr>
            <p:grpSpPr>
              <a:xfrm>
                <a:off x="1851243" y="3463257"/>
                <a:ext cx="1199776" cy="1080811"/>
                <a:chOff x="3863112" y="3303757"/>
                <a:chExt cx="1199776" cy="1080811"/>
              </a:xfrm>
            </p:grpSpPr>
            <p:sp>
              <p:nvSpPr>
                <p:cNvPr id="81" name="TextBox 80"/>
                <p:cNvSpPr txBox="1"/>
                <p:nvPr/>
              </p:nvSpPr>
              <p:spPr>
                <a:xfrm>
                  <a:off x="3863112" y="3461930"/>
                  <a:ext cx="1199776" cy="7811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900" dirty="0" smtClean="0"/>
                    <a:t>Coverage</a:t>
                  </a:r>
                </a:p>
                <a:p>
                  <a:pPr algn="ctr"/>
                  <a:r>
                    <a:rPr lang="en-US" altLang="ko-KR" sz="900" dirty="0" smtClean="0"/>
                    <a:t> &lt;= 0.10</a:t>
                  </a:r>
                </a:p>
                <a:p>
                  <a:pPr algn="ctr"/>
                  <a:r>
                    <a:rPr lang="en-US" altLang="ko-KR" sz="900" dirty="0" smtClean="0"/>
                    <a:t>SSIDs</a:t>
                  </a:r>
                  <a:endParaRPr lang="ko-KR" altLang="en-US" sz="900" dirty="0"/>
                </a:p>
              </p:txBody>
            </p:sp>
            <p:sp>
              <p:nvSpPr>
                <p:cNvPr id="82" name="직사각형 81"/>
                <p:cNvSpPr/>
                <p:nvPr/>
              </p:nvSpPr>
              <p:spPr>
                <a:xfrm rot="18890224">
                  <a:off x="3930789" y="3288593"/>
                  <a:ext cx="1080811" cy="1111139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</p:grpSp>
          <p:cxnSp>
            <p:nvCxnSpPr>
              <p:cNvPr id="77" name="직선 화살표 연결선 76"/>
              <p:cNvCxnSpPr/>
              <p:nvPr/>
            </p:nvCxnSpPr>
            <p:spPr>
              <a:xfrm>
                <a:off x="2476892" y="4775922"/>
                <a:ext cx="1874" cy="596099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화살표 연결선 77"/>
              <p:cNvCxnSpPr/>
              <p:nvPr/>
            </p:nvCxnSpPr>
            <p:spPr>
              <a:xfrm flipV="1">
                <a:off x="3211063" y="3916680"/>
                <a:ext cx="713237" cy="2886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/>
              <p:cNvSpPr txBox="1"/>
              <p:nvPr/>
            </p:nvSpPr>
            <p:spPr>
              <a:xfrm>
                <a:off x="1828135" y="4807681"/>
                <a:ext cx="607289" cy="355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 smtClean="0"/>
                  <a:t>Yes</a:t>
                </a:r>
                <a:endParaRPr lang="ko-KR" altLang="en-US" sz="9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3228480" y="3486035"/>
                <a:ext cx="607289" cy="355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 smtClean="0"/>
                  <a:t>No</a:t>
                </a:r>
                <a:endParaRPr lang="ko-KR" altLang="en-US" sz="900" dirty="0"/>
              </a:p>
            </p:txBody>
          </p:sp>
        </p:grpSp>
        <p:grpSp>
          <p:nvGrpSpPr>
            <p:cNvPr id="83" name="그룹 82"/>
            <p:cNvGrpSpPr/>
            <p:nvPr/>
          </p:nvGrpSpPr>
          <p:grpSpPr>
            <a:xfrm>
              <a:off x="429868" y="3602815"/>
              <a:ext cx="2073057" cy="1991574"/>
              <a:chOff x="1851243" y="3423756"/>
              <a:chExt cx="2073057" cy="1991574"/>
            </a:xfrm>
          </p:grpSpPr>
          <p:grpSp>
            <p:nvGrpSpPr>
              <p:cNvPr id="84" name="그룹 83"/>
              <p:cNvGrpSpPr/>
              <p:nvPr/>
            </p:nvGrpSpPr>
            <p:grpSpPr>
              <a:xfrm>
                <a:off x="1851243" y="3423756"/>
                <a:ext cx="1199776" cy="1178399"/>
                <a:chOff x="3863112" y="3264256"/>
                <a:chExt cx="1199776" cy="1178399"/>
              </a:xfrm>
            </p:grpSpPr>
            <p:sp>
              <p:nvSpPr>
                <p:cNvPr id="89" name="TextBox 88"/>
                <p:cNvSpPr txBox="1"/>
                <p:nvPr/>
              </p:nvSpPr>
              <p:spPr>
                <a:xfrm>
                  <a:off x="3863112" y="3461931"/>
                  <a:ext cx="1199776" cy="7811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900" dirty="0" smtClean="0"/>
                    <a:t>Coverage</a:t>
                  </a:r>
                </a:p>
                <a:p>
                  <a:pPr algn="ctr"/>
                  <a:r>
                    <a:rPr lang="en-US" altLang="ko-KR" sz="900" dirty="0" smtClean="0"/>
                    <a:t> &lt;= 0.05</a:t>
                  </a:r>
                </a:p>
                <a:p>
                  <a:pPr algn="ctr"/>
                  <a:r>
                    <a:rPr lang="en-US" altLang="ko-KR" sz="900" dirty="0" smtClean="0"/>
                    <a:t>SSIDs</a:t>
                  </a:r>
                  <a:endParaRPr lang="ko-KR" altLang="en-US" sz="900" dirty="0"/>
                </a:p>
              </p:txBody>
            </p:sp>
            <p:sp>
              <p:nvSpPr>
                <p:cNvPr id="90" name="직사각형 89"/>
                <p:cNvSpPr/>
                <p:nvPr/>
              </p:nvSpPr>
              <p:spPr>
                <a:xfrm rot="18705876">
                  <a:off x="3867659" y="3302767"/>
                  <a:ext cx="1178399" cy="1101377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</p:grpSp>
          <p:cxnSp>
            <p:nvCxnSpPr>
              <p:cNvPr id="85" name="직선 화살표 연결선 84"/>
              <p:cNvCxnSpPr/>
              <p:nvPr/>
            </p:nvCxnSpPr>
            <p:spPr>
              <a:xfrm>
                <a:off x="2457560" y="4819231"/>
                <a:ext cx="1874" cy="596099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/>
              <p:cNvCxnSpPr/>
              <p:nvPr/>
            </p:nvCxnSpPr>
            <p:spPr>
              <a:xfrm flipV="1">
                <a:off x="3211063" y="3916680"/>
                <a:ext cx="713237" cy="2886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/>
              <p:cNvSpPr txBox="1"/>
              <p:nvPr/>
            </p:nvSpPr>
            <p:spPr>
              <a:xfrm>
                <a:off x="1907119" y="4903478"/>
                <a:ext cx="607290" cy="355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 smtClean="0"/>
                  <a:t>Yes</a:t>
                </a:r>
                <a:endParaRPr lang="ko-KR" altLang="en-US" sz="900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3228482" y="3486034"/>
                <a:ext cx="607290" cy="355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 smtClean="0"/>
                  <a:t>No</a:t>
                </a:r>
                <a:endParaRPr lang="ko-KR" altLang="en-US" sz="900" dirty="0"/>
              </a:p>
            </p:txBody>
          </p:sp>
        </p:grpSp>
        <p:grpSp>
          <p:nvGrpSpPr>
            <p:cNvPr id="91" name="그룹 90"/>
            <p:cNvGrpSpPr/>
            <p:nvPr/>
          </p:nvGrpSpPr>
          <p:grpSpPr>
            <a:xfrm>
              <a:off x="4747603" y="3618563"/>
              <a:ext cx="2116624" cy="1952144"/>
              <a:chOff x="1784794" y="3432105"/>
              <a:chExt cx="2116624" cy="1952144"/>
            </a:xfrm>
          </p:grpSpPr>
          <p:grpSp>
            <p:nvGrpSpPr>
              <p:cNvPr id="92" name="그룹 91"/>
              <p:cNvGrpSpPr/>
              <p:nvPr/>
            </p:nvGrpSpPr>
            <p:grpSpPr>
              <a:xfrm>
                <a:off x="1851243" y="3432105"/>
                <a:ext cx="1199776" cy="1107353"/>
                <a:chOff x="3863112" y="3272605"/>
                <a:chExt cx="1199776" cy="1107353"/>
              </a:xfrm>
            </p:grpSpPr>
            <p:sp>
              <p:nvSpPr>
                <p:cNvPr id="97" name="TextBox 96"/>
                <p:cNvSpPr txBox="1"/>
                <p:nvPr/>
              </p:nvSpPr>
              <p:spPr>
                <a:xfrm>
                  <a:off x="3863112" y="3461930"/>
                  <a:ext cx="1199776" cy="7811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900" dirty="0" smtClean="0"/>
                    <a:t>Coverage</a:t>
                  </a:r>
                </a:p>
                <a:p>
                  <a:pPr algn="ctr"/>
                  <a:r>
                    <a:rPr lang="en-US" altLang="ko-KR" sz="900" dirty="0" smtClean="0"/>
                    <a:t> &lt;= 0.15</a:t>
                  </a:r>
                </a:p>
                <a:p>
                  <a:pPr algn="ctr"/>
                  <a:r>
                    <a:rPr lang="en-US" altLang="ko-KR" sz="900" dirty="0" smtClean="0"/>
                    <a:t>SSIDs</a:t>
                  </a:r>
                  <a:endParaRPr lang="ko-KR" altLang="en-US" sz="900" dirty="0"/>
                </a:p>
              </p:txBody>
            </p:sp>
            <p:sp>
              <p:nvSpPr>
                <p:cNvPr id="98" name="직사각형 97"/>
                <p:cNvSpPr/>
                <p:nvPr/>
              </p:nvSpPr>
              <p:spPr>
                <a:xfrm rot="18936696">
                  <a:off x="3929953" y="3272605"/>
                  <a:ext cx="1086017" cy="110735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</p:grpSp>
          <p:cxnSp>
            <p:nvCxnSpPr>
              <p:cNvPr id="93" name="직선 화살표 연결선 92"/>
              <p:cNvCxnSpPr/>
              <p:nvPr/>
            </p:nvCxnSpPr>
            <p:spPr>
              <a:xfrm>
                <a:off x="2429912" y="4761292"/>
                <a:ext cx="0" cy="622957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화살표 연결선 93"/>
              <p:cNvCxnSpPr/>
              <p:nvPr/>
            </p:nvCxnSpPr>
            <p:spPr>
              <a:xfrm flipV="1">
                <a:off x="3228481" y="4017323"/>
                <a:ext cx="672937" cy="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/>
              <p:cNvSpPr txBox="1"/>
              <p:nvPr/>
            </p:nvSpPr>
            <p:spPr>
              <a:xfrm>
                <a:off x="1784794" y="4869419"/>
                <a:ext cx="607289" cy="355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 smtClean="0"/>
                  <a:t>Yes</a:t>
                </a:r>
                <a:endParaRPr lang="ko-KR" altLang="en-US" sz="900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3228481" y="3486035"/>
                <a:ext cx="607289" cy="355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 smtClean="0"/>
                  <a:t>No</a:t>
                </a:r>
                <a:endParaRPr lang="ko-KR" altLang="en-US" sz="900" dirty="0"/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7625714" y="3659576"/>
              <a:ext cx="2280972" cy="1941903"/>
              <a:chOff x="1527091" y="3476155"/>
              <a:chExt cx="2280972" cy="1941903"/>
            </a:xfrm>
          </p:grpSpPr>
          <p:grpSp>
            <p:nvGrpSpPr>
              <p:cNvPr id="100" name="그룹 99"/>
              <p:cNvGrpSpPr/>
              <p:nvPr/>
            </p:nvGrpSpPr>
            <p:grpSpPr>
              <a:xfrm>
                <a:off x="1851243" y="3476155"/>
                <a:ext cx="1199776" cy="1078988"/>
                <a:chOff x="3863112" y="3316655"/>
                <a:chExt cx="1199776" cy="1078988"/>
              </a:xfrm>
            </p:grpSpPr>
            <p:sp>
              <p:nvSpPr>
                <p:cNvPr id="105" name="TextBox 104"/>
                <p:cNvSpPr txBox="1"/>
                <p:nvPr/>
              </p:nvSpPr>
              <p:spPr>
                <a:xfrm>
                  <a:off x="3863112" y="3461930"/>
                  <a:ext cx="1199776" cy="7811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900" dirty="0" smtClean="0"/>
                    <a:t>Coverage</a:t>
                  </a:r>
                </a:p>
                <a:p>
                  <a:pPr algn="ctr"/>
                  <a:r>
                    <a:rPr lang="en-US" altLang="ko-KR" sz="900" dirty="0" smtClean="0"/>
                    <a:t> &lt;= 0.55</a:t>
                  </a:r>
                </a:p>
                <a:p>
                  <a:pPr algn="ctr"/>
                  <a:r>
                    <a:rPr lang="en-US" altLang="ko-KR" sz="900" dirty="0" smtClean="0"/>
                    <a:t>SSIDs</a:t>
                  </a:r>
                  <a:endParaRPr lang="ko-KR" altLang="en-US" sz="900" dirty="0"/>
                </a:p>
              </p:txBody>
            </p:sp>
            <p:sp>
              <p:nvSpPr>
                <p:cNvPr id="106" name="직사각형 105"/>
                <p:cNvSpPr/>
                <p:nvPr/>
              </p:nvSpPr>
              <p:spPr>
                <a:xfrm rot="18909694">
                  <a:off x="3870022" y="3316655"/>
                  <a:ext cx="1158583" cy="107898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</p:grpSp>
          <p:cxnSp>
            <p:nvCxnSpPr>
              <p:cNvPr id="101" name="직선 화살표 연결선 100"/>
              <p:cNvCxnSpPr/>
              <p:nvPr/>
            </p:nvCxnSpPr>
            <p:spPr>
              <a:xfrm>
                <a:off x="2402235" y="4821959"/>
                <a:ext cx="1874" cy="596099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1527091" y="4854743"/>
                <a:ext cx="607289" cy="355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 smtClean="0"/>
                  <a:t>Yes</a:t>
                </a:r>
                <a:endParaRPr lang="ko-KR" altLang="en-US" sz="900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3200774" y="3578396"/>
                <a:ext cx="607289" cy="355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 smtClean="0"/>
                  <a:t>No</a:t>
                </a:r>
                <a:endParaRPr lang="ko-KR" altLang="en-US" sz="900" dirty="0"/>
              </a:p>
            </p:txBody>
          </p:sp>
        </p:grpSp>
        <p:cxnSp>
          <p:nvCxnSpPr>
            <p:cNvPr id="107" name="직선 화살표 연결선 106"/>
            <p:cNvCxnSpPr/>
            <p:nvPr/>
          </p:nvCxnSpPr>
          <p:spPr>
            <a:xfrm flipV="1">
              <a:off x="9333312" y="4156994"/>
              <a:ext cx="713237" cy="288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꺾인 연결선 108"/>
            <p:cNvCxnSpPr/>
            <p:nvPr/>
          </p:nvCxnSpPr>
          <p:spPr>
            <a:xfrm rot="5400000">
              <a:off x="5199203" y="-2184266"/>
              <a:ext cx="1286413" cy="9726707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직사각형 114"/>
            <p:cNvSpPr/>
            <p:nvPr/>
          </p:nvSpPr>
          <p:spPr>
            <a:xfrm>
              <a:off x="245027" y="5633873"/>
              <a:ext cx="8268878" cy="83093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61508" y="5868747"/>
              <a:ext cx="5625386" cy="355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900" dirty="0" smtClean="0"/>
                <a:t>Coverage &lt;= ??? SSIDs </a:t>
              </a:r>
              <a:r>
                <a:rPr lang="ko-KR" altLang="en-US" sz="900" dirty="0" smtClean="0"/>
                <a:t>의 합집합</a:t>
              </a:r>
              <a:endParaRPr lang="ko-KR" altLang="en-US" sz="900" dirty="0"/>
            </a:p>
          </p:txBody>
        </p:sp>
        <p:cxnSp>
          <p:nvCxnSpPr>
            <p:cNvPr id="117" name="직선 화살표 연결선 116"/>
            <p:cNvCxnSpPr/>
            <p:nvPr/>
          </p:nvCxnSpPr>
          <p:spPr>
            <a:xfrm>
              <a:off x="8513906" y="6049343"/>
              <a:ext cx="279269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다이아몬드 126">
              <a:extLst>
                <a:ext uri="{FF2B5EF4-FFF2-40B4-BE49-F238E27FC236}">
                  <a16:creationId xmlns:a16="http://schemas.microsoft.com/office/drawing/2014/main" id="{F58ADB18-BAD8-4A81-87CD-F07143FA3700}"/>
                </a:ext>
              </a:extLst>
            </p:cNvPr>
            <p:cNvSpPr/>
            <p:nvPr/>
          </p:nvSpPr>
          <p:spPr>
            <a:xfrm>
              <a:off x="9441196" y="1036484"/>
              <a:ext cx="2529132" cy="1008633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CEC26B5C-97B8-4DA3-B61C-4E5C3BEC2CFD}"/>
                </a:ext>
              </a:extLst>
            </p:cNvPr>
            <p:cNvSpPr txBox="1"/>
            <p:nvPr/>
          </p:nvSpPr>
          <p:spPr>
            <a:xfrm>
              <a:off x="9730302" y="1458247"/>
              <a:ext cx="1950920" cy="28405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ko-KR" sz="600" b="1" dirty="0" smtClean="0">
                  <a:solidFill>
                    <a:prstClr val="black"/>
                  </a:solidFill>
                </a:rPr>
                <a:t>RSSI &lt;= </a:t>
              </a:r>
              <a:r>
                <a:rPr lang="en-US" altLang="ko-KR" sz="600" b="1" dirty="0" err="1" smtClean="0">
                  <a:solidFill>
                    <a:prstClr val="black"/>
                  </a:solidFill>
                </a:rPr>
                <a:t>RSSI_Thres</a:t>
              </a:r>
              <a:endParaRPr lang="en-US" altLang="ko-KR" sz="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139" name="직선 화살표 연결선 138"/>
            <p:cNvCxnSpPr>
              <a:endCxn id="127" idx="1"/>
            </p:cNvCxnSpPr>
            <p:nvPr/>
          </p:nvCxnSpPr>
          <p:spPr>
            <a:xfrm flipV="1">
              <a:off x="9056400" y="1540801"/>
              <a:ext cx="384796" cy="249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10699314" y="2091389"/>
              <a:ext cx="607289" cy="355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Yes</a:t>
              </a:r>
              <a:endParaRPr lang="ko-KR" altLang="en-US" sz="900" dirty="0"/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197862" y="5318057"/>
            <a:ext cx="6387648" cy="13021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337729" y="5497094"/>
            <a:ext cx="591471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800" b="1" dirty="0" smtClean="0">
                <a:sym typeface="Wingdings" panose="05000000000000000000" pitchFamily="2" charset="2"/>
              </a:rPr>
              <a:t>Bit vector + Inverse vector + RSSI vector</a:t>
            </a:r>
            <a:endParaRPr lang="en-US" altLang="ko-KR" sz="2800" b="1" dirty="0">
              <a:sym typeface="Wingdings" panose="05000000000000000000" pitchFamily="2" charset="2"/>
            </a:endParaRPr>
          </a:p>
        </p:txBody>
      </p:sp>
      <p:cxnSp>
        <p:nvCxnSpPr>
          <p:cNvPr id="108" name="직선 화살표 연결선 107"/>
          <p:cNvCxnSpPr>
            <a:stCxn id="74" idx="3"/>
          </p:cNvCxnSpPr>
          <p:nvPr/>
        </p:nvCxnSpPr>
        <p:spPr>
          <a:xfrm flipV="1">
            <a:off x="6585510" y="5969000"/>
            <a:ext cx="967815" cy="1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그림 1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5711" y="5624051"/>
            <a:ext cx="4395740" cy="1029319"/>
          </a:xfrm>
          <a:prstGeom prst="rect">
            <a:avLst/>
          </a:prstGeom>
        </p:spPr>
      </p:pic>
      <p:pic>
        <p:nvPicPr>
          <p:cNvPr id="111" name="그림 1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6101" y="3659427"/>
            <a:ext cx="4425350" cy="1005762"/>
          </a:xfrm>
          <a:prstGeom prst="rect">
            <a:avLst/>
          </a:prstGeom>
        </p:spPr>
      </p:pic>
      <p:sp>
        <p:nvSpPr>
          <p:cNvPr id="112" name="TextBox 111"/>
          <p:cNvSpPr txBox="1"/>
          <p:nvPr/>
        </p:nvSpPr>
        <p:spPr>
          <a:xfrm>
            <a:off x="9633653" y="5021915"/>
            <a:ext cx="618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V.S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5142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771" y="482726"/>
            <a:ext cx="11982449" cy="624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Test Results</a:t>
            </a:r>
            <a:endParaRPr lang="en-US" altLang="ko-KR" sz="2400" b="1" spc="-150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503615" y="649708"/>
            <a:ext cx="449489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Bit Vector + </a:t>
            </a: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RSSI Vector </a:t>
            </a:r>
            <a:r>
              <a:rPr lang="ko-KR" altLang="en-US" b="1" dirty="0" smtClean="0">
                <a:sym typeface="Wingdings" panose="05000000000000000000" pitchFamily="2" charset="2"/>
              </a:rPr>
              <a:t>적용 </a:t>
            </a:r>
            <a:r>
              <a:rPr lang="en-US" altLang="ko-KR" b="1" dirty="0" smtClean="0">
                <a:sym typeface="Wingdings" panose="05000000000000000000" pitchFamily="2" charset="2"/>
              </a:rPr>
              <a:t>Example</a:t>
            </a:r>
            <a:endParaRPr lang="en-US" altLang="ko-KR" b="1" dirty="0">
              <a:sym typeface="Wingdings" panose="05000000000000000000" pitchFamily="2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557185" y="3404746"/>
            <a:ext cx="449489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Coverage </a:t>
            </a:r>
            <a:r>
              <a:rPr lang="ko-KR" altLang="en-US" b="1" dirty="0" smtClean="0">
                <a:sym typeface="Wingdings" panose="05000000000000000000" pitchFamily="2" charset="2"/>
              </a:rPr>
              <a:t>적용 </a:t>
            </a:r>
            <a:r>
              <a:rPr lang="en-US" altLang="ko-KR" b="1" dirty="0" smtClean="0">
                <a:sym typeface="Wingdings" panose="05000000000000000000" pitchFamily="2" charset="2"/>
              </a:rPr>
              <a:t>Example</a:t>
            </a:r>
            <a:endParaRPr lang="en-US" altLang="ko-KR" b="1" dirty="0">
              <a:sym typeface="Wingdings" panose="05000000000000000000" pitchFamily="2" charset="2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28" y="1089589"/>
            <a:ext cx="10244247" cy="23810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28" y="3762424"/>
            <a:ext cx="10244247" cy="2369417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4439793" y="1171575"/>
            <a:ext cx="374903" cy="374904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4411218" y="3876675"/>
            <a:ext cx="374903" cy="374904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414228" y="6131841"/>
            <a:ext cx="1093949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800" b="1" dirty="0" smtClean="0">
                <a:sym typeface="Wingdings" panose="05000000000000000000" pitchFamily="2" charset="2"/>
              </a:rPr>
              <a:t>Bit RSSI </a:t>
            </a:r>
            <a:r>
              <a:rPr lang="ko-KR" altLang="en-US" sz="2800" b="1" dirty="0" smtClean="0">
                <a:sym typeface="Wingdings" panose="05000000000000000000" pitchFamily="2" charset="2"/>
              </a:rPr>
              <a:t>구역 축소율 </a:t>
            </a:r>
            <a:r>
              <a:rPr lang="en-US" altLang="ko-KR" sz="2800" b="1" dirty="0" smtClean="0">
                <a:sym typeface="Wingdings" panose="05000000000000000000" pitchFamily="2" charset="2"/>
              </a:rPr>
              <a:t>: 0.4 &lt; Coverage </a:t>
            </a:r>
            <a:r>
              <a:rPr lang="ko-KR" altLang="en-US" sz="2800" b="1" dirty="0">
                <a:sym typeface="Wingdings" panose="05000000000000000000" pitchFamily="2" charset="2"/>
              </a:rPr>
              <a:t>구역 축소율 </a:t>
            </a:r>
            <a:r>
              <a:rPr lang="en-US" altLang="ko-KR" sz="2800" b="1" dirty="0">
                <a:sym typeface="Wingdings" panose="05000000000000000000" pitchFamily="2" charset="2"/>
              </a:rPr>
              <a:t>: </a:t>
            </a:r>
            <a:r>
              <a:rPr lang="en-US" altLang="ko-KR" sz="2800" b="1" dirty="0" smtClean="0">
                <a:sym typeface="Wingdings" panose="05000000000000000000" pitchFamily="2" charset="2"/>
              </a:rPr>
              <a:t>0.1</a:t>
            </a:r>
            <a:endParaRPr lang="en-US" altLang="ko-KR" sz="2800" b="1" dirty="0">
              <a:sym typeface="Wingdings" panose="05000000000000000000" pitchFamily="2" charset="2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5900" y="3404746"/>
            <a:ext cx="10782300" cy="272709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36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771" y="482726"/>
            <a:ext cx="11982449" cy="624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Test Results</a:t>
            </a:r>
            <a:endParaRPr lang="en-US" altLang="ko-KR" sz="2400" b="1" spc="-150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503615" y="649708"/>
            <a:ext cx="449489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Bit Vector + </a:t>
            </a: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RSSI Vector </a:t>
            </a:r>
            <a:r>
              <a:rPr lang="ko-KR" altLang="en-US" b="1" dirty="0" smtClean="0">
                <a:sym typeface="Wingdings" panose="05000000000000000000" pitchFamily="2" charset="2"/>
              </a:rPr>
              <a:t>적용 </a:t>
            </a:r>
            <a:r>
              <a:rPr lang="en-US" altLang="ko-KR" b="1" dirty="0" smtClean="0">
                <a:sym typeface="Wingdings" panose="05000000000000000000" pitchFamily="2" charset="2"/>
              </a:rPr>
              <a:t>Example</a:t>
            </a:r>
            <a:endParaRPr lang="en-US" altLang="ko-KR" b="1" dirty="0">
              <a:sym typeface="Wingdings" panose="05000000000000000000" pitchFamily="2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557185" y="3404746"/>
            <a:ext cx="449489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Coverage </a:t>
            </a:r>
            <a:r>
              <a:rPr lang="ko-KR" altLang="en-US" b="1" dirty="0" smtClean="0">
                <a:sym typeface="Wingdings" panose="05000000000000000000" pitchFamily="2" charset="2"/>
              </a:rPr>
              <a:t>적용 </a:t>
            </a:r>
            <a:r>
              <a:rPr lang="en-US" altLang="ko-KR" b="1" dirty="0" smtClean="0">
                <a:sym typeface="Wingdings" panose="05000000000000000000" pitchFamily="2" charset="2"/>
              </a:rPr>
              <a:t>Example</a:t>
            </a:r>
            <a:endParaRPr lang="en-US" altLang="ko-KR" b="1" dirty="0">
              <a:sym typeface="Wingdings" panose="05000000000000000000" pitchFamily="2" charset="2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15" y="1056023"/>
            <a:ext cx="10082319" cy="234872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14" y="3806717"/>
            <a:ext cx="10136093" cy="23083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395178" y="6115050"/>
            <a:ext cx="1093949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800" b="1" dirty="0" smtClean="0">
                <a:sym typeface="Wingdings" panose="05000000000000000000" pitchFamily="2" charset="2"/>
              </a:rPr>
              <a:t>Bit RSSI </a:t>
            </a:r>
            <a:r>
              <a:rPr lang="ko-KR" altLang="en-US" sz="2800" b="1" dirty="0" smtClean="0">
                <a:sym typeface="Wingdings" panose="05000000000000000000" pitchFamily="2" charset="2"/>
              </a:rPr>
              <a:t>구역 축소율 </a:t>
            </a:r>
            <a:r>
              <a:rPr lang="en-US" altLang="ko-KR" sz="2800" b="1" dirty="0" smtClean="0">
                <a:sym typeface="Wingdings" panose="05000000000000000000" pitchFamily="2" charset="2"/>
              </a:rPr>
              <a:t>: 0.25 &gt; Coverage </a:t>
            </a:r>
            <a:r>
              <a:rPr lang="ko-KR" altLang="en-US" sz="2800" b="1" dirty="0">
                <a:sym typeface="Wingdings" panose="05000000000000000000" pitchFamily="2" charset="2"/>
              </a:rPr>
              <a:t>구역 축소율 </a:t>
            </a:r>
            <a:r>
              <a:rPr lang="en-US" altLang="ko-KR" sz="2800" b="1" dirty="0">
                <a:sym typeface="Wingdings" panose="05000000000000000000" pitchFamily="2" charset="2"/>
              </a:rPr>
              <a:t>: </a:t>
            </a:r>
            <a:r>
              <a:rPr lang="en-US" altLang="ko-KR" sz="2800" b="1" dirty="0" smtClean="0">
                <a:sym typeface="Wingdings" panose="05000000000000000000" pitchFamily="2" charset="2"/>
              </a:rPr>
              <a:t>0.28</a:t>
            </a:r>
            <a:endParaRPr lang="en-US" altLang="ko-KR" sz="2800" b="1" dirty="0">
              <a:sym typeface="Wingdings" panose="05000000000000000000" pitchFamily="2" charset="2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864626" y="1688224"/>
            <a:ext cx="374903" cy="374904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912251" y="4440949"/>
            <a:ext cx="374903" cy="374904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71873" y="648506"/>
            <a:ext cx="10782300" cy="272709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67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7949" y="482726"/>
            <a:ext cx="11982449" cy="624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Test Results</a:t>
            </a:r>
            <a:endParaRPr lang="en-US" altLang="ko-KR" sz="2400" b="1" spc="-150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226475" y="874629"/>
          <a:ext cx="11745396" cy="245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044">
                  <a:extLst>
                    <a:ext uri="{9D8B030D-6E8A-4147-A177-3AD203B41FA5}">
                      <a16:colId xmlns:a16="http://schemas.microsoft.com/office/drawing/2014/main" val="19540143"/>
                    </a:ext>
                  </a:extLst>
                </a:gridCol>
                <a:gridCol w="1305044">
                  <a:extLst>
                    <a:ext uri="{9D8B030D-6E8A-4147-A177-3AD203B41FA5}">
                      <a16:colId xmlns:a16="http://schemas.microsoft.com/office/drawing/2014/main" val="17305397"/>
                    </a:ext>
                  </a:extLst>
                </a:gridCol>
                <a:gridCol w="1305044">
                  <a:extLst>
                    <a:ext uri="{9D8B030D-6E8A-4147-A177-3AD203B41FA5}">
                      <a16:colId xmlns:a16="http://schemas.microsoft.com/office/drawing/2014/main" val="2964657110"/>
                    </a:ext>
                  </a:extLst>
                </a:gridCol>
                <a:gridCol w="1305044">
                  <a:extLst>
                    <a:ext uri="{9D8B030D-6E8A-4147-A177-3AD203B41FA5}">
                      <a16:colId xmlns:a16="http://schemas.microsoft.com/office/drawing/2014/main" val="4085278023"/>
                    </a:ext>
                  </a:extLst>
                </a:gridCol>
                <a:gridCol w="1305044">
                  <a:extLst>
                    <a:ext uri="{9D8B030D-6E8A-4147-A177-3AD203B41FA5}">
                      <a16:colId xmlns:a16="http://schemas.microsoft.com/office/drawing/2014/main" val="1562513073"/>
                    </a:ext>
                  </a:extLst>
                </a:gridCol>
                <a:gridCol w="1305044">
                  <a:extLst>
                    <a:ext uri="{9D8B030D-6E8A-4147-A177-3AD203B41FA5}">
                      <a16:colId xmlns:a16="http://schemas.microsoft.com/office/drawing/2014/main" val="431273646"/>
                    </a:ext>
                  </a:extLst>
                </a:gridCol>
                <a:gridCol w="1305044">
                  <a:extLst>
                    <a:ext uri="{9D8B030D-6E8A-4147-A177-3AD203B41FA5}">
                      <a16:colId xmlns:a16="http://schemas.microsoft.com/office/drawing/2014/main" val="3742468135"/>
                    </a:ext>
                  </a:extLst>
                </a:gridCol>
                <a:gridCol w="1305044">
                  <a:extLst>
                    <a:ext uri="{9D8B030D-6E8A-4147-A177-3AD203B41FA5}">
                      <a16:colId xmlns:a16="http://schemas.microsoft.com/office/drawing/2014/main" val="2266934871"/>
                    </a:ext>
                  </a:extLst>
                </a:gridCol>
                <a:gridCol w="1305044">
                  <a:extLst>
                    <a:ext uri="{9D8B030D-6E8A-4147-A177-3AD203B41FA5}">
                      <a16:colId xmlns:a16="http://schemas.microsoft.com/office/drawing/2014/main" val="2169595022"/>
                    </a:ext>
                  </a:extLst>
                </a:gridCol>
              </a:tblGrid>
              <a:tr h="49623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Bit Vector</a:t>
                      </a:r>
                      <a:r>
                        <a:rPr lang="ko-KR" altLang="en-US" sz="1800" b="1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800" b="1" dirty="0" smtClean="0">
                          <a:sym typeface="Wingdings" panose="05000000000000000000" pitchFamily="2" charset="2"/>
                        </a:rPr>
                        <a:t>적용</a:t>
                      </a:r>
                      <a:endParaRPr lang="en-US" altLang="ko-KR" sz="1800" b="1" dirty="0" smtClean="0">
                        <a:sym typeface="Wingdings" panose="05000000000000000000" pitchFamily="2" charset="2"/>
                      </a:endParaRP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Bit Vector + Inverse Vector </a:t>
                      </a:r>
                      <a:r>
                        <a:rPr lang="ko-KR" altLang="en-US" sz="1600" b="1" dirty="0" smtClean="0">
                          <a:sym typeface="Wingdings" panose="05000000000000000000" pitchFamily="2" charset="2"/>
                        </a:rPr>
                        <a:t>적용</a:t>
                      </a:r>
                      <a:endParaRPr lang="en-US" altLang="ko-KR" sz="1600" b="1" dirty="0" smtClean="0">
                        <a:sym typeface="Wingdings" panose="05000000000000000000" pitchFamily="2" charset="2"/>
                      </a:endParaRP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Bit Vector + RSSI Vector </a:t>
                      </a:r>
                      <a:r>
                        <a:rPr lang="ko-KR" altLang="en-US" sz="1600" b="1" dirty="0" smtClean="0">
                          <a:sym typeface="Wingdings" panose="05000000000000000000" pitchFamily="2" charset="2"/>
                        </a:rPr>
                        <a:t>적용</a:t>
                      </a:r>
                      <a:endParaRPr lang="en-US" altLang="ko-KR" sz="1600" b="1" dirty="0" smtClean="0">
                        <a:sym typeface="Wingdings" panose="05000000000000000000" pitchFamily="2" charset="2"/>
                      </a:endParaRP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Bit Vector + Inverse Vector + RSSI Vector</a:t>
                      </a:r>
                    </a:p>
                    <a:p>
                      <a:pPr lvl="0" algn="ctr">
                        <a:defRPr/>
                      </a:pPr>
                      <a:r>
                        <a:rPr lang="ko-KR" altLang="en-US" sz="1600" b="1" dirty="0" smtClean="0">
                          <a:sym typeface="Wingdings" panose="05000000000000000000" pitchFamily="2" charset="2"/>
                        </a:rPr>
                        <a:t>적용</a:t>
                      </a:r>
                      <a:endParaRPr lang="en-US" altLang="ko-KR" sz="1600" b="1" dirty="0" smtClean="0">
                        <a:sym typeface="Wingdings" panose="05000000000000000000" pitchFamily="2" charset="2"/>
                      </a:endParaRP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202216"/>
                  </a:ext>
                </a:extLst>
              </a:tr>
              <a:tr h="49623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구역 식별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정확도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 영역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축소율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구역 식별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정확도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 영역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축소율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구역 식별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정확도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 영역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축소율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구역 식별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정확도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 영역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축소율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1819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포스코</a:t>
                      </a:r>
                      <a:r>
                        <a:rPr lang="ko-KR" altLang="en-US" sz="1200" baseline="0" dirty="0" smtClean="0"/>
                        <a:t> 센터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0.19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0.16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0.10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0.08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4302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하나스퀘어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0.27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0.23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0.16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0.15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8182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포스코 </a:t>
                      </a:r>
                      <a:r>
                        <a:rPr lang="ko-KR" altLang="en-US" sz="1200" dirty="0" err="1" smtClean="0"/>
                        <a:t>실험동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0.67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0.60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0.29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0.27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1077033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817734" y="2226741"/>
            <a:ext cx="1312140" cy="3475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7" idx="1"/>
            <a:endCxn id="10" idx="0"/>
          </p:cNvCxnSpPr>
          <p:nvPr/>
        </p:nvCxnSpPr>
        <p:spPr>
          <a:xfrm flipH="1">
            <a:off x="2120358" y="2400511"/>
            <a:ext cx="697376" cy="12554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41" y="3655983"/>
            <a:ext cx="4019033" cy="277438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0663100" y="2206670"/>
            <a:ext cx="1308771" cy="3475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17" idx="2"/>
            <a:endCxn id="34" idx="0"/>
          </p:cNvCxnSpPr>
          <p:nvPr/>
        </p:nvCxnSpPr>
        <p:spPr>
          <a:xfrm flipH="1">
            <a:off x="10058833" y="2554210"/>
            <a:ext cx="1258653" cy="11121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5447633" y="2215137"/>
            <a:ext cx="1308771" cy="3475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stCxn id="20" idx="2"/>
          </p:cNvCxnSpPr>
          <p:nvPr/>
        </p:nvCxnSpPr>
        <p:spPr>
          <a:xfrm flipH="1">
            <a:off x="6087533" y="2562677"/>
            <a:ext cx="14486" cy="10556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321197" y="6334465"/>
            <a:ext cx="3442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X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축 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: 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영역 축소율</a:t>
            </a:r>
            <a:endParaRPr lang="en-US" altLang="ko-KR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261930" y="3328269"/>
            <a:ext cx="206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영역 축소율 분포</a:t>
            </a:r>
            <a:endParaRPr lang="en-US" altLang="ko-KR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996961" y="4530985"/>
            <a:ext cx="1326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Y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축</a:t>
            </a:r>
            <a:r>
              <a:rPr lang="en-US" altLang="ko-KR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: </a:t>
            </a:r>
          </a:p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Sample 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수</a:t>
            </a:r>
            <a:endParaRPr lang="en-US" altLang="ko-KR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799" y="3697109"/>
            <a:ext cx="3879468" cy="265865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4106324" y="3345193"/>
            <a:ext cx="206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영역 축소율 분포</a:t>
            </a:r>
            <a:endParaRPr lang="en-US" altLang="ko-KR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5314961" y="4250069"/>
            <a:ext cx="1326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Y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축</a:t>
            </a:r>
            <a:r>
              <a:rPr lang="en-US" altLang="ko-KR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: </a:t>
            </a:r>
          </a:p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Sample 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수</a:t>
            </a:r>
            <a:endParaRPr lang="en-US" altLang="ko-KR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4380897" y="6315660"/>
            <a:ext cx="3442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X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축 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: 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영역 축소율</a:t>
            </a:r>
            <a:endParaRPr lang="en-US" altLang="ko-KR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3483" y="3666378"/>
            <a:ext cx="3930699" cy="275359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8187238" y="3348206"/>
            <a:ext cx="206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영역 축소율 분포</a:t>
            </a:r>
            <a:endParaRPr lang="en-US" altLang="ko-KR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10134235" y="4356284"/>
            <a:ext cx="1326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Y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축</a:t>
            </a:r>
            <a:r>
              <a:rPr lang="en-US" altLang="ko-KR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: </a:t>
            </a:r>
          </a:p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Sample 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수</a:t>
            </a:r>
            <a:endParaRPr lang="en-US" altLang="ko-KR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8238240" y="6349324"/>
            <a:ext cx="3442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X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축 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: 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영역 축소율</a:t>
            </a:r>
            <a:endParaRPr lang="en-US" altLang="ko-KR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8679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771" y="482726"/>
            <a:ext cx="11982449" cy="624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Test Results</a:t>
            </a:r>
            <a:endParaRPr lang="en-US" altLang="ko-KR" sz="2400" b="1" spc="-150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246440" y="620123"/>
            <a:ext cx="27710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Bit Vector </a:t>
            </a:r>
            <a:r>
              <a:rPr lang="ko-KR" altLang="en-US" b="1" dirty="0" smtClean="0">
                <a:sym typeface="Wingdings" panose="05000000000000000000" pitchFamily="2" charset="2"/>
              </a:rPr>
              <a:t>적용</a:t>
            </a:r>
            <a:endParaRPr lang="en-US" altLang="ko-KR" b="1" dirty="0">
              <a:sym typeface="Wingdings" panose="05000000000000000000" pitchFamily="2" charset="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6186678" y="620123"/>
            <a:ext cx="45034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Bit Vector + Inverse Vector </a:t>
            </a:r>
            <a:r>
              <a:rPr lang="ko-KR" altLang="en-US" b="1" dirty="0" smtClean="0">
                <a:sym typeface="Wingdings" panose="05000000000000000000" pitchFamily="2" charset="2"/>
              </a:rPr>
              <a:t>적용</a:t>
            </a:r>
            <a:endParaRPr lang="en-US" altLang="ko-KR" b="1" dirty="0">
              <a:sym typeface="Wingdings" panose="05000000000000000000" pitchFamily="2" charset="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246440" y="4358079"/>
            <a:ext cx="326697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8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영역 축소율 </a:t>
            </a:r>
            <a:r>
              <a:rPr lang="en-US" altLang="ko-KR" sz="28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: 0.37</a:t>
            </a:r>
            <a:endParaRPr lang="en-US" altLang="ko-KR" sz="28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6232298" y="4387398"/>
            <a:ext cx="326697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8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영역 축소율 </a:t>
            </a:r>
            <a:r>
              <a:rPr lang="en-US" altLang="ko-KR" sz="28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: 0.25</a:t>
            </a:r>
            <a:endParaRPr lang="en-US" altLang="ko-KR" sz="28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159" y="1104247"/>
            <a:ext cx="5970636" cy="3110012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176521" y="1181716"/>
            <a:ext cx="5687468" cy="2951372"/>
            <a:chOff x="176521" y="1181716"/>
            <a:chExt cx="5687468" cy="2951372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6521" y="1181716"/>
              <a:ext cx="5687468" cy="2951372"/>
            </a:xfrm>
            <a:prstGeom prst="rect">
              <a:avLst/>
            </a:prstGeom>
          </p:spPr>
        </p:pic>
        <p:sp>
          <p:nvSpPr>
            <p:cNvPr id="28" name="타원 27"/>
            <p:cNvSpPr/>
            <p:nvPr/>
          </p:nvSpPr>
          <p:spPr>
            <a:xfrm>
              <a:off x="3776901" y="2668397"/>
              <a:ext cx="190500" cy="27305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375025" y="2314575"/>
              <a:ext cx="117475" cy="48894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447652" y="2804922"/>
              <a:ext cx="91281" cy="20259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3374421" y="2597912"/>
              <a:ext cx="25200" cy="25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타원 31"/>
          <p:cNvSpPr/>
          <p:nvPr/>
        </p:nvSpPr>
        <p:spPr>
          <a:xfrm>
            <a:off x="3264409" y="2478024"/>
            <a:ext cx="302586" cy="303655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9196684" y="2473516"/>
            <a:ext cx="302586" cy="303655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4148220" y="647555"/>
            <a:ext cx="1715769" cy="369332"/>
            <a:chOff x="4148220" y="647555"/>
            <a:chExt cx="1715769" cy="369332"/>
          </a:xfrm>
        </p:grpSpPr>
        <p:sp>
          <p:nvSpPr>
            <p:cNvPr id="34" name="타원 33"/>
            <p:cNvSpPr/>
            <p:nvPr/>
          </p:nvSpPr>
          <p:spPr>
            <a:xfrm>
              <a:off x="4148220" y="700586"/>
              <a:ext cx="302586" cy="30365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192D117-29E4-47AC-803F-2FF63DDFABCF}"/>
                </a:ext>
              </a:extLst>
            </p:cNvPr>
            <p:cNvSpPr txBox="1"/>
            <p:nvPr/>
          </p:nvSpPr>
          <p:spPr>
            <a:xfrm>
              <a:off x="4526680" y="647555"/>
              <a:ext cx="133730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ko-KR" b="1" dirty="0" smtClean="0">
                  <a:sym typeface="Wingdings" panose="05000000000000000000" pitchFamily="2" charset="2"/>
                </a:rPr>
                <a:t>: </a:t>
              </a:r>
              <a:r>
                <a:rPr lang="ko-KR" altLang="en-US" b="1" dirty="0" smtClean="0">
                  <a:sym typeface="Wingdings" panose="05000000000000000000" pitchFamily="2" charset="2"/>
                </a:rPr>
                <a:t>정답 좌표</a:t>
              </a:r>
              <a:endParaRPr lang="en-US" altLang="ko-KR" b="1" dirty="0">
                <a:sym typeface="Wingdings" panose="05000000000000000000" pitchFamily="2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131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771" y="482726"/>
            <a:ext cx="11982449" cy="624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Test Results</a:t>
            </a:r>
            <a:endParaRPr lang="en-US" altLang="ko-KR" sz="2400" b="1" spc="-150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246440" y="620123"/>
            <a:ext cx="27710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Bit Vector </a:t>
            </a:r>
            <a:r>
              <a:rPr lang="ko-KR" altLang="en-US" b="1" dirty="0" smtClean="0">
                <a:sym typeface="Wingdings" panose="05000000000000000000" pitchFamily="2" charset="2"/>
              </a:rPr>
              <a:t>적용</a:t>
            </a:r>
            <a:endParaRPr lang="en-US" altLang="ko-KR" b="1" dirty="0">
              <a:sym typeface="Wingdings" panose="05000000000000000000" pitchFamily="2" charset="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6186678" y="620123"/>
            <a:ext cx="45034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Bit Vector + Inverse Vector + RSSI </a:t>
            </a:r>
            <a:r>
              <a:rPr lang="ko-KR" altLang="en-US" b="1" dirty="0" smtClean="0">
                <a:sym typeface="Wingdings" panose="05000000000000000000" pitchFamily="2" charset="2"/>
              </a:rPr>
              <a:t>적용</a:t>
            </a:r>
            <a:endParaRPr lang="en-US" altLang="ko-KR" b="1" dirty="0">
              <a:sym typeface="Wingdings" panose="05000000000000000000" pitchFamily="2" charset="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246440" y="4358079"/>
            <a:ext cx="326697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8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영역 축소율 </a:t>
            </a:r>
            <a:r>
              <a:rPr lang="en-US" altLang="ko-KR" sz="28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: 0.37</a:t>
            </a:r>
            <a:endParaRPr lang="en-US" altLang="ko-KR" sz="28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6232298" y="4387398"/>
            <a:ext cx="326697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8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영역 축소율 </a:t>
            </a:r>
            <a:r>
              <a:rPr lang="en-US" altLang="ko-KR" sz="28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: 0.18</a:t>
            </a:r>
            <a:endParaRPr lang="en-US" altLang="ko-KR" sz="28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087" y="1111050"/>
            <a:ext cx="5971089" cy="3076902"/>
          </a:xfrm>
          <a:prstGeom prst="rect">
            <a:avLst/>
          </a:prstGeom>
        </p:spPr>
      </p:pic>
      <p:sp>
        <p:nvSpPr>
          <p:cNvPr id="29" name="타원 28"/>
          <p:cNvSpPr/>
          <p:nvPr/>
        </p:nvSpPr>
        <p:spPr>
          <a:xfrm>
            <a:off x="9225259" y="2454466"/>
            <a:ext cx="302586" cy="303655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76521" y="1181716"/>
            <a:ext cx="5687468" cy="2951372"/>
            <a:chOff x="176521" y="1181716"/>
            <a:chExt cx="5687468" cy="2951372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6521" y="1181716"/>
              <a:ext cx="5687468" cy="2951372"/>
            </a:xfrm>
            <a:prstGeom prst="rect">
              <a:avLst/>
            </a:prstGeom>
          </p:spPr>
        </p:pic>
        <p:sp>
          <p:nvSpPr>
            <p:cNvPr id="32" name="타원 31"/>
            <p:cNvSpPr/>
            <p:nvPr/>
          </p:nvSpPr>
          <p:spPr>
            <a:xfrm>
              <a:off x="3776901" y="2668397"/>
              <a:ext cx="190500" cy="27305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375025" y="2314575"/>
              <a:ext cx="117475" cy="48894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447652" y="2804922"/>
              <a:ext cx="91281" cy="20259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3374421" y="2597912"/>
              <a:ext cx="25200" cy="25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타원 35"/>
          <p:cNvSpPr/>
          <p:nvPr/>
        </p:nvSpPr>
        <p:spPr>
          <a:xfrm>
            <a:off x="3264409" y="2478024"/>
            <a:ext cx="302586" cy="303655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2681048" y="646175"/>
            <a:ext cx="1715769" cy="369332"/>
            <a:chOff x="4148220" y="647555"/>
            <a:chExt cx="1715769" cy="369332"/>
          </a:xfrm>
        </p:grpSpPr>
        <p:sp>
          <p:nvSpPr>
            <p:cNvPr id="38" name="타원 37"/>
            <p:cNvSpPr/>
            <p:nvPr/>
          </p:nvSpPr>
          <p:spPr>
            <a:xfrm>
              <a:off x="4148220" y="700586"/>
              <a:ext cx="302586" cy="30365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192D117-29E4-47AC-803F-2FF63DDFABCF}"/>
                </a:ext>
              </a:extLst>
            </p:cNvPr>
            <p:cNvSpPr txBox="1"/>
            <p:nvPr/>
          </p:nvSpPr>
          <p:spPr>
            <a:xfrm>
              <a:off x="4526680" y="647555"/>
              <a:ext cx="133730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ko-KR" b="1" dirty="0" smtClean="0">
                  <a:sym typeface="Wingdings" panose="05000000000000000000" pitchFamily="2" charset="2"/>
                </a:rPr>
                <a:t>: </a:t>
              </a:r>
              <a:r>
                <a:rPr lang="ko-KR" altLang="en-US" b="1" dirty="0" smtClean="0">
                  <a:sym typeface="Wingdings" panose="05000000000000000000" pitchFamily="2" charset="2"/>
                </a:rPr>
                <a:t>정답 좌표</a:t>
              </a:r>
              <a:endParaRPr lang="en-US" altLang="ko-KR" b="1" dirty="0">
                <a:sym typeface="Wingdings" panose="05000000000000000000" pitchFamily="2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664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7949" y="482726"/>
            <a:ext cx="11982449" cy="624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Test Results</a:t>
            </a:r>
            <a:endParaRPr lang="en-US" altLang="ko-KR" sz="2400" b="1" spc="-150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274360"/>
              </p:ext>
            </p:extLst>
          </p:nvPr>
        </p:nvGraphicFramePr>
        <p:xfrm>
          <a:off x="234943" y="527494"/>
          <a:ext cx="11745396" cy="245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044">
                  <a:extLst>
                    <a:ext uri="{9D8B030D-6E8A-4147-A177-3AD203B41FA5}">
                      <a16:colId xmlns:a16="http://schemas.microsoft.com/office/drawing/2014/main" val="19540143"/>
                    </a:ext>
                  </a:extLst>
                </a:gridCol>
                <a:gridCol w="1305044">
                  <a:extLst>
                    <a:ext uri="{9D8B030D-6E8A-4147-A177-3AD203B41FA5}">
                      <a16:colId xmlns:a16="http://schemas.microsoft.com/office/drawing/2014/main" val="17305397"/>
                    </a:ext>
                  </a:extLst>
                </a:gridCol>
                <a:gridCol w="1305044">
                  <a:extLst>
                    <a:ext uri="{9D8B030D-6E8A-4147-A177-3AD203B41FA5}">
                      <a16:colId xmlns:a16="http://schemas.microsoft.com/office/drawing/2014/main" val="2964657110"/>
                    </a:ext>
                  </a:extLst>
                </a:gridCol>
                <a:gridCol w="1305044">
                  <a:extLst>
                    <a:ext uri="{9D8B030D-6E8A-4147-A177-3AD203B41FA5}">
                      <a16:colId xmlns:a16="http://schemas.microsoft.com/office/drawing/2014/main" val="4085278023"/>
                    </a:ext>
                  </a:extLst>
                </a:gridCol>
                <a:gridCol w="1305044">
                  <a:extLst>
                    <a:ext uri="{9D8B030D-6E8A-4147-A177-3AD203B41FA5}">
                      <a16:colId xmlns:a16="http://schemas.microsoft.com/office/drawing/2014/main" val="1562513073"/>
                    </a:ext>
                  </a:extLst>
                </a:gridCol>
                <a:gridCol w="1305044">
                  <a:extLst>
                    <a:ext uri="{9D8B030D-6E8A-4147-A177-3AD203B41FA5}">
                      <a16:colId xmlns:a16="http://schemas.microsoft.com/office/drawing/2014/main" val="431273646"/>
                    </a:ext>
                  </a:extLst>
                </a:gridCol>
                <a:gridCol w="1305044">
                  <a:extLst>
                    <a:ext uri="{9D8B030D-6E8A-4147-A177-3AD203B41FA5}">
                      <a16:colId xmlns:a16="http://schemas.microsoft.com/office/drawing/2014/main" val="3742468135"/>
                    </a:ext>
                  </a:extLst>
                </a:gridCol>
                <a:gridCol w="1305044">
                  <a:extLst>
                    <a:ext uri="{9D8B030D-6E8A-4147-A177-3AD203B41FA5}">
                      <a16:colId xmlns:a16="http://schemas.microsoft.com/office/drawing/2014/main" val="2266934871"/>
                    </a:ext>
                  </a:extLst>
                </a:gridCol>
                <a:gridCol w="1305044">
                  <a:extLst>
                    <a:ext uri="{9D8B030D-6E8A-4147-A177-3AD203B41FA5}">
                      <a16:colId xmlns:a16="http://schemas.microsoft.com/office/drawing/2014/main" val="2169595022"/>
                    </a:ext>
                  </a:extLst>
                </a:gridCol>
              </a:tblGrid>
              <a:tr h="49623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Bit Vector</a:t>
                      </a:r>
                      <a:r>
                        <a:rPr lang="ko-KR" altLang="en-US" sz="1800" b="1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800" b="1" dirty="0" smtClean="0">
                          <a:sym typeface="Wingdings" panose="05000000000000000000" pitchFamily="2" charset="2"/>
                        </a:rPr>
                        <a:t>적용</a:t>
                      </a:r>
                      <a:endParaRPr lang="en-US" altLang="ko-KR" sz="1800" b="1" dirty="0" smtClean="0">
                        <a:sym typeface="Wingdings" panose="05000000000000000000" pitchFamily="2" charset="2"/>
                      </a:endParaRP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Bit Vector + Inverse Vector </a:t>
                      </a:r>
                      <a:r>
                        <a:rPr lang="ko-KR" altLang="en-US" sz="1600" b="1" dirty="0" smtClean="0">
                          <a:sym typeface="Wingdings" panose="05000000000000000000" pitchFamily="2" charset="2"/>
                        </a:rPr>
                        <a:t>적용</a:t>
                      </a:r>
                      <a:endParaRPr lang="en-US" altLang="ko-KR" sz="1600" b="1" dirty="0" smtClean="0">
                        <a:sym typeface="Wingdings" panose="05000000000000000000" pitchFamily="2" charset="2"/>
                      </a:endParaRP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Bit Vector + RSSI Vector </a:t>
                      </a:r>
                      <a:r>
                        <a:rPr lang="ko-KR" altLang="en-US" sz="1600" b="1" dirty="0" smtClean="0">
                          <a:sym typeface="Wingdings" panose="05000000000000000000" pitchFamily="2" charset="2"/>
                        </a:rPr>
                        <a:t>적용</a:t>
                      </a:r>
                      <a:endParaRPr lang="en-US" altLang="ko-KR" sz="1600" b="1" dirty="0" smtClean="0">
                        <a:sym typeface="Wingdings" panose="05000000000000000000" pitchFamily="2" charset="2"/>
                      </a:endParaRP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Bit Vector + Inverse Vector + RSSI Vector</a:t>
                      </a:r>
                    </a:p>
                    <a:p>
                      <a:pPr lvl="0" algn="ctr">
                        <a:defRPr/>
                      </a:pPr>
                      <a:r>
                        <a:rPr lang="ko-KR" altLang="en-US" sz="1600" b="1" dirty="0" smtClean="0">
                          <a:sym typeface="Wingdings" panose="05000000000000000000" pitchFamily="2" charset="2"/>
                        </a:rPr>
                        <a:t>적용</a:t>
                      </a:r>
                      <a:endParaRPr lang="en-US" altLang="ko-KR" sz="1600" b="1" dirty="0" smtClean="0">
                        <a:sym typeface="Wingdings" panose="05000000000000000000" pitchFamily="2" charset="2"/>
                      </a:endParaRP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202216"/>
                  </a:ext>
                </a:extLst>
              </a:tr>
              <a:tr h="49623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구역 식별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정확도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 영역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축소율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구역 식별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정확도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 영역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축소율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구역 식별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정확도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 영역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축소율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구역 식별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정확도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 영역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축소율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1819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포스코</a:t>
                      </a:r>
                      <a:r>
                        <a:rPr lang="ko-KR" altLang="en-US" sz="1200" baseline="0" dirty="0" smtClean="0"/>
                        <a:t> 센터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0.19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0.16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0.10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0.08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4302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하나스퀘어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0.27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0.23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0.16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0.15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8182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포스코 </a:t>
                      </a:r>
                      <a:r>
                        <a:rPr lang="ko-KR" altLang="en-US" sz="1200" dirty="0" err="1" smtClean="0"/>
                        <a:t>실험동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0.67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0.60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0.29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0.27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1077033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851602" y="2226739"/>
            <a:ext cx="1312140" cy="3475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7" idx="1"/>
          </p:cNvCxnSpPr>
          <p:nvPr/>
        </p:nvCxnSpPr>
        <p:spPr>
          <a:xfrm flipH="1">
            <a:off x="2428130" y="2400509"/>
            <a:ext cx="423472" cy="8707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0671568" y="2226739"/>
            <a:ext cx="1308771" cy="3475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17" idx="2"/>
          </p:cNvCxnSpPr>
          <p:nvPr/>
        </p:nvCxnSpPr>
        <p:spPr>
          <a:xfrm flipH="1">
            <a:off x="10934700" y="2574279"/>
            <a:ext cx="391254" cy="8414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5473035" y="2232068"/>
            <a:ext cx="1308771" cy="3475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stCxn id="20" idx="2"/>
            <a:endCxn id="9" idx="0"/>
          </p:cNvCxnSpPr>
          <p:nvPr/>
        </p:nvCxnSpPr>
        <p:spPr>
          <a:xfrm flipH="1">
            <a:off x="6089465" y="2579608"/>
            <a:ext cx="37956" cy="8098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4" y="3360997"/>
            <a:ext cx="4101445" cy="27885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379407" y="6293980"/>
            <a:ext cx="2665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X</a:t>
            </a:r>
            <a:r>
              <a:rPr lang="ko-KR" altLang="en-US" sz="1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축 </a:t>
            </a:r>
            <a:r>
              <a:rPr lang="en-US" altLang="ko-KR" sz="1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: </a:t>
            </a:r>
            <a:r>
              <a:rPr lang="ko-KR" altLang="en-US" sz="1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영역 축소율</a:t>
            </a:r>
            <a:endParaRPr lang="en-US" altLang="ko-KR" sz="14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469970" y="3107932"/>
            <a:ext cx="1596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1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영역 축소율 분포</a:t>
            </a:r>
            <a:endParaRPr lang="en-US" altLang="ko-KR" sz="14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673517" y="3611388"/>
            <a:ext cx="9180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Y</a:t>
            </a:r>
            <a:r>
              <a:rPr lang="ko-KR" altLang="en-US" sz="1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축</a:t>
            </a:r>
            <a:r>
              <a:rPr lang="en-US" altLang="ko-KR" sz="1400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: </a:t>
            </a:r>
          </a:p>
          <a:p>
            <a:pPr lvl="0">
              <a:defRPr/>
            </a:pPr>
            <a:r>
              <a:rPr lang="en-US" altLang="ko-KR" sz="1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Sample </a:t>
            </a:r>
            <a:r>
              <a:rPr lang="ko-KR" altLang="en-US" sz="1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개수</a:t>
            </a:r>
            <a:endParaRPr lang="en-US" altLang="ko-KR" sz="14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341" y="3389408"/>
            <a:ext cx="4064247" cy="27601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4898334" y="3744874"/>
            <a:ext cx="9180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Y</a:t>
            </a:r>
            <a:r>
              <a:rPr lang="ko-KR" altLang="en-US" sz="1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축</a:t>
            </a:r>
            <a:r>
              <a:rPr lang="en-US" altLang="ko-KR" sz="1400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: </a:t>
            </a:r>
          </a:p>
          <a:p>
            <a:pPr lvl="0">
              <a:defRPr/>
            </a:pPr>
            <a:r>
              <a:rPr lang="en-US" altLang="ko-KR" sz="1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Sample </a:t>
            </a:r>
            <a:r>
              <a:rPr lang="ko-KR" altLang="en-US" sz="1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개수</a:t>
            </a:r>
            <a:endParaRPr lang="en-US" altLang="ko-KR" sz="14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4794636" y="6339707"/>
            <a:ext cx="2665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X</a:t>
            </a:r>
            <a:r>
              <a:rPr lang="ko-KR" altLang="en-US" sz="1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축 </a:t>
            </a:r>
            <a:r>
              <a:rPr lang="en-US" altLang="ko-KR" sz="1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: </a:t>
            </a:r>
            <a:r>
              <a:rPr lang="ko-KR" altLang="en-US" sz="1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영역 축소율</a:t>
            </a:r>
            <a:endParaRPr lang="en-US" altLang="ko-KR" sz="14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4463856" y="3126658"/>
            <a:ext cx="1596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1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영역 축소율 분포</a:t>
            </a:r>
            <a:endParaRPr lang="en-US" altLang="ko-KR" sz="14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8947" y="3434435"/>
            <a:ext cx="3901392" cy="265400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9925151" y="3904192"/>
            <a:ext cx="9180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Y</a:t>
            </a:r>
            <a:r>
              <a:rPr lang="ko-KR" altLang="en-US" sz="1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축</a:t>
            </a:r>
            <a:r>
              <a:rPr lang="en-US" altLang="ko-KR" sz="1400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: </a:t>
            </a:r>
          </a:p>
          <a:p>
            <a:pPr lvl="0">
              <a:defRPr/>
            </a:pPr>
            <a:r>
              <a:rPr lang="en-US" altLang="ko-KR" sz="1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Sample </a:t>
            </a:r>
            <a:r>
              <a:rPr lang="ko-KR" altLang="en-US" sz="1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개수</a:t>
            </a:r>
            <a:endParaRPr lang="en-US" altLang="ko-KR" sz="14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8474188" y="3150774"/>
            <a:ext cx="1596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1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영역 축소율 분포</a:t>
            </a:r>
            <a:endParaRPr lang="en-US" altLang="ko-KR" sz="14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8477361" y="6293980"/>
            <a:ext cx="2665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X</a:t>
            </a:r>
            <a:r>
              <a:rPr lang="ko-KR" altLang="en-US" sz="1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축 </a:t>
            </a:r>
            <a:r>
              <a:rPr lang="en-US" altLang="ko-KR" sz="1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: </a:t>
            </a:r>
            <a:r>
              <a:rPr lang="ko-KR" altLang="en-US" sz="1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영역 축소율</a:t>
            </a:r>
            <a:endParaRPr lang="en-US" altLang="ko-KR" sz="14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3275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7949" y="482726"/>
            <a:ext cx="11982449" cy="624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Test Results</a:t>
            </a:r>
            <a:endParaRPr lang="en-US" altLang="ko-KR" sz="2400" b="1" spc="-150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246440" y="620123"/>
            <a:ext cx="207170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Bit Vector</a:t>
            </a:r>
            <a:r>
              <a:rPr lang="ko-KR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적용</a:t>
            </a:r>
            <a:endParaRPr lang="en-US" altLang="ko-KR" b="1" dirty="0">
              <a:sym typeface="Wingdings" panose="05000000000000000000" pitchFamily="2" charset="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246440" y="3764141"/>
            <a:ext cx="36926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Bit Vector + Inverse Vector </a:t>
            </a:r>
            <a:r>
              <a:rPr lang="ko-KR" altLang="en-US" b="1" dirty="0">
                <a:sym typeface="Wingdings" panose="05000000000000000000" pitchFamily="2" charset="2"/>
              </a:rPr>
              <a:t>적용</a:t>
            </a:r>
            <a:endParaRPr lang="en-US" altLang="ko-KR" b="1" dirty="0">
              <a:sym typeface="Wingdings" panose="05000000000000000000" pitchFamily="2" charset="2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39" y="989455"/>
            <a:ext cx="11015483" cy="251269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39" y="4133473"/>
            <a:ext cx="10893250" cy="2523359"/>
          </a:xfrm>
          <a:prstGeom prst="rect">
            <a:avLst/>
          </a:prstGeom>
        </p:spPr>
      </p:pic>
      <p:sp>
        <p:nvSpPr>
          <p:cNvPr id="12" name="타원 11"/>
          <p:cNvSpPr/>
          <p:nvPr/>
        </p:nvSpPr>
        <p:spPr>
          <a:xfrm>
            <a:off x="7370065" y="1819656"/>
            <a:ext cx="302586" cy="303655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7370065" y="5001768"/>
            <a:ext cx="302586" cy="303655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2071778" y="558183"/>
            <a:ext cx="326697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8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영역 축소율 </a:t>
            </a:r>
            <a:r>
              <a:rPr lang="en-US" altLang="ko-KR" sz="28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: 0.2</a:t>
            </a:r>
            <a:endParaRPr lang="en-US" altLang="ko-KR" sz="28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3882290" y="3676287"/>
            <a:ext cx="326697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8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영역 축소율 </a:t>
            </a:r>
            <a:r>
              <a:rPr lang="en-US" altLang="ko-KR" sz="28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: 0.16</a:t>
            </a:r>
            <a:endParaRPr lang="en-US" altLang="ko-KR" sz="28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6140920" y="630654"/>
            <a:ext cx="1715769" cy="369332"/>
            <a:chOff x="4148220" y="647555"/>
            <a:chExt cx="1715769" cy="369332"/>
          </a:xfrm>
        </p:grpSpPr>
        <p:sp>
          <p:nvSpPr>
            <p:cNvPr id="17" name="타원 16"/>
            <p:cNvSpPr/>
            <p:nvPr/>
          </p:nvSpPr>
          <p:spPr>
            <a:xfrm>
              <a:off x="4148220" y="700586"/>
              <a:ext cx="302586" cy="30365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192D117-29E4-47AC-803F-2FF63DDFABCF}"/>
                </a:ext>
              </a:extLst>
            </p:cNvPr>
            <p:cNvSpPr txBox="1"/>
            <p:nvPr/>
          </p:nvSpPr>
          <p:spPr>
            <a:xfrm>
              <a:off x="4526680" y="647555"/>
              <a:ext cx="133730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ko-KR" b="1" dirty="0" smtClean="0">
                  <a:sym typeface="Wingdings" panose="05000000000000000000" pitchFamily="2" charset="2"/>
                </a:rPr>
                <a:t>: </a:t>
              </a:r>
              <a:r>
                <a:rPr lang="ko-KR" altLang="en-US" b="1" dirty="0" smtClean="0">
                  <a:sym typeface="Wingdings" panose="05000000000000000000" pitchFamily="2" charset="2"/>
                </a:rPr>
                <a:t>정답 좌표</a:t>
              </a:r>
              <a:endParaRPr lang="en-US" altLang="ko-KR" b="1" dirty="0">
                <a:sym typeface="Wingdings" panose="05000000000000000000" pitchFamily="2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568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7949" y="482726"/>
            <a:ext cx="11982449" cy="624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Test Results</a:t>
            </a:r>
            <a:endParaRPr lang="en-US" altLang="ko-KR" sz="2400" b="1" spc="-150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246440" y="620123"/>
            <a:ext cx="207170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Bit Vector</a:t>
            </a:r>
            <a:r>
              <a:rPr lang="ko-KR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적용</a:t>
            </a:r>
            <a:endParaRPr lang="en-US" altLang="ko-KR" b="1" dirty="0">
              <a:sym typeface="Wingdings" panose="05000000000000000000" pitchFamily="2" charset="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246440" y="3764141"/>
            <a:ext cx="46137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Bit Vector + Inverse Vector + RSSI </a:t>
            </a:r>
            <a:r>
              <a:rPr lang="ko-KR" altLang="en-US" b="1" dirty="0">
                <a:sym typeface="Wingdings" panose="05000000000000000000" pitchFamily="2" charset="2"/>
              </a:rPr>
              <a:t>적용</a:t>
            </a:r>
            <a:endParaRPr lang="en-US" altLang="ko-KR" b="1" dirty="0">
              <a:sym typeface="Wingdings" panose="05000000000000000000" pitchFamily="2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2071778" y="558183"/>
            <a:ext cx="326697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8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영역 축소율 </a:t>
            </a:r>
            <a:r>
              <a:rPr lang="en-US" altLang="ko-KR" sz="28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: 0.2</a:t>
            </a:r>
            <a:endParaRPr lang="en-US" altLang="ko-KR" sz="28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4686962" y="3687197"/>
            <a:ext cx="326697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8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영역 축소율 </a:t>
            </a:r>
            <a:r>
              <a:rPr lang="en-US" altLang="ko-KR" sz="28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: 0.08</a:t>
            </a:r>
            <a:endParaRPr lang="en-US" altLang="ko-KR" sz="28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01" y="1138572"/>
            <a:ext cx="11015483" cy="251269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40" y="4133749"/>
            <a:ext cx="10969300" cy="2532227"/>
          </a:xfrm>
          <a:prstGeom prst="rect">
            <a:avLst/>
          </a:prstGeom>
        </p:spPr>
      </p:pic>
      <p:sp>
        <p:nvSpPr>
          <p:cNvPr id="15" name="타원 14"/>
          <p:cNvSpPr/>
          <p:nvPr/>
        </p:nvSpPr>
        <p:spPr>
          <a:xfrm>
            <a:off x="7287769" y="1984248"/>
            <a:ext cx="302586" cy="303655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7360921" y="5001768"/>
            <a:ext cx="302586" cy="303655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7096049" y="689943"/>
            <a:ext cx="1715769" cy="369332"/>
            <a:chOff x="4148220" y="647555"/>
            <a:chExt cx="1715769" cy="369332"/>
          </a:xfrm>
        </p:grpSpPr>
        <p:sp>
          <p:nvSpPr>
            <p:cNvPr id="18" name="타원 17"/>
            <p:cNvSpPr/>
            <p:nvPr/>
          </p:nvSpPr>
          <p:spPr>
            <a:xfrm>
              <a:off x="4148220" y="700586"/>
              <a:ext cx="302586" cy="30365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192D117-29E4-47AC-803F-2FF63DDFABCF}"/>
                </a:ext>
              </a:extLst>
            </p:cNvPr>
            <p:cNvSpPr txBox="1"/>
            <p:nvPr/>
          </p:nvSpPr>
          <p:spPr>
            <a:xfrm>
              <a:off x="4526680" y="647555"/>
              <a:ext cx="133730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ko-KR" b="1" dirty="0" smtClean="0">
                  <a:sym typeface="Wingdings" panose="05000000000000000000" pitchFamily="2" charset="2"/>
                </a:rPr>
                <a:t>: </a:t>
              </a:r>
              <a:r>
                <a:rPr lang="ko-KR" altLang="en-US" b="1" dirty="0" smtClean="0">
                  <a:sym typeface="Wingdings" panose="05000000000000000000" pitchFamily="2" charset="2"/>
                </a:rPr>
                <a:t>정답 좌표</a:t>
              </a:r>
              <a:endParaRPr lang="en-US" altLang="ko-KR" b="1" dirty="0">
                <a:sym typeface="Wingdings" panose="05000000000000000000" pitchFamily="2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274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20155</TotalTime>
  <Words>1479</Words>
  <Application>Microsoft Office PowerPoint</Application>
  <PresentationFormat>와이드스크린</PresentationFormat>
  <Paragraphs>617</Paragraphs>
  <Slides>37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2" baseType="lpstr">
      <vt:lpstr>맑은 고딕</vt:lpstr>
      <vt:lpstr>Arial</vt:lpstr>
      <vt:lpstr>Cambria Math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user</cp:lastModifiedBy>
  <cp:revision>1065</cp:revision>
  <dcterms:created xsi:type="dcterms:W3CDTF">2020-03-21T14:15:32Z</dcterms:created>
  <dcterms:modified xsi:type="dcterms:W3CDTF">2022-02-15T08:58:44Z</dcterms:modified>
</cp:coreProperties>
</file>