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70" r:id="rId5"/>
    <p:sldId id="271" r:id="rId6"/>
    <p:sldId id="272" r:id="rId7"/>
    <p:sldId id="268" r:id="rId8"/>
    <p:sldId id="275" r:id="rId9"/>
    <p:sldId id="276" r:id="rId10"/>
    <p:sldId id="277" r:id="rId11"/>
    <p:sldId id="273" r:id="rId12"/>
    <p:sldId id="274" r:id="rId13"/>
    <p:sldId id="278" r:id="rId14"/>
    <p:sldId id="266" r:id="rId15"/>
    <p:sldId id="259" r:id="rId16"/>
    <p:sldId id="260" r:id="rId17"/>
    <p:sldId id="261" r:id="rId18"/>
    <p:sldId id="258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13E"/>
    <a:srgbClr val="94A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C7653411-89C0-47D6-86AB-185816DCFD87}" type="presOf" srcId="{821FEB5E-636E-42FC-B703-E8AF8A398875}" destId="{D8CDDC13-C825-4851-853B-CC0567EFCDE1}" srcOrd="0" destOrd="0" presId="urn:microsoft.com/office/officeart/2008/layout/CircularPictureCallout"/>
    <dgm:cxn modelId="{BDDCA325-C3C7-4847-843A-C049E6FFBD64}" type="presOf" srcId="{6E1F0B0C-7180-40BA-9A37-71EDB37D3565}" destId="{CAAA867E-0FFF-4B25-9F2D-DB8E39959D6E}" srcOrd="0" destOrd="0" presId="urn:microsoft.com/office/officeart/2008/layout/CircularPictureCallout"/>
    <dgm:cxn modelId="{BDE50127-2004-46B1-878D-E4F9021D52A6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4642C500-932F-43A0-89EC-9C17C68A93BB}" type="presParOf" srcId="{D8CDDC13-C825-4851-853B-CC0567EFCDE1}" destId="{30114658-595F-45A3-875B-1668503675CA}" srcOrd="0" destOrd="0" presId="urn:microsoft.com/office/officeart/2008/layout/CircularPictureCallout"/>
    <dgm:cxn modelId="{C43E9D55-D482-49E5-8020-C4AFFCB4287E}" type="presParOf" srcId="{30114658-595F-45A3-875B-1668503675CA}" destId="{310AA89F-93D3-435C-8E33-17B67BB1D4E0}" srcOrd="0" destOrd="0" presId="urn:microsoft.com/office/officeart/2008/layout/CircularPictureCallout"/>
    <dgm:cxn modelId="{6C27A04A-9C42-4503-ACD2-76D783916E0D}" type="presParOf" srcId="{310AA89F-93D3-435C-8E33-17B67BB1D4E0}" destId="{F9BCA059-F00D-4597-9486-B165F60DC98F}" srcOrd="0" destOrd="0" presId="urn:microsoft.com/office/officeart/2008/layout/CircularPictureCallout"/>
    <dgm:cxn modelId="{63608409-FF6E-4D03-9795-59E14941C269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73A9672B-ADC9-4581-9BBF-679AF05E43BE}" type="presOf" srcId="{71FFC5F5-B3EF-473A-B372-99A4025E29B4}" destId="{F9BCA059-F00D-4597-9486-B165F60DC98F}" srcOrd="0" destOrd="0" presId="urn:microsoft.com/office/officeart/2008/layout/CircularPictureCallout"/>
    <dgm:cxn modelId="{722D4390-32A1-47B5-A583-9606B72E95BF}" type="presOf" srcId="{6E1F0B0C-7180-40BA-9A37-71EDB37D3565}" destId="{CAAA867E-0FFF-4B25-9F2D-DB8E39959D6E}" srcOrd="0" destOrd="0" presId="urn:microsoft.com/office/officeart/2008/layout/CircularPictureCallout"/>
    <dgm:cxn modelId="{0EBC04A0-D4BD-46EF-B123-3306314F8636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471859B1-D302-4911-A71E-5F383F6D2860}" type="presParOf" srcId="{D8CDDC13-C825-4851-853B-CC0567EFCDE1}" destId="{30114658-595F-45A3-875B-1668503675CA}" srcOrd="0" destOrd="0" presId="urn:microsoft.com/office/officeart/2008/layout/CircularPictureCallout"/>
    <dgm:cxn modelId="{A92B56BF-C355-47CB-ADAC-D9D73628C2C1}" type="presParOf" srcId="{30114658-595F-45A3-875B-1668503675CA}" destId="{310AA89F-93D3-435C-8E33-17B67BB1D4E0}" srcOrd="0" destOrd="0" presId="urn:microsoft.com/office/officeart/2008/layout/CircularPictureCallout"/>
    <dgm:cxn modelId="{617E1C7C-5341-46C5-95C6-A86ED2D8EB46}" type="presParOf" srcId="{310AA89F-93D3-435C-8E33-17B67BB1D4E0}" destId="{F9BCA059-F00D-4597-9486-B165F60DC98F}" srcOrd="0" destOrd="0" presId="urn:microsoft.com/office/officeart/2008/layout/CircularPictureCallout"/>
    <dgm:cxn modelId="{793C98A9-902C-4911-B01D-47CD2931A723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DFBC0E15-750E-45B3-9FC5-D9A0CFF94301}" type="presOf" srcId="{821FEB5E-636E-42FC-B703-E8AF8A398875}" destId="{D8CDDC13-C825-4851-853B-CC0567EFCDE1}" srcOrd="0" destOrd="0" presId="urn:microsoft.com/office/officeart/2008/layout/CircularPictureCallout"/>
    <dgm:cxn modelId="{F9709A31-B2BE-42E2-B28A-0468A54946A3}" type="presOf" srcId="{6E1F0B0C-7180-40BA-9A37-71EDB37D3565}" destId="{CAAA867E-0FFF-4B25-9F2D-DB8E39959D6E}" srcOrd="0" destOrd="0" presId="urn:microsoft.com/office/officeart/2008/layout/CircularPictureCallout"/>
    <dgm:cxn modelId="{A820A87D-2B90-4C35-93CC-876A711D90E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E3CF2016-4E77-41D2-AF33-7DB7C8DC19A6}" type="presParOf" srcId="{D8CDDC13-C825-4851-853B-CC0567EFCDE1}" destId="{30114658-595F-45A3-875B-1668503675CA}" srcOrd="0" destOrd="0" presId="urn:microsoft.com/office/officeart/2008/layout/CircularPictureCallout"/>
    <dgm:cxn modelId="{428E0CF4-519F-4E4C-B5C0-89D22C6674CB}" type="presParOf" srcId="{30114658-595F-45A3-875B-1668503675CA}" destId="{310AA89F-93D3-435C-8E33-17B67BB1D4E0}" srcOrd="0" destOrd="0" presId="urn:microsoft.com/office/officeart/2008/layout/CircularPictureCallout"/>
    <dgm:cxn modelId="{7292E71F-3D71-4116-B868-5027C74D3A05}" type="presParOf" srcId="{310AA89F-93D3-435C-8E33-17B67BB1D4E0}" destId="{F9BCA059-F00D-4597-9486-B165F60DC98F}" srcOrd="0" destOrd="0" presId="urn:microsoft.com/office/officeart/2008/layout/CircularPictureCallout"/>
    <dgm:cxn modelId="{A286D645-A21D-47CE-97D9-7E59427BA387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solidFill>
            <a:srgbClr val="FE913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98756" custScaleY="99000" custLinFactNeighborX="-4983" custLinFactNeighborY="-1389"/>
      <dgm:spPr/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BFB72A5E-63DD-4013-B80E-A9E556B0B53D}" type="presOf" srcId="{E89C566D-69B6-412D-8D75-9497CE6E54EC}" destId="{01854142-76B3-44AE-987B-86763B5F51D1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D93936D3-979F-4AA0-9B08-614D600E68ED}" type="presOf" srcId="{39AC8E85-D690-44ED-9EFC-C05131BE690C}" destId="{777FB4E3-5B18-4B55-B1D3-6750F10D0D82}" srcOrd="0" destOrd="0" presId="urn:microsoft.com/office/officeart/2008/layout/AccentedPicture"/>
    <dgm:cxn modelId="{59D05CED-20CC-44EA-9CA4-517F80453827}" type="presOf" srcId="{C493B3A7-050D-44DC-AF06-B85FF3AF82AE}" destId="{C29937EE-BFAF-4E40-ACF5-F0D00C76DF69}" srcOrd="0" destOrd="0" presId="urn:microsoft.com/office/officeart/2008/layout/AccentedPicture"/>
    <dgm:cxn modelId="{1C8537E7-B58B-40B9-96AC-2C411FDBE1AA}" type="presParOf" srcId="{C29937EE-BFAF-4E40-ACF5-F0D00C76DF69}" destId="{01854142-76B3-44AE-987B-86763B5F51D1}" srcOrd="0" destOrd="0" presId="urn:microsoft.com/office/officeart/2008/layout/AccentedPicture"/>
    <dgm:cxn modelId="{CB54001F-1B76-4C8E-A57E-D81177971841}" type="presParOf" srcId="{C29937EE-BFAF-4E40-ACF5-F0D00C76DF69}" destId="{777FB4E3-5B18-4B55-B1D3-6750F10D0D82}" srcOrd="1" destOrd="0" presId="urn:microsoft.com/office/officeart/2008/layout/AccentedPicture"/>
    <dgm:cxn modelId="{9DD20167-3694-4057-8710-9AEB5B34FAC6}" type="presParOf" srcId="{C29937EE-BFAF-4E40-ACF5-F0D00C76DF69}" destId="{97BA4C88-55AB-46EB-B5FE-EDD6887551F3}" srcOrd="2" destOrd="0" presId="urn:microsoft.com/office/officeart/2008/layout/AccentedPicture"/>
    <dgm:cxn modelId="{83C0005E-6A9D-45D8-9B63-B78D05333A91}" type="presParOf" srcId="{97BA4C88-55AB-46EB-B5FE-EDD6887551F3}" destId="{6D5F99AF-8F9B-47D0-8EBD-4424679D182F}" srcOrd="0" destOrd="0" presId="urn:microsoft.com/office/officeart/2008/layout/AccentedPicture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2970" y="0"/>
          <a:ext cx="1629809" cy="2083974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E91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603697" y="1719824"/>
          <a:ext cx="592822" cy="166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>
            <a:noFill/>
          </a:endParaRPr>
        </a:p>
      </dsp:txBody>
      <dsp:txXfrm>
        <a:off x="603697" y="1719824"/>
        <a:ext cx="592822" cy="16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7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3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5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35DAE-BF5B-7BDB-874B-2203DEAA2FC8}"/>
              </a:ext>
            </a:extLst>
          </p:cNvPr>
          <p:cNvSpPr/>
          <p:nvPr/>
        </p:nvSpPr>
        <p:spPr>
          <a:xfrm>
            <a:off x="285750" y="238616"/>
            <a:ext cx="11620500" cy="6381750"/>
          </a:xfrm>
          <a:prstGeom prst="roundRect">
            <a:avLst>
              <a:gd name="adj" fmla="val 2339"/>
            </a:avLst>
          </a:prstGeom>
          <a:solidFill>
            <a:srgbClr val="FFFFFF"/>
          </a:solidFill>
          <a:ln>
            <a:noFill/>
          </a:ln>
          <a:effectLst>
            <a:outerShdw blurRad="190500" dist="38100" dir="5400000" algn="t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4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RF Engine TEST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2022.11.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285750" y="238616"/>
            <a:ext cx="11620500" cy="628649"/>
          </a:xfrm>
          <a:prstGeom prst="round2Same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algn="ctr">
              <a:defRPr/>
            </a:pPr>
            <a:endParaRPr lang="en-US" altLang="ko-KR" sz="105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94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파라미터 테스트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_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실시간 어플리케이션 결과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1845275" y="5901686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16E7-1154-460C-A180-13BF833F069C}"/>
              </a:ext>
            </a:extLst>
          </p:cNvPr>
          <p:cNvSpPr txBox="1"/>
          <p:nvPr/>
        </p:nvSpPr>
        <p:spPr>
          <a:xfrm>
            <a:off x="5968313" y="5901685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AC6A-BE63-475D-97C4-37F183D93063}"/>
              </a:ext>
            </a:extLst>
          </p:cNvPr>
          <p:cNvSpPr txBox="1"/>
          <p:nvPr/>
        </p:nvSpPr>
        <p:spPr>
          <a:xfrm>
            <a:off x="9840097" y="5878820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15617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1235674" y="1993556"/>
            <a:ext cx="567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시간대별로 성능차이 비교 </a:t>
            </a:r>
            <a:r>
              <a:rPr lang="en-US" altLang="ko-KR" sz="1200" dirty="0"/>
              <a:t>: </a:t>
            </a:r>
            <a:r>
              <a:rPr lang="ko-KR" altLang="en-US" sz="1200" dirty="0"/>
              <a:t>동일한 경로를 시간대별로 성능 차이가 있는지</a:t>
            </a:r>
            <a:br>
              <a:rPr lang="en-US" altLang="ko-KR" sz="1200" dirty="0"/>
            </a:br>
            <a:r>
              <a:rPr lang="en-US" altLang="ko-KR" sz="1200" dirty="0"/>
              <a:t>1.</a:t>
            </a:r>
            <a:r>
              <a:rPr lang="ko-KR" altLang="en-US" sz="1200" dirty="0"/>
              <a:t> 경로 </a:t>
            </a:r>
            <a:r>
              <a:rPr lang="en-US" altLang="ko-KR" sz="1200" dirty="0"/>
              <a:t>3</a:t>
            </a:r>
            <a:r>
              <a:rPr lang="ko-KR" altLang="en-US" sz="1200" dirty="0"/>
              <a:t>가지를 걸음 수</a:t>
            </a:r>
            <a:r>
              <a:rPr lang="en-US" altLang="ko-KR" sz="1200" dirty="0"/>
              <a:t>(150</a:t>
            </a:r>
            <a:r>
              <a:rPr lang="ko-KR" altLang="en-US" sz="1200" dirty="0"/>
              <a:t>걸음</a:t>
            </a:r>
            <a:r>
              <a:rPr lang="en-US" altLang="ko-KR" sz="1200" dirty="0"/>
              <a:t>)</a:t>
            </a:r>
            <a:r>
              <a:rPr lang="ko-KR" altLang="en-US" sz="1200" dirty="0"/>
              <a:t>을 맞추어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766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1235674" y="1993556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랜덤 경로에서 성능 비교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경로로 마구잡이로 걸었을 때의 평균적인 성능 비교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159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1235674" y="1993556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11.17 </a:t>
            </a:r>
            <a:r>
              <a:rPr lang="ko-KR" altLang="en-US" sz="1200" dirty="0"/>
              <a:t>진행 계획 </a:t>
            </a:r>
            <a:r>
              <a:rPr lang="en-US" altLang="ko-KR" sz="1200" dirty="0"/>
              <a:t>&gt;</a:t>
            </a:r>
            <a:br>
              <a:rPr lang="en-US" altLang="ko-KR" sz="1200" dirty="0"/>
            </a:br>
            <a:r>
              <a:rPr lang="en-US" altLang="ko-KR" sz="1200" dirty="0"/>
              <a:t>1. </a:t>
            </a:r>
            <a:r>
              <a:rPr lang="ko-KR" altLang="en-US" sz="1200"/>
              <a:t>ㅇㅇㅇㅇ</a:t>
            </a:r>
            <a:r>
              <a:rPr lang="en-US" altLang="ko-KR" sz="1200"/>
              <a:t>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989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7C2DF8-F354-F057-2087-A1B24E5C3569}"/>
              </a:ext>
            </a:extLst>
          </p:cNvPr>
          <p:cNvSpPr/>
          <p:nvPr/>
        </p:nvSpPr>
        <p:spPr>
          <a:xfrm>
            <a:off x="6096000" y="1581940"/>
            <a:ext cx="1915886" cy="385029"/>
          </a:xfrm>
          <a:prstGeom prst="roundRect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6F2F88-9E7E-AE1B-1E70-5CA628EF0594}"/>
              </a:ext>
            </a:extLst>
          </p:cNvPr>
          <p:cNvSpPr/>
          <p:nvPr/>
        </p:nvSpPr>
        <p:spPr>
          <a:xfrm>
            <a:off x="2889568" y="3264775"/>
            <a:ext cx="5664650" cy="5779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FF180-12ED-9E1B-553D-570725B31C9C}"/>
              </a:ext>
            </a:extLst>
          </p:cNvPr>
          <p:cNvSpPr/>
          <p:nvPr/>
        </p:nvSpPr>
        <p:spPr>
          <a:xfrm>
            <a:off x="6008499" y="1948112"/>
            <a:ext cx="4041966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A8E570-891E-C659-187E-5B7B9B3B43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0086" y="4791114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AA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E91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36069F-A76A-A282-7F00-CE45BEDDA1D5}"/>
              </a:ext>
            </a:extLst>
          </p:cNvPr>
          <p:cNvGraphicFramePr>
            <a:graphicFrameLocks noGrp="1"/>
          </p:cNvGraphicFramePr>
          <p:nvPr/>
        </p:nvGraphicFramePr>
        <p:xfrm>
          <a:off x="2065085" y="3236082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D16A35-BAD5-D9D7-5DC3-AC8D7A0E6291}"/>
              </a:ext>
            </a:extLst>
          </p:cNvPr>
          <p:cNvGrpSpPr/>
          <p:nvPr/>
        </p:nvGrpSpPr>
        <p:grpSpPr>
          <a:xfrm>
            <a:off x="1950784" y="3535769"/>
            <a:ext cx="8400417" cy="271780"/>
            <a:chOff x="1930399" y="5395468"/>
            <a:chExt cx="8400417" cy="2717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A1FD1E-F971-266D-EBA6-E3ED71412B89}"/>
                </a:ext>
              </a:extLst>
            </p:cNvPr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01575-FAB8-ABA3-0D33-EB3D5981C433}"/>
                </a:ext>
              </a:extLst>
            </p:cNvPr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2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75AF2C-924E-8EC5-5D90-95201EEE90FD}"/>
                </a:ext>
              </a:extLst>
            </p:cNvPr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41690-846D-C232-3F3C-4CB9F7705666}"/>
                </a:ext>
              </a:extLst>
            </p:cNvPr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4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6C1A68-4E48-423A-A481-D65D99E4D4FD}"/>
                </a:ext>
              </a:extLst>
            </p:cNvPr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5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5A22E-5229-3D38-894F-20C621630124}"/>
                </a:ext>
              </a:extLst>
            </p:cNvPr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6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4FD6D-9450-EE42-4145-9B0E7271A5B1}"/>
                </a:ext>
              </a:extLst>
            </p:cNvPr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7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17FF9-824C-19E1-B051-E649805DEBBF}"/>
                </a:ext>
              </a:extLst>
            </p:cNvPr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8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855AFC-39C0-A34E-C7CD-42070F185D49}"/>
                </a:ext>
              </a:extLst>
            </p:cNvPr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9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D28E0-B5E4-C824-A53A-34E9BD49478A}"/>
                </a:ext>
              </a:extLst>
            </p:cNvPr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10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BBCAE-8DFC-FCB7-DAEC-36C72A523933}"/>
                </a:ext>
              </a:extLst>
            </p:cNvPr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BEFE42-A8B2-BA02-85F1-C43D7D5DDE55}"/>
              </a:ext>
            </a:extLst>
          </p:cNvPr>
          <p:cNvGrpSpPr/>
          <p:nvPr/>
        </p:nvGrpSpPr>
        <p:grpSpPr>
          <a:xfrm>
            <a:off x="3593646" y="3167512"/>
            <a:ext cx="3412356" cy="186855"/>
            <a:chOff x="3593646" y="3167512"/>
            <a:chExt cx="3412356" cy="18685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BCF0EC9-4662-0D5D-18D8-3D9EC9BB8D06}"/>
                </a:ext>
              </a:extLst>
            </p:cNvPr>
            <p:cNvCxnSpPr/>
            <p:nvPr/>
          </p:nvCxnSpPr>
          <p:spPr>
            <a:xfrm>
              <a:off x="3687074" y="3260941"/>
              <a:ext cx="3240000" cy="0"/>
            </a:xfrm>
            <a:prstGeom prst="line">
              <a:avLst/>
            </a:prstGeom>
            <a:ln w="63500">
              <a:solidFill>
                <a:srgbClr val="FE91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3CB4B71-482A-729D-A5EB-6AE4D89E828F}"/>
                </a:ext>
              </a:extLst>
            </p:cNvPr>
            <p:cNvSpPr/>
            <p:nvPr/>
          </p:nvSpPr>
          <p:spPr>
            <a:xfrm>
              <a:off x="3593646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E9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63F3A-1DA2-E6DE-AA7C-26012008125A}"/>
                </a:ext>
              </a:extLst>
            </p:cNvPr>
            <p:cNvSpPr/>
            <p:nvPr/>
          </p:nvSpPr>
          <p:spPr>
            <a:xfrm>
              <a:off x="6819147" y="3167512"/>
              <a:ext cx="186855" cy="1868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E9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5472EDCA-70D6-52D7-08AF-02477E31DFEA}"/>
              </a:ext>
            </a:extLst>
          </p:cNvPr>
          <p:cNvSpPr/>
          <p:nvPr/>
        </p:nvSpPr>
        <p:spPr>
          <a:xfrm>
            <a:off x="4386136" y="1555902"/>
            <a:ext cx="1302449" cy="130244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>
            <a:solidFill>
              <a:srgbClr val="FE91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5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FEED63-8E11-EFD9-2B83-90530F5C115D}"/>
              </a:ext>
            </a:extLst>
          </p:cNvPr>
          <p:cNvSpPr/>
          <p:nvPr/>
        </p:nvSpPr>
        <p:spPr>
          <a:xfrm>
            <a:off x="4562290" y="2922722"/>
            <a:ext cx="6754053" cy="16134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20A7833-D951-C91B-65A6-85DD8E781F48}"/>
              </a:ext>
            </a:extLst>
          </p:cNvPr>
          <p:cNvGraphicFramePr/>
          <p:nvPr>
            <p:extLst/>
          </p:nvPr>
        </p:nvGraphicFramePr>
        <p:xfrm>
          <a:off x="4770040" y="11259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4F0AF4C-5068-39A8-E974-CBC5C912477A}"/>
              </a:ext>
            </a:extLst>
          </p:cNvPr>
          <p:cNvGraphicFramePr/>
          <p:nvPr>
            <p:extLst/>
          </p:nvPr>
        </p:nvGraphicFramePr>
        <p:xfrm>
          <a:off x="4770040" y="269347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CCBAE63-2EFC-FD2E-6AC8-26B70889B014}"/>
              </a:ext>
            </a:extLst>
          </p:cNvPr>
          <p:cNvGraphicFramePr/>
          <p:nvPr>
            <p:extLst/>
          </p:nvPr>
        </p:nvGraphicFramePr>
        <p:xfrm>
          <a:off x="4770040" y="43322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B22E9057-C96E-5A69-510E-92B2DC274334}"/>
              </a:ext>
            </a:extLst>
          </p:cNvPr>
          <p:cNvGrpSpPr/>
          <p:nvPr/>
        </p:nvGrpSpPr>
        <p:grpSpPr>
          <a:xfrm>
            <a:off x="1470155" y="1731769"/>
            <a:ext cx="2175185" cy="4134387"/>
            <a:chOff x="1045999" y="425890"/>
            <a:chExt cx="3149600" cy="5986462"/>
          </a:xfrm>
        </p:grpSpPr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78E3DBDD-3370-A218-2875-B3EACF6674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5999" y="425890"/>
              <a:ext cx="3149600" cy="5986462"/>
              <a:chOff x="1080" y="1117"/>
              <a:chExt cx="1984" cy="3771"/>
            </a:xfrm>
            <a:solidFill>
              <a:srgbClr val="E8EFF7"/>
            </a:solidFill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5FB7A1B0-A6B6-7AFF-6D00-005AB7048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2362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EF647583-332C-8056-6359-07CE24EB1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3003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15244FD9-93EA-FDB9-C10A-6DE42AFA7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1117"/>
                <a:ext cx="1918" cy="1118"/>
              </a:xfrm>
              <a:custGeom>
                <a:avLst/>
                <a:gdLst>
                  <a:gd name="T0" fmla="*/ 5750 w 5753"/>
                  <a:gd name="T1" fmla="*/ 3274 h 3353"/>
                  <a:gd name="T2" fmla="*/ 5698 w 5753"/>
                  <a:gd name="T3" fmla="*/ 2987 h 3353"/>
                  <a:gd name="T4" fmla="*/ 5594 w 5753"/>
                  <a:gd name="T5" fmla="*/ 2748 h 3353"/>
                  <a:gd name="T6" fmla="*/ 5444 w 5753"/>
                  <a:gd name="T7" fmla="*/ 2555 h 3353"/>
                  <a:gd name="T8" fmla="*/ 5303 w 5753"/>
                  <a:gd name="T9" fmla="*/ 2441 h 3353"/>
                  <a:gd name="T10" fmla="*/ 5200 w 5753"/>
                  <a:gd name="T11" fmla="*/ 2348 h 3353"/>
                  <a:gd name="T12" fmla="*/ 4995 w 5753"/>
                  <a:gd name="T13" fmla="*/ 2075 h 3353"/>
                  <a:gd name="T14" fmla="*/ 4874 w 5753"/>
                  <a:gd name="T15" fmla="*/ 1854 h 3353"/>
                  <a:gd name="T16" fmla="*/ 4819 w 5753"/>
                  <a:gd name="T17" fmla="*/ 1712 h 3353"/>
                  <a:gd name="T18" fmla="*/ 4749 w 5753"/>
                  <a:gd name="T19" fmla="*/ 1334 h 3353"/>
                  <a:gd name="T20" fmla="*/ 4718 w 5753"/>
                  <a:gd name="T21" fmla="*/ 876 h 3353"/>
                  <a:gd name="T22" fmla="*/ 4678 w 5753"/>
                  <a:gd name="T23" fmla="*/ 523 h 3353"/>
                  <a:gd name="T24" fmla="*/ 4628 w 5753"/>
                  <a:gd name="T25" fmla="*/ 363 h 3353"/>
                  <a:gd name="T26" fmla="*/ 4570 w 5753"/>
                  <a:gd name="T27" fmla="*/ 272 h 3353"/>
                  <a:gd name="T28" fmla="*/ 4491 w 5753"/>
                  <a:gd name="T29" fmla="*/ 206 h 3353"/>
                  <a:gd name="T30" fmla="*/ 4340 w 5753"/>
                  <a:gd name="T31" fmla="*/ 137 h 3353"/>
                  <a:gd name="T32" fmla="*/ 3981 w 5753"/>
                  <a:gd name="T33" fmla="*/ 56 h 3353"/>
                  <a:gd name="T34" fmla="*/ 3487 w 5753"/>
                  <a:gd name="T35" fmla="*/ 12 h 3353"/>
                  <a:gd name="T36" fmla="*/ 2876 w 5753"/>
                  <a:gd name="T37" fmla="*/ 0 h 3353"/>
                  <a:gd name="T38" fmla="*/ 2266 w 5753"/>
                  <a:gd name="T39" fmla="*/ 12 h 3353"/>
                  <a:gd name="T40" fmla="*/ 1772 w 5753"/>
                  <a:gd name="T41" fmla="*/ 56 h 3353"/>
                  <a:gd name="T42" fmla="*/ 1413 w 5753"/>
                  <a:gd name="T43" fmla="*/ 137 h 3353"/>
                  <a:gd name="T44" fmla="*/ 1261 w 5753"/>
                  <a:gd name="T45" fmla="*/ 206 h 3353"/>
                  <a:gd name="T46" fmla="*/ 1183 w 5753"/>
                  <a:gd name="T47" fmla="*/ 272 h 3353"/>
                  <a:gd name="T48" fmla="*/ 1125 w 5753"/>
                  <a:gd name="T49" fmla="*/ 363 h 3353"/>
                  <a:gd name="T50" fmla="*/ 1075 w 5753"/>
                  <a:gd name="T51" fmla="*/ 523 h 3353"/>
                  <a:gd name="T52" fmla="*/ 1034 w 5753"/>
                  <a:gd name="T53" fmla="*/ 876 h 3353"/>
                  <a:gd name="T54" fmla="*/ 1004 w 5753"/>
                  <a:gd name="T55" fmla="*/ 1334 h 3353"/>
                  <a:gd name="T56" fmla="*/ 934 w 5753"/>
                  <a:gd name="T57" fmla="*/ 1712 h 3353"/>
                  <a:gd name="T58" fmla="*/ 879 w 5753"/>
                  <a:gd name="T59" fmla="*/ 1854 h 3353"/>
                  <a:gd name="T60" fmla="*/ 722 w 5753"/>
                  <a:gd name="T61" fmla="*/ 2120 h 3353"/>
                  <a:gd name="T62" fmla="*/ 453 w 5753"/>
                  <a:gd name="T63" fmla="*/ 2430 h 3353"/>
                  <a:gd name="T64" fmla="*/ 333 w 5753"/>
                  <a:gd name="T65" fmla="*/ 2533 h 3353"/>
                  <a:gd name="T66" fmla="*/ 190 w 5753"/>
                  <a:gd name="T67" fmla="*/ 2703 h 3353"/>
                  <a:gd name="T68" fmla="*/ 84 w 5753"/>
                  <a:gd name="T69" fmla="*/ 2911 h 3353"/>
                  <a:gd name="T70" fmla="*/ 19 w 5753"/>
                  <a:gd name="T71" fmla="*/ 3151 h 3353"/>
                  <a:gd name="T72" fmla="*/ 0 w 5753"/>
                  <a:gd name="T73" fmla="*/ 3353 h 3353"/>
                  <a:gd name="T74" fmla="*/ 5753 w 5753"/>
                  <a:gd name="T75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3">
                    <a:moveTo>
                      <a:pt x="5753" y="3353"/>
                    </a:moveTo>
                    <a:lnTo>
                      <a:pt x="5750" y="3274"/>
                    </a:lnTo>
                    <a:lnTo>
                      <a:pt x="5730" y="3124"/>
                    </a:lnTo>
                    <a:lnTo>
                      <a:pt x="5698" y="2987"/>
                    </a:lnTo>
                    <a:lnTo>
                      <a:pt x="5652" y="2862"/>
                    </a:lnTo>
                    <a:lnTo>
                      <a:pt x="5594" y="2748"/>
                    </a:lnTo>
                    <a:lnTo>
                      <a:pt x="5524" y="2646"/>
                    </a:lnTo>
                    <a:lnTo>
                      <a:pt x="5444" y="2555"/>
                    </a:lnTo>
                    <a:lnTo>
                      <a:pt x="5354" y="2476"/>
                    </a:lnTo>
                    <a:lnTo>
                      <a:pt x="5303" y="2441"/>
                    </a:lnTo>
                    <a:lnTo>
                      <a:pt x="5267" y="2412"/>
                    </a:lnTo>
                    <a:lnTo>
                      <a:pt x="5200" y="2348"/>
                    </a:lnTo>
                    <a:lnTo>
                      <a:pt x="5103" y="2237"/>
                    </a:lnTo>
                    <a:lnTo>
                      <a:pt x="4995" y="2075"/>
                    </a:lnTo>
                    <a:lnTo>
                      <a:pt x="4907" y="1920"/>
                    </a:lnTo>
                    <a:lnTo>
                      <a:pt x="4874" y="1854"/>
                    </a:lnTo>
                    <a:lnTo>
                      <a:pt x="4852" y="1807"/>
                    </a:lnTo>
                    <a:lnTo>
                      <a:pt x="4819" y="1712"/>
                    </a:lnTo>
                    <a:lnTo>
                      <a:pt x="4780" y="1557"/>
                    </a:lnTo>
                    <a:lnTo>
                      <a:pt x="4749" y="1334"/>
                    </a:lnTo>
                    <a:lnTo>
                      <a:pt x="4731" y="1103"/>
                    </a:lnTo>
                    <a:lnTo>
                      <a:pt x="4718" y="876"/>
                    </a:lnTo>
                    <a:lnTo>
                      <a:pt x="4701" y="664"/>
                    </a:lnTo>
                    <a:lnTo>
                      <a:pt x="4678" y="523"/>
                    </a:lnTo>
                    <a:lnTo>
                      <a:pt x="4655" y="438"/>
                    </a:lnTo>
                    <a:lnTo>
                      <a:pt x="4628" y="363"/>
                    </a:lnTo>
                    <a:lnTo>
                      <a:pt x="4592" y="298"/>
                    </a:lnTo>
                    <a:lnTo>
                      <a:pt x="4570" y="272"/>
                    </a:lnTo>
                    <a:lnTo>
                      <a:pt x="4549" y="249"/>
                    </a:lnTo>
                    <a:lnTo>
                      <a:pt x="4491" y="206"/>
                    </a:lnTo>
                    <a:lnTo>
                      <a:pt x="4422" y="170"/>
                    </a:lnTo>
                    <a:lnTo>
                      <a:pt x="4340" y="137"/>
                    </a:lnTo>
                    <a:lnTo>
                      <a:pt x="4200" y="96"/>
                    </a:lnTo>
                    <a:lnTo>
                      <a:pt x="3981" y="56"/>
                    </a:lnTo>
                    <a:lnTo>
                      <a:pt x="3741" y="29"/>
                    </a:lnTo>
                    <a:lnTo>
                      <a:pt x="3487" y="12"/>
                    </a:lnTo>
                    <a:lnTo>
                      <a:pt x="3108" y="0"/>
                    </a:lnTo>
                    <a:lnTo>
                      <a:pt x="2876" y="0"/>
                    </a:lnTo>
                    <a:lnTo>
                      <a:pt x="2646" y="0"/>
                    </a:lnTo>
                    <a:lnTo>
                      <a:pt x="2266" y="12"/>
                    </a:lnTo>
                    <a:lnTo>
                      <a:pt x="2014" y="29"/>
                    </a:lnTo>
                    <a:lnTo>
                      <a:pt x="1772" y="56"/>
                    </a:lnTo>
                    <a:lnTo>
                      <a:pt x="1553" y="96"/>
                    </a:lnTo>
                    <a:lnTo>
                      <a:pt x="1413" y="137"/>
                    </a:lnTo>
                    <a:lnTo>
                      <a:pt x="1331" y="170"/>
                    </a:lnTo>
                    <a:lnTo>
                      <a:pt x="1261" y="206"/>
                    </a:lnTo>
                    <a:lnTo>
                      <a:pt x="1204" y="249"/>
                    </a:lnTo>
                    <a:lnTo>
                      <a:pt x="1183" y="272"/>
                    </a:lnTo>
                    <a:lnTo>
                      <a:pt x="1161" y="298"/>
                    </a:lnTo>
                    <a:lnTo>
                      <a:pt x="1125" y="363"/>
                    </a:lnTo>
                    <a:lnTo>
                      <a:pt x="1096" y="438"/>
                    </a:lnTo>
                    <a:lnTo>
                      <a:pt x="1075" y="523"/>
                    </a:lnTo>
                    <a:lnTo>
                      <a:pt x="1052" y="664"/>
                    </a:lnTo>
                    <a:lnTo>
                      <a:pt x="1034" y="876"/>
                    </a:lnTo>
                    <a:lnTo>
                      <a:pt x="1021" y="1103"/>
                    </a:lnTo>
                    <a:lnTo>
                      <a:pt x="1004" y="1334"/>
                    </a:lnTo>
                    <a:lnTo>
                      <a:pt x="972" y="1557"/>
                    </a:lnTo>
                    <a:lnTo>
                      <a:pt x="934" y="1712"/>
                    </a:lnTo>
                    <a:lnTo>
                      <a:pt x="900" y="1807"/>
                    </a:lnTo>
                    <a:lnTo>
                      <a:pt x="879" y="1854"/>
                    </a:lnTo>
                    <a:lnTo>
                      <a:pt x="831" y="1946"/>
                    </a:lnTo>
                    <a:lnTo>
                      <a:pt x="722" y="2120"/>
                    </a:lnTo>
                    <a:lnTo>
                      <a:pt x="595" y="2281"/>
                    </a:lnTo>
                    <a:lnTo>
                      <a:pt x="453" y="2430"/>
                    </a:lnTo>
                    <a:lnTo>
                      <a:pt x="373" y="2497"/>
                    </a:lnTo>
                    <a:lnTo>
                      <a:pt x="333" y="2533"/>
                    </a:lnTo>
                    <a:lnTo>
                      <a:pt x="257" y="2614"/>
                    </a:lnTo>
                    <a:lnTo>
                      <a:pt x="190" y="2703"/>
                    </a:lnTo>
                    <a:lnTo>
                      <a:pt x="133" y="2803"/>
                    </a:lnTo>
                    <a:lnTo>
                      <a:pt x="84" y="2911"/>
                    </a:lnTo>
                    <a:lnTo>
                      <a:pt x="46" y="3027"/>
                    </a:lnTo>
                    <a:lnTo>
                      <a:pt x="19" y="3151"/>
                    </a:lnTo>
                    <a:lnTo>
                      <a:pt x="3" y="3284"/>
                    </a:lnTo>
                    <a:lnTo>
                      <a:pt x="0" y="3353"/>
                    </a:lnTo>
                    <a:lnTo>
                      <a:pt x="5753" y="3353"/>
                    </a:lnTo>
                    <a:lnTo>
                      <a:pt x="5753" y="335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A48DE83-105E-D70F-221A-CCE2032C1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3771"/>
                <a:ext cx="1918" cy="1117"/>
              </a:xfrm>
              <a:custGeom>
                <a:avLst/>
                <a:gdLst>
                  <a:gd name="T0" fmla="*/ 5750 w 5753"/>
                  <a:gd name="T1" fmla="*/ 79 h 3352"/>
                  <a:gd name="T2" fmla="*/ 5698 w 5753"/>
                  <a:gd name="T3" fmla="*/ 364 h 3352"/>
                  <a:gd name="T4" fmla="*/ 5594 w 5753"/>
                  <a:gd name="T5" fmla="*/ 603 h 3352"/>
                  <a:gd name="T6" fmla="*/ 5444 w 5753"/>
                  <a:gd name="T7" fmla="*/ 797 h 3352"/>
                  <a:gd name="T8" fmla="*/ 5303 w 5753"/>
                  <a:gd name="T9" fmla="*/ 911 h 3352"/>
                  <a:gd name="T10" fmla="*/ 5200 w 5753"/>
                  <a:gd name="T11" fmla="*/ 1003 h 3352"/>
                  <a:gd name="T12" fmla="*/ 4995 w 5753"/>
                  <a:gd name="T13" fmla="*/ 1276 h 3352"/>
                  <a:gd name="T14" fmla="*/ 4874 w 5753"/>
                  <a:gd name="T15" fmla="*/ 1499 h 3352"/>
                  <a:gd name="T16" fmla="*/ 4819 w 5753"/>
                  <a:gd name="T17" fmla="*/ 1640 h 3352"/>
                  <a:gd name="T18" fmla="*/ 4749 w 5753"/>
                  <a:gd name="T19" fmla="*/ 2019 h 3352"/>
                  <a:gd name="T20" fmla="*/ 4718 w 5753"/>
                  <a:gd name="T21" fmla="*/ 2475 h 3352"/>
                  <a:gd name="T22" fmla="*/ 4678 w 5753"/>
                  <a:gd name="T23" fmla="*/ 2830 h 3352"/>
                  <a:gd name="T24" fmla="*/ 4628 w 5753"/>
                  <a:gd name="T25" fmla="*/ 2990 h 3352"/>
                  <a:gd name="T26" fmla="*/ 4570 w 5753"/>
                  <a:gd name="T27" fmla="*/ 3080 h 3352"/>
                  <a:gd name="T28" fmla="*/ 4491 w 5753"/>
                  <a:gd name="T29" fmla="*/ 3145 h 3352"/>
                  <a:gd name="T30" fmla="*/ 4340 w 5753"/>
                  <a:gd name="T31" fmla="*/ 3214 h 3352"/>
                  <a:gd name="T32" fmla="*/ 3981 w 5753"/>
                  <a:gd name="T33" fmla="*/ 3296 h 3352"/>
                  <a:gd name="T34" fmla="*/ 3487 w 5753"/>
                  <a:gd name="T35" fmla="*/ 3339 h 3352"/>
                  <a:gd name="T36" fmla="*/ 2876 w 5753"/>
                  <a:gd name="T37" fmla="*/ 3352 h 3352"/>
                  <a:gd name="T38" fmla="*/ 2266 w 5753"/>
                  <a:gd name="T39" fmla="*/ 3339 h 3352"/>
                  <a:gd name="T40" fmla="*/ 1772 w 5753"/>
                  <a:gd name="T41" fmla="*/ 3296 h 3352"/>
                  <a:gd name="T42" fmla="*/ 1413 w 5753"/>
                  <a:gd name="T43" fmla="*/ 3214 h 3352"/>
                  <a:gd name="T44" fmla="*/ 1261 w 5753"/>
                  <a:gd name="T45" fmla="*/ 3145 h 3352"/>
                  <a:gd name="T46" fmla="*/ 1183 w 5753"/>
                  <a:gd name="T47" fmla="*/ 3080 h 3352"/>
                  <a:gd name="T48" fmla="*/ 1125 w 5753"/>
                  <a:gd name="T49" fmla="*/ 2990 h 3352"/>
                  <a:gd name="T50" fmla="*/ 1075 w 5753"/>
                  <a:gd name="T51" fmla="*/ 2830 h 3352"/>
                  <a:gd name="T52" fmla="*/ 1034 w 5753"/>
                  <a:gd name="T53" fmla="*/ 2475 h 3352"/>
                  <a:gd name="T54" fmla="*/ 1004 w 5753"/>
                  <a:gd name="T55" fmla="*/ 2019 h 3352"/>
                  <a:gd name="T56" fmla="*/ 934 w 5753"/>
                  <a:gd name="T57" fmla="*/ 1640 h 3352"/>
                  <a:gd name="T58" fmla="*/ 879 w 5753"/>
                  <a:gd name="T59" fmla="*/ 1499 h 3352"/>
                  <a:gd name="T60" fmla="*/ 722 w 5753"/>
                  <a:gd name="T61" fmla="*/ 1231 h 3352"/>
                  <a:gd name="T62" fmla="*/ 453 w 5753"/>
                  <a:gd name="T63" fmla="*/ 921 h 3352"/>
                  <a:gd name="T64" fmla="*/ 333 w 5753"/>
                  <a:gd name="T65" fmla="*/ 818 h 3352"/>
                  <a:gd name="T66" fmla="*/ 190 w 5753"/>
                  <a:gd name="T67" fmla="*/ 648 h 3352"/>
                  <a:gd name="T68" fmla="*/ 84 w 5753"/>
                  <a:gd name="T69" fmla="*/ 440 h 3352"/>
                  <a:gd name="T70" fmla="*/ 19 w 5753"/>
                  <a:gd name="T71" fmla="*/ 200 h 3352"/>
                  <a:gd name="T72" fmla="*/ 0 w 5753"/>
                  <a:gd name="T73" fmla="*/ 0 h 3352"/>
                  <a:gd name="T74" fmla="*/ 5753 w 5753"/>
                  <a:gd name="T75" fmla="*/ 0 h 3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2">
                    <a:moveTo>
                      <a:pt x="5753" y="0"/>
                    </a:moveTo>
                    <a:lnTo>
                      <a:pt x="5750" y="79"/>
                    </a:lnTo>
                    <a:lnTo>
                      <a:pt x="5730" y="227"/>
                    </a:lnTo>
                    <a:lnTo>
                      <a:pt x="5698" y="364"/>
                    </a:lnTo>
                    <a:lnTo>
                      <a:pt x="5652" y="489"/>
                    </a:lnTo>
                    <a:lnTo>
                      <a:pt x="5594" y="603"/>
                    </a:lnTo>
                    <a:lnTo>
                      <a:pt x="5524" y="707"/>
                    </a:lnTo>
                    <a:lnTo>
                      <a:pt x="5444" y="797"/>
                    </a:lnTo>
                    <a:lnTo>
                      <a:pt x="5354" y="877"/>
                    </a:lnTo>
                    <a:lnTo>
                      <a:pt x="5303" y="911"/>
                    </a:lnTo>
                    <a:lnTo>
                      <a:pt x="5267" y="939"/>
                    </a:lnTo>
                    <a:lnTo>
                      <a:pt x="5200" y="1003"/>
                    </a:lnTo>
                    <a:lnTo>
                      <a:pt x="5103" y="1114"/>
                    </a:lnTo>
                    <a:lnTo>
                      <a:pt x="4995" y="1276"/>
                    </a:lnTo>
                    <a:lnTo>
                      <a:pt x="4907" y="1431"/>
                    </a:lnTo>
                    <a:lnTo>
                      <a:pt x="4874" y="1499"/>
                    </a:lnTo>
                    <a:lnTo>
                      <a:pt x="4852" y="1544"/>
                    </a:lnTo>
                    <a:lnTo>
                      <a:pt x="4819" y="1640"/>
                    </a:lnTo>
                    <a:lnTo>
                      <a:pt x="4780" y="1796"/>
                    </a:lnTo>
                    <a:lnTo>
                      <a:pt x="4749" y="2019"/>
                    </a:lnTo>
                    <a:lnTo>
                      <a:pt x="4731" y="2249"/>
                    </a:lnTo>
                    <a:lnTo>
                      <a:pt x="4718" y="2475"/>
                    </a:lnTo>
                    <a:lnTo>
                      <a:pt x="4701" y="2687"/>
                    </a:lnTo>
                    <a:lnTo>
                      <a:pt x="4678" y="2830"/>
                    </a:lnTo>
                    <a:lnTo>
                      <a:pt x="4655" y="2915"/>
                    </a:lnTo>
                    <a:lnTo>
                      <a:pt x="4628" y="2990"/>
                    </a:lnTo>
                    <a:lnTo>
                      <a:pt x="4592" y="3053"/>
                    </a:lnTo>
                    <a:lnTo>
                      <a:pt x="4570" y="3080"/>
                    </a:lnTo>
                    <a:lnTo>
                      <a:pt x="4549" y="3103"/>
                    </a:lnTo>
                    <a:lnTo>
                      <a:pt x="4491" y="3145"/>
                    </a:lnTo>
                    <a:lnTo>
                      <a:pt x="4422" y="3182"/>
                    </a:lnTo>
                    <a:lnTo>
                      <a:pt x="4340" y="3214"/>
                    </a:lnTo>
                    <a:lnTo>
                      <a:pt x="4200" y="3256"/>
                    </a:lnTo>
                    <a:lnTo>
                      <a:pt x="3981" y="3296"/>
                    </a:lnTo>
                    <a:lnTo>
                      <a:pt x="3741" y="3324"/>
                    </a:lnTo>
                    <a:lnTo>
                      <a:pt x="3487" y="3339"/>
                    </a:lnTo>
                    <a:lnTo>
                      <a:pt x="3108" y="3351"/>
                    </a:lnTo>
                    <a:lnTo>
                      <a:pt x="2876" y="3352"/>
                    </a:lnTo>
                    <a:lnTo>
                      <a:pt x="2646" y="3351"/>
                    </a:lnTo>
                    <a:lnTo>
                      <a:pt x="2266" y="3339"/>
                    </a:lnTo>
                    <a:lnTo>
                      <a:pt x="2014" y="3324"/>
                    </a:lnTo>
                    <a:lnTo>
                      <a:pt x="1772" y="3296"/>
                    </a:lnTo>
                    <a:lnTo>
                      <a:pt x="1553" y="3256"/>
                    </a:lnTo>
                    <a:lnTo>
                      <a:pt x="1413" y="3214"/>
                    </a:lnTo>
                    <a:lnTo>
                      <a:pt x="1331" y="3182"/>
                    </a:lnTo>
                    <a:lnTo>
                      <a:pt x="1261" y="3145"/>
                    </a:lnTo>
                    <a:lnTo>
                      <a:pt x="1204" y="3103"/>
                    </a:lnTo>
                    <a:lnTo>
                      <a:pt x="1183" y="3080"/>
                    </a:lnTo>
                    <a:lnTo>
                      <a:pt x="1161" y="3053"/>
                    </a:lnTo>
                    <a:lnTo>
                      <a:pt x="1125" y="2990"/>
                    </a:lnTo>
                    <a:lnTo>
                      <a:pt x="1096" y="2915"/>
                    </a:lnTo>
                    <a:lnTo>
                      <a:pt x="1075" y="2830"/>
                    </a:lnTo>
                    <a:lnTo>
                      <a:pt x="1052" y="2687"/>
                    </a:lnTo>
                    <a:lnTo>
                      <a:pt x="1034" y="2475"/>
                    </a:lnTo>
                    <a:lnTo>
                      <a:pt x="1021" y="2249"/>
                    </a:lnTo>
                    <a:lnTo>
                      <a:pt x="1004" y="2019"/>
                    </a:lnTo>
                    <a:lnTo>
                      <a:pt x="972" y="1796"/>
                    </a:lnTo>
                    <a:lnTo>
                      <a:pt x="934" y="1640"/>
                    </a:lnTo>
                    <a:lnTo>
                      <a:pt x="900" y="1544"/>
                    </a:lnTo>
                    <a:lnTo>
                      <a:pt x="879" y="1499"/>
                    </a:lnTo>
                    <a:lnTo>
                      <a:pt x="831" y="1407"/>
                    </a:lnTo>
                    <a:lnTo>
                      <a:pt x="722" y="1231"/>
                    </a:lnTo>
                    <a:lnTo>
                      <a:pt x="595" y="1070"/>
                    </a:lnTo>
                    <a:lnTo>
                      <a:pt x="453" y="921"/>
                    </a:lnTo>
                    <a:lnTo>
                      <a:pt x="373" y="854"/>
                    </a:lnTo>
                    <a:lnTo>
                      <a:pt x="333" y="818"/>
                    </a:lnTo>
                    <a:lnTo>
                      <a:pt x="257" y="738"/>
                    </a:lnTo>
                    <a:lnTo>
                      <a:pt x="190" y="648"/>
                    </a:lnTo>
                    <a:lnTo>
                      <a:pt x="133" y="548"/>
                    </a:lnTo>
                    <a:lnTo>
                      <a:pt x="84" y="440"/>
                    </a:lnTo>
                    <a:lnTo>
                      <a:pt x="46" y="324"/>
                    </a:lnTo>
                    <a:lnTo>
                      <a:pt x="19" y="200"/>
                    </a:lnTo>
                    <a:lnTo>
                      <a:pt x="3" y="69"/>
                    </a:lnTo>
                    <a:lnTo>
                      <a:pt x="0" y="0"/>
                    </a:lnTo>
                    <a:lnTo>
                      <a:pt x="5753" y="0"/>
                    </a:lnTo>
                    <a:lnTo>
                      <a:pt x="5753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C90B8044-9457-58DC-8BE7-BDD773790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rgbClr val="FE913E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B118BC8E-8DE3-7A08-7028-0DF6C2713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093 w 5761"/>
                  <a:gd name="T1" fmla="*/ 0 h 6913"/>
                  <a:gd name="T2" fmla="*/ 756 w 5761"/>
                  <a:gd name="T3" fmla="*/ 69 h 6913"/>
                  <a:gd name="T4" fmla="*/ 462 w 5761"/>
                  <a:gd name="T5" fmla="*/ 227 h 6913"/>
                  <a:gd name="T6" fmla="*/ 229 w 5761"/>
                  <a:gd name="T7" fmla="*/ 462 h 6913"/>
                  <a:gd name="T8" fmla="*/ 69 w 5761"/>
                  <a:gd name="T9" fmla="*/ 756 h 6913"/>
                  <a:gd name="T10" fmla="*/ 1 w 5761"/>
                  <a:gd name="T11" fmla="*/ 1091 h 6913"/>
                  <a:gd name="T12" fmla="*/ 0 w 5761"/>
                  <a:gd name="T13" fmla="*/ 5761 h 6913"/>
                  <a:gd name="T14" fmla="*/ 36 w 5761"/>
                  <a:gd name="T15" fmla="*/ 6049 h 6913"/>
                  <a:gd name="T16" fmla="*/ 167 w 5761"/>
                  <a:gd name="T17" fmla="*/ 6358 h 6913"/>
                  <a:gd name="T18" fmla="*/ 377 w 5761"/>
                  <a:gd name="T19" fmla="*/ 6613 h 6913"/>
                  <a:gd name="T20" fmla="*/ 652 w 5761"/>
                  <a:gd name="T21" fmla="*/ 6799 h 6913"/>
                  <a:gd name="T22" fmla="*/ 976 w 5761"/>
                  <a:gd name="T23" fmla="*/ 6900 h 6913"/>
                  <a:gd name="T24" fmla="*/ 4609 w 5761"/>
                  <a:gd name="T25" fmla="*/ 6913 h 6913"/>
                  <a:gd name="T26" fmla="*/ 4897 w 5761"/>
                  <a:gd name="T27" fmla="*/ 6877 h 6913"/>
                  <a:gd name="T28" fmla="*/ 5206 w 5761"/>
                  <a:gd name="T29" fmla="*/ 6746 h 6913"/>
                  <a:gd name="T30" fmla="*/ 5461 w 5761"/>
                  <a:gd name="T31" fmla="*/ 6535 h 6913"/>
                  <a:gd name="T32" fmla="*/ 5647 w 5761"/>
                  <a:gd name="T33" fmla="*/ 6260 h 6913"/>
                  <a:gd name="T34" fmla="*/ 5748 w 5761"/>
                  <a:gd name="T35" fmla="*/ 5936 h 6913"/>
                  <a:gd name="T36" fmla="*/ 5761 w 5761"/>
                  <a:gd name="T37" fmla="*/ 3456 h 6913"/>
                  <a:gd name="T38" fmla="*/ 5748 w 5761"/>
                  <a:gd name="T39" fmla="*/ 976 h 6913"/>
                  <a:gd name="T40" fmla="*/ 5647 w 5761"/>
                  <a:gd name="T41" fmla="*/ 652 h 6913"/>
                  <a:gd name="T42" fmla="*/ 5461 w 5761"/>
                  <a:gd name="T43" fmla="*/ 377 h 6913"/>
                  <a:gd name="T44" fmla="*/ 5206 w 5761"/>
                  <a:gd name="T45" fmla="*/ 165 h 6913"/>
                  <a:gd name="T46" fmla="*/ 4897 w 5761"/>
                  <a:gd name="T47" fmla="*/ 36 h 6913"/>
                  <a:gd name="T48" fmla="*/ 4609 w 5761"/>
                  <a:gd name="T49" fmla="*/ 0 h 6913"/>
                  <a:gd name="T50" fmla="*/ 4725 w 5761"/>
                  <a:gd name="T51" fmla="*/ 391 h 6913"/>
                  <a:gd name="T52" fmla="*/ 4941 w 5761"/>
                  <a:gd name="T53" fmla="*/ 459 h 6913"/>
                  <a:gd name="T54" fmla="*/ 5126 w 5761"/>
                  <a:gd name="T55" fmla="*/ 583 h 6913"/>
                  <a:gd name="T56" fmla="*/ 5265 w 5761"/>
                  <a:gd name="T57" fmla="*/ 753 h 6913"/>
                  <a:gd name="T58" fmla="*/ 5353 w 5761"/>
                  <a:gd name="T59" fmla="*/ 960 h 6913"/>
                  <a:gd name="T60" fmla="*/ 5376 w 5761"/>
                  <a:gd name="T61" fmla="*/ 1152 h 6913"/>
                  <a:gd name="T62" fmla="*/ 5376 w 5761"/>
                  <a:gd name="T63" fmla="*/ 5799 h 6913"/>
                  <a:gd name="T64" fmla="*/ 5330 w 5761"/>
                  <a:gd name="T65" fmla="*/ 6024 h 6913"/>
                  <a:gd name="T66" fmla="*/ 5224 w 5761"/>
                  <a:gd name="T67" fmla="*/ 6220 h 6913"/>
                  <a:gd name="T68" fmla="*/ 5068 w 5761"/>
                  <a:gd name="T69" fmla="*/ 6376 h 6913"/>
                  <a:gd name="T70" fmla="*/ 4872 w 5761"/>
                  <a:gd name="T71" fmla="*/ 6482 h 6913"/>
                  <a:gd name="T72" fmla="*/ 4648 w 5761"/>
                  <a:gd name="T73" fmla="*/ 6528 h 6913"/>
                  <a:gd name="T74" fmla="*/ 1113 w 5761"/>
                  <a:gd name="T75" fmla="*/ 6528 h 6913"/>
                  <a:gd name="T76" fmla="*/ 889 w 5761"/>
                  <a:gd name="T77" fmla="*/ 6482 h 6913"/>
                  <a:gd name="T78" fmla="*/ 693 w 5761"/>
                  <a:gd name="T79" fmla="*/ 6376 h 6913"/>
                  <a:gd name="T80" fmla="*/ 537 w 5761"/>
                  <a:gd name="T81" fmla="*/ 6220 h 6913"/>
                  <a:gd name="T82" fmla="*/ 431 w 5761"/>
                  <a:gd name="T83" fmla="*/ 6024 h 6913"/>
                  <a:gd name="T84" fmla="*/ 385 w 5761"/>
                  <a:gd name="T85" fmla="*/ 5799 h 6913"/>
                  <a:gd name="T86" fmla="*/ 385 w 5761"/>
                  <a:gd name="T87" fmla="*/ 1152 h 6913"/>
                  <a:gd name="T88" fmla="*/ 408 w 5761"/>
                  <a:gd name="T89" fmla="*/ 960 h 6913"/>
                  <a:gd name="T90" fmla="*/ 495 w 5761"/>
                  <a:gd name="T91" fmla="*/ 753 h 6913"/>
                  <a:gd name="T92" fmla="*/ 635 w 5761"/>
                  <a:gd name="T93" fmla="*/ 583 h 6913"/>
                  <a:gd name="T94" fmla="*/ 819 w 5761"/>
                  <a:gd name="T95" fmla="*/ 459 h 6913"/>
                  <a:gd name="T96" fmla="*/ 1036 w 5761"/>
                  <a:gd name="T97" fmla="*/ 391 h 6913"/>
                  <a:gd name="T98" fmla="*/ 4609 w 5761"/>
                  <a:gd name="T99" fmla="*/ 383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  <a:moveTo>
                      <a:pt x="4609" y="383"/>
                    </a:moveTo>
                    <a:lnTo>
                      <a:pt x="4648" y="384"/>
                    </a:lnTo>
                    <a:lnTo>
                      <a:pt x="4725" y="391"/>
                    </a:lnTo>
                    <a:lnTo>
                      <a:pt x="4800" y="407"/>
                    </a:lnTo>
                    <a:lnTo>
                      <a:pt x="4872" y="430"/>
                    </a:lnTo>
                    <a:lnTo>
                      <a:pt x="4941" y="459"/>
                    </a:lnTo>
                    <a:lnTo>
                      <a:pt x="5006" y="495"/>
                    </a:lnTo>
                    <a:lnTo>
                      <a:pt x="5068" y="535"/>
                    </a:lnTo>
                    <a:lnTo>
                      <a:pt x="5126" y="583"/>
                    </a:lnTo>
                    <a:lnTo>
                      <a:pt x="5178" y="635"/>
                    </a:lnTo>
                    <a:lnTo>
                      <a:pt x="5224" y="692"/>
                    </a:lnTo>
                    <a:lnTo>
                      <a:pt x="5265" y="753"/>
                    </a:lnTo>
                    <a:lnTo>
                      <a:pt x="5301" y="819"/>
                    </a:lnTo>
                    <a:lnTo>
                      <a:pt x="5330" y="887"/>
                    </a:lnTo>
                    <a:lnTo>
                      <a:pt x="5353" y="960"/>
                    </a:lnTo>
                    <a:lnTo>
                      <a:pt x="5368" y="1035"/>
                    </a:lnTo>
                    <a:lnTo>
                      <a:pt x="5376" y="1112"/>
                    </a:lnTo>
                    <a:lnTo>
                      <a:pt x="5376" y="1152"/>
                    </a:lnTo>
                    <a:lnTo>
                      <a:pt x="5376" y="3456"/>
                    </a:lnTo>
                    <a:lnTo>
                      <a:pt x="5376" y="5761"/>
                    </a:lnTo>
                    <a:lnTo>
                      <a:pt x="5376" y="5799"/>
                    </a:lnTo>
                    <a:lnTo>
                      <a:pt x="5368" y="5877"/>
                    </a:lnTo>
                    <a:lnTo>
                      <a:pt x="5353" y="5952"/>
                    </a:lnTo>
                    <a:lnTo>
                      <a:pt x="5330" y="6024"/>
                    </a:lnTo>
                    <a:lnTo>
                      <a:pt x="5301" y="6093"/>
                    </a:lnTo>
                    <a:lnTo>
                      <a:pt x="5265" y="6158"/>
                    </a:lnTo>
                    <a:lnTo>
                      <a:pt x="5224" y="6220"/>
                    </a:lnTo>
                    <a:lnTo>
                      <a:pt x="5178" y="6276"/>
                    </a:lnTo>
                    <a:lnTo>
                      <a:pt x="5126" y="6328"/>
                    </a:lnTo>
                    <a:lnTo>
                      <a:pt x="5068" y="6376"/>
                    </a:lnTo>
                    <a:lnTo>
                      <a:pt x="5006" y="6417"/>
                    </a:lnTo>
                    <a:lnTo>
                      <a:pt x="4941" y="6453"/>
                    </a:lnTo>
                    <a:lnTo>
                      <a:pt x="4872" y="6482"/>
                    </a:lnTo>
                    <a:lnTo>
                      <a:pt x="4800" y="6504"/>
                    </a:lnTo>
                    <a:lnTo>
                      <a:pt x="4725" y="6520"/>
                    </a:lnTo>
                    <a:lnTo>
                      <a:pt x="4648" y="6528"/>
                    </a:lnTo>
                    <a:lnTo>
                      <a:pt x="4609" y="6528"/>
                    </a:lnTo>
                    <a:lnTo>
                      <a:pt x="1152" y="6528"/>
                    </a:lnTo>
                    <a:lnTo>
                      <a:pt x="1113" y="6528"/>
                    </a:lnTo>
                    <a:lnTo>
                      <a:pt x="1036" y="6520"/>
                    </a:lnTo>
                    <a:lnTo>
                      <a:pt x="961" y="6504"/>
                    </a:lnTo>
                    <a:lnTo>
                      <a:pt x="889" y="6482"/>
                    </a:lnTo>
                    <a:lnTo>
                      <a:pt x="819" y="6453"/>
                    </a:lnTo>
                    <a:lnTo>
                      <a:pt x="755" y="6417"/>
                    </a:lnTo>
                    <a:lnTo>
                      <a:pt x="693" y="6376"/>
                    </a:lnTo>
                    <a:lnTo>
                      <a:pt x="635" y="6328"/>
                    </a:lnTo>
                    <a:lnTo>
                      <a:pt x="583" y="6276"/>
                    </a:lnTo>
                    <a:lnTo>
                      <a:pt x="537" y="6220"/>
                    </a:lnTo>
                    <a:lnTo>
                      <a:pt x="495" y="6158"/>
                    </a:lnTo>
                    <a:lnTo>
                      <a:pt x="459" y="6093"/>
                    </a:lnTo>
                    <a:lnTo>
                      <a:pt x="431" y="6024"/>
                    </a:lnTo>
                    <a:lnTo>
                      <a:pt x="408" y="5952"/>
                    </a:lnTo>
                    <a:lnTo>
                      <a:pt x="393" y="5877"/>
                    </a:lnTo>
                    <a:lnTo>
                      <a:pt x="385" y="5799"/>
                    </a:lnTo>
                    <a:lnTo>
                      <a:pt x="385" y="5761"/>
                    </a:lnTo>
                    <a:lnTo>
                      <a:pt x="385" y="3456"/>
                    </a:lnTo>
                    <a:lnTo>
                      <a:pt x="385" y="1152"/>
                    </a:lnTo>
                    <a:lnTo>
                      <a:pt x="385" y="1112"/>
                    </a:lnTo>
                    <a:lnTo>
                      <a:pt x="393" y="1035"/>
                    </a:lnTo>
                    <a:lnTo>
                      <a:pt x="408" y="960"/>
                    </a:lnTo>
                    <a:lnTo>
                      <a:pt x="431" y="887"/>
                    </a:lnTo>
                    <a:lnTo>
                      <a:pt x="459" y="819"/>
                    </a:lnTo>
                    <a:lnTo>
                      <a:pt x="495" y="753"/>
                    </a:lnTo>
                    <a:lnTo>
                      <a:pt x="537" y="692"/>
                    </a:lnTo>
                    <a:lnTo>
                      <a:pt x="583" y="635"/>
                    </a:lnTo>
                    <a:lnTo>
                      <a:pt x="635" y="583"/>
                    </a:lnTo>
                    <a:lnTo>
                      <a:pt x="693" y="535"/>
                    </a:lnTo>
                    <a:lnTo>
                      <a:pt x="755" y="495"/>
                    </a:lnTo>
                    <a:lnTo>
                      <a:pt x="819" y="459"/>
                    </a:lnTo>
                    <a:lnTo>
                      <a:pt x="889" y="430"/>
                    </a:lnTo>
                    <a:lnTo>
                      <a:pt x="961" y="407"/>
                    </a:lnTo>
                    <a:lnTo>
                      <a:pt x="1036" y="391"/>
                    </a:lnTo>
                    <a:lnTo>
                      <a:pt x="1113" y="384"/>
                    </a:lnTo>
                    <a:lnTo>
                      <a:pt x="1152" y="383"/>
                    </a:lnTo>
                    <a:lnTo>
                      <a:pt x="4609" y="38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FE913E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aphicFrame>
          <p:nvGraphicFramePr>
            <p:cNvPr id="30" name="다이어그램 29">
              <a:extLst>
                <a:ext uri="{FF2B5EF4-FFF2-40B4-BE49-F238E27FC236}">
                  <a16:creationId xmlns:a16="http://schemas.microsoft.com/office/drawing/2014/main" id="{6CB2F82E-C0DC-CFE2-C2D0-ED656F99C8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9032623"/>
                </p:ext>
              </p:extLst>
            </p:nvPr>
          </p:nvGraphicFramePr>
          <p:xfrm>
            <a:off x="1385732" y="1884275"/>
            <a:ext cx="2606668" cy="30480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120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B03E2A-8647-53DD-B4B4-8AFB10FE3D43}"/>
              </a:ext>
            </a:extLst>
          </p:cNvPr>
          <p:cNvSpPr/>
          <p:nvPr/>
        </p:nvSpPr>
        <p:spPr>
          <a:xfrm>
            <a:off x="5849383" y="1512628"/>
            <a:ext cx="4073451" cy="45908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139700" dir="2700000" algn="tl" rotWithShape="0">
              <a:srgbClr val="1E2E6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CF7061-1A09-3F57-F645-A87B09684C7B}"/>
              </a:ext>
            </a:extLst>
          </p:cNvPr>
          <p:cNvCxnSpPr/>
          <p:nvPr/>
        </p:nvCxnSpPr>
        <p:spPr>
          <a:xfrm rot="16200000" flipV="1">
            <a:off x="6003146" y="1049531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67">
            <a:extLst>
              <a:ext uri="{FF2B5EF4-FFF2-40B4-BE49-F238E27FC236}">
                <a16:creationId xmlns:a16="http://schemas.microsoft.com/office/drawing/2014/main" id="{FC89594E-A105-CD64-D29B-288A24736346}"/>
              </a:ext>
            </a:extLst>
          </p:cNvPr>
          <p:cNvSpPr/>
          <p:nvPr/>
        </p:nvSpPr>
        <p:spPr>
          <a:xfrm>
            <a:off x="3409590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C71EEC-281D-C9EA-313F-E97E82AB46FD}"/>
              </a:ext>
            </a:extLst>
          </p:cNvPr>
          <p:cNvSpPr/>
          <p:nvPr/>
        </p:nvSpPr>
        <p:spPr>
          <a:xfrm>
            <a:off x="3425100" y="3577758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" name="모서리가 둥근 사각형 설명선 69">
            <a:extLst>
              <a:ext uri="{FF2B5EF4-FFF2-40B4-BE49-F238E27FC236}">
                <a16:creationId xmlns:a16="http://schemas.microsoft.com/office/drawing/2014/main" id="{B11C9A8A-BB3A-3BD7-3D68-825AF6B6E7F3}"/>
              </a:ext>
            </a:extLst>
          </p:cNvPr>
          <p:cNvSpPr/>
          <p:nvPr/>
        </p:nvSpPr>
        <p:spPr>
          <a:xfrm>
            <a:off x="4545808" y="334859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B26CED-7228-38C2-A52F-B8713E9FBC60}"/>
              </a:ext>
            </a:extLst>
          </p:cNvPr>
          <p:cNvCxnSpPr/>
          <p:nvPr/>
        </p:nvCxnSpPr>
        <p:spPr>
          <a:xfrm rot="16200000" flipV="1">
            <a:off x="3826853" y="1647113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918FF-B78F-BF6B-5D33-2F5517A9E667}"/>
              </a:ext>
            </a:extLst>
          </p:cNvPr>
          <p:cNvSpPr/>
          <p:nvPr/>
        </p:nvSpPr>
        <p:spPr>
          <a:xfrm>
            <a:off x="1923864" y="2300388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9496-2D6A-093B-2C98-78D059521A05}"/>
              </a:ext>
            </a:extLst>
          </p:cNvPr>
          <p:cNvSpPr/>
          <p:nvPr/>
        </p:nvSpPr>
        <p:spPr>
          <a:xfrm>
            <a:off x="4753645" y="2300388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73">
            <a:extLst>
              <a:ext uri="{FF2B5EF4-FFF2-40B4-BE49-F238E27FC236}">
                <a16:creationId xmlns:a16="http://schemas.microsoft.com/office/drawing/2014/main" id="{715A7D7C-9FFC-F659-940E-8D2E794758F8}"/>
              </a:ext>
            </a:extLst>
          </p:cNvPr>
          <p:cNvSpPr/>
          <p:nvPr/>
        </p:nvSpPr>
        <p:spPr>
          <a:xfrm>
            <a:off x="7423174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7B4E24-9F61-2501-FE8F-5D12E69F719A}"/>
              </a:ext>
            </a:extLst>
          </p:cNvPr>
          <p:cNvSpPr/>
          <p:nvPr/>
        </p:nvSpPr>
        <p:spPr>
          <a:xfrm>
            <a:off x="7438684" y="2964564"/>
            <a:ext cx="892270" cy="1675300"/>
          </a:xfrm>
          <a:prstGeom prst="rect">
            <a:avLst/>
          </a:prstGeom>
          <a:solidFill>
            <a:srgbClr val="FE913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5" name="모서리가 둥근 사각형 설명선 75">
            <a:extLst>
              <a:ext uri="{FF2B5EF4-FFF2-40B4-BE49-F238E27FC236}">
                <a16:creationId xmlns:a16="http://schemas.microsoft.com/office/drawing/2014/main" id="{A7D68285-3376-7D38-3767-0D73193551B8}"/>
              </a:ext>
            </a:extLst>
          </p:cNvPr>
          <p:cNvSpPr/>
          <p:nvPr/>
        </p:nvSpPr>
        <p:spPr>
          <a:xfrm>
            <a:off x="8559392" y="278585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E913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037866-C132-3BF7-59C1-952BC46B9078}"/>
              </a:ext>
            </a:extLst>
          </p:cNvPr>
          <p:cNvCxnSpPr/>
          <p:nvPr/>
        </p:nvCxnSpPr>
        <p:spPr>
          <a:xfrm rot="16200000" flipV="1">
            <a:off x="7840437" y="2825822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987F0A-54A4-9832-6A5F-8B683AB048CA}"/>
              </a:ext>
            </a:extLst>
          </p:cNvPr>
          <p:cNvSpPr/>
          <p:nvPr/>
        </p:nvSpPr>
        <p:spPr>
          <a:xfrm>
            <a:off x="5892563" y="3479097"/>
            <a:ext cx="10855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32007C-A043-4CDF-ABCE-6E4322759D3F}"/>
              </a:ext>
            </a:extLst>
          </p:cNvPr>
          <p:cNvSpPr/>
          <p:nvPr/>
        </p:nvSpPr>
        <p:spPr>
          <a:xfrm>
            <a:off x="8767229" y="347909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B0FC82-3FB1-9102-F0BD-ADE0B7C465ED}"/>
              </a:ext>
            </a:extLst>
          </p:cNvPr>
          <p:cNvSpPr/>
          <p:nvPr/>
        </p:nvSpPr>
        <p:spPr>
          <a:xfrm>
            <a:off x="2878520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FE0168-67E1-5526-4E1E-FDF21B4CD09E}"/>
              </a:ext>
            </a:extLst>
          </p:cNvPr>
          <p:cNvSpPr/>
          <p:nvPr/>
        </p:nvSpPr>
        <p:spPr>
          <a:xfrm>
            <a:off x="6892104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4755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3">
            <a:extLst>
              <a:ext uri="{FF2B5EF4-FFF2-40B4-BE49-F238E27FC236}">
                <a16:creationId xmlns:a16="http://schemas.microsoft.com/office/drawing/2014/main" id="{6A0ADC5B-266D-D568-0396-647043063289}"/>
              </a:ext>
            </a:extLst>
          </p:cNvPr>
          <p:cNvSpPr/>
          <p:nvPr/>
        </p:nvSpPr>
        <p:spPr>
          <a:xfrm rot="18900000">
            <a:off x="3044103" y="1942120"/>
            <a:ext cx="1738859" cy="4092314"/>
          </a:xfrm>
          <a:prstGeom prst="roundRect">
            <a:avLst>
              <a:gd name="adj" fmla="val 50000"/>
            </a:avLst>
          </a:prstGeom>
          <a:solidFill>
            <a:srgbClr val="94AA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AB78-EC9E-2351-4051-9BFEBFB5A679}"/>
              </a:ext>
            </a:extLst>
          </p:cNvPr>
          <p:cNvGrpSpPr/>
          <p:nvPr/>
        </p:nvGrpSpPr>
        <p:grpSpPr>
          <a:xfrm>
            <a:off x="2096276" y="2159052"/>
            <a:ext cx="1738800" cy="1738800"/>
            <a:chOff x="2529890" y="1386165"/>
            <a:chExt cx="1738800" cy="1738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3F519D0-15F5-B8AF-5635-0285ECC33951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AE58EE1-771C-EB4E-B404-3E9B1B06D0E6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46C328-0B0C-1DFC-7FC9-9FA315A1AD96}"/>
              </a:ext>
            </a:extLst>
          </p:cNvPr>
          <p:cNvGrpSpPr/>
          <p:nvPr/>
        </p:nvGrpSpPr>
        <p:grpSpPr>
          <a:xfrm>
            <a:off x="3913532" y="3988277"/>
            <a:ext cx="1738800" cy="1738800"/>
            <a:chOff x="2529890" y="1386165"/>
            <a:chExt cx="1738800" cy="17388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75A564F-57A6-2625-E9B3-B8BCE9D8A4C9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93BCC91-7581-88ED-B0C3-5F80DDEFF727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3CC9D-29BF-64C9-163B-BC1644C9CAE3}"/>
              </a:ext>
            </a:extLst>
          </p:cNvPr>
          <p:cNvSpPr/>
          <p:nvPr/>
        </p:nvSpPr>
        <p:spPr>
          <a:xfrm>
            <a:off x="1233901" y="4645884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BE7D9-E1FF-7348-F744-576AD795FBAA}"/>
              </a:ext>
            </a:extLst>
          </p:cNvPr>
          <p:cNvSpPr/>
          <p:nvPr/>
        </p:nvSpPr>
        <p:spPr>
          <a:xfrm>
            <a:off x="3990612" y="1388966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EB083AC-60E1-E613-A93F-71BB999C7AD7}"/>
              </a:ext>
            </a:extLst>
          </p:cNvPr>
          <p:cNvGrpSpPr/>
          <p:nvPr/>
        </p:nvGrpSpPr>
        <p:grpSpPr>
          <a:xfrm>
            <a:off x="1598386" y="3849917"/>
            <a:ext cx="1227364" cy="678542"/>
            <a:chOff x="1598386" y="3849917"/>
            <a:chExt cx="1227364" cy="678542"/>
          </a:xfrm>
        </p:grpSpPr>
        <p:sp>
          <p:nvSpPr>
            <p:cNvPr id="28" name="자유형: 도형 12">
              <a:extLst>
                <a:ext uri="{FF2B5EF4-FFF2-40B4-BE49-F238E27FC236}">
                  <a16:creationId xmlns:a16="http://schemas.microsoft.com/office/drawing/2014/main" id="{98D08493-4378-7D22-8AEA-15CDDA15C83D}"/>
                </a:ext>
              </a:extLst>
            </p:cNvPr>
            <p:cNvSpPr/>
            <p:nvPr/>
          </p:nvSpPr>
          <p:spPr>
            <a:xfrm>
              <a:off x="1598386" y="3849917"/>
              <a:ext cx="1227364" cy="678542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8542">
                  <a:moveTo>
                    <a:pt x="1227364" y="678542"/>
                  </a:moveTo>
                  <a:lnTo>
                    <a:pt x="624114" y="66765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13">
              <a:extLst>
                <a:ext uri="{FF2B5EF4-FFF2-40B4-BE49-F238E27FC236}">
                  <a16:creationId xmlns:a16="http://schemas.microsoft.com/office/drawing/2014/main" id="{9C79928E-A663-F15F-5E48-9427421E8DE2}"/>
                </a:ext>
              </a:extLst>
            </p:cNvPr>
            <p:cNvSpPr/>
            <p:nvPr/>
          </p:nvSpPr>
          <p:spPr>
            <a:xfrm>
              <a:off x="2112854" y="4024839"/>
              <a:ext cx="681264" cy="376633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8542">
                  <a:moveTo>
                    <a:pt x="1227364" y="678542"/>
                  </a:moveTo>
                  <a:lnTo>
                    <a:pt x="624114" y="66765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FBCBD59-1CA6-20E1-3CB4-E83AEDB89BB5}"/>
              </a:ext>
            </a:extLst>
          </p:cNvPr>
          <p:cNvGrpSpPr/>
          <p:nvPr/>
        </p:nvGrpSpPr>
        <p:grpSpPr>
          <a:xfrm>
            <a:off x="5308272" y="2740992"/>
            <a:ext cx="796360" cy="1233514"/>
            <a:chOff x="5308272" y="2740992"/>
            <a:chExt cx="796360" cy="1233514"/>
          </a:xfrm>
        </p:grpSpPr>
        <p:sp>
          <p:nvSpPr>
            <p:cNvPr id="30" name="자유형: 도형 14">
              <a:extLst>
                <a:ext uri="{FF2B5EF4-FFF2-40B4-BE49-F238E27FC236}">
                  <a16:creationId xmlns:a16="http://schemas.microsoft.com/office/drawing/2014/main" id="{D918241A-39CC-7EAB-77FF-E561D02CC5ED}"/>
                </a:ext>
              </a:extLst>
            </p:cNvPr>
            <p:cNvSpPr/>
            <p:nvPr/>
          </p:nvSpPr>
          <p:spPr>
            <a:xfrm rot="5400000">
              <a:off x="5153550" y="3017273"/>
              <a:ext cx="1227364" cy="674801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227364 w 1227364"/>
                <a:gd name="connsiteY0" fmla="*/ 678542 h 678542"/>
                <a:gd name="connsiteX1" fmla="*/ 621733 w 1227364"/>
                <a:gd name="connsiteY1" fmla="*/ 674801 h 678542"/>
                <a:gd name="connsiteX2" fmla="*/ 0 w 1227364"/>
                <a:gd name="connsiteY2" fmla="*/ 0 h 678542"/>
                <a:gd name="connsiteX0" fmla="*/ 1227364 w 1227364"/>
                <a:gd name="connsiteY0" fmla="*/ 673780 h 674801"/>
                <a:gd name="connsiteX1" fmla="*/ 621733 w 1227364"/>
                <a:gd name="connsiteY1" fmla="*/ 674801 h 674801"/>
                <a:gd name="connsiteX2" fmla="*/ 0 w 1227364"/>
                <a:gd name="connsiteY2" fmla="*/ 0 h 67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4801">
                  <a:moveTo>
                    <a:pt x="1227364" y="673780"/>
                  </a:moveTo>
                  <a:lnTo>
                    <a:pt x="621733" y="674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15">
              <a:extLst>
                <a:ext uri="{FF2B5EF4-FFF2-40B4-BE49-F238E27FC236}">
                  <a16:creationId xmlns:a16="http://schemas.microsoft.com/office/drawing/2014/main" id="{5AFCB208-D99C-D81B-74FD-C853C6561D33}"/>
                </a:ext>
              </a:extLst>
            </p:cNvPr>
            <p:cNvSpPr/>
            <p:nvPr/>
          </p:nvSpPr>
          <p:spPr>
            <a:xfrm rot="5400000">
              <a:off x="5278064" y="2905510"/>
              <a:ext cx="512199" cy="208667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493345 w 1493345"/>
                <a:gd name="connsiteY0" fmla="*/ 10885 h 10885"/>
                <a:gd name="connsiteX1" fmla="*/ 890095 w 1493345"/>
                <a:gd name="connsiteY1" fmla="*/ 0 h 10885"/>
                <a:gd name="connsiteX2" fmla="*/ 1 w 1493345"/>
                <a:gd name="connsiteY2" fmla="*/ 10171 h 10885"/>
                <a:gd name="connsiteX0" fmla="*/ 1493343 w 1493343"/>
                <a:gd name="connsiteY0" fmla="*/ 0 h 25025"/>
                <a:gd name="connsiteX1" fmla="*/ 890093 w 1493343"/>
                <a:gd name="connsiteY1" fmla="*/ 14854 h 25025"/>
                <a:gd name="connsiteX2" fmla="*/ -1 w 1493343"/>
                <a:gd name="connsiteY2" fmla="*/ 25025 h 25025"/>
                <a:gd name="connsiteX0" fmla="*/ 1180171 w 1180171"/>
                <a:gd name="connsiteY0" fmla="*/ 571269 h 586123"/>
                <a:gd name="connsiteX1" fmla="*/ 576921 w 1180171"/>
                <a:gd name="connsiteY1" fmla="*/ 586123 h 586123"/>
                <a:gd name="connsiteX2" fmla="*/ 0 w 1180171"/>
                <a:gd name="connsiteY2" fmla="*/ 0 h 586123"/>
                <a:gd name="connsiteX0" fmla="*/ 991413 w 991412"/>
                <a:gd name="connsiteY0" fmla="*/ 579849 h 586123"/>
                <a:gd name="connsiteX1" fmla="*/ 576921 w 991412"/>
                <a:gd name="connsiteY1" fmla="*/ 586123 h 586123"/>
                <a:gd name="connsiteX2" fmla="*/ 0 w 991412"/>
                <a:gd name="connsiteY2" fmla="*/ 0 h 586123"/>
                <a:gd name="connsiteX0" fmla="*/ 789780 w 789781"/>
                <a:gd name="connsiteY0" fmla="*/ 369645 h 375919"/>
                <a:gd name="connsiteX1" fmla="*/ 375288 w 789781"/>
                <a:gd name="connsiteY1" fmla="*/ 375919 h 375919"/>
                <a:gd name="connsiteX2" fmla="*/ 0 w 789781"/>
                <a:gd name="connsiteY2" fmla="*/ 0 h 375919"/>
                <a:gd name="connsiteX0" fmla="*/ 789784 w 789785"/>
                <a:gd name="connsiteY0" fmla="*/ 373933 h 375919"/>
                <a:gd name="connsiteX1" fmla="*/ 375288 w 789785"/>
                <a:gd name="connsiteY1" fmla="*/ 375919 h 375919"/>
                <a:gd name="connsiteX2" fmla="*/ 0 w 789785"/>
                <a:gd name="connsiteY2" fmla="*/ 0 h 375919"/>
                <a:gd name="connsiteX0" fmla="*/ 922778 w 922777"/>
                <a:gd name="connsiteY0" fmla="*/ 373933 h 375919"/>
                <a:gd name="connsiteX1" fmla="*/ 375288 w 922777"/>
                <a:gd name="connsiteY1" fmla="*/ 375919 h 375919"/>
                <a:gd name="connsiteX2" fmla="*/ 0 w 922777"/>
                <a:gd name="connsiteY2" fmla="*/ 0 h 3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2777" h="375919">
                  <a:moveTo>
                    <a:pt x="922778" y="373933"/>
                  </a:moveTo>
                  <a:lnTo>
                    <a:pt x="375288" y="37591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94AAD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A0480DD-9D4A-47D9-1478-A3D4C4CCD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272" y="2750506"/>
              <a:ext cx="0" cy="1224000"/>
            </a:xfrm>
            <a:prstGeom prst="line">
              <a:avLst/>
            </a:prstGeom>
            <a:ln>
              <a:solidFill>
                <a:srgbClr val="94AAD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18">
            <a:extLst>
              <a:ext uri="{FF2B5EF4-FFF2-40B4-BE49-F238E27FC236}">
                <a16:creationId xmlns:a16="http://schemas.microsoft.com/office/drawing/2014/main" id="{542E1BD1-726A-708D-88EB-26B9398010F3}"/>
              </a:ext>
            </a:extLst>
          </p:cNvPr>
          <p:cNvSpPr/>
          <p:nvPr/>
        </p:nvSpPr>
        <p:spPr>
          <a:xfrm rot="18900000">
            <a:off x="7721992" y="1942120"/>
            <a:ext cx="1738859" cy="4092314"/>
          </a:xfrm>
          <a:prstGeom prst="roundRect">
            <a:avLst>
              <a:gd name="adj" fmla="val 50000"/>
            </a:avLst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153ED4-786D-252D-A1F7-E5A5195BE538}"/>
              </a:ext>
            </a:extLst>
          </p:cNvPr>
          <p:cNvGrpSpPr/>
          <p:nvPr/>
        </p:nvGrpSpPr>
        <p:grpSpPr>
          <a:xfrm>
            <a:off x="6774165" y="2159052"/>
            <a:ext cx="1738800" cy="1738800"/>
            <a:chOff x="2529890" y="1386165"/>
            <a:chExt cx="1738800" cy="17388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1EE2FB4-41C5-5322-31AF-3377B7A25943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DBFA048-74D8-06B6-3773-2829CA615CE5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E913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D49F1E-69E5-D41F-00A8-78F4FFF93B94}"/>
              </a:ext>
            </a:extLst>
          </p:cNvPr>
          <p:cNvGrpSpPr/>
          <p:nvPr/>
        </p:nvGrpSpPr>
        <p:grpSpPr>
          <a:xfrm>
            <a:off x="8591421" y="3988277"/>
            <a:ext cx="1738800" cy="1738800"/>
            <a:chOff x="2529890" y="1386165"/>
            <a:chExt cx="1738800" cy="17388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111C567-9CB8-6A12-1210-E0FAC174D3A7}"/>
                </a:ext>
              </a:extLst>
            </p:cNvPr>
            <p:cNvSpPr/>
            <p:nvPr/>
          </p:nvSpPr>
          <p:spPr>
            <a:xfrm>
              <a:off x="2529890" y="1386165"/>
              <a:ext cx="1738800" cy="173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159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00F13F3-BBC7-009B-42BE-AA6FBD2F7910}"/>
                </a:ext>
              </a:extLst>
            </p:cNvPr>
            <p:cNvSpPr/>
            <p:nvPr/>
          </p:nvSpPr>
          <p:spPr>
            <a:xfrm>
              <a:off x="2575360" y="1431635"/>
              <a:ext cx="1647860" cy="164786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E913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98</a:t>
              </a:r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FBDD7-57FF-F40A-8C21-030BC11F109A}"/>
              </a:ext>
            </a:extLst>
          </p:cNvPr>
          <p:cNvSpPr/>
          <p:nvPr/>
        </p:nvSpPr>
        <p:spPr>
          <a:xfrm>
            <a:off x="6013974" y="4645884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E913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A3783E-1F1B-D6B8-3DEB-2631965ED0FB}"/>
              </a:ext>
            </a:extLst>
          </p:cNvPr>
          <p:cNvSpPr/>
          <p:nvPr/>
        </p:nvSpPr>
        <p:spPr>
          <a:xfrm>
            <a:off x="8668501" y="1388966"/>
            <a:ext cx="235679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E913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CA830F2-4384-6A1C-EF64-99E5194FAA2E}"/>
              </a:ext>
            </a:extLst>
          </p:cNvPr>
          <p:cNvGrpSpPr/>
          <p:nvPr/>
        </p:nvGrpSpPr>
        <p:grpSpPr>
          <a:xfrm>
            <a:off x="9986161" y="2740992"/>
            <a:ext cx="796360" cy="1233514"/>
            <a:chOff x="9986161" y="2740992"/>
            <a:chExt cx="796360" cy="1233514"/>
          </a:xfrm>
        </p:grpSpPr>
        <p:sp>
          <p:nvSpPr>
            <p:cNvPr id="42" name="자유형: 도형 29">
              <a:extLst>
                <a:ext uri="{FF2B5EF4-FFF2-40B4-BE49-F238E27FC236}">
                  <a16:creationId xmlns:a16="http://schemas.microsoft.com/office/drawing/2014/main" id="{700B8096-6F68-934A-936B-BB5FDE025016}"/>
                </a:ext>
              </a:extLst>
            </p:cNvPr>
            <p:cNvSpPr/>
            <p:nvPr/>
          </p:nvSpPr>
          <p:spPr>
            <a:xfrm rot="5400000">
              <a:off x="9831439" y="3017273"/>
              <a:ext cx="1227364" cy="674801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227364 w 1227364"/>
                <a:gd name="connsiteY0" fmla="*/ 678542 h 678542"/>
                <a:gd name="connsiteX1" fmla="*/ 621733 w 1227364"/>
                <a:gd name="connsiteY1" fmla="*/ 674801 h 678542"/>
                <a:gd name="connsiteX2" fmla="*/ 0 w 1227364"/>
                <a:gd name="connsiteY2" fmla="*/ 0 h 678542"/>
                <a:gd name="connsiteX0" fmla="*/ 1227364 w 1227364"/>
                <a:gd name="connsiteY0" fmla="*/ 673780 h 674801"/>
                <a:gd name="connsiteX1" fmla="*/ 621733 w 1227364"/>
                <a:gd name="connsiteY1" fmla="*/ 674801 h 674801"/>
                <a:gd name="connsiteX2" fmla="*/ 0 w 1227364"/>
                <a:gd name="connsiteY2" fmla="*/ 0 h 67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364" h="674801">
                  <a:moveTo>
                    <a:pt x="1227364" y="673780"/>
                  </a:moveTo>
                  <a:lnTo>
                    <a:pt x="621733" y="6748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E913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: 도형 30">
              <a:extLst>
                <a:ext uri="{FF2B5EF4-FFF2-40B4-BE49-F238E27FC236}">
                  <a16:creationId xmlns:a16="http://schemas.microsoft.com/office/drawing/2014/main" id="{B95F40FE-FF50-F711-D5EB-9C1B5D00885A}"/>
                </a:ext>
              </a:extLst>
            </p:cNvPr>
            <p:cNvSpPr/>
            <p:nvPr/>
          </p:nvSpPr>
          <p:spPr>
            <a:xfrm rot="5400000">
              <a:off x="9955953" y="2905510"/>
              <a:ext cx="512199" cy="208667"/>
            </a:xfrm>
            <a:custGeom>
              <a:avLst/>
              <a:gdLst>
                <a:gd name="connsiteX0" fmla="*/ 1233714 w 1233714"/>
                <a:gd name="connsiteY0" fmla="*/ 653142 h 667657"/>
                <a:gd name="connsiteX1" fmla="*/ 624114 w 1233714"/>
                <a:gd name="connsiteY1" fmla="*/ 667657 h 667657"/>
                <a:gd name="connsiteX2" fmla="*/ 0 w 1233714"/>
                <a:gd name="connsiteY2" fmla="*/ 0 h 667657"/>
                <a:gd name="connsiteX0" fmla="*/ 1227364 w 1227364"/>
                <a:gd name="connsiteY0" fmla="*/ 678542 h 678542"/>
                <a:gd name="connsiteX1" fmla="*/ 624114 w 1227364"/>
                <a:gd name="connsiteY1" fmla="*/ 667657 h 678542"/>
                <a:gd name="connsiteX2" fmla="*/ 0 w 1227364"/>
                <a:gd name="connsiteY2" fmla="*/ 0 h 678542"/>
                <a:gd name="connsiteX0" fmla="*/ 1493345 w 1493345"/>
                <a:gd name="connsiteY0" fmla="*/ 10885 h 10885"/>
                <a:gd name="connsiteX1" fmla="*/ 890095 w 1493345"/>
                <a:gd name="connsiteY1" fmla="*/ 0 h 10885"/>
                <a:gd name="connsiteX2" fmla="*/ 1 w 1493345"/>
                <a:gd name="connsiteY2" fmla="*/ 10171 h 10885"/>
                <a:gd name="connsiteX0" fmla="*/ 1493343 w 1493343"/>
                <a:gd name="connsiteY0" fmla="*/ 0 h 25025"/>
                <a:gd name="connsiteX1" fmla="*/ 890093 w 1493343"/>
                <a:gd name="connsiteY1" fmla="*/ 14854 h 25025"/>
                <a:gd name="connsiteX2" fmla="*/ -1 w 1493343"/>
                <a:gd name="connsiteY2" fmla="*/ 25025 h 25025"/>
                <a:gd name="connsiteX0" fmla="*/ 1180171 w 1180171"/>
                <a:gd name="connsiteY0" fmla="*/ 571269 h 586123"/>
                <a:gd name="connsiteX1" fmla="*/ 576921 w 1180171"/>
                <a:gd name="connsiteY1" fmla="*/ 586123 h 586123"/>
                <a:gd name="connsiteX2" fmla="*/ 0 w 1180171"/>
                <a:gd name="connsiteY2" fmla="*/ 0 h 586123"/>
                <a:gd name="connsiteX0" fmla="*/ 991413 w 991412"/>
                <a:gd name="connsiteY0" fmla="*/ 579849 h 586123"/>
                <a:gd name="connsiteX1" fmla="*/ 576921 w 991412"/>
                <a:gd name="connsiteY1" fmla="*/ 586123 h 586123"/>
                <a:gd name="connsiteX2" fmla="*/ 0 w 991412"/>
                <a:gd name="connsiteY2" fmla="*/ 0 h 586123"/>
                <a:gd name="connsiteX0" fmla="*/ 789780 w 789781"/>
                <a:gd name="connsiteY0" fmla="*/ 369645 h 375919"/>
                <a:gd name="connsiteX1" fmla="*/ 375288 w 789781"/>
                <a:gd name="connsiteY1" fmla="*/ 375919 h 375919"/>
                <a:gd name="connsiteX2" fmla="*/ 0 w 789781"/>
                <a:gd name="connsiteY2" fmla="*/ 0 h 375919"/>
                <a:gd name="connsiteX0" fmla="*/ 789784 w 789785"/>
                <a:gd name="connsiteY0" fmla="*/ 373933 h 375919"/>
                <a:gd name="connsiteX1" fmla="*/ 375288 w 789785"/>
                <a:gd name="connsiteY1" fmla="*/ 375919 h 375919"/>
                <a:gd name="connsiteX2" fmla="*/ 0 w 789785"/>
                <a:gd name="connsiteY2" fmla="*/ 0 h 375919"/>
                <a:gd name="connsiteX0" fmla="*/ 922778 w 922777"/>
                <a:gd name="connsiteY0" fmla="*/ 373933 h 375919"/>
                <a:gd name="connsiteX1" fmla="*/ 375288 w 922777"/>
                <a:gd name="connsiteY1" fmla="*/ 375919 h 375919"/>
                <a:gd name="connsiteX2" fmla="*/ 0 w 922777"/>
                <a:gd name="connsiteY2" fmla="*/ 0 h 3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2777" h="375919">
                  <a:moveTo>
                    <a:pt x="922778" y="373933"/>
                  </a:moveTo>
                  <a:lnTo>
                    <a:pt x="375288" y="37591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E913E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52599DC-3C98-B291-E3E5-3331F946A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161" y="2750506"/>
              <a:ext cx="0" cy="1224000"/>
            </a:xfrm>
            <a:prstGeom prst="line">
              <a:avLst/>
            </a:prstGeom>
            <a:ln>
              <a:solidFill>
                <a:srgbClr val="FE913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8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2C388-0304-4B90-BE49-D7AF109D899F}"/>
              </a:ext>
            </a:extLst>
          </p:cNvPr>
          <p:cNvSpPr txBox="1"/>
          <p:nvPr/>
        </p:nvSpPr>
        <p:spPr>
          <a:xfrm>
            <a:off x="2051221" y="1853513"/>
            <a:ext cx="808955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/>
          </a:p>
          <a:p>
            <a:r>
              <a:rPr lang="en-US" altLang="ko-KR" sz="1050" dirty="0"/>
              <a:t>1. </a:t>
            </a:r>
            <a:r>
              <a:rPr lang="ko-KR" altLang="en-US" sz="1050" dirty="0"/>
              <a:t>영역 판단 기준이 실시간 데이터와 </a:t>
            </a:r>
            <a:r>
              <a:rPr lang="ko-KR" altLang="en-US" sz="1050" dirty="0" err="1"/>
              <a:t>맵수집된</a:t>
            </a:r>
            <a:r>
              <a:rPr lang="ko-KR" altLang="en-US" sz="1050" dirty="0"/>
              <a:t> 유니크 와이파이의 동일 와이파이 수 </a:t>
            </a:r>
            <a:r>
              <a:rPr lang="en-US" altLang="ko-KR" sz="1050" dirty="0"/>
              <a:t>, RSSI</a:t>
            </a:r>
            <a:r>
              <a:rPr lang="ko-KR" altLang="en-US" sz="1050" dirty="0"/>
              <a:t>의 </a:t>
            </a:r>
            <a:r>
              <a:rPr lang="ko-KR" altLang="en-US" sz="1050" dirty="0" err="1"/>
              <a:t>차이다보니</a:t>
            </a:r>
            <a:r>
              <a:rPr lang="ko-KR" altLang="en-US" sz="1050" dirty="0"/>
              <a:t>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</a:t>
            </a:r>
            <a:r>
              <a:rPr lang="ko-KR" altLang="en-US" sz="1050" dirty="0"/>
              <a:t>에 따라 성능이 좌지우지되는 점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결과를 보았을 때 시간대별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</a:t>
            </a:r>
            <a:r>
              <a:rPr lang="ko-KR" altLang="en-US" sz="1050" dirty="0"/>
              <a:t>차이가 있습니다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map </a:t>
            </a:r>
            <a:r>
              <a:rPr lang="ko-KR" altLang="en-US" sz="1050" dirty="0"/>
              <a:t>수집 </a:t>
            </a:r>
            <a:r>
              <a:rPr lang="en-US" altLang="ko-KR" sz="1050" dirty="0" err="1"/>
              <a:t>wifi</a:t>
            </a:r>
            <a:r>
              <a:rPr lang="en-US" altLang="ko-KR" sz="1050" dirty="0"/>
              <a:t> </a:t>
            </a:r>
            <a:r>
              <a:rPr lang="ko-KR" altLang="en-US" sz="1050" dirty="0"/>
              <a:t>필터링 기준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결과 </a:t>
            </a:r>
            <a:r>
              <a:rPr lang="en-US" altLang="ko-KR" sz="1050" dirty="0"/>
              <a:t>(</a:t>
            </a:r>
            <a:r>
              <a:rPr lang="ko-KR" altLang="en-US" sz="1050" dirty="0"/>
              <a:t>각 시간대의 수집 와이파이 수가 비슷하지만 공통 와이파이 수가 적을 때</a:t>
            </a:r>
            <a:r>
              <a:rPr lang="en-US" altLang="ko-KR" sz="1050" dirty="0"/>
              <a:t>)</a:t>
            </a:r>
            <a:r>
              <a:rPr lang="ko-KR" altLang="en-US" sz="1050" dirty="0"/>
              <a:t>처럼 시간대별로 공통 와이파이 수가 적은 경우에는 맵 수집 시간대와 다른 시간에는 성능이 급격히 떨어질 것이고 </a:t>
            </a:r>
            <a:r>
              <a:rPr lang="ko-KR" altLang="en-US" sz="1050" dirty="0" err="1"/>
              <a:t>안암역</a:t>
            </a:r>
            <a:r>
              <a:rPr lang="ko-KR" altLang="en-US" sz="1050" dirty="0"/>
              <a:t> 같은 경우에는 영역이 좁아 성능 차이가 </a:t>
            </a:r>
            <a:r>
              <a:rPr lang="ko-KR" altLang="en-US" sz="1050" dirty="0" err="1"/>
              <a:t>크진</a:t>
            </a:r>
            <a:r>
              <a:rPr lang="ko-KR" altLang="en-US" sz="1050" dirty="0"/>
              <a:t> 않았지만 공항같은 환경은 시간마다 운영 구역을 나누어 운영하는 경우도 있고 영역이 넓어 성능 차이가 더욱 커질 거라고 생각합니다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=&gt; 12</a:t>
            </a:r>
            <a:r>
              <a:rPr lang="ko-KR" altLang="en-US" sz="1050" dirty="0"/>
              <a:t>시 데이터 맵 </a:t>
            </a:r>
            <a:r>
              <a:rPr lang="en-US" altLang="ko-KR" sz="1050" dirty="0"/>
              <a:t>(</a:t>
            </a:r>
            <a:r>
              <a:rPr lang="ko-KR" altLang="en-US" sz="1050" dirty="0"/>
              <a:t>가장 와이파이가 많이 잡히는 </a:t>
            </a:r>
            <a:r>
              <a:rPr lang="ko-KR" altLang="en-US" sz="1050" dirty="0" err="1"/>
              <a:t>맵으로</a:t>
            </a:r>
            <a:r>
              <a:rPr lang="ko-KR" altLang="en-US" sz="1050" dirty="0"/>
              <a:t> 진행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endParaRPr lang="ko-KR" altLang="en-US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현장에 맞는 파라미터 선정 필요 </a:t>
            </a:r>
            <a:r>
              <a:rPr lang="en-US" altLang="ko-KR" sz="1050" dirty="0"/>
              <a:t>(</a:t>
            </a:r>
            <a:r>
              <a:rPr lang="ko-KR" altLang="en-US" sz="1050" dirty="0"/>
              <a:t>현재 승규오빠 코드에서는 </a:t>
            </a:r>
            <a:r>
              <a:rPr lang="en-US" altLang="ko-KR" sz="1050" dirty="0"/>
              <a:t>RSSI threshold, </a:t>
            </a:r>
            <a:r>
              <a:rPr lang="ko-KR" altLang="en-US" sz="1050" dirty="0"/>
              <a:t>유사도 파라미터를 하나씩 결과를 돌려서 가장 성능이 높은 파라미터를 선정하는데 이 과정이 현장마다 최적화를 </a:t>
            </a:r>
            <a:r>
              <a:rPr lang="ko-KR" altLang="en-US" sz="1050" dirty="0" err="1"/>
              <a:t>해줘야해서</a:t>
            </a:r>
            <a:r>
              <a:rPr lang="ko-KR" altLang="en-US" sz="1050" dirty="0"/>
              <a:t> 시간적으로도 비효율적이고 객관성이 부족하다고 생각합니다</a:t>
            </a:r>
            <a:r>
              <a:rPr lang="en-US" altLang="ko-KR" sz="1050" dirty="0"/>
              <a:t>) =&gt; </a:t>
            </a:r>
            <a:r>
              <a:rPr lang="ko-KR" altLang="en-US" sz="1050" dirty="0"/>
              <a:t>수집 </a:t>
            </a:r>
            <a:r>
              <a:rPr lang="en-US" altLang="ko-KR" sz="1050" dirty="0"/>
              <a:t>train data</a:t>
            </a:r>
            <a:r>
              <a:rPr lang="ko-KR" altLang="en-US" sz="1050" dirty="0"/>
              <a:t>를 바탕으로 파라미터 최적화 자동화 필요 </a:t>
            </a:r>
          </a:p>
          <a:p>
            <a:endParaRPr lang="ko-KR" altLang="en-US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실시간 테스트 결과의 객관성 부족</a:t>
            </a:r>
            <a:r>
              <a:rPr lang="en-US" altLang="ko-KR" sz="1050" dirty="0"/>
              <a:t>. </a:t>
            </a:r>
            <a:r>
              <a:rPr lang="ko-KR" altLang="en-US" sz="1050" dirty="0"/>
              <a:t>실시간 테스트를 걸으면서 객관적인으로 판단하기 때문에 원인 분석이 어렵고 객관적인 성능 확인이 어렵습니다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/>
              <a:t>열걸음에 한번씩 최대 공통 </a:t>
            </a:r>
            <a:r>
              <a:rPr lang="ko-KR" altLang="en-US" sz="1050" dirty="0" err="1"/>
              <a:t>유니크와이</a:t>
            </a:r>
            <a:r>
              <a:rPr lang="ko-KR" altLang="en-US" sz="1050" dirty="0"/>
              <a:t> 파이 수 </a:t>
            </a:r>
            <a:r>
              <a:rPr lang="en-US" altLang="ko-KR" sz="1050" dirty="0"/>
              <a:t>, RSSI </a:t>
            </a:r>
            <a:r>
              <a:rPr lang="ko-KR" altLang="en-US" sz="1050" dirty="0"/>
              <a:t>차</a:t>
            </a:r>
            <a:r>
              <a:rPr lang="en-US" altLang="ko-KR" sz="1050" dirty="0"/>
              <a:t>, </a:t>
            </a:r>
            <a:r>
              <a:rPr lang="ko-KR" altLang="en-US" sz="1050" dirty="0"/>
              <a:t>축소율</a:t>
            </a:r>
            <a:r>
              <a:rPr lang="en-US" altLang="ko-KR" sz="1050" dirty="0"/>
              <a:t>, </a:t>
            </a:r>
            <a:r>
              <a:rPr lang="ko-KR" altLang="en-US" sz="1050" dirty="0"/>
              <a:t>성공률을 시각화 및 저장하여 분석을 진행하면 좀 더 객관적인 성능확인을 할 수 있을 것 같습니다</a:t>
            </a:r>
            <a:br>
              <a:rPr lang="en-US" altLang="ko-KR" sz="1050" dirty="0"/>
            </a:br>
            <a:r>
              <a:rPr lang="en-US" altLang="ko-KR" sz="1050" dirty="0"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ym typeface="Wingdings" panose="05000000000000000000" pitchFamily="2" charset="2"/>
              </a:rPr>
              <a:t>맨 마지막에 </a:t>
            </a:r>
            <a:r>
              <a:rPr lang="en-US" altLang="ko-KR" sz="1050" dirty="0">
                <a:sym typeface="Wingdings" panose="05000000000000000000" pitchFamily="2" charset="2"/>
              </a:rPr>
              <a:t>!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9386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07733" y="2060821"/>
            <a:ext cx="2518881" cy="2518881"/>
          </a:xfrm>
          <a:prstGeom prst="ellipse">
            <a:avLst/>
          </a:prstGeom>
          <a:solidFill>
            <a:srgbClr val="94A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209</a:t>
            </a:r>
          </a:p>
        </p:txBody>
      </p:sp>
      <p:sp>
        <p:nvSpPr>
          <p:cNvPr id="7" name="타원 6"/>
          <p:cNvSpPr/>
          <p:nvPr/>
        </p:nvSpPr>
        <p:spPr>
          <a:xfrm>
            <a:off x="6350798" y="2060820"/>
            <a:ext cx="2518881" cy="2518881"/>
          </a:xfrm>
          <a:prstGeom prst="ellipse">
            <a:avLst/>
          </a:prstGeom>
          <a:solidFill>
            <a:srgbClr val="FE9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62</a:t>
            </a:r>
          </a:p>
        </p:txBody>
      </p:sp>
    </p:spTree>
    <p:extLst>
      <p:ext uri="{BB962C8B-B14F-4D97-AF65-F5344CB8AC3E}">
        <p14:creationId xmlns:p14="http://schemas.microsoft.com/office/powerpoint/2010/main" val="40295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593124" y="963827"/>
            <a:ext cx="328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RSSI </a:t>
            </a:r>
            <a:r>
              <a:rPr lang="ko-KR" altLang="en-US" dirty="0"/>
              <a:t>분포</a:t>
            </a:r>
            <a:r>
              <a:rPr lang="en-US" altLang="ko-KR" dirty="0"/>
              <a:t>- </a:t>
            </a:r>
            <a:r>
              <a:rPr lang="en-US" altLang="ko-KR" dirty="0" err="1"/>
              <a:t>HanaSquare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6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593124" y="963827"/>
            <a:ext cx="328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RSSI </a:t>
            </a:r>
            <a:r>
              <a:rPr lang="ko-KR" altLang="en-US" dirty="0"/>
              <a:t>분포 </a:t>
            </a:r>
            <a:r>
              <a:rPr lang="en-US" altLang="ko-KR" dirty="0"/>
              <a:t>– </a:t>
            </a:r>
            <a:r>
              <a:rPr lang="en-US" altLang="ko-KR" dirty="0" err="1"/>
              <a:t>Anam</a:t>
            </a:r>
            <a:r>
              <a:rPr lang="ko-KR" altLang="en-US" dirty="0"/>
              <a:t> </a:t>
            </a:r>
            <a:r>
              <a:rPr lang="en-US" altLang="ko-KR" dirty="0"/>
              <a:t>station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2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파라미터 최적화 범위 선정 기준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RSSI threshold </a:t>
            </a:r>
            <a:r>
              <a:rPr lang="ko-KR" altLang="en-US" sz="1200" dirty="0"/>
              <a:t>의미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 err="1"/>
              <a:t>Rangeval</a:t>
            </a:r>
            <a:r>
              <a:rPr lang="ko-KR" altLang="en-US" sz="1200" dirty="0"/>
              <a:t>의 의미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-&gt; </a:t>
            </a:r>
            <a:r>
              <a:rPr lang="ko-KR" altLang="en-US" sz="1200" dirty="0"/>
              <a:t>그래서 </a:t>
            </a:r>
            <a:r>
              <a:rPr lang="en-US" altLang="ko-KR" sz="1200" dirty="0"/>
              <a:t>~</a:t>
            </a:r>
            <a:r>
              <a:rPr lang="ko-KR" altLang="en-US" sz="1200" dirty="0"/>
              <a:t>한 범위를 선정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7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파라미터에서 최적 파라미터 선정 과정 </a:t>
            </a:r>
            <a:r>
              <a:rPr lang="en-US" altLang="ko-KR" sz="1200" dirty="0"/>
              <a:t>(</a:t>
            </a:r>
            <a:r>
              <a:rPr lang="ko-KR" altLang="en-US" sz="1200" dirty="0"/>
              <a:t>알고리즘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949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dirty="0">
                <a:latin typeface="Tmon몬소리 Black"/>
              </a:rPr>
              <a:t>Optimizing parameters</a:t>
            </a:r>
            <a:endParaRPr lang="ko-KR" altLang="en-US" sz="2400" i="1" dirty="0">
              <a:solidFill>
                <a:prstClr val="white"/>
              </a:solidFill>
              <a:latin typeface="Tmon몬소리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3E61-D65F-485B-B425-DA426DD1017D}"/>
              </a:ext>
            </a:extLst>
          </p:cNvPr>
          <p:cNvSpPr txBox="1"/>
          <p:nvPr/>
        </p:nvSpPr>
        <p:spPr>
          <a:xfrm>
            <a:off x="395415" y="1178010"/>
            <a:ext cx="425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파라미터에서 최적 파라미터 선정 과정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2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Application Debugging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63B3C-9DD9-4B46-AEC3-D3721E18BD25}"/>
              </a:ext>
            </a:extLst>
          </p:cNvPr>
          <p:cNvSpPr txBox="1"/>
          <p:nvPr/>
        </p:nvSpPr>
        <p:spPr>
          <a:xfrm>
            <a:off x="395415" y="1178010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안암 역 데이터 넣었을 때 오류 뜨는 문제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 err="1"/>
              <a:t>핫스팟</a:t>
            </a:r>
            <a:r>
              <a:rPr lang="ko-KR" altLang="en-US" sz="1200" dirty="0"/>
              <a:t> 디버깅 </a:t>
            </a:r>
            <a:br>
              <a:rPr lang="en-US" altLang="ko-KR" sz="1200" dirty="0"/>
            </a:br>
            <a:r>
              <a:rPr lang="ko-KR" altLang="en-US" sz="1200" dirty="0"/>
              <a:t>문제 원인 정확히 판단하여 디버깅 진행</a:t>
            </a:r>
          </a:p>
        </p:txBody>
      </p:sp>
    </p:spTree>
    <p:extLst>
      <p:ext uri="{BB962C8B-B14F-4D97-AF65-F5344CB8AC3E}">
        <p14:creationId xmlns:p14="http://schemas.microsoft.com/office/powerpoint/2010/main" val="6032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Test_ </a:t>
            </a:r>
            <a:r>
              <a:rPr lang="en-US" altLang="ko-KR" sz="2400" i="1" kern="0" dirty="0" err="1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hana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 square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F2B93-29E3-4318-A03D-9108606781DD}"/>
              </a:ext>
            </a:extLst>
          </p:cNvPr>
          <p:cNvSpPr txBox="1"/>
          <p:nvPr/>
        </p:nvSpPr>
        <p:spPr>
          <a:xfrm>
            <a:off x="660487" y="1117660"/>
            <a:ext cx="4250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파라미터 값에 따른 성능 비교</a:t>
            </a:r>
            <a:r>
              <a:rPr lang="en-US" altLang="ko-KR" sz="1200" dirty="0"/>
              <a:t>: </a:t>
            </a:r>
            <a:r>
              <a:rPr lang="ko-KR" altLang="en-US" sz="1200" dirty="0"/>
              <a:t>파라미터 성공률 </a:t>
            </a:r>
            <a:r>
              <a:rPr lang="en-US" altLang="ko-KR" sz="1200" dirty="0"/>
              <a:t>100,99,97</a:t>
            </a:r>
            <a:r>
              <a:rPr lang="ko-KR" altLang="en-US" sz="1200" dirty="0"/>
              <a:t>에서의 최적의 파라미터에서 성능 차이 비교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파라미터 자동 최적화를 통해 선정된 성공률 </a:t>
            </a:r>
            <a:r>
              <a:rPr lang="en-US" altLang="ko-KR" sz="1200" dirty="0"/>
              <a:t>100, 98,,96</a:t>
            </a:r>
            <a:r>
              <a:rPr lang="ko-KR" altLang="en-US" sz="1200" dirty="0"/>
              <a:t>일 때 축소율이 가장 낮은 최적 파라미터 선정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똑같은 지정 경로를 걸음 수까지 맞추어 걸으며 성능 비교 </a:t>
            </a:r>
            <a:r>
              <a:rPr lang="en-US" altLang="ko-KR" sz="1200" dirty="0"/>
              <a:t>(</a:t>
            </a:r>
            <a:r>
              <a:rPr lang="ko-KR" altLang="en-US" sz="1200" dirty="0"/>
              <a:t>성공률</a:t>
            </a:r>
            <a:r>
              <a:rPr lang="en-US" altLang="ko-KR" sz="1200" dirty="0"/>
              <a:t>, </a:t>
            </a:r>
            <a:r>
              <a:rPr lang="ko-KR" altLang="en-US" sz="1200" dirty="0"/>
              <a:t>축소율 비교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150</a:t>
            </a:r>
            <a:r>
              <a:rPr lang="ko-KR" altLang="en-US" sz="1200" dirty="0"/>
              <a:t> 걸음 이상 걷는 경로 데이터 수집 </a:t>
            </a:r>
            <a:r>
              <a:rPr lang="en-US" altLang="ko-KR" sz="1200" dirty="0"/>
              <a:t>&amp;&amp; </a:t>
            </a:r>
            <a:r>
              <a:rPr lang="ko-KR" altLang="en-US" sz="1200" dirty="0"/>
              <a:t>실시간 앱으로 성능 비교 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9BA36-2497-4798-ACB5-C3EC531A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53618"/>
              </p:ext>
            </p:extLst>
          </p:nvPr>
        </p:nvGraphicFramePr>
        <p:xfrm>
          <a:off x="5796117" y="1117660"/>
          <a:ext cx="59862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02">
                  <a:extLst>
                    <a:ext uri="{9D8B030D-6E8A-4147-A177-3AD203B41FA5}">
                      <a16:colId xmlns:a16="http://schemas.microsoft.com/office/drawing/2014/main" val="1965407375"/>
                    </a:ext>
                  </a:extLst>
                </a:gridCol>
                <a:gridCol w="1995402">
                  <a:extLst>
                    <a:ext uri="{9D8B030D-6E8A-4147-A177-3AD203B41FA5}">
                      <a16:colId xmlns:a16="http://schemas.microsoft.com/office/drawing/2014/main" val="3737113662"/>
                    </a:ext>
                  </a:extLst>
                </a:gridCol>
                <a:gridCol w="1995402">
                  <a:extLst>
                    <a:ext uri="{9D8B030D-6E8A-4147-A177-3AD203B41FA5}">
                      <a16:colId xmlns:a16="http://schemas.microsoft.com/office/drawing/2014/main" val="248632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축소율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9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성공률 </a:t>
                      </a:r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9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800529" y="4806053"/>
            <a:ext cx="425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150 </a:t>
            </a:r>
            <a:r>
              <a:rPr lang="ko-KR" altLang="en-US" sz="1200" dirty="0"/>
              <a:t>이상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0238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BE1B8F-546C-FB36-C3CB-E78B4245DAE9}"/>
              </a:ext>
            </a:extLst>
          </p:cNvPr>
          <p:cNvSpPr/>
          <p:nvPr/>
        </p:nvSpPr>
        <p:spPr>
          <a:xfrm>
            <a:off x="0" y="0"/>
            <a:ext cx="12192000" cy="628649"/>
          </a:xfrm>
          <a:prstGeom prst="rect">
            <a:avLst/>
          </a:prstGeom>
          <a:solidFill>
            <a:srgbClr val="94AAD1"/>
          </a:solidFill>
          <a:ln>
            <a:noFill/>
          </a:ln>
          <a:effectLst>
            <a:outerShdw dist="25400" dir="5400000" algn="t" rotWithShape="0">
              <a:srgbClr val="FE913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파라미터 테스트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_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/>
              </a:rPr>
              <a:t>실시간 시뮬레이션 </a:t>
            </a:r>
            <a:endParaRPr lang="ko-KR" altLang="en-US" dirty="0">
              <a:solidFill>
                <a:prstClr val="white"/>
              </a:solidFill>
              <a:ea typeface="Tmon몬소리 Black" panose="02000A03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7326-5416-4FE3-A07F-3F9B86AC178A}"/>
              </a:ext>
            </a:extLst>
          </p:cNvPr>
          <p:cNvSpPr txBox="1"/>
          <p:nvPr/>
        </p:nvSpPr>
        <p:spPr>
          <a:xfrm>
            <a:off x="1845275" y="5901686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116E7-1154-460C-A180-13BF833F069C}"/>
              </a:ext>
            </a:extLst>
          </p:cNvPr>
          <p:cNvSpPr txBox="1"/>
          <p:nvPr/>
        </p:nvSpPr>
        <p:spPr>
          <a:xfrm>
            <a:off x="5968313" y="5901685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AC6A-BE63-475D-97C4-37F183D93063}"/>
              </a:ext>
            </a:extLst>
          </p:cNvPr>
          <p:cNvSpPr txBox="1"/>
          <p:nvPr/>
        </p:nvSpPr>
        <p:spPr>
          <a:xfrm>
            <a:off x="9840097" y="5878820"/>
            <a:ext cx="101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성공률 </a:t>
            </a:r>
            <a:r>
              <a:rPr lang="en-US" altLang="ko-KR" sz="1200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77898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779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Tmon몬소리 Black</vt:lpstr>
      <vt:lpstr>맑은 고딕</vt:lpstr>
      <vt:lpstr>Arial</vt:lpstr>
      <vt:lpstr>Symbol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SKH</cp:lastModifiedBy>
  <cp:revision>16</cp:revision>
  <dcterms:created xsi:type="dcterms:W3CDTF">2022-10-04T05:16:09Z</dcterms:created>
  <dcterms:modified xsi:type="dcterms:W3CDTF">2022-11-17T03:17:47Z</dcterms:modified>
</cp:coreProperties>
</file>