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9" r:id="rId4"/>
    <p:sldId id="270" r:id="rId5"/>
    <p:sldId id="273" r:id="rId6"/>
    <p:sldId id="275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BB9"/>
    <a:srgbClr val="21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6" autoAdjust="0"/>
    <p:restoredTop sz="96702" autoAdjust="0"/>
  </p:normalViewPr>
  <p:slideViewPr>
    <p:cSldViewPr snapToGrid="0">
      <p:cViewPr varScale="1">
        <p:scale>
          <a:sx n="93" d="100"/>
          <a:sy n="93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KH\&#48148;&#53461;%20&#54868;&#47732;\20230104_seminar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KH\&#48148;&#53461;%20&#54868;&#47732;\20230104_seminar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KH\&#48148;&#53461;%20&#54868;&#47732;\RF&#49892;&#54744;\Presentation\20230104_seminar\20230104_seminar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KH\&#48148;&#53461;%20&#54868;&#47732;\&#47928;&#49436;\&#52852;&#52852;&#50724;&#53665;%20&#48155;&#51008;%20&#54028;&#51068;\20230104_seminardata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KH\&#48148;&#53461;%20&#54868;&#47732;\RF&#49892;&#54744;\Presentation\20230104_seminar\20230104_seminar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en-US" altLang="ko-KR" sz="1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Unique Wifi </a:t>
            </a:r>
            <a:r>
              <a:rPr lang="ko-KR" altLang="en-US" sz="1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비교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Sheet1!$B$47</c:f>
              <c:strCache>
                <c:ptCount val="1"/>
                <c:pt idx="0">
                  <c:v>대합실</c:v>
                </c:pt>
              </c:strCache>
            </c:strRef>
          </c:tx>
          <c:invertIfNegative val="0"/>
          <c:val>
            <c:numRef>
              <c:f>Sheet1!$B$48:$B$51</c:f>
              <c:numCache>
                <c:formatCode>General</c:formatCode>
                <c:ptCount val="4"/>
                <c:pt idx="0">
                  <c:v>199</c:v>
                </c:pt>
                <c:pt idx="1">
                  <c:v>172</c:v>
                </c:pt>
                <c:pt idx="2">
                  <c:v>186</c:v>
                </c:pt>
                <c:pt idx="3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9-4ECE-916C-0D9FD4C0FA44}"/>
            </c:ext>
          </c:extLst>
        </c:ser>
        <c:ser>
          <c:idx val="2"/>
          <c:order val="1"/>
          <c:tx>
            <c:strRef>
              <c:f>Sheet1!$C$47</c:f>
              <c:strCache>
                <c:ptCount val="1"/>
                <c:pt idx="0">
                  <c:v>플렛폼1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Sheet1!$C$48:$C$51</c:f>
              <c:numCache>
                <c:formatCode>General</c:formatCode>
                <c:ptCount val="4"/>
                <c:pt idx="0">
                  <c:v>128</c:v>
                </c:pt>
                <c:pt idx="1">
                  <c:v>128</c:v>
                </c:pt>
                <c:pt idx="2">
                  <c:v>188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9-4ECE-916C-0D9FD4C0FA44}"/>
            </c:ext>
          </c:extLst>
        </c:ser>
        <c:ser>
          <c:idx val="3"/>
          <c:order val="2"/>
          <c:tx>
            <c:strRef>
              <c:f>Sheet1!$D$47</c:f>
              <c:strCache>
                <c:ptCount val="1"/>
                <c:pt idx="0">
                  <c:v>플렛폼2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Sheet1!$D$48:$D$51</c:f>
              <c:numCache>
                <c:formatCode>General</c:formatCode>
                <c:ptCount val="4"/>
                <c:pt idx="0">
                  <c:v>170</c:v>
                </c:pt>
                <c:pt idx="1">
                  <c:v>170</c:v>
                </c:pt>
                <c:pt idx="2">
                  <c:v>373</c:v>
                </c:pt>
                <c:pt idx="3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F9-4ECE-916C-0D9FD4C0FA44}"/>
            </c:ext>
          </c:extLst>
        </c:ser>
        <c:ser>
          <c:idx val="4"/>
          <c:order val="3"/>
          <c:tx>
            <c:strRef>
              <c:f>Sheet1!$E$47</c:f>
              <c:strCache>
                <c:ptCount val="1"/>
                <c:pt idx="0">
                  <c:v>플렛폼3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Sheet1!$E$48:$E$51</c:f>
              <c:numCache>
                <c:formatCode>General</c:formatCode>
                <c:ptCount val="4"/>
                <c:pt idx="0">
                  <c:v>297</c:v>
                </c:pt>
                <c:pt idx="1">
                  <c:v>297</c:v>
                </c:pt>
                <c:pt idx="2">
                  <c:v>459</c:v>
                </c:pt>
                <c:pt idx="3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F9-4ECE-916C-0D9FD4C0FA44}"/>
            </c:ext>
          </c:extLst>
        </c:ser>
        <c:ser>
          <c:idx val="0"/>
          <c:order val="4"/>
          <c:tx>
            <c:strRef>
              <c:f>Sheet1!$F$47</c:f>
              <c:strCache>
                <c:ptCount val="1"/>
                <c:pt idx="0">
                  <c:v>플렛폼4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Sheet1!$F$48:$F$51</c:f>
              <c:numCache>
                <c:formatCode>General</c:formatCode>
                <c:ptCount val="4"/>
                <c:pt idx="0">
                  <c:v>185</c:v>
                </c:pt>
                <c:pt idx="1">
                  <c:v>185</c:v>
                </c:pt>
                <c:pt idx="2">
                  <c:v>157</c:v>
                </c:pt>
                <c:pt idx="3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F9-4ECE-916C-0D9FD4C0F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9419536"/>
        <c:axId val="599510496"/>
      </c:barChart>
      <c:catAx>
        <c:axId val="849419536"/>
        <c:scaling>
          <c:orientation val="minMax"/>
        </c:scaling>
        <c:delete val="1"/>
        <c:axPos val="b"/>
        <c:majorTickMark val="none"/>
        <c:minorTickMark val="none"/>
        <c:tickLblPos val="nextTo"/>
        <c:crossAx val="599510496"/>
        <c:crosses val="autoZero"/>
        <c:auto val="0"/>
        <c:lblAlgn val="ctr"/>
        <c:lblOffset val="100"/>
        <c:noMultiLvlLbl val="0"/>
      </c:catAx>
      <c:valAx>
        <c:axId val="5995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94195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ko-KR" altLang="en-US" sz="1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성공률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Sheet1!$B$7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Sheet1!$A$8:$A$11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Sheet1!$B$8:$B$11</c:f>
              <c:numCache>
                <c:formatCode>General</c:formatCode>
                <c:ptCount val="4"/>
                <c:pt idx="0">
                  <c:v>19.399999999999999</c:v>
                </c:pt>
                <c:pt idx="1">
                  <c:v>18</c:v>
                </c:pt>
                <c:pt idx="2">
                  <c:v>17.600000000000001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B-43A1-8F01-743502E239D3}"/>
            </c:ext>
          </c:extLst>
        </c:ser>
        <c:ser>
          <c:idx val="2"/>
          <c:order val="1"/>
          <c:tx>
            <c:strRef>
              <c:f>Sheet1!$G$8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Sheet1!$F$9:$F$12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Sheet1!$G$9:$G$12</c:f>
              <c:numCache>
                <c:formatCode>0%</c:formatCode>
                <c:ptCount val="4"/>
                <c:pt idx="0">
                  <c:v>0.9</c:v>
                </c:pt>
                <c:pt idx="1">
                  <c:v>0.91</c:v>
                </c:pt>
                <c:pt idx="2">
                  <c:v>0.97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2B-43A1-8F01-743502E239D3}"/>
            </c:ext>
          </c:extLst>
        </c:ser>
        <c:ser>
          <c:idx val="3"/>
          <c:order val="2"/>
          <c:tx>
            <c:strRef>
              <c:f>Sheet1!$K$8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Sheet1!$J$9:$J$12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Sheet1!$K$9:$K$12</c:f>
              <c:numCache>
                <c:formatCode>0%</c:formatCode>
                <c:ptCount val="4"/>
                <c:pt idx="0">
                  <c:v>0.98</c:v>
                </c:pt>
                <c:pt idx="1">
                  <c:v>0.9</c:v>
                </c:pt>
                <c:pt idx="2">
                  <c:v>0.85</c:v>
                </c:pt>
                <c:pt idx="3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2B-43A1-8F01-743502E239D3}"/>
            </c:ext>
          </c:extLst>
        </c:ser>
        <c:ser>
          <c:idx val="4"/>
          <c:order val="3"/>
          <c:tx>
            <c:strRef>
              <c:f>Sheet1!$O$8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Sheet1!$N$9:$N$12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Sheet1!$O$9:$O$12</c:f>
              <c:numCache>
                <c:formatCode>0%</c:formatCode>
                <c:ptCount val="4"/>
                <c:pt idx="0">
                  <c:v>0.78</c:v>
                </c:pt>
                <c:pt idx="1">
                  <c:v>0.88</c:v>
                </c:pt>
                <c:pt idx="2">
                  <c:v>0.91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2B-43A1-8F01-743502E239D3}"/>
            </c:ext>
          </c:extLst>
        </c:ser>
        <c:ser>
          <c:idx val="0"/>
          <c:order val="4"/>
          <c:tx>
            <c:strRef>
              <c:f>Sheet1!$S$8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Sheet1!$R$9:$R$12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Sheet1!$S$9:$S$12</c:f>
              <c:numCache>
                <c:formatCode>0%</c:formatCode>
                <c:ptCount val="4"/>
                <c:pt idx="0">
                  <c:v>0.99</c:v>
                </c:pt>
                <c:pt idx="1">
                  <c:v>0.9</c:v>
                </c:pt>
                <c:pt idx="2">
                  <c:v>0.94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2B-43A1-8F01-743502E23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754752"/>
        <c:axId val="844441616"/>
      </c:barChart>
      <c:catAx>
        <c:axId val="9387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441616"/>
        <c:crosses val="autoZero"/>
        <c:auto val="1"/>
        <c:lblAlgn val="ctr"/>
        <c:lblOffset val="100"/>
        <c:noMultiLvlLbl val="0"/>
      </c:catAx>
      <c:valAx>
        <c:axId val="844441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875475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100"/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축소율 비교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Sheet1!$B$30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Sheet1!$A$31:$A$34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Sheet1!$B$31:$B$34</c:f>
              <c:numCache>
                <c:formatCode>0%</c:formatCode>
                <c:ptCount val="4"/>
                <c:pt idx="0">
                  <c:v>0.12</c:v>
                </c:pt>
                <c:pt idx="1">
                  <c:v>0.24</c:v>
                </c:pt>
                <c:pt idx="2">
                  <c:v>0.2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D-4BF3-9ADF-F6C5EF373B49}"/>
            </c:ext>
          </c:extLst>
        </c:ser>
        <c:ser>
          <c:idx val="2"/>
          <c:order val="1"/>
          <c:tx>
            <c:strRef>
              <c:f>Sheet1!$F$30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Sheet1!$E$31:$E$34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Sheet1!$F$31:$F$34</c:f>
              <c:numCache>
                <c:formatCode>0%</c:formatCode>
                <c:ptCount val="4"/>
                <c:pt idx="0">
                  <c:v>0.28000000000000003</c:v>
                </c:pt>
                <c:pt idx="1">
                  <c:v>0.34</c:v>
                </c:pt>
                <c:pt idx="2">
                  <c:v>0.32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D-4BF3-9ADF-F6C5EF373B49}"/>
            </c:ext>
          </c:extLst>
        </c:ser>
        <c:ser>
          <c:idx val="3"/>
          <c:order val="2"/>
          <c:tx>
            <c:strRef>
              <c:f>Sheet1!$K$13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Sheet1!$J$14:$J$17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Sheet1!$K$14:$K$17</c:f>
              <c:numCache>
                <c:formatCode>0%</c:formatCode>
                <c:ptCount val="4"/>
                <c:pt idx="0">
                  <c:v>0.27</c:v>
                </c:pt>
                <c:pt idx="1">
                  <c:v>0.3</c:v>
                </c:pt>
                <c:pt idx="2">
                  <c:v>0.26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FD-4BF3-9ADF-F6C5EF373B49}"/>
            </c:ext>
          </c:extLst>
        </c:ser>
        <c:ser>
          <c:idx val="4"/>
          <c:order val="3"/>
          <c:tx>
            <c:strRef>
              <c:f>Sheet1!$O$13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Sheet1!$N$14:$N$17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Sheet1!$O$14:$O$17</c:f>
              <c:numCache>
                <c:formatCode>0%</c:formatCode>
                <c:ptCount val="4"/>
                <c:pt idx="0">
                  <c:v>0.09</c:v>
                </c:pt>
                <c:pt idx="1">
                  <c:v>0.15</c:v>
                </c:pt>
                <c:pt idx="2">
                  <c:v>0.06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FD-4BF3-9ADF-F6C5EF373B49}"/>
            </c:ext>
          </c:extLst>
        </c:ser>
        <c:ser>
          <c:idx val="0"/>
          <c:order val="4"/>
          <c:tx>
            <c:strRef>
              <c:f>Sheet1!$S$13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Sheet1!$R$14:$R$17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Sheet1!$S$14:$S$17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FD-4BF3-9ADF-F6C5EF373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395728"/>
        <c:axId val="842059424"/>
      </c:barChart>
      <c:catAx>
        <c:axId val="5973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059424"/>
        <c:crosses val="autoZero"/>
        <c:auto val="1"/>
        <c:lblAlgn val="ctr"/>
        <c:lblOffset val="100"/>
        <c:noMultiLvlLbl val="0"/>
      </c:catAx>
      <c:valAx>
        <c:axId val="84205942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395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ko-KR"/>
              <a:t>성공률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Sheet1!$B$7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Sheet1!$A$8:$A$11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Sheet1!$B$8:$B$11</c:f>
              <c:numCache>
                <c:formatCode>General</c:formatCode>
                <c:ptCount val="4"/>
                <c:pt idx="0">
                  <c:v>87</c:v>
                </c:pt>
                <c:pt idx="1">
                  <c:v>85</c:v>
                </c:pt>
                <c:pt idx="2">
                  <c:v>94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8D-481B-826D-0D21559E36BF}"/>
            </c:ext>
          </c:extLst>
        </c:ser>
        <c:ser>
          <c:idx val="2"/>
          <c:order val="1"/>
          <c:tx>
            <c:strRef>
              <c:f>Sheet1!$G$8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Sheet1!$F$9:$F$12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Sheet1!$G$9:$G$12</c:f>
              <c:numCache>
                <c:formatCode>0%</c:formatCode>
                <c:ptCount val="4"/>
                <c:pt idx="0">
                  <c:v>0.95</c:v>
                </c:pt>
                <c:pt idx="1">
                  <c:v>0.92</c:v>
                </c:pt>
                <c:pt idx="2">
                  <c:v>0.89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8D-481B-826D-0D21559E36BF}"/>
            </c:ext>
          </c:extLst>
        </c:ser>
        <c:ser>
          <c:idx val="3"/>
          <c:order val="2"/>
          <c:tx>
            <c:strRef>
              <c:f>Sheet1!$K$8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Sheet1!$J$9:$J$12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Sheet1!$K$9:$K$12</c:f>
              <c:numCache>
                <c:formatCode>0%</c:formatCode>
                <c:ptCount val="4"/>
                <c:pt idx="0">
                  <c:v>0.89</c:v>
                </c:pt>
                <c:pt idx="1">
                  <c:v>0.93</c:v>
                </c:pt>
                <c:pt idx="2">
                  <c:v>0.9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8D-481B-826D-0D21559E36BF}"/>
            </c:ext>
          </c:extLst>
        </c:ser>
        <c:ser>
          <c:idx val="4"/>
          <c:order val="3"/>
          <c:tx>
            <c:strRef>
              <c:f>Sheet1!$O$8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Sheet1!$N$9:$N$12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Sheet1!$O$9:$O$12</c:f>
              <c:numCache>
                <c:formatCode>0%</c:formatCode>
                <c:ptCount val="4"/>
                <c:pt idx="0">
                  <c:v>0.92</c:v>
                </c:pt>
                <c:pt idx="1">
                  <c:v>0.92</c:v>
                </c:pt>
                <c:pt idx="2">
                  <c:v>0.85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8D-481B-826D-0D21559E36BF}"/>
            </c:ext>
          </c:extLst>
        </c:ser>
        <c:ser>
          <c:idx val="0"/>
          <c:order val="4"/>
          <c:tx>
            <c:strRef>
              <c:f>Sheet1!$S$8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Sheet1!$R$9:$R$12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Sheet1!$S$9:$S$12</c:f>
              <c:numCache>
                <c:formatCode>0%</c:formatCode>
                <c:ptCount val="4"/>
                <c:pt idx="0">
                  <c:v>0.99</c:v>
                </c:pt>
                <c:pt idx="1">
                  <c:v>0.9</c:v>
                </c:pt>
                <c:pt idx="2">
                  <c:v>0.94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8D-481B-826D-0D21559E3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754752"/>
        <c:axId val="844441616"/>
      </c:barChart>
      <c:catAx>
        <c:axId val="9387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844441616"/>
        <c:crosses val="autoZero"/>
        <c:auto val="1"/>
        <c:lblAlgn val="ctr"/>
        <c:lblOffset val="100"/>
        <c:noMultiLvlLbl val="0"/>
      </c:catAx>
      <c:valAx>
        <c:axId val="84444161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ko-KR"/>
          </a:p>
        </c:txPr>
        <c:crossAx val="9387547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 lang="ko-KR" altLang="en-US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축소율 비교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Sheet1!$B$30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Sheet1!$A$31:$A$34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Sheet1!$B$31:$B$34</c:f>
              <c:numCache>
                <c:formatCode>0%</c:formatCode>
                <c:ptCount val="4"/>
                <c:pt idx="0">
                  <c:v>0.12</c:v>
                </c:pt>
                <c:pt idx="1">
                  <c:v>0.24</c:v>
                </c:pt>
                <c:pt idx="2">
                  <c:v>0.2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E-42C2-A024-5A74459EFDA7}"/>
            </c:ext>
          </c:extLst>
        </c:ser>
        <c:ser>
          <c:idx val="2"/>
          <c:order val="1"/>
          <c:tx>
            <c:strRef>
              <c:f>Sheet1!$F$30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Sheet1!$E$31:$E$34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Sheet1!$F$31:$F$34</c:f>
              <c:numCache>
                <c:formatCode>0%</c:formatCode>
                <c:ptCount val="4"/>
                <c:pt idx="0">
                  <c:v>0.28000000000000003</c:v>
                </c:pt>
                <c:pt idx="1">
                  <c:v>0.34</c:v>
                </c:pt>
                <c:pt idx="2">
                  <c:v>0.32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E-42C2-A024-5A74459EFDA7}"/>
            </c:ext>
          </c:extLst>
        </c:ser>
        <c:ser>
          <c:idx val="3"/>
          <c:order val="2"/>
          <c:tx>
            <c:strRef>
              <c:f>Sheet1!$K$13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Sheet1!$J$14:$J$17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Sheet1!$K$14:$K$17</c:f>
              <c:numCache>
                <c:formatCode>0%</c:formatCode>
                <c:ptCount val="4"/>
                <c:pt idx="0">
                  <c:v>0.27</c:v>
                </c:pt>
                <c:pt idx="1">
                  <c:v>0.3</c:v>
                </c:pt>
                <c:pt idx="2">
                  <c:v>0.26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E-42C2-A024-5A74459EFDA7}"/>
            </c:ext>
          </c:extLst>
        </c:ser>
        <c:ser>
          <c:idx val="4"/>
          <c:order val="3"/>
          <c:tx>
            <c:strRef>
              <c:f>Sheet1!$O$13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Sheet1!$N$14:$N$17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Sheet1!$O$14:$O$17</c:f>
              <c:numCache>
                <c:formatCode>0%</c:formatCode>
                <c:ptCount val="4"/>
                <c:pt idx="0">
                  <c:v>0.09</c:v>
                </c:pt>
                <c:pt idx="1">
                  <c:v>0.15</c:v>
                </c:pt>
                <c:pt idx="2">
                  <c:v>0.06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4E-42C2-A024-5A74459EFDA7}"/>
            </c:ext>
          </c:extLst>
        </c:ser>
        <c:ser>
          <c:idx val="0"/>
          <c:order val="4"/>
          <c:tx>
            <c:strRef>
              <c:f>Sheet1!$S$13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Sheet1!$R$14:$R$17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Sheet1!$S$14:$S$17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4E-42C2-A024-5A74459EF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395728"/>
        <c:axId val="842059424"/>
      </c:barChart>
      <c:catAx>
        <c:axId val="5973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059424"/>
        <c:crosses val="autoZero"/>
        <c:auto val="1"/>
        <c:lblAlgn val="ctr"/>
        <c:lblOffset val="100"/>
        <c:noMultiLvlLbl val="0"/>
      </c:catAx>
      <c:valAx>
        <c:axId val="84205942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7395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0.13401</cdr:x>
      <cdr:y>0.54904</cdr:y>
    </cdr:from>
    <cdr:to>
      <cdr:x>0.20609</cdr:x>
      <cdr:y>0.97425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55499463-DFB4-48DD-97C5-A6E7BBC9075E}"/>
            </a:ext>
          </a:extLst>
        </cdr:cNvPr>
        <cdr:cNvSpPr/>
      </cdr:nvSpPr>
      <cdr:spPr>
        <a:xfrm xmlns:a="http://schemas.openxmlformats.org/drawingml/2006/main">
          <a:off x="985635" y="2143077"/>
          <a:ext cx="530198" cy="16597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0.727</cdr:x>
      <cdr:y>0.17107</cdr:y>
    </cdr:from>
    <cdr:to>
      <cdr:x>0.79908</cdr:x>
      <cdr:y>0.97151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DCC3F810-7BE2-4C7D-B61F-4E84D2C13CA9}"/>
            </a:ext>
          </a:extLst>
        </cdr:cNvPr>
        <cdr:cNvSpPr/>
      </cdr:nvSpPr>
      <cdr:spPr>
        <a:xfrm xmlns:a="http://schemas.openxmlformats.org/drawingml/2006/main">
          <a:off x="5347178" y="667744"/>
          <a:ext cx="530198" cy="31244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0671C-714C-4E67-AA23-468E77332887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CFFA-284D-4794-889D-117764CE5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0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5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885881" y="2507873"/>
            <a:ext cx="6774024" cy="921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874994" y="2507873"/>
            <a:ext cx="142525" cy="921127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9222163" y="2796988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263620-F0AE-BA1F-117A-4E3DB9697469}"/>
              </a:ext>
            </a:extLst>
          </p:cNvPr>
          <p:cNvSpPr txBox="1"/>
          <p:nvPr/>
        </p:nvSpPr>
        <p:spPr>
          <a:xfrm>
            <a:off x="7149751" y="3514723"/>
            <a:ext cx="2510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2023.01.04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485EB-4C2F-4A7C-989F-10C658617C5B}"/>
              </a:ext>
            </a:extLst>
          </p:cNvPr>
          <p:cNvSpPr/>
          <p:nvPr/>
        </p:nvSpPr>
        <p:spPr>
          <a:xfrm>
            <a:off x="3170556" y="2702711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D079-F557-B469-7AF0-BEE2D20743A2}"/>
              </a:ext>
            </a:extLst>
          </p:cNvPr>
          <p:cNvSpPr txBox="1"/>
          <p:nvPr/>
        </p:nvSpPr>
        <p:spPr>
          <a:xfrm>
            <a:off x="3132737" y="2676048"/>
            <a:ext cx="6269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Suwon station Test</a:t>
            </a:r>
          </a:p>
        </p:txBody>
      </p:sp>
    </p:spTree>
    <p:extLst>
      <p:ext uri="{BB962C8B-B14F-4D97-AF65-F5344CB8AC3E}">
        <p14:creationId xmlns:p14="http://schemas.microsoft.com/office/powerpoint/2010/main" val="29598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5DCE298-5332-4FCA-AEEE-BB9EE11D97B3}"/>
              </a:ext>
            </a:extLst>
          </p:cNvPr>
          <p:cNvSpPr/>
          <p:nvPr/>
        </p:nvSpPr>
        <p:spPr>
          <a:xfrm>
            <a:off x="5091206" y="1830167"/>
            <a:ext cx="6522720" cy="1779508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수원역 구조 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맵 수집 방법과 합집합 구성 방법 설명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수원역 (코레일 분당선) - 수인선과 직결운행 예정인 역 : 네이버 블로그">
            <a:extLst>
              <a:ext uri="{FF2B5EF4-FFF2-40B4-BE49-F238E27FC236}">
                <a16:creationId xmlns:a16="http://schemas.microsoft.com/office/drawing/2014/main" id="{A7F8324C-B4EF-4FD7-9686-049E679A3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26212" r="3556" b="25383"/>
          <a:stretch/>
        </p:blipFill>
        <p:spPr bwMode="auto">
          <a:xfrm>
            <a:off x="596323" y="2034540"/>
            <a:ext cx="386334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8D2855-977D-4D7F-87EB-56CE6DA9A6C1}"/>
              </a:ext>
            </a:extLst>
          </p:cNvPr>
          <p:cNvSpPr txBox="1"/>
          <p:nvPr/>
        </p:nvSpPr>
        <p:spPr>
          <a:xfrm>
            <a:off x="1847908" y="4926330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수원역 구조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27D1CB-9014-4767-88F7-2694464F67DF}"/>
              </a:ext>
            </a:extLst>
          </p:cNvPr>
          <p:cNvSpPr txBox="1"/>
          <p:nvPr/>
        </p:nvSpPr>
        <p:spPr>
          <a:xfrm>
            <a:off x="5286434" y="1952207"/>
            <a:ext cx="5916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맵 수집 방법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1. 8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,13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각 시간대마다 수집 좌표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걸음 수를 정확히 맞추어                       맵 수집 진행하였습니다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동일 파라미터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자기장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맵을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이용하여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map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구성</a:t>
            </a:r>
            <a:b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 시간대에 따른 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wifidata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다른 조건에서 성능 차이 비교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692B1-5D0A-467C-8067-5CF0DC9AB015}"/>
              </a:ext>
            </a:extLst>
          </p:cNvPr>
          <p:cNvSpPr/>
          <p:nvPr/>
        </p:nvSpPr>
        <p:spPr>
          <a:xfrm>
            <a:off x="5091206" y="4228741"/>
            <a:ext cx="6522720" cy="1779509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6A157B-AA0D-44B8-904E-1B6C2DC1A84A}"/>
              </a:ext>
            </a:extLst>
          </p:cNvPr>
          <p:cNvSpPr txBox="1"/>
          <p:nvPr/>
        </p:nvSpPr>
        <p:spPr>
          <a:xfrm>
            <a:off x="5286434" y="4505564"/>
            <a:ext cx="574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합집합 구성 방법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앞서 수집한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8,13,19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데이터를 모두 합쳐 중복 값 제거를 하여 전 시간대 수집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포함한 합집합 맵 구성</a:t>
            </a:r>
          </a:p>
        </p:txBody>
      </p:sp>
    </p:spTree>
    <p:extLst>
      <p:ext uri="{BB962C8B-B14F-4D97-AF65-F5344CB8AC3E}">
        <p14:creationId xmlns:p14="http://schemas.microsoft.com/office/powerpoint/2010/main" val="468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유니크 와이파이 수 비교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4377D66-00A3-4685-B2A6-84AF30A6F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32654"/>
              </p:ext>
            </p:extLst>
          </p:nvPr>
        </p:nvGraphicFramePr>
        <p:xfrm>
          <a:off x="543488" y="1637467"/>
          <a:ext cx="7355175" cy="390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77C45-8378-4149-A9A8-1E9A24A3C2C7}"/>
              </a:ext>
            </a:extLst>
          </p:cNvPr>
          <p:cNvSpPr txBox="1"/>
          <p:nvPr/>
        </p:nvSpPr>
        <p:spPr>
          <a:xfrm>
            <a:off x="927117" y="5667992"/>
            <a:ext cx="68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8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합집합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4F153F-85A7-4C9E-8CE0-A8F3877BCBB2}"/>
              </a:ext>
            </a:extLst>
          </p:cNvPr>
          <p:cNvSpPr/>
          <p:nvPr/>
        </p:nvSpPr>
        <p:spPr>
          <a:xfrm>
            <a:off x="8075053" y="1510287"/>
            <a:ext cx="3821865" cy="4885774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1B8D-3205-4118-BB4E-92D89257C6CE}"/>
              </a:ext>
            </a:extLst>
          </p:cNvPr>
          <p:cNvSpPr txBox="1"/>
          <p:nvPr/>
        </p:nvSpPr>
        <p:spPr>
          <a:xfrm>
            <a:off x="8399212" y="1980293"/>
            <a:ext cx="3366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전 예상 결과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수원역 구조가 고정 와이파이가 대부분이라서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가게 오픈 시간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(13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수는 안정적으로 유사할 것이라고 예상 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시간대마다 수집 와이파이 종류가 유사해서 합집합과 시간대별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와이파이 수 차이가 크지 않을 것이라 예상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F1AFA-86EF-46B1-96FF-FA8AE79CB3ED}"/>
              </a:ext>
            </a:extLst>
          </p:cNvPr>
          <p:cNvSpPr txBox="1"/>
          <p:nvPr/>
        </p:nvSpPr>
        <p:spPr>
          <a:xfrm>
            <a:off x="8399212" y="4605976"/>
            <a:ext cx="336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후 실제 결과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차이가 큰 영역 발생 확인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(19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플랫폼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차이가 누적됨에 따라 합집합과 큰 차이 발생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(8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1251093-AA91-43C1-8C36-421EC0B1E486}"/>
              </a:ext>
            </a:extLst>
          </p:cNvPr>
          <p:cNvSpPr/>
          <p:nvPr/>
        </p:nvSpPr>
        <p:spPr>
          <a:xfrm>
            <a:off x="9733898" y="4074582"/>
            <a:ext cx="493586" cy="47707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F7C7873-3678-4162-BCBF-05AED80826A9}"/>
              </a:ext>
            </a:extLst>
          </p:cNvPr>
          <p:cNvCxnSpPr>
            <a:cxnSpLocks/>
          </p:cNvCxnSpPr>
          <p:nvPr/>
        </p:nvCxnSpPr>
        <p:spPr>
          <a:xfrm rot="10800000">
            <a:off x="6554483" y="4418322"/>
            <a:ext cx="1905638" cy="112249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903831-6751-40F6-82D5-46640005F5A3}"/>
              </a:ext>
            </a:extLst>
          </p:cNvPr>
          <p:cNvSpPr/>
          <p:nvPr/>
        </p:nvSpPr>
        <p:spPr>
          <a:xfrm>
            <a:off x="8075052" y="4278563"/>
            <a:ext cx="3821865" cy="1978264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유니크 시뮬레이션 성능 비교 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2000" i="1" kern="0" dirty="0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테스트 데이터 </a:t>
            </a:r>
            <a:r>
              <a:rPr lang="en-US" altLang="ko-KR" sz="2000" i="1" kern="0" dirty="0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:19</a:t>
            </a:r>
            <a:r>
              <a:rPr lang="ko-KR" altLang="en-US" sz="2000" i="1" kern="0" dirty="0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endParaRPr lang="ko-KR" altLang="en-US" sz="16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0B2F8B1-2EDE-46D8-ACCE-CCCE6AF9B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812910"/>
              </p:ext>
            </p:extLst>
          </p:nvPr>
        </p:nvGraphicFramePr>
        <p:xfrm>
          <a:off x="291443" y="1407408"/>
          <a:ext cx="7029449" cy="240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916B210-9045-42D0-8DD1-A9151A27681C}"/>
              </a:ext>
            </a:extLst>
          </p:cNvPr>
          <p:cNvSpPr/>
          <p:nvPr/>
        </p:nvSpPr>
        <p:spPr>
          <a:xfrm>
            <a:off x="8075053" y="1510288"/>
            <a:ext cx="3821865" cy="2201100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19987-2D58-4C1B-9573-986BD7F27B80}"/>
              </a:ext>
            </a:extLst>
          </p:cNvPr>
          <p:cNvSpPr txBox="1"/>
          <p:nvPr/>
        </p:nvSpPr>
        <p:spPr>
          <a:xfrm>
            <a:off x="8399212" y="1834297"/>
            <a:ext cx="3366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시간대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모두 포함한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이기 때문에 가장 큰 성공률을 보일 것이라 예상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–&gt;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데이터 구성이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데이터 위주로 이루어져 있어서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편향된 결과가 나옴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8FC665-A5A4-497E-9C42-B492539A4E24}"/>
              </a:ext>
            </a:extLst>
          </p:cNvPr>
          <p:cNvSpPr/>
          <p:nvPr/>
        </p:nvSpPr>
        <p:spPr>
          <a:xfrm>
            <a:off x="5686185" y="2067005"/>
            <a:ext cx="407254" cy="14215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42E0D4-A2C6-43FD-A92B-FBE74B6EFA32}"/>
              </a:ext>
            </a:extLst>
          </p:cNvPr>
          <p:cNvSpPr/>
          <p:nvPr/>
        </p:nvSpPr>
        <p:spPr>
          <a:xfrm>
            <a:off x="4226218" y="1980293"/>
            <a:ext cx="407254" cy="15082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557B867D-A841-4701-90DE-93E831A98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262779"/>
              </p:ext>
            </p:extLst>
          </p:nvPr>
        </p:nvGraphicFramePr>
        <p:xfrm>
          <a:off x="339628" y="3813423"/>
          <a:ext cx="6751269" cy="2634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2E30B43-EF72-40B2-9A45-F9DCA7E589F2}"/>
              </a:ext>
            </a:extLst>
          </p:cNvPr>
          <p:cNvSpPr txBox="1"/>
          <p:nvPr/>
        </p:nvSpPr>
        <p:spPr>
          <a:xfrm>
            <a:off x="8399212" y="4513768"/>
            <a:ext cx="3366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 시간대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모두 포함한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이기 때문에 영역 구별이 어려워 축소율은 가장 높을 것이라 예상 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축소율 가장 좋은 영역 결과를 보여주거나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결과와 비슷한 수준의 결과를 보여줌</a:t>
            </a:r>
          </a:p>
          <a:p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5FE51E-B34D-48B9-A047-484810E6741E}"/>
              </a:ext>
            </a:extLst>
          </p:cNvPr>
          <p:cNvSpPr/>
          <p:nvPr/>
        </p:nvSpPr>
        <p:spPr>
          <a:xfrm>
            <a:off x="5305826" y="5267695"/>
            <a:ext cx="407254" cy="8706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B04929BB-0E7C-419D-9CE8-FA78F01F352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5920548" y="5267695"/>
            <a:ext cx="2154504" cy="60997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9E20C18B-E6DE-41CB-96DF-AB90B3DB8B9C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6093439" y="2610838"/>
            <a:ext cx="1981614" cy="1669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69323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유니크 시뮬레이션 성능 비교 및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</a:t>
            </a:r>
            <a:r>
              <a:rPr lang="ko-KR" altLang="en-US" sz="2000" i="1" kern="0" dirty="0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테스트 데이터 </a:t>
            </a:r>
            <a:r>
              <a:rPr lang="en-US" altLang="ko-KR" sz="2000" i="1" kern="0" dirty="0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000" i="1" kern="0" dirty="0" err="1">
                <a:ln w="9525">
                  <a:noFill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AnyTime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AB020267-E404-449C-AD1A-9F2D7296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08549"/>
              </p:ext>
            </p:extLst>
          </p:nvPr>
        </p:nvGraphicFramePr>
        <p:xfrm>
          <a:off x="297134" y="1184780"/>
          <a:ext cx="6849020" cy="246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557B867D-A841-4701-90DE-93E831A98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007911"/>
              </p:ext>
            </p:extLst>
          </p:nvPr>
        </p:nvGraphicFramePr>
        <p:xfrm>
          <a:off x="384175" y="3947436"/>
          <a:ext cx="6761979" cy="258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E0CB776-0601-4178-8112-34322B9C8B99}"/>
              </a:ext>
            </a:extLst>
          </p:cNvPr>
          <p:cNvSpPr/>
          <p:nvPr/>
        </p:nvSpPr>
        <p:spPr>
          <a:xfrm>
            <a:off x="8075053" y="3972647"/>
            <a:ext cx="3821865" cy="1582912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439A42F-1DB6-4A2B-A739-70FD99E62A74}"/>
              </a:ext>
            </a:extLst>
          </p:cNvPr>
          <p:cNvCxnSpPr>
            <a:cxnSpLocks/>
            <a:stCxn id="26" idx="1"/>
            <a:endCxn id="33" idx="2"/>
          </p:cNvCxnSpPr>
          <p:nvPr/>
        </p:nvCxnSpPr>
        <p:spPr>
          <a:xfrm rot="10800000">
            <a:off x="5561755" y="3568279"/>
            <a:ext cx="2513299" cy="1195824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7634FA-CF18-4B1A-8AB6-98AC4AC98E8E}"/>
              </a:ext>
            </a:extLst>
          </p:cNvPr>
          <p:cNvSpPr txBox="1"/>
          <p:nvPr/>
        </p:nvSpPr>
        <p:spPr>
          <a:xfrm>
            <a:off x="8302756" y="4216337"/>
            <a:ext cx="3462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데이터 후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가장 높은 성공률 확인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Map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 시 시간대별 좌표계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Sync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정확히 맞아야 성공률 보장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6815A7-81A7-49E9-948A-668318A93BC7}"/>
              </a:ext>
            </a:extLst>
          </p:cNvPr>
          <p:cNvSpPr/>
          <p:nvPr/>
        </p:nvSpPr>
        <p:spPr>
          <a:xfrm>
            <a:off x="8075052" y="1425729"/>
            <a:ext cx="3821865" cy="1701397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92F5D-D7E8-4234-A9B1-16B6C9D6F5A6}"/>
              </a:ext>
            </a:extLst>
          </p:cNvPr>
          <p:cNvSpPr txBox="1"/>
          <p:nvPr/>
        </p:nvSpPr>
        <p:spPr>
          <a:xfrm>
            <a:off x="8302756" y="1600263"/>
            <a:ext cx="336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데이터 구성이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데이터로 이루어져 편향된 결과가 나옴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맵 수집 시간대와 겹치지 않는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Anytime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 테스트 데이터 구축하여 객관적인 시간대별 성능 비교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E30CB2-4098-40D8-BAFC-8E387CA50B2C}"/>
              </a:ext>
            </a:extLst>
          </p:cNvPr>
          <p:cNvSpPr/>
          <p:nvPr/>
        </p:nvSpPr>
        <p:spPr>
          <a:xfrm>
            <a:off x="4960913" y="1747431"/>
            <a:ext cx="1201682" cy="18208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5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테스트 결과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KakaoTalk_20230104_125915196">
            <a:hlinkClick r:id="" action="ppaction://media"/>
            <a:extLst>
              <a:ext uri="{FF2B5EF4-FFF2-40B4-BE49-F238E27FC236}">
                <a16:creationId xmlns:a16="http://schemas.microsoft.com/office/drawing/2014/main" id="{A82A3B74-EC95-4EA1-B870-BF6CB49965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4175" y="1498200"/>
            <a:ext cx="2560114" cy="4876407"/>
          </a:xfrm>
          <a:prstGeom prst="rect">
            <a:avLst/>
          </a:prstGeom>
        </p:spPr>
      </p:pic>
      <p:pic>
        <p:nvPicPr>
          <p:cNvPr id="5" name="KakaoTalk_20230104_125910848">
            <a:hlinkClick r:id="" action="ppaction://media"/>
            <a:extLst>
              <a:ext uri="{FF2B5EF4-FFF2-40B4-BE49-F238E27FC236}">
                <a16:creationId xmlns:a16="http://schemas.microsoft.com/office/drawing/2014/main" id="{A7FB6093-576C-4556-AC60-0859FA71566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1498199"/>
            <a:ext cx="2560115" cy="48764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9E2577-E3C7-4A7C-A135-C098C9BE7E1C}"/>
              </a:ext>
            </a:extLst>
          </p:cNvPr>
          <p:cNvSpPr/>
          <p:nvPr/>
        </p:nvSpPr>
        <p:spPr>
          <a:xfrm>
            <a:off x="3240087" y="1599622"/>
            <a:ext cx="2560115" cy="4673559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E35DA-09C0-4172-BD51-AB555CC66763}"/>
              </a:ext>
            </a:extLst>
          </p:cNvPr>
          <p:cNvSpPr txBox="1"/>
          <p:nvPr/>
        </p:nvSpPr>
        <p:spPr>
          <a:xfrm>
            <a:off x="3433335" y="1988066"/>
            <a:ext cx="2130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합집합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실시간테스트 영상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걸음대에서 수렴하는 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맵과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달리 합집합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맵에서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내외에서 수렴하는 것을 확인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수렴속도 향상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및 축소율 우수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328BDB-8D28-4C36-A178-3BF1992372CD}"/>
              </a:ext>
            </a:extLst>
          </p:cNvPr>
          <p:cNvSpPr/>
          <p:nvPr/>
        </p:nvSpPr>
        <p:spPr>
          <a:xfrm>
            <a:off x="8951913" y="1599622"/>
            <a:ext cx="2855912" cy="4673559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6BE6-B262-4D53-BDD8-1A1FB9BF734E}"/>
              </a:ext>
            </a:extLst>
          </p:cNvPr>
          <p:cNvSpPr txBox="1"/>
          <p:nvPr/>
        </p:nvSpPr>
        <p:spPr>
          <a:xfrm>
            <a:off x="9094603" y="1988066"/>
            <a:ext cx="2609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 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테스트 영상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-150~200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내외에서 수렴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6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및 축소율 우수</a:t>
            </a:r>
            <a:endParaRPr lang="en-US" altLang="ko-KR" sz="1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3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테스트 결과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KakaoTalk_20230104_125917884">
            <a:hlinkClick r:id="" action="ppaction://media"/>
            <a:extLst>
              <a:ext uri="{FF2B5EF4-FFF2-40B4-BE49-F238E27FC236}">
                <a16:creationId xmlns:a16="http://schemas.microsoft.com/office/drawing/2014/main" id="{62519A6A-E77F-4CA0-80AD-F6FE32C6BA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4175" y="1523959"/>
            <a:ext cx="2560114" cy="4876407"/>
          </a:xfrm>
          <a:prstGeom prst="rect">
            <a:avLst/>
          </a:prstGeom>
        </p:spPr>
      </p:pic>
      <p:pic>
        <p:nvPicPr>
          <p:cNvPr id="4" name="KakaoTalk_20230104_125922026">
            <a:hlinkClick r:id="" action="ppaction://media"/>
            <a:extLst>
              <a:ext uri="{FF2B5EF4-FFF2-40B4-BE49-F238E27FC236}">
                <a16:creationId xmlns:a16="http://schemas.microsoft.com/office/drawing/2014/main" id="{D25FECF3-57BB-4532-9326-8BE271708BC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76558" y="1523959"/>
            <a:ext cx="2560114" cy="48764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02C3DF-0988-430C-9EC5-0F570B0961F0}"/>
              </a:ext>
            </a:extLst>
          </p:cNvPr>
          <p:cNvSpPr/>
          <p:nvPr/>
        </p:nvSpPr>
        <p:spPr>
          <a:xfrm>
            <a:off x="3240087" y="1599622"/>
            <a:ext cx="2560115" cy="4673559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E2769-B836-40E7-B205-62EA49795F1F}"/>
              </a:ext>
            </a:extLst>
          </p:cNvPr>
          <p:cNvSpPr txBox="1"/>
          <p:nvPr/>
        </p:nvSpPr>
        <p:spPr>
          <a:xfrm>
            <a:off x="3433335" y="1988066"/>
            <a:ext cx="2130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플랫폼 영역 실시간 테스트 영상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안정적인 영역 축소 및 수렴을 보여줌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대합실과 마찬가지로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내외에서 수렴하는 것을 확인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수렴 속도 개선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및 축소율 우수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2DE03F-6FFB-4DB1-A782-8C3EA59013FE}"/>
              </a:ext>
            </a:extLst>
          </p:cNvPr>
          <p:cNvSpPr/>
          <p:nvPr/>
        </p:nvSpPr>
        <p:spPr>
          <a:xfrm>
            <a:off x="8951913" y="1599622"/>
            <a:ext cx="2855912" cy="4673559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90C85-2BC9-4777-B52D-96B59D50CBC1}"/>
              </a:ext>
            </a:extLst>
          </p:cNvPr>
          <p:cNvSpPr txBox="1"/>
          <p:nvPr/>
        </p:nvSpPr>
        <p:spPr>
          <a:xfrm>
            <a:off x="9094603" y="1988066"/>
            <a:ext cx="2609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600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이상 오래 걸었을 때의 테스트 영상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연산량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문제로 인한 앱 꺼짐 현상과 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버벅임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현상을 코드 경량화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연산량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개선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메모리 관리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앱 안정화 확인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0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488</Words>
  <Application>Microsoft Office PowerPoint</Application>
  <PresentationFormat>와이드스크린</PresentationFormat>
  <Paragraphs>45</Paragraphs>
  <Slides>7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 ExtraBold</vt:lpstr>
      <vt:lpstr>나눔스퀘어_ac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SKH</cp:lastModifiedBy>
  <cp:revision>33</cp:revision>
  <dcterms:created xsi:type="dcterms:W3CDTF">2022-12-13T05:19:48Z</dcterms:created>
  <dcterms:modified xsi:type="dcterms:W3CDTF">2023-01-06T01:20:50Z</dcterms:modified>
</cp:coreProperties>
</file>