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702" autoAdjust="0"/>
  </p:normalViewPr>
  <p:slideViewPr>
    <p:cSldViewPr snapToGrid="0">
      <p:cViewPr varScale="1">
        <p:scale>
          <a:sx n="120" d="100"/>
          <a:sy n="120" d="100"/>
        </p:scale>
        <p:origin x="120" y="20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KH\&#48148;&#53461;%20&#54868;&#47732;\20230104_seminar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pPr>
            <a:r>
              <a:rPr lang="en-US" altLang="ko-KR" sz="1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Unique Wifi </a:t>
            </a:r>
            <a:r>
              <a:rPr lang="ko-KR" altLang="en-US" sz="1800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 비교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Sheet1!$B$47</c:f>
              <c:strCache>
                <c:ptCount val="1"/>
                <c:pt idx="0">
                  <c:v>대합실</c:v>
                </c:pt>
              </c:strCache>
            </c:strRef>
          </c:tx>
          <c:invertIfNegative val="0"/>
          <c:val>
            <c:numRef>
              <c:f>Sheet1!$B$48:$B$51</c:f>
              <c:numCache>
                <c:formatCode>General</c:formatCode>
                <c:ptCount val="4"/>
                <c:pt idx="0">
                  <c:v>199</c:v>
                </c:pt>
                <c:pt idx="1">
                  <c:v>172</c:v>
                </c:pt>
                <c:pt idx="2">
                  <c:v>186</c:v>
                </c:pt>
                <c:pt idx="3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F9-4ECE-916C-0D9FD4C0FA44}"/>
            </c:ext>
          </c:extLst>
        </c:ser>
        <c:ser>
          <c:idx val="2"/>
          <c:order val="1"/>
          <c:tx>
            <c:strRef>
              <c:f>Sheet1!$C$47</c:f>
              <c:strCache>
                <c:ptCount val="1"/>
                <c:pt idx="0">
                  <c:v>플렛폼1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Sheet1!$C$48:$C$51</c:f>
              <c:numCache>
                <c:formatCode>General</c:formatCode>
                <c:ptCount val="4"/>
                <c:pt idx="0">
                  <c:v>128</c:v>
                </c:pt>
                <c:pt idx="1">
                  <c:v>128</c:v>
                </c:pt>
                <c:pt idx="2">
                  <c:v>188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F9-4ECE-916C-0D9FD4C0FA44}"/>
            </c:ext>
          </c:extLst>
        </c:ser>
        <c:ser>
          <c:idx val="3"/>
          <c:order val="2"/>
          <c:tx>
            <c:strRef>
              <c:f>Sheet1!$D$47</c:f>
              <c:strCache>
                <c:ptCount val="1"/>
                <c:pt idx="0">
                  <c:v>플렛폼2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Sheet1!$D$48:$D$51</c:f>
              <c:numCache>
                <c:formatCode>General</c:formatCode>
                <c:ptCount val="4"/>
                <c:pt idx="0">
                  <c:v>170</c:v>
                </c:pt>
                <c:pt idx="1">
                  <c:v>170</c:v>
                </c:pt>
                <c:pt idx="2">
                  <c:v>373</c:v>
                </c:pt>
                <c:pt idx="3">
                  <c:v>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F9-4ECE-916C-0D9FD4C0FA44}"/>
            </c:ext>
          </c:extLst>
        </c:ser>
        <c:ser>
          <c:idx val="4"/>
          <c:order val="3"/>
          <c:tx>
            <c:strRef>
              <c:f>Sheet1!$E$47</c:f>
              <c:strCache>
                <c:ptCount val="1"/>
                <c:pt idx="0">
                  <c:v>플렛폼3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Sheet1!$E$48:$E$51</c:f>
              <c:numCache>
                <c:formatCode>General</c:formatCode>
                <c:ptCount val="4"/>
                <c:pt idx="0">
                  <c:v>297</c:v>
                </c:pt>
                <c:pt idx="1">
                  <c:v>297</c:v>
                </c:pt>
                <c:pt idx="2">
                  <c:v>459</c:v>
                </c:pt>
                <c:pt idx="3">
                  <c:v>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F9-4ECE-916C-0D9FD4C0FA44}"/>
            </c:ext>
          </c:extLst>
        </c:ser>
        <c:ser>
          <c:idx val="0"/>
          <c:order val="4"/>
          <c:tx>
            <c:strRef>
              <c:f>Sheet1!$F$47</c:f>
              <c:strCache>
                <c:ptCount val="1"/>
                <c:pt idx="0">
                  <c:v>플렛폼4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Sheet1!$F$48:$F$51</c:f>
              <c:numCache>
                <c:formatCode>General</c:formatCode>
                <c:ptCount val="4"/>
                <c:pt idx="0">
                  <c:v>185</c:v>
                </c:pt>
                <c:pt idx="1">
                  <c:v>185</c:v>
                </c:pt>
                <c:pt idx="2">
                  <c:v>157</c:v>
                </c:pt>
                <c:pt idx="3">
                  <c:v>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F9-4ECE-916C-0D9FD4C0F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9419536"/>
        <c:axId val="599510496"/>
      </c:barChart>
      <c:catAx>
        <c:axId val="849419536"/>
        <c:scaling>
          <c:orientation val="minMax"/>
        </c:scaling>
        <c:delete val="1"/>
        <c:axPos val="b"/>
        <c:majorTickMark val="none"/>
        <c:minorTickMark val="none"/>
        <c:tickLblPos val="nextTo"/>
        <c:crossAx val="599510496"/>
        <c:crosses val="autoZero"/>
        <c:auto val="0"/>
        <c:lblAlgn val="ctr"/>
        <c:lblOffset val="100"/>
        <c:noMultiLvlLbl val="0"/>
      </c:catAx>
      <c:valAx>
        <c:axId val="59951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94195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6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0000000000000000000"/>
                <a:ea typeface="나눔스퀘어 ExtraBold" panose="00000000000000000000"/>
                <a:cs typeface="나눔스퀘어 ExtraBold" panose="00000000000000000000"/>
                <a:sym typeface="나눔스퀘어 ExtraBold" panose="00000000000000000000"/>
              </a:defRPr>
            </a:pPr>
            <a:r>
              <a:rPr lang="ko-KR" altLang="en-US" sz="16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0000000000000000000"/>
                <a:ea typeface="나눔스퀘어 ExtraBold" panose="00000000000000000000"/>
                <a:cs typeface="나눔스퀘어 ExtraBold" panose="00000000000000000000"/>
                <a:sym typeface="나눔스퀘어 ExtraBold" panose="00000000000000000000"/>
              </a:rPr>
              <a:t>성공률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대합실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19.399999999999999</c:v>
                </c:pt>
                <c:pt idx="1">
                  <c:v>18</c:v>
                </c:pt>
                <c:pt idx="2">
                  <c:v>17.600000000000001</c:v>
                </c:pt>
                <c:pt idx="3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8C-4A3E-8068-D21BA019495D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플랫폼1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</c:v>
                </c:pt>
                <c:pt idx="1">
                  <c:v>0.91</c:v>
                </c:pt>
                <c:pt idx="2">
                  <c:v>0.97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8C-4A3E-8068-D21BA019495D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플랫폼2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0.98</c:v>
                </c:pt>
                <c:pt idx="1">
                  <c:v>0.9</c:v>
                </c:pt>
                <c:pt idx="2">
                  <c:v>0.85</c:v>
                </c:pt>
                <c:pt idx="3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8C-4A3E-8068-D21BA019495D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플랫폼3</c:v>
                </c:pt>
              </c:strCache>
            </c:strRef>
          </c:tx>
          <c:spPr>
            <a:solidFill>
              <a:schemeClr val="tx1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0.78</c:v>
                </c:pt>
                <c:pt idx="1">
                  <c:v>0.88</c:v>
                </c:pt>
                <c:pt idx="2">
                  <c:v>0.91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8C-4A3E-8068-D21BA019495D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플랫폼4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0.99</c:v>
                </c:pt>
                <c:pt idx="1">
                  <c:v>0.9</c:v>
                </c:pt>
                <c:pt idx="2">
                  <c:v>0.94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8C-4A3E-8068-D21BA0194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754752"/>
        <c:axId val="844441616"/>
      </c:barChart>
      <c:catAx>
        <c:axId val="93875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844441616"/>
        <c:crosses val="autoZero"/>
        <c:auto val="1"/>
        <c:lblAlgn val="ctr"/>
        <c:lblOffset val="100"/>
        <c:tickMarkSkip val="1"/>
        <c:noMultiLvlLbl val="0"/>
      </c:catAx>
      <c:valAx>
        <c:axId val="8444416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938754752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 rot="0" vert="horz" wrap="none" lIns="0" tIns="0" rIns="0" bIns="0" anchor="ctr" anchorCtr="1"/>
        <a:lstStyle/>
        <a:p>
          <a:pPr algn="l">
            <a:defRPr sz="1100"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축소율 비교 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대합실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0.12</c:v>
                </c:pt>
                <c:pt idx="1">
                  <c:v>0.24</c:v>
                </c:pt>
                <c:pt idx="2">
                  <c:v>0.2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F-42C8-BB18-90C230E363B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플랫폼1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0.28000000000000003</c:v>
                </c:pt>
                <c:pt idx="1">
                  <c:v>0.34</c:v>
                </c:pt>
                <c:pt idx="2">
                  <c:v>0.32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F-42C8-BB18-90C230E363B7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플랫폼2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0.27</c:v>
                </c:pt>
                <c:pt idx="1">
                  <c:v>0.3</c:v>
                </c:pt>
                <c:pt idx="2">
                  <c:v>0.26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F-42C8-BB18-90C230E363B7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플랫폼3</c:v>
                </c:pt>
              </c:strCache>
            </c:strRef>
          </c:tx>
          <c:spPr>
            <a:solidFill>
              <a:schemeClr val="tx1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0.09</c:v>
                </c:pt>
                <c:pt idx="1">
                  <c:v>0.15</c:v>
                </c:pt>
                <c:pt idx="2">
                  <c:v>0.06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9F-42C8-BB18-90C230E363B7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플랫폼4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0.27</c:v>
                </c:pt>
                <c:pt idx="1">
                  <c:v>0.2</c:v>
                </c:pt>
                <c:pt idx="2">
                  <c:v>0.27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9F-42C8-BB18-90C230E36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7395728"/>
        <c:axId val="842059424"/>
      </c:barChart>
      <c:catAx>
        <c:axId val="59739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842059424"/>
        <c:crosses val="autoZero"/>
        <c:auto val="1"/>
        <c:lblAlgn val="ctr"/>
        <c:lblOffset val="100"/>
        <c:tickMarkSkip val="1"/>
        <c:noMultiLvlLbl val="0"/>
      </c:catAx>
      <c:valAx>
        <c:axId val="84205942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5973957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b="0" i="0" u="none"/>
            </a:pPr>
            <a:r>
              <a:rPr lang="ko-KR" altLang="en-US" b="0" i="0" u="none"/>
              <a:t>성공률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대합실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</c:v>
                </c:pt>
                <c:pt idx="1">
                  <c:v>85</c:v>
                </c:pt>
                <c:pt idx="2">
                  <c:v>94</c:v>
                </c:pt>
                <c:pt idx="3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D7-47FA-8AD6-03A5240CFE25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플랫폼1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0.95</c:v>
                </c:pt>
                <c:pt idx="1">
                  <c:v>0.92</c:v>
                </c:pt>
                <c:pt idx="2">
                  <c:v>0.89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D7-47FA-8AD6-03A5240CFE25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플랫폼2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0.89</c:v>
                </c:pt>
                <c:pt idx="1">
                  <c:v>0.93</c:v>
                </c:pt>
                <c:pt idx="2">
                  <c:v>0.9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D7-47FA-8AD6-03A5240CFE25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플랫폼3</c:v>
                </c:pt>
              </c:strCache>
            </c:strRef>
          </c:tx>
          <c:spPr>
            <a:solidFill>
              <a:schemeClr val="tx1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0.92</c:v>
                </c:pt>
                <c:pt idx="1">
                  <c:v>0.92</c:v>
                </c:pt>
                <c:pt idx="2">
                  <c:v>0.85</c:v>
                </c:pt>
                <c:pt idx="3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6D7-47FA-8AD6-03A5240CFE25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플랫폼4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0.99</c:v>
                </c:pt>
                <c:pt idx="1">
                  <c:v>0.9</c:v>
                </c:pt>
                <c:pt idx="2">
                  <c:v>0.94</c:v>
                </c:pt>
                <c:pt idx="3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D7-47FA-8AD6-03A5240CF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754752"/>
        <c:axId val="844441616"/>
      </c:barChart>
      <c:catAx>
        <c:axId val="93875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b="0" i="0" u="none"/>
            </a:pPr>
            <a:endParaRPr lang="ko-KR"/>
          </a:p>
        </c:txPr>
        <c:crossAx val="844441616"/>
        <c:crosses val="autoZero"/>
        <c:auto val="1"/>
        <c:lblAlgn val="ctr"/>
        <c:lblOffset val="100"/>
        <c:tickMarkSkip val="1"/>
        <c:noMultiLvlLbl val="0"/>
      </c:catAx>
      <c:valAx>
        <c:axId val="84444161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b="0" i="0" u="none"/>
            </a:pPr>
            <a:endParaRPr lang="ko-KR"/>
          </a:p>
        </c:txPr>
        <c:crossAx val="938754752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축소율 비교 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대합실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0.12</c:v>
                </c:pt>
                <c:pt idx="1">
                  <c:v>0.24</c:v>
                </c:pt>
                <c:pt idx="2">
                  <c:v>0.2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A3-45C5-9592-68AF5FC60EDA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플랫폼1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0.28000000000000003</c:v>
                </c:pt>
                <c:pt idx="1">
                  <c:v>0.34</c:v>
                </c:pt>
                <c:pt idx="2">
                  <c:v>0.32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A3-45C5-9592-68AF5FC60EDA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플랫폼2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0.27</c:v>
                </c:pt>
                <c:pt idx="1">
                  <c:v>0.3</c:v>
                </c:pt>
                <c:pt idx="2">
                  <c:v>0.26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A3-45C5-9592-68AF5FC60EDA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플랫폼3</c:v>
                </c:pt>
              </c:strCache>
            </c:strRef>
          </c:tx>
          <c:spPr>
            <a:solidFill>
              <a:schemeClr val="tx1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0.09</c:v>
                </c:pt>
                <c:pt idx="1">
                  <c:v>0.15</c:v>
                </c:pt>
                <c:pt idx="2">
                  <c:v>0.06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A3-45C5-9592-68AF5FC60EDA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플랫폼4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0.27</c:v>
                </c:pt>
                <c:pt idx="1">
                  <c:v>0.2</c:v>
                </c:pt>
                <c:pt idx="2">
                  <c:v>0.27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A3-45C5-9592-68AF5FC60E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7395728"/>
        <c:axId val="842059424"/>
      </c:barChart>
      <c:catAx>
        <c:axId val="59739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842059424"/>
        <c:crosses val="autoZero"/>
        <c:auto val="1"/>
        <c:lblAlgn val="ctr"/>
        <c:lblOffset val="100"/>
        <c:tickMarkSkip val="1"/>
        <c:noMultiLvlLbl val="0"/>
      </c:catAx>
      <c:valAx>
        <c:axId val="84205942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5973957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r>
              <a:rPr lang="ko-KR" altLang="en-US" sz="14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rPr>
              <a:t>축소율 비교 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대합실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0.12</c:v>
                </c:pt>
                <c:pt idx="1">
                  <c:v>0.24</c:v>
                </c:pt>
                <c:pt idx="2">
                  <c:v>0.2</c:v>
                </c:pt>
                <c:pt idx="3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0C-40C4-964B-A1FA26653164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플랫폼1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0.28000000000000003</c:v>
                </c:pt>
                <c:pt idx="1">
                  <c:v>0.34</c:v>
                </c:pt>
                <c:pt idx="2">
                  <c:v>0.32</c:v>
                </c:pt>
                <c:pt idx="3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0C-40C4-964B-A1FA26653164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플랫폼2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0.27</c:v>
                </c:pt>
                <c:pt idx="1">
                  <c:v>0.3</c:v>
                </c:pt>
                <c:pt idx="2">
                  <c:v>0.26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0C-40C4-964B-A1FA26653164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플랫폼3</c:v>
                </c:pt>
              </c:strCache>
            </c:strRef>
          </c:tx>
          <c:spPr>
            <a:solidFill>
              <a:schemeClr val="tx1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0.09</c:v>
                </c:pt>
                <c:pt idx="1">
                  <c:v>0.15</c:v>
                </c:pt>
                <c:pt idx="2">
                  <c:v>0.06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0C-40C4-964B-A1FA26653164}"/>
            </c:ext>
          </c:extLst>
        </c:ser>
        <c:ser>
          <c:idx val="0"/>
          <c:order val="4"/>
          <c:tx>
            <c:strRef>
              <c:f>Sheet1!$F$1</c:f>
              <c:strCache>
                <c:ptCount val="1"/>
                <c:pt idx="0">
                  <c:v>플랫폼4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8시</c:v>
                </c:pt>
                <c:pt idx="1">
                  <c:v>13시</c:v>
                </c:pt>
                <c:pt idx="2">
                  <c:v>19시</c:v>
                </c:pt>
                <c:pt idx="3">
                  <c:v>합집합</c:v>
                </c:pt>
              </c:strCache>
            </c:strRef>
          </c:cat>
          <c:val>
            <c:numRef>
              <c:f>Sheet1!$F$2:$F$5</c:f>
              <c:numCache>
                <c:formatCode>0%</c:formatCode>
                <c:ptCount val="4"/>
                <c:pt idx="0">
                  <c:v>0.27</c:v>
                </c:pt>
                <c:pt idx="1">
                  <c:v>0.2</c:v>
                </c:pt>
                <c:pt idx="2">
                  <c:v>0.27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0C-40C4-964B-A1FA266531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2"/>
        <c:axId val="597395728"/>
        <c:axId val="842059424"/>
      </c:barChart>
      <c:catAx>
        <c:axId val="597395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842059424"/>
        <c:crosses val="autoZero"/>
        <c:auto val="1"/>
        <c:lblAlgn val="ctr"/>
        <c:lblOffset val="100"/>
        <c:tickMarkSkip val="1"/>
        <c:noMultiLvlLbl val="0"/>
      </c:catAx>
      <c:valAx>
        <c:axId val="842059424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0000000000000000000"/>
                <a:ea typeface="+mn-ea" panose="00000000000000000000"/>
                <a:cs typeface="+mn-ea" panose="00000000000000000000"/>
                <a:sym typeface="+mn-ea" panose="00000000000000000000"/>
              </a:defRPr>
            </a:pPr>
            <a:endParaRPr lang="ko-KR"/>
          </a:p>
        </c:txPr>
        <c:crossAx val="5973957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0.13401</cdr:x>
      <cdr:y>0.54904</cdr:y>
    </cdr:from>
    <cdr:to>
      <cdr:x>0.20609</cdr:x>
      <cdr:y>0.97425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55499463-DFB4-48DD-97C5-A6E7BBC9075E}"/>
            </a:ext>
          </a:extLst>
        </cdr:cNvPr>
        <cdr:cNvSpPr/>
      </cdr:nvSpPr>
      <cdr:spPr>
        <a:xfrm xmlns:a="http://schemas.openxmlformats.org/drawingml/2006/main">
          <a:off x="985635" y="2143077"/>
          <a:ext cx="530198" cy="16597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0.727</cdr:x>
      <cdr:y>0.17107</cdr:y>
    </cdr:from>
    <cdr:to>
      <cdr:x>0.79908</cdr:x>
      <cdr:y>0.97151</cdr:y>
    </cdr:to>
    <cdr:sp macro="" textlink="">
      <cdr:nvSpPr>
        <cdr:cNvPr id="4" name="직사각형 3">
          <a:extLst xmlns:a="http://schemas.openxmlformats.org/drawingml/2006/main">
            <a:ext uri="{FF2B5EF4-FFF2-40B4-BE49-F238E27FC236}">
              <a16:creationId xmlns:a16="http://schemas.microsoft.com/office/drawing/2014/main" id="{DCC3F810-7BE2-4C7D-B61F-4E84D2C13CA9}"/>
            </a:ext>
          </a:extLst>
        </cdr:cNvPr>
        <cdr:cNvSpPr/>
      </cdr:nvSpPr>
      <cdr:spPr>
        <a:xfrm xmlns:a="http://schemas.openxmlformats.org/drawingml/2006/main">
          <a:off x="5347178" y="667744"/>
          <a:ext cx="530198" cy="312441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8100">
          <a:solidFill>
            <a:srgbClr val="C0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180671C-714C-4E67-AA23-468E77332887}" type="datetime1">
              <a:rPr lang="ko-KR" altLang="en-US"/>
              <a:pPr lvl="0">
                <a:defRPr/>
              </a:pPr>
              <a:t>2023-01-06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7C0CFFA-284D-4794-889D-117764CE5B2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4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5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9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10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4.mp4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885881" y="2507873"/>
            <a:ext cx="6774024" cy="9211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874994" y="2507873"/>
            <a:ext cx="142525" cy="921127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9222163" y="2796988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5263620-F0AE-BA1F-117A-4E3DB9697469}"/>
              </a:ext>
            </a:extLst>
          </p:cNvPr>
          <p:cNvSpPr txBox="1"/>
          <p:nvPr/>
        </p:nvSpPr>
        <p:spPr>
          <a:xfrm>
            <a:off x="7149751" y="3514723"/>
            <a:ext cx="2510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2023.01.04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7485EB-4C2F-4A7C-989F-10C658617C5B}"/>
              </a:ext>
            </a:extLst>
          </p:cNvPr>
          <p:cNvSpPr/>
          <p:nvPr/>
        </p:nvSpPr>
        <p:spPr>
          <a:xfrm>
            <a:off x="3170556" y="2702711"/>
            <a:ext cx="1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2D079-F557-B469-7AF0-BEE2D20743A2}"/>
              </a:ext>
            </a:extLst>
          </p:cNvPr>
          <p:cNvSpPr txBox="1"/>
          <p:nvPr/>
        </p:nvSpPr>
        <p:spPr>
          <a:xfrm>
            <a:off x="3132737" y="2676048"/>
            <a:ext cx="6269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Suwon station Test</a:t>
            </a:r>
          </a:p>
        </p:txBody>
      </p:sp>
    </p:spTree>
    <p:extLst>
      <p:ext uri="{BB962C8B-B14F-4D97-AF65-F5344CB8AC3E}">
        <p14:creationId xmlns:p14="http://schemas.microsoft.com/office/powerpoint/2010/main" val="29598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1371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9323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/>
            </a:pPr>
            <a:r>
              <a:rPr lang="ko-KR" altLang="en-US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시간대별 유니크 시뮬레이션 성능 비교 및</a:t>
            </a:r>
            <a:r>
              <a:rPr lang="en-US" altLang="ko-KR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분석 </a:t>
            </a:r>
            <a:r>
              <a:rPr lang="en-US" altLang="ko-KR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_ </a:t>
            </a:r>
            <a:r>
              <a:rPr lang="ko-KR" altLang="en-US" sz="2000" i="1" kern="0">
                <a:solidFill>
                  <a:srgbClr val="FF0000"/>
                </a:solidFill>
                <a:latin typeface="나눔스퀘어 ExtraBold"/>
                <a:ea typeface="나눔스퀘어 ExtraBold"/>
              </a:rPr>
              <a:t>사용 테스트 데이터 </a:t>
            </a:r>
            <a:r>
              <a:rPr lang="en-US" altLang="ko-KR" sz="2000" i="1" kern="0">
                <a:solidFill>
                  <a:srgbClr val="FF0000"/>
                </a:solidFill>
                <a:latin typeface="나눔스퀘어 ExtraBold"/>
                <a:ea typeface="나눔스퀘어 ExtraBold"/>
              </a:rPr>
              <a:t>: AnyTime</a:t>
            </a:r>
            <a:r>
              <a:rPr lang="en-US" altLang="ko-KR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 </a:t>
            </a:r>
            <a:r>
              <a:rPr lang="ko-KR" altLang="en-US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 </a:t>
            </a:r>
            <a:endParaRPr lang="ko-KR" altLang="en-US" sz="1600">
              <a:solidFill>
                <a:prstClr val="black">
                  <a:lumMod val="50000"/>
                  <a:lumOff val="50000"/>
                </a:prst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/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차트 12"/>
          <p:cNvGraphicFramePr/>
          <p:nvPr/>
        </p:nvGraphicFramePr>
        <p:xfrm>
          <a:off x="297134" y="1184780"/>
          <a:ext cx="6849020" cy="2466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차트 23"/>
          <p:cNvGraphicFramePr/>
          <p:nvPr/>
        </p:nvGraphicFramePr>
        <p:xfrm>
          <a:off x="384175" y="3947436"/>
          <a:ext cx="6761979" cy="2584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사각형: 둥근 모서리 25"/>
          <p:cNvSpPr/>
          <p:nvPr/>
        </p:nvSpPr>
        <p:spPr>
          <a:xfrm>
            <a:off x="8075053" y="3972647"/>
            <a:ext cx="3821865" cy="1582912"/>
          </a:xfrm>
          <a:prstGeom prst="roundRect">
            <a:avLst>
              <a:gd name="adj" fmla="val 16667"/>
            </a:avLst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B4BB9"/>
              </a:solidFill>
            </a:endParaRPr>
          </a:p>
        </p:txBody>
      </p:sp>
      <p:cxnSp>
        <p:nvCxnSpPr>
          <p:cNvPr id="28" name="연결선: 구부러짐 27"/>
          <p:cNvCxnSpPr>
            <a:cxnSpLocks/>
            <a:stCxn id="26" idx="1"/>
            <a:endCxn id="33" idx="2"/>
          </p:cNvCxnSpPr>
          <p:nvPr/>
        </p:nvCxnSpPr>
        <p:spPr>
          <a:xfrm rot="10800000">
            <a:off x="5550011" y="3301115"/>
            <a:ext cx="2525042" cy="146298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89843" y="4216337"/>
            <a:ext cx="35758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테스트 데이터 후 합집합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이 가장 높은 성공률 확인</a:t>
            </a:r>
          </a:p>
          <a:p>
            <a:pPr lvl="0"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단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합집합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Map 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구성 시 시간대별 좌표계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Sync 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가 정확히 맞아야 성공률 보장</a:t>
            </a:r>
            <a:endParaRPr lang="en-US" altLang="ko-KR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8075052" y="1425729"/>
            <a:ext cx="3821865" cy="1701397"/>
          </a:xfrm>
          <a:prstGeom prst="roundRect">
            <a:avLst>
              <a:gd name="adj" fmla="val 16667"/>
            </a:avLst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B4BB9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89843" y="1600263"/>
            <a:ext cx="34793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테스트 데이터 구성이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시 데이터로 </a:t>
            </a:r>
            <a:b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이루어져 편향된 결과가 나옴</a:t>
            </a:r>
          </a:p>
          <a:p>
            <a:pPr lvl="0"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-&gt;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맵 수집 시간대와 겹치지 않는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Anytime 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시간대 테스트 데이터 구축하여 객관적인 시간대별 성능 비교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45711" y="1480266"/>
            <a:ext cx="1208599" cy="18208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xmlns:hp="http://schemas.haansoft.com/office/presentation/8.0" xmlns:dsp="http://schemas.microsoft.com/office/drawing/2008/diagram" xmlns:dgm="http://schemas.openxmlformats.org/drawingml/2006/diagram" xmlns:c="http://schemas.openxmlformats.org/drawingml/2006/chart" xmlns="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Requires="p14">
      <p:transition spd="slow">
        <p14:reveal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89049"/>
            <a:ext cx="12192000" cy="556895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실제 환경에서 테스트와 다르게 시뮬레이션 축소율 의미가 다름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※축소율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계산된 범위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맵 크기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0" indent="0">
              <a:buNone/>
              <a:defRPr/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  <a:defRPr/>
            </a:pP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실시간 테스트 축소율 의미</a:t>
            </a:r>
          </a:p>
          <a:p>
            <a:pPr marL="0" indent="0">
              <a:buNone/>
              <a:defRPr/>
            </a:pPr>
            <a:r>
              <a:rPr lang="ko-KR" altLang="en-US" sz="2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</a:t>
            </a:r>
            <a:r>
              <a:rPr lang="ko-KR" altLang="en-US" sz="23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맵에서</a:t>
            </a:r>
            <a:r>
              <a:rPr lang="ko-KR" altLang="en-US" sz="2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실시간으로 얼마만큼 줄어드는지 확인 가능</a:t>
            </a:r>
          </a:p>
          <a:p>
            <a:pPr marL="0" indent="0">
              <a:buNone/>
              <a:defRPr/>
            </a:pPr>
            <a:r>
              <a:rPr lang="ko-KR" altLang="en-US" sz="2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처음 위치에서는 </a:t>
            </a:r>
            <a:r>
              <a:rPr lang="en-US" altLang="ko-KR" sz="2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0.3~0.5</a:t>
            </a:r>
            <a:r>
              <a:rPr lang="ko-KR" altLang="en-US" sz="2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정도로 나오지만 </a:t>
            </a:r>
          </a:p>
          <a:p>
            <a:pPr marL="0" indent="0">
              <a:buNone/>
              <a:defRPr/>
            </a:pPr>
            <a:r>
              <a:rPr lang="ko-KR" altLang="en-US" sz="2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수렴에 가까워질 수록 </a:t>
            </a:r>
            <a:r>
              <a:rPr lang="en-US" altLang="ko-KR" sz="2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0.05</a:t>
            </a:r>
            <a:r>
              <a:rPr lang="ko-KR" altLang="en-US" sz="2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대로 떨어짐</a:t>
            </a:r>
          </a:p>
          <a:p>
            <a:pPr marL="0" indent="0">
              <a:buNone/>
              <a:defRPr/>
            </a:pP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  <a:defRPr/>
            </a:pP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시뮬레이션 테스트 축소율 계산법</a:t>
            </a:r>
          </a:p>
          <a:p>
            <a:pPr marL="0" indent="0">
              <a:buNone/>
              <a:defRPr/>
            </a:pP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</a:t>
            </a:r>
            <a:r>
              <a:rPr lang="ko-KR" altLang="en-US" sz="2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맵에서</a:t>
            </a:r>
            <a:r>
              <a:rPr lang="ko-KR" altLang="en-US" sz="2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데이터 위치 축소율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 위치 범위만을 나타냄 </a:t>
            </a:r>
            <a:r>
              <a:rPr lang="en-US" altLang="ko-KR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0.3~0.5</a:t>
            </a:r>
          </a:p>
          <a:p>
            <a:pPr marL="0" indent="0">
              <a:buNone/>
              <a:defRPr/>
            </a:pPr>
            <a:endParaRPr lang="ko-KR" altLang="en-US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>
              <a:buNone/>
              <a:defRPr/>
            </a:pPr>
            <a:r>
              <a:rPr lang="ko-KR" altLang="en-US" sz="3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상대적으로 합집합 </a:t>
            </a:r>
            <a:r>
              <a:rPr lang="ko-KR" altLang="en-US" sz="3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맵에서</a:t>
            </a:r>
            <a:r>
              <a:rPr lang="ko-KR" altLang="en-US" sz="3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축소율이 저조할 수밖에 없는 이유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08069" y="1843329"/>
            <a:ext cx="1868034" cy="17540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03605" y="1902959"/>
            <a:ext cx="1803509" cy="16808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1882" y="4188860"/>
            <a:ext cx="1868034" cy="17540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0696" y="3561159"/>
            <a:ext cx="160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 걸음</a:t>
            </a:r>
          </a:p>
          <a:p>
            <a:pPr algn="ctr"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축소율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0.342</a:t>
            </a:r>
          </a:p>
        </p:txBody>
      </p:sp>
      <p:sp>
        <p:nvSpPr>
          <p:cNvPr id="11" name="화살표: 오른쪽 10"/>
          <p:cNvSpPr/>
          <p:nvPr/>
        </p:nvSpPr>
        <p:spPr>
          <a:xfrm>
            <a:off x="9411891" y="2506265"/>
            <a:ext cx="297656" cy="4762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885759" y="3582590"/>
            <a:ext cx="160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수렴 후 실제</a:t>
            </a:r>
          </a:p>
          <a:p>
            <a:pPr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축소율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0.052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>
              <a:defRPr/>
            </a:pPr>
            <a:r>
              <a:rPr lang="ko-KR" altLang="en-US" sz="3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합집합 </a:t>
            </a:r>
            <a:r>
              <a:rPr lang="ko-KR" altLang="en-US" sz="37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맵의</a:t>
            </a:r>
            <a:r>
              <a:rPr lang="ko-KR" altLang="en-US" sz="3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축소율이 안 좋았던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825875"/>
            <a:ext cx="12192000" cy="3032125"/>
          </a:xfrm>
        </p:spPr>
        <p:txBody>
          <a:bodyPr/>
          <a:lstStyle/>
          <a:p>
            <a:pPr>
              <a:defRPr/>
            </a:pP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축소율은 시뮬레이션 축소율로 첫 위치의 축소율을 나타냄</a:t>
            </a:r>
          </a:p>
          <a:p>
            <a:pPr marL="0" indent="0">
              <a:buNone/>
              <a:defRPr/>
            </a:pP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합집합 </a:t>
            </a:r>
            <a:r>
              <a:rPr lang="ko-KR" altLang="en-US" sz="2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맵의</a:t>
            </a: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경우 전 시간대의 </a:t>
            </a:r>
            <a:r>
              <a:rPr lang="en-US" altLang="ko-KR" sz="2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ko-KR" altLang="en-US" sz="2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포함 </a:t>
            </a:r>
            <a:endParaRPr lang="en-US" altLang="ko-KR" sz="2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</a:t>
            </a: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와이파이 수가 항상 크게 나옴 </a:t>
            </a:r>
          </a:p>
          <a:p>
            <a:pPr marL="0" indent="0">
              <a:buNone/>
              <a:defRPr/>
            </a:pPr>
            <a:r>
              <a:rPr lang="en-US" altLang="ko-KR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시간대 동일한 파라미터 적용하기 때문에 비교적 살아남는 위치 후보가 많을 수 밖에 없음</a:t>
            </a:r>
          </a:p>
          <a:p>
            <a:pPr marL="0" indent="0">
              <a:buNone/>
              <a:defRPr/>
            </a:pPr>
            <a:r>
              <a:rPr lang="en-US" altLang="ko-KR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</a:t>
            </a: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따라서 첫 위치 후보</a:t>
            </a:r>
            <a:r>
              <a:rPr lang="en-US" altLang="ko-KR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축소율</a:t>
            </a:r>
            <a:r>
              <a:rPr lang="en-US" altLang="ko-KR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많을 수 밖에 없음 </a:t>
            </a:r>
          </a:p>
          <a:p>
            <a:pPr>
              <a:defRPr/>
            </a:pPr>
            <a:endParaRPr lang="ko-KR" altLang="en-US" sz="2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/>
            </a:pPr>
            <a:endParaRPr lang="ko-KR" altLang="en-US" sz="2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4" name="차트 23"/>
          <p:cNvGraphicFramePr/>
          <p:nvPr/>
        </p:nvGraphicFramePr>
        <p:xfrm>
          <a:off x="488156" y="1101841"/>
          <a:ext cx="4238624" cy="2327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22281" y="1506139"/>
            <a:ext cx="4881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 Wifi </a:t>
            </a:r>
            <a:r>
              <a:rPr lang="ko-KR" altLang="en-US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수와 처음 위치 축소율 </a:t>
            </a:r>
          </a:p>
          <a:p>
            <a:pPr algn="ctr">
              <a:defRPr/>
            </a:pPr>
            <a:r>
              <a:rPr lang="ko-KR" altLang="en-US" b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반비례 유사 관계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46306" y="2327432"/>
            <a:ext cx="313610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 위치 후보 영역 크기</a:t>
            </a:r>
            <a:r>
              <a:rPr lang="en-US" altLang="ko-KR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9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22092" y="2815590"/>
            <a:ext cx="15199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맵 크기</a:t>
            </a:r>
            <a:r>
              <a:rPr lang="en-US" altLang="ko-KR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661796" y="2768203"/>
            <a:ext cx="2762250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7584" y="2589370"/>
            <a:ext cx="1361124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※축소율 </a:t>
            </a:r>
            <a:r>
              <a:rPr lang="en-US" altLang="ko-KR" sz="19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</a:t>
            </a:r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테스트 결과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KakaoTalk_20230104_125915196">
            <a:hlinkClick r:id="" action="ppaction://media"/>
            <a:extLst>
              <a:ext uri="{FF2B5EF4-FFF2-40B4-BE49-F238E27FC236}">
                <a16:creationId xmlns:a16="http://schemas.microsoft.com/office/drawing/2014/main" id="{A82A3B74-EC95-4EA1-B870-BF6CB499652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4175" y="1498200"/>
            <a:ext cx="2560114" cy="4876407"/>
          </a:xfrm>
          <a:prstGeom prst="rect">
            <a:avLst/>
          </a:prstGeom>
        </p:spPr>
      </p:pic>
      <p:pic>
        <p:nvPicPr>
          <p:cNvPr id="5" name="KakaoTalk_20230104_125910848">
            <a:hlinkClick r:id="" action="ppaction://media"/>
            <a:extLst>
              <a:ext uri="{FF2B5EF4-FFF2-40B4-BE49-F238E27FC236}">
                <a16:creationId xmlns:a16="http://schemas.microsoft.com/office/drawing/2014/main" id="{A7FB6093-576C-4556-AC60-0859FA71566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096000" y="1498199"/>
            <a:ext cx="2560115" cy="48764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9E2577-E3C7-4A7C-A135-C098C9BE7E1C}"/>
              </a:ext>
            </a:extLst>
          </p:cNvPr>
          <p:cNvSpPr/>
          <p:nvPr/>
        </p:nvSpPr>
        <p:spPr>
          <a:xfrm>
            <a:off x="3240087" y="1599622"/>
            <a:ext cx="2560115" cy="4673559"/>
          </a:xfrm>
          <a:prstGeom prst="round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0E35DA-09C0-4172-BD51-AB555CC66763}"/>
              </a:ext>
            </a:extLst>
          </p:cNvPr>
          <p:cNvSpPr txBox="1"/>
          <p:nvPr/>
        </p:nvSpPr>
        <p:spPr>
          <a:xfrm>
            <a:off x="3433335" y="1988066"/>
            <a:ext cx="2130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합집합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Wifi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Map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실시간테스트 영상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150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걸음대에서 수렴하는 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별 </a:t>
            </a:r>
            <a:r>
              <a:rPr lang="en-US" altLang="ko-KR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Wifi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맵과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달리 합집합 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맵에서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100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걸음 내외에서 수렴하는 것을 확인 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수렴속도 향상</a:t>
            </a:r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16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성능 및 축소율 우수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328BDB-8D28-4C36-A178-3BF1992372CD}"/>
              </a:ext>
            </a:extLst>
          </p:cNvPr>
          <p:cNvSpPr/>
          <p:nvPr/>
        </p:nvSpPr>
        <p:spPr>
          <a:xfrm>
            <a:off x="8951913" y="1599622"/>
            <a:ext cx="2855912" cy="4673559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96BE6-B262-4D53-BDD8-1A1FB9BF734E}"/>
              </a:ext>
            </a:extLst>
          </p:cNvPr>
          <p:cNvSpPr txBox="1"/>
          <p:nvPr/>
        </p:nvSpPr>
        <p:spPr>
          <a:xfrm>
            <a:off x="9094603" y="1988066"/>
            <a:ext cx="260913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</a:t>
            </a:r>
            <a:r>
              <a:rPr lang="en-US" altLang="ko-KR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Wifi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Map </a:t>
            </a:r>
            <a:b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 테스트 영상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b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-150~200 </a:t>
            </a:r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걸음 내외에서 수렴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측위</a:t>
            </a:r>
            <a:r>
              <a:rPr lang="ko-KR" altLang="en-US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성능 및 축소율 우수</a:t>
            </a:r>
            <a:endParaRPr lang="en-US" altLang="ko-KR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4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3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61219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합집합 맵 수렴 속도가 빠른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29481"/>
            <a:ext cx="12192000" cy="57705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 위치 잘못 잡음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312" y="1633489"/>
            <a:ext cx="2033588" cy="1917796"/>
          </a:xfrm>
          <a:prstGeom prst="rect">
            <a:avLst/>
          </a:prstGeom>
        </p:spPr>
      </p:pic>
      <p:sp>
        <p:nvSpPr>
          <p:cNvPr id="5" name="화살표: 오른쪽 4"/>
          <p:cNvSpPr/>
          <p:nvPr/>
        </p:nvSpPr>
        <p:spPr>
          <a:xfrm>
            <a:off x="2589609" y="2187575"/>
            <a:ext cx="297656" cy="4762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41015" y="1596372"/>
            <a:ext cx="2185581" cy="2062920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5589985" y="2187575"/>
            <a:ext cx="297656" cy="4762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내용 개체 틀 2"/>
          <p:cNvSpPr/>
          <p:nvPr/>
        </p:nvSpPr>
        <p:spPr>
          <a:xfrm>
            <a:off x="6096000" y="3012388"/>
            <a:ext cx="5905501" cy="82708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0" i="0" u="none" strike="noStrike" kern="1200" cap="none" spc="0" normalizeH="0" baseline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 위치 기준 스텝을 따라가며 계산하기 때문에 첫 위치 실패 시 다시 계산</a:t>
            </a:r>
          </a:p>
        </p:txBody>
      </p:sp>
      <p:sp>
        <p:nvSpPr>
          <p:cNvPr id="10" name="타원 9"/>
          <p:cNvSpPr/>
          <p:nvPr/>
        </p:nvSpPr>
        <p:spPr>
          <a:xfrm>
            <a:off x="288132" y="1906223"/>
            <a:ext cx="166687" cy="178593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내용 개체 틀 2"/>
          <p:cNvSpPr/>
          <p:nvPr/>
        </p:nvSpPr>
        <p:spPr>
          <a:xfrm>
            <a:off x="1714501" y="3727450"/>
            <a:ext cx="2059780" cy="3746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실제 위치</a:t>
            </a:r>
            <a:r>
              <a:rPr kumimoji="0" lang="en-US" altLang="ko-KR" sz="1600" b="0" i="0" u="none" strike="noStrike" kern="1200" cap="none" spc="0" normalizeH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1600" b="0" i="0" u="none" strike="noStrike" kern="1200" cap="none" spc="0" normalizeH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녹색 점</a:t>
            </a:r>
          </a:p>
        </p:txBody>
      </p:sp>
      <p:sp>
        <p:nvSpPr>
          <p:cNvPr id="15" name="타원 14"/>
          <p:cNvSpPr/>
          <p:nvPr/>
        </p:nvSpPr>
        <p:spPr>
          <a:xfrm>
            <a:off x="3451739" y="1964532"/>
            <a:ext cx="166687" cy="178593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내용 개체 틀 2"/>
          <p:cNvSpPr/>
          <p:nvPr/>
        </p:nvSpPr>
        <p:spPr>
          <a:xfrm>
            <a:off x="7867649" y="1215230"/>
            <a:ext cx="1714500" cy="4222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위치 재탐색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10563" y="1912964"/>
            <a:ext cx="952500" cy="868550"/>
          </a:xfrm>
          <a:prstGeom prst="rect">
            <a:avLst/>
          </a:prstGeom>
        </p:spPr>
      </p:pic>
      <p:sp>
        <p:nvSpPr>
          <p:cNvPr id="19" name="내용 개체 틀 2"/>
          <p:cNvSpPr/>
          <p:nvPr/>
        </p:nvSpPr>
        <p:spPr>
          <a:xfrm>
            <a:off x="0" y="4070350"/>
            <a:ext cx="12192000" cy="57705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 위치 잘 잡음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1476" y="4704420"/>
            <a:ext cx="2003688" cy="188142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219449" y="4769368"/>
            <a:ext cx="1934479" cy="1802881"/>
          </a:xfrm>
          <a:prstGeom prst="rect">
            <a:avLst/>
          </a:prstGeom>
        </p:spPr>
      </p:pic>
      <p:sp>
        <p:nvSpPr>
          <p:cNvPr id="22" name="화살표: 오른쪽 21"/>
          <p:cNvSpPr/>
          <p:nvPr/>
        </p:nvSpPr>
        <p:spPr>
          <a:xfrm>
            <a:off x="2589610" y="5351859"/>
            <a:ext cx="297656" cy="4762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1759" y="5298678"/>
            <a:ext cx="166687" cy="178593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내용 개체 틀 2"/>
          <p:cNvSpPr/>
          <p:nvPr/>
        </p:nvSpPr>
        <p:spPr>
          <a:xfrm>
            <a:off x="6096000" y="5514975"/>
            <a:ext cx="5905501" cy="82708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0" i="0" u="none" strike="noStrike" kern="1200" cap="none" spc="0" normalizeH="0" baseline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 위치 범위는 넓지만 수렴 재탐색을 하지 않기 때문에 수렴 속도가 빠름</a:t>
            </a:r>
          </a:p>
        </p:txBody>
      </p:sp>
      <p:sp>
        <p:nvSpPr>
          <p:cNvPr id="26" name="화살표: 오른쪽 25"/>
          <p:cNvSpPr/>
          <p:nvPr/>
        </p:nvSpPr>
        <p:spPr>
          <a:xfrm>
            <a:off x="5539978" y="5173663"/>
            <a:ext cx="297656" cy="4762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내용 개체 틀 2"/>
          <p:cNvSpPr/>
          <p:nvPr/>
        </p:nvSpPr>
        <p:spPr>
          <a:xfrm>
            <a:off x="8310563" y="4788495"/>
            <a:ext cx="1214437" cy="4222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500" b="1" i="0" u="none" strike="noStrike" kern="1200" cap="none" spc="0" normalizeH="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수렴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438" y="1789906"/>
            <a:ext cx="11287124" cy="4732337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 위치 축소율은 낮지만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시간대 </a:t>
            </a:r>
            <a:r>
              <a:rPr lang="ko-KR" altLang="en-US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맵보다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정확한 위치를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잡음</a:t>
            </a:r>
          </a:p>
          <a:p>
            <a:pPr>
              <a:defRPr/>
            </a:pP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스텝을 따라가며 계산을 하기 때문에 </a:t>
            </a:r>
          </a:p>
          <a:p>
            <a:pPr marL="0" indent="0">
              <a:buNone/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첫 위치의 </a:t>
            </a:r>
            <a:r>
              <a:rPr lang="ko-KR" altLang="en-US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축소율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첫 위치의 정확도가 더욱 중요함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처음 위치를 잘못 잡을 경우 계속 </a:t>
            </a:r>
            <a:r>
              <a:rPr lang="ko-KR" altLang="en-US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재탐색이 이루어져 수렴까지 시간이 오래 걸림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>
              <a:defRPr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2438" y="0"/>
            <a:ext cx="11739562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37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합집합 맵 수렴 속도가 빠른 이유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/>
            </a:pPr>
            <a:r>
              <a:rPr lang="ko-KR" altLang="en-US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실시간 테스트 결과</a:t>
            </a:r>
            <a:endParaRPr lang="ko-KR" altLang="en-US" sz="1600">
              <a:solidFill>
                <a:prstClr val="black">
                  <a:lumMod val="50000"/>
                  <a:lumOff val="50000"/>
                </a:prst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/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KakaoTalk_20230104_12591788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tretch>
            <a:fillRect/>
          </a:stretch>
        </p:blipFill>
        <p:spPr>
          <a:xfrm>
            <a:off x="384175" y="1523959"/>
            <a:ext cx="2560114" cy="4876407"/>
          </a:xfrm>
          <a:prstGeom prst="rect">
            <a:avLst/>
          </a:prstGeom>
        </p:spPr>
      </p:pic>
      <p:pic>
        <p:nvPicPr>
          <p:cNvPr id="4" name="KakaoTalk_20230104_125922026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tretch>
            <a:fillRect/>
          </a:stretch>
        </p:blipFill>
        <p:spPr>
          <a:xfrm>
            <a:off x="6176558" y="1523959"/>
            <a:ext cx="2560114" cy="4876407"/>
          </a:xfrm>
          <a:prstGeom prst="rect">
            <a:avLst/>
          </a:prstGeom>
        </p:spPr>
      </p:pic>
      <p:sp>
        <p:nvSpPr>
          <p:cNvPr id="13" name="사각형: 둥근 모서리 12"/>
          <p:cNvSpPr/>
          <p:nvPr/>
        </p:nvSpPr>
        <p:spPr>
          <a:xfrm>
            <a:off x="3240087" y="1599622"/>
            <a:ext cx="2560115" cy="4673559"/>
          </a:xfrm>
          <a:prstGeom prst="roundRect">
            <a:avLst>
              <a:gd name="adj" fmla="val 16667"/>
            </a:avLst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B4BB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3335" y="1988066"/>
            <a:ext cx="2130338" cy="3382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플랫폼 영역 실시간 테스트 영상</a:t>
            </a:r>
            <a:r>
              <a:rPr lang="en-US" altLang="ko-KR">
                <a:latin typeface="나눔스퀘어 ExtraBold"/>
                <a:ea typeface="나눔스퀘어 ExtraBold"/>
              </a:rPr>
              <a:t>:</a:t>
            </a:r>
            <a:br>
              <a:rPr lang="en-US" altLang="ko-KR">
                <a:latin typeface="나눔스퀘어 ExtraBold"/>
                <a:ea typeface="나눔스퀘어 ExtraBold"/>
              </a:rPr>
            </a:br>
            <a:endParaRPr lang="en-US" altLang="ko-KR">
              <a:latin typeface="나눔스퀘어 ExtraBold"/>
              <a:ea typeface="나눔스퀘어 ExtraBold"/>
            </a:endParaRPr>
          </a:p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안정적인 영역 축소 및 수렴을 보여줌</a:t>
            </a:r>
          </a:p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대합실과 마찬가지로 </a:t>
            </a:r>
            <a:r>
              <a:rPr lang="en-US" altLang="ko-KR">
                <a:latin typeface="나눔스퀘어 ExtraBold"/>
                <a:ea typeface="나눔스퀘어 ExtraBold"/>
              </a:rPr>
              <a:t>90</a:t>
            </a:r>
            <a:r>
              <a:rPr lang="ko-KR" altLang="en-US">
                <a:latin typeface="나눔스퀘어 ExtraBold"/>
                <a:ea typeface="나눔스퀘어 ExtraBold"/>
              </a:rPr>
              <a:t>걸음 내외에서 수렴하는 것을 확인</a:t>
            </a:r>
          </a:p>
          <a:p>
            <a:pPr lvl="0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-&gt;</a:t>
            </a:r>
            <a:r>
              <a:rPr lang="ko-KR" altLang="en-US">
                <a:latin typeface="나눔스퀘어 ExtraBold"/>
                <a:ea typeface="나눔스퀘어 ExtraBold"/>
              </a:rPr>
              <a:t>수렴 속도 개선</a:t>
            </a:r>
            <a:br>
              <a:rPr lang="en-US" altLang="ko-KR">
                <a:latin typeface="나눔스퀘어 ExtraBold"/>
                <a:ea typeface="나눔스퀘어 ExtraBold"/>
              </a:rPr>
            </a:br>
            <a:endParaRPr lang="en-US" altLang="ko-KR">
              <a:latin typeface="나눔스퀘어 ExtraBold"/>
              <a:ea typeface="나눔스퀘어 ExtraBold"/>
            </a:endParaRPr>
          </a:p>
          <a:p>
            <a:pPr lvl="0">
              <a:defRPr/>
            </a:pPr>
            <a:r>
              <a:rPr lang="en-US" altLang="ko-KR" b="1">
                <a:latin typeface="나눔스퀘어 ExtraBold"/>
                <a:ea typeface="나눔스퀘어 ExtraBold"/>
              </a:rPr>
              <a:t>-</a:t>
            </a:r>
            <a:r>
              <a:rPr lang="ko-KR" altLang="en-US" b="1">
                <a:latin typeface="나눔스퀘어 ExtraBold"/>
                <a:ea typeface="나눔스퀘어 ExtraBold"/>
              </a:rPr>
              <a:t>측위 성능 및 축소율 우수</a:t>
            </a: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15" name="사각형: 둥근 모서리 14"/>
          <p:cNvSpPr/>
          <p:nvPr/>
        </p:nvSpPr>
        <p:spPr>
          <a:xfrm>
            <a:off x="8951913" y="1599622"/>
            <a:ext cx="2855912" cy="4673559"/>
          </a:xfrm>
          <a:prstGeom prst="roundRect">
            <a:avLst>
              <a:gd name="adj" fmla="val 16667"/>
            </a:avLst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B4BB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94603" y="1988066"/>
            <a:ext cx="2609131" cy="3382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  <a:latin typeface="나눔스퀘어 ExtraBold"/>
                <a:ea typeface="나눔스퀘어 ExtraBold"/>
              </a:rPr>
              <a:t>600</a:t>
            </a:r>
            <a:r>
              <a:rPr lang="ko-KR" altLang="en-US">
                <a:solidFill>
                  <a:schemeClr val="bg1"/>
                </a:solidFill>
                <a:latin typeface="나눔스퀘어 ExtraBold"/>
                <a:ea typeface="나눔스퀘어 ExtraBold"/>
              </a:rPr>
              <a:t>걸음 이상 오래 걸었을 때의 테스트 영상 </a:t>
            </a:r>
            <a:r>
              <a:rPr lang="en-US" altLang="ko-KR">
                <a:solidFill>
                  <a:schemeClr val="bg1"/>
                </a:solidFill>
                <a:latin typeface="나눔스퀘어 ExtraBold"/>
                <a:ea typeface="나눔스퀘어 ExtraBold"/>
              </a:rPr>
              <a:t>:</a:t>
            </a:r>
            <a:br>
              <a:rPr lang="en-US" altLang="ko-KR">
                <a:solidFill>
                  <a:schemeClr val="bg1"/>
                </a:solidFill>
                <a:latin typeface="나눔스퀘어 ExtraBold"/>
                <a:ea typeface="나눔스퀘어 ExtraBold"/>
              </a:rPr>
            </a:br>
            <a:r>
              <a:rPr lang="en-US" altLang="ko-KR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나눔스퀘어 ExtraBold"/>
                <a:ea typeface="나눔스퀘어 ExtraBold"/>
              </a:rPr>
              <a:t>기존의 연산량 문제로 인한 앱 꺼짐 현상과 버벅임 현상을 코드 경량화</a:t>
            </a:r>
            <a:r>
              <a:rPr lang="en-US" altLang="ko-KR">
                <a:solidFill>
                  <a:schemeClr val="bg1"/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나눔스퀘어 ExtraBold"/>
                <a:ea typeface="나눔스퀘어 ExtraBold"/>
              </a:rPr>
              <a:t>연산량 개선</a:t>
            </a:r>
            <a:r>
              <a:rPr lang="en-US" altLang="ko-KR">
                <a:solidFill>
                  <a:schemeClr val="bg1"/>
                </a:solidFill>
                <a:latin typeface="나눔스퀘어 ExtraBold"/>
                <a:ea typeface="나눔스퀘어 ExtraBold"/>
              </a:rPr>
              <a:t>, </a:t>
            </a:r>
            <a:r>
              <a:rPr lang="ko-KR" altLang="en-US">
                <a:solidFill>
                  <a:schemeClr val="bg1"/>
                </a:solidFill>
                <a:latin typeface="나눔스퀘어 ExtraBold"/>
                <a:ea typeface="나눔스퀘어 ExtraBold"/>
              </a:rPr>
              <a:t>메모리 관리</a:t>
            </a:r>
            <a:r>
              <a:rPr lang="en-US" altLang="ko-KR">
                <a:solidFill>
                  <a:schemeClr val="bg1"/>
                </a:solidFill>
                <a:latin typeface="나눔스퀘어 ExtraBold"/>
                <a:ea typeface="나눔스퀘어 ExtraBold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나눔스퀘어 ExtraBold"/>
                <a:ea typeface="나눔스퀘어 ExtraBold"/>
              </a:rPr>
              <a:t>를 통해 앱 안정화 확인</a:t>
            </a:r>
          </a:p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  <a:latin typeface="나눔스퀘어 ExtraBold"/>
                <a:ea typeface="나눔스퀘어 ExtraBold"/>
              </a:rPr>
              <a:t> </a:t>
            </a:r>
          </a:p>
          <a:p>
            <a:pPr lvl="0">
              <a:defRPr/>
            </a:pPr>
            <a:endParaRPr lang="en-US" altLang="ko-KR">
              <a:solidFill>
                <a:schemeClr val="bg1"/>
              </a:solidFill>
              <a:latin typeface="나눔스퀘어 ExtraBold"/>
              <a:ea typeface="나눔스퀘어 ExtraBold"/>
            </a:endParaRPr>
          </a:p>
          <a:p>
            <a:pPr lvl="0">
              <a:defRPr/>
            </a:pPr>
            <a:endParaRPr lang="en-US" altLang="ko-KR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xmlns:hp="http://schemas.haansoft.com/office/presentation/8.0" xmlns:dsp="http://schemas.microsoft.com/office/drawing/2008/diagram" xmlns:dgm="http://schemas.openxmlformats.org/drawingml/2006/diagram" xmlns:c="http://schemas.openxmlformats.org/drawingml/2006/chart" xmlns="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Requires="p14">
      <p:transition spd="slow">
        <p14:reveal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9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/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/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5DCE298-5332-4FCA-AEEE-BB9EE11D97B3}"/>
              </a:ext>
            </a:extLst>
          </p:cNvPr>
          <p:cNvSpPr/>
          <p:nvPr/>
        </p:nvSpPr>
        <p:spPr>
          <a:xfrm>
            <a:off x="5091206" y="1830167"/>
            <a:ext cx="6522720" cy="1779508"/>
          </a:xfrm>
          <a:prstGeom prst="round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수원역 구조 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시간대별 맵 수집 방법과 합집합 구성 방법 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수원역 (코레일 분당선) - 수인선과 직결운행 예정인 역 : 네이버 블로그">
            <a:extLst>
              <a:ext uri="{FF2B5EF4-FFF2-40B4-BE49-F238E27FC236}">
                <a16:creationId xmlns:a16="http://schemas.microsoft.com/office/drawing/2014/main" id="{A7F8324C-B4EF-4FD7-9686-049E679A3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26212" r="3556" b="25383"/>
          <a:stretch/>
        </p:blipFill>
        <p:spPr bwMode="auto">
          <a:xfrm>
            <a:off x="596323" y="2034540"/>
            <a:ext cx="386334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8D2855-977D-4D7F-87EB-56CE6DA9A6C1}"/>
              </a:ext>
            </a:extLst>
          </p:cNvPr>
          <p:cNvSpPr txBox="1"/>
          <p:nvPr/>
        </p:nvSpPr>
        <p:spPr>
          <a:xfrm>
            <a:off x="1847908" y="4926330"/>
            <a:ext cx="136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수원역 구조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27D1CB-9014-4767-88F7-2694464F67DF}"/>
              </a:ext>
            </a:extLst>
          </p:cNvPr>
          <p:cNvSpPr txBox="1"/>
          <p:nvPr/>
        </p:nvSpPr>
        <p:spPr>
          <a:xfrm>
            <a:off x="5286434" y="1952207"/>
            <a:ext cx="5916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 별 맵 수집 방법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1. 8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,13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19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각 시간대마다 수집 좌표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걸음 수를 정확히 맞추어                       맵 수집 진행하였습니다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b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동일 파라미터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자기장 </a:t>
            </a: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맵을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이용하여 </a:t>
            </a:r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map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구성</a:t>
            </a:r>
            <a:b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수집 시간대에 따른  </a:t>
            </a:r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wifidata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다른 조건에서 성능 차이 비교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CB692B1-5D0A-467C-8067-5CF0DC9AB015}"/>
              </a:ext>
            </a:extLst>
          </p:cNvPr>
          <p:cNvSpPr/>
          <p:nvPr/>
        </p:nvSpPr>
        <p:spPr>
          <a:xfrm>
            <a:off x="5091206" y="4228741"/>
            <a:ext cx="6522720" cy="1779509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6A157B-AA0D-44B8-904E-1B6C2DC1A84A}"/>
              </a:ext>
            </a:extLst>
          </p:cNvPr>
          <p:cNvSpPr txBox="1"/>
          <p:nvPr/>
        </p:nvSpPr>
        <p:spPr>
          <a:xfrm>
            <a:off x="5286434" y="4505564"/>
            <a:ext cx="5745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합집합 구성 방법 </a:t>
            </a: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b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앞서 수집한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8,13,19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데이터를 모두 합쳐 중복 값 제거를 하여 전 시간대 수집 </a:t>
            </a:r>
            <a:r>
              <a:rPr lang="en-US" altLang="ko-KR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 </a:t>
            </a:r>
            <a:r>
              <a:rPr lang="en-US" altLang="ko-KR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ko-KR" altLang="en-US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포함한 합집합 맵 구성</a:t>
            </a:r>
          </a:p>
        </p:txBody>
      </p:sp>
    </p:spTree>
    <p:extLst>
      <p:ext uri="{BB962C8B-B14F-4D97-AF65-F5344CB8AC3E}">
        <p14:creationId xmlns:p14="http://schemas.microsoft.com/office/powerpoint/2010/main" val="4687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시간대별 유니크 와이파이 수 비교</a:t>
            </a: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4377D66-00A3-4685-B2A6-84AF30A6F6B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43488" y="1637467"/>
          <a:ext cx="7355175" cy="3903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277C45-8378-4149-A9A8-1E9A24A3C2C7}"/>
              </a:ext>
            </a:extLst>
          </p:cNvPr>
          <p:cNvSpPr txBox="1"/>
          <p:nvPr/>
        </p:nvSpPr>
        <p:spPr>
          <a:xfrm>
            <a:off x="927117" y="5667992"/>
            <a:ext cx="686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8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                  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               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               합집합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4F153F-85A7-4C9E-8CE0-A8F3877BCBB2}"/>
              </a:ext>
            </a:extLst>
          </p:cNvPr>
          <p:cNvSpPr/>
          <p:nvPr/>
        </p:nvSpPr>
        <p:spPr>
          <a:xfrm>
            <a:off x="8075053" y="1510287"/>
            <a:ext cx="3821865" cy="4885774"/>
          </a:xfrm>
          <a:prstGeom prst="roundRect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4BB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61B8D-3205-4118-BB4E-92D89257C6CE}"/>
              </a:ext>
            </a:extLst>
          </p:cNvPr>
          <p:cNvSpPr txBox="1"/>
          <p:nvPr/>
        </p:nvSpPr>
        <p:spPr>
          <a:xfrm>
            <a:off x="8399212" y="1980293"/>
            <a:ext cx="33664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실험 전 예상 결과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수원역 구조가 고정 와이파이가 대부분이라서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가게 오픈 시간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(13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수는 안정적으로 유사할 것이라고 예상 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시간대마다 수집 와이파이 종류가 유사해서 합집합과 시간대별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와이파이 수 차이가 크지 않을 것이라 예상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F1AFA-86EF-46B1-96FF-FA8AE79CB3ED}"/>
              </a:ext>
            </a:extLst>
          </p:cNvPr>
          <p:cNvSpPr txBox="1"/>
          <p:nvPr/>
        </p:nvSpPr>
        <p:spPr>
          <a:xfrm>
            <a:off x="8399212" y="4605976"/>
            <a:ext cx="3366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실험 후 실제 결과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 차이가 큰 영역 발생 확인</a:t>
            </a:r>
            <a:endParaRPr lang="en-US" altLang="ko-KR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(19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플랫폼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2,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플랫폼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</a:t>
            </a:r>
            <a:b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 차이가 누적됨에 따라 합집합과 큰 차이 발생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(8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합집합</a:t>
            </a:r>
            <a:r>
              <a:rPr lang="en-US" altLang="ko-KR" sz="16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6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E1251093-AA91-43C1-8C36-421EC0B1E486}"/>
              </a:ext>
            </a:extLst>
          </p:cNvPr>
          <p:cNvSpPr/>
          <p:nvPr/>
        </p:nvSpPr>
        <p:spPr>
          <a:xfrm>
            <a:off x="9757761" y="4096984"/>
            <a:ext cx="649357" cy="47707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F7C7873-3678-4162-BCBF-05AED80826A9}"/>
              </a:ext>
            </a:extLst>
          </p:cNvPr>
          <p:cNvCxnSpPr>
            <a:cxnSpLocks/>
          </p:cNvCxnSpPr>
          <p:nvPr/>
        </p:nvCxnSpPr>
        <p:spPr>
          <a:xfrm rot="10800000">
            <a:off x="6554483" y="4418322"/>
            <a:ext cx="1905638" cy="112249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3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/>
            </a:pPr>
            <a:r>
              <a:rPr lang="ko-KR" altLang="en-US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시간대별 시뮬레이션 성공률 비교 </a:t>
            </a:r>
            <a:r>
              <a:rPr lang="en-US" altLang="ko-KR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_ </a:t>
            </a:r>
            <a:r>
              <a:rPr lang="ko-KR" altLang="en-US" sz="2000" i="1" kern="0">
                <a:solidFill>
                  <a:srgbClr val="FF0000"/>
                </a:solidFill>
                <a:latin typeface="나눔스퀘어 ExtraBold"/>
                <a:ea typeface="나눔스퀘어 ExtraBold"/>
              </a:rPr>
              <a:t>사용 테스트 데이터 </a:t>
            </a:r>
            <a:r>
              <a:rPr lang="en-US" altLang="ko-KR" sz="2000" i="1" kern="0">
                <a:solidFill>
                  <a:srgbClr val="FF0000"/>
                </a:solidFill>
                <a:latin typeface="나눔스퀘어 ExtraBold"/>
                <a:ea typeface="나눔스퀘어 ExtraBold"/>
              </a:rPr>
              <a:t>:19</a:t>
            </a:r>
            <a:r>
              <a:rPr lang="ko-KR" altLang="en-US" sz="2000" i="1" kern="0">
                <a:solidFill>
                  <a:srgbClr val="FF0000"/>
                </a:solidFill>
                <a:latin typeface="나눔스퀘어 ExtraBold"/>
                <a:ea typeface="나눔스퀘어 ExtraBold"/>
              </a:rPr>
              <a:t>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/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차트 15"/>
          <p:cNvGraphicFramePr/>
          <p:nvPr/>
        </p:nvGraphicFramePr>
        <p:xfrm>
          <a:off x="291443" y="2255365"/>
          <a:ext cx="7029449" cy="397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사각형: 둥근 모서리 12"/>
          <p:cNvSpPr/>
          <p:nvPr/>
        </p:nvSpPr>
        <p:spPr>
          <a:xfrm>
            <a:off x="8098284" y="957779"/>
            <a:ext cx="3821865" cy="5900221"/>
          </a:xfrm>
          <a:prstGeom prst="roundRect">
            <a:avLst>
              <a:gd name="adj" fmla="val 16667"/>
            </a:avLst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B4BB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1133" y="1160576"/>
            <a:ext cx="336645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합집합 </a:t>
            </a:r>
            <a:r>
              <a:rPr lang="ko-KR" altLang="en-US" sz="2400" dirty="0" err="1">
                <a:solidFill>
                  <a:schemeClr val="bg1"/>
                </a:solidFill>
                <a:latin typeface="나눔스퀘어_ac Bold"/>
                <a:ea typeface="나눔스퀘어_ac Bold"/>
              </a:rPr>
              <a:t>맵에서</a:t>
            </a:r>
            <a:r>
              <a:rPr lang="ko-KR" altLang="en-US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예상과 다르게 성공률이 낮았던 이유</a:t>
            </a: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:</a:t>
            </a:r>
          </a:p>
          <a:p>
            <a:pPr lvl="0">
              <a:defRPr/>
            </a:pPr>
            <a:endParaRPr lang="ko-KR" altLang="en-US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 시간대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Unique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/>
                <a:ea typeface="나눔스퀘어_ac Bold"/>
              </a:rPr>
              <a:t>wifi</a:t>
            </a:r>
            <a:r>
              <a:rPr lang="ko-KR" altLang="en-US" sz="1600" dirty="0" err="1">
                <a:solidFill>
                  <a:schemeClr val="bg1"/>
                </a:solidFill>
                <a:latin typeface="나눔스퀘어_ac Bold"/>
                <a:ea typeface="나눔스퀘어_ac Bold"/>
              </a:rPr>
              <a:t>를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모두 포함한 합집합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이기 때문에 가장 큰 성공률을 보일 것이라 예상</a:t>
            </a:r>
          </a:p>
          <a:p>
            <a:pPr lvl="0"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–&gt; 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테스트 데이터 구성이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시 데이터 위주로 이루어져 있어서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시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에 편향된 결과가 나옴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</a:p>
          <a:p>
            <a:pPr lvl="0">
              <a:defRPr/>
            </a:pPr>
            <a:endParaRPr lang="en-US" altLang="ko-KR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테스트 데이터마다 데이터 수가 일치하지 않아 데이터 수에 의존한 성능 결과 보임</a:t>
            </a:r>
          </a:p>
          <a:p>
            <a:pPr lvl="0">
              <a:defRPr/>
            </a:pPr>
            <a:endParaRPr lang="ko-KR" altLang="en-US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ko-KR" altLang="en-US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맵 수집 시간대와 겹치지 않는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Anytime 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시간대 테스트 데이터 구축하여 객관적인 시간대별 성능 비교</a:t>
            </a:r>
          </a:p>
          <a:p>
            <a:pPr lvl="0">
              <a:defRPr/>
            </a:pPr>
            <a:endParaRPr lang="ko-KR" altLang="en-US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ko-KR" altLang="en-US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b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</a:br>
            <a:endParaRPr lang="en-US" altLang="ko-KR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86185" y="2751151"/>
            <a:ext cx="407254" cy="31407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226218" y="2751151"/>
            <a:ext cx="407254" cy="31407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7" name="연결선: 구부러짐 26"/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6093440" y="3907890"/>
            <a:ext cx="2004845" cy="413644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xmlns:hp="http://schemas.haansoft.com/office/presentation/8.0" xmlns:dsp="http://schemas.microsoft.com/office/drawing/2008/diagram" xmlns:dgm="http://schemas.openxmlformats.org/drawingml/2006/diagram" xmlns:c="http://schemas.openxmlformats.org/drawingml/2006/chart" xmlns="" Requires="hp">
      <p:transition xmlns:mc="http://schemas.openxmlformats.org/markup-compatibility/2006" xmlns:hp="http://schemas.haansoft.com/office/presentation/8.0" spd="med" mc:Ignorable="hp" hp:hslDur="1000">
        <hp:hncExtTransition type="reveal" attr="SubType=softright"/>
      </p:transition>
    </mc:Choice>
    <mc:Choice Requires="p14">
      <p:transition spd="slow">
        <p14:reveal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sz="420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합집합 </a:t>
            </a:r>
            <a:r>
              <a:rPr lang="ko-KR" altLang="en-US" sz="4200" dirty="0" err="1">
                <a:solidFill>
                  <a:schemeClr val="dk1"/>
                </a:solidFill>
                <a:latin typeface="나눔스퀘어_ac Bold"/>
                <a:ea typeface="나눔스퀘어_ac Bold"/>
              </a:rPr>
              <a:t>맵에서</a:t>
            </a:r>
            <a:r>
              <a:rPr lang="ko-KR" altLang="en-US" sz="420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 예상과 다르게 성공률이 낮았던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75291"/>
            <a:ext cx="12192000" cy="55827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 dirty="0">
                <a:solidFill>
                  <a:schemeClr val="accent1"/>
                </a:solidFill>
              </a:rPr>
              <a:t>1.</a:t>
            </a:r>
            <a:r>
              <a:rPr lang="ko-KR" altLang="en-US" dirty="0">
                <a:solidFill>
                  <a:schemeClr val="accent1"/>
                </a:solidFill>
              </a:rPr>
              <a:t> 합집합 구성 시 다수의 중복 </a:t>
            </a:r>
            <a:r>
              <a:rPr lang="en-US" altLang="ko-KR" dirty="0">
                <a:solidFill>
                  <a:schemeClr val="accent1"/>
                </a:solidFill>
              </a:rPr>
              <a:t>SSID</a:t>
            </a:r>
            <a:r>
              <a:rPr lang="ko-KR" altLang="en-US" dirty="0">
                <a:solidFill>
                  <a:schemeClr val="accent1"/>
                </a:solidFill>
              </a:rPr>
              <a:t> 중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개의 </a:t>
            </a:r>
            <a:r>
              <a:rPr lang="en-US" altLang="ko-KR" dirty="0">
                <a:solidFill>
                  <a:schemeClr val="accent1"/>
                </a:solidFill>
              </a:rPr>
              <a:t>RSSI</a:t>
            </a:r>
            <a:r>
              <a:rPr lang="ko-KR" altLang="en-US" dirty="0">
                <a:solidFill>
                  <a:schemeClr val="accent1"/>
                </a:solidFill>
              </a:rPr>
              <a:t>만을 선정</a:t>
            </a:r>
          </a:p>
          <a:p>
            <a:pPr marL="0" indent="0">
              <a:buNone/>
              <a:defRPr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lvl="0" indent="0">
              <a:buNone/>
              <a:defRPr/>
            </a:pPr>
            <a:endParaRPr lang="en-US" altLang="ko-KR" dirty="0">
              <a:solidFill>
                <a:schemeClr val="dk1"/>
              </a:solidFill>
              <a:latin typeface="나눔스퀘어_ac Bold"/>
              <a:ea typeface="나눔스퀘어_ac Bold"/>
            </a:endParaRPr>
          </a:p>
          <a:p>
            <a:pPr marL="0" lvl="0" indent="0">
              <a:buNone/>
              <a:defRPr/>
            </a:pPr>
            <a:r>
              <a:rPr lang="ko-KR" altLang="en-US" sz="260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이때 </a:t>
            </a:r>
            <a:r>
              <a:rPr lang="en-US" altLang="ko-KR" sz="260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19</a:t>
            </a:r>
            <a:r>
              <a:rPr lang="ko-KR" altLang="en-US" sz="260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시 데이터로 테스트할 경우 </a:t>
            </a:r>
          </a:p>
          <a:p>
            <a:pPr marL="0" lvl="0" indent="0">
              <a:buNone/>
              <a:defRPr/>
            </a:pPr>
            <a:endParaRPr lang="ko-KR" altLang="en-US" dirty="0">
              <a:solidFill>
                <a:schemeClr val="dk1"/>
              </a:solidFill>
              <a:latin typeface="나눔스퀘어_ac Bold"/>
              <a:ea typeface="나눔스퀘어_ac Bold"/>
            </a:endParaRPr>
          </a:p>
          <a:p>
            <a:pPr marL="0" lvl="0" indent="0">
              <a:buNone/>
              <a:defRPr/>
            </a:pPr>
            <a:endParaRPr lang="ko-KR" altLang="en-US" dirty="0">
              <a:solidFill>
                <a:schemeClr val="dk1"/>
              </a:solidFill>
              <a:latin typeface="나눔스퀘어_ac Bold"/>
              <a:ea typeface="나눔스퀘어_ac Bold"/>
            </a:endParaRPr>
          </a:p>
          <a:p>
            <a:pPr marL="0" lvl="0" indent="0">
              <a:buNone/>
              <a:defRPr/>
            </a:pPr>
            <a:endParaRPr lang="ko-KR" altLang="en-US" dirty="0">
              <a:solidFill>
                <a:schemeClr val="dk1"/>
              </a:solidFill>
              <a:latin typeface="나눔스퀘어_ac Bold"/>
              <a:ea typeface="나눔스퀘어_ac Bold"/>
            </a:endParaRPr>
          </a:p>
          <a:p>
            <a:pPr marL="0" lvl="0" indent="0">
              <a:buNone/>
              <a:defRPr/>
            </a:pPr>
            <a:endParaRPr lang="ko-KR" altLang="en-US" dirty="0">
              <a:solidFill>
                <a:schemeClr val="dk1"/>
              </a:solidFill>
              <a:latin typeface="나눔스퀘어_ac Bold"/>
              <a:ea typeface="나눔스퀘어_ac Bold"/>
            </a:endParaRPr>
          </a:p>
          <a:p>
            <a:pPr marL="0" lvl="0" indent="0">
              <a:buNone/>
              <a:defRPr/>
            </a:pPr>
            <a:r>
              <a:rPr lang="ko-KR" altLang="en-US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2382129"/>
          <a:ext cx="3497580" cy="154605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9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058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SSID: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kt wifi(00:40:5a:8d:5c:6a)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시 수집 </a:t>
                      </a:r>
                      <a:r>
                        <a:rPr lang="en-US" altLang="ko-KR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13</a:t>
                      </a:r>
                      <a:r>
                        <a:rPr lang="ko-KR" altLang="en-US"/>
                        <a:t>시 수집 </a:t>
                      </a:r>
                      <a:r>
                        <a:rPr lang="en-US" altLang="ko-KR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19</a:t>
                      </a:r>
                      <a:r>
                        <a:rPr lang="ko-KR" altLang="en-US"/>
                        <a:t>시 수집 </a:t>
                      </a:r>
                      <a:r>
                        <a:rPr lang="en-US" altLang="ko-KR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화살표: 오른쪽 5"/>
          <p:cNvSpPr/>
          <p:nvPr/>
        </p:nvSpPr>
        <p:spPr>
          <a:xfrm>
            <a:off x="3524752" y="2542474"/>
            <a:ext cx="631657" cy="70184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322207" y="2823386"/>
          <a:ext cx="3547585" cy="74247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5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08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SSID: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kt wifi(00:40:5a:8d:5c:6a)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시 </a:t>
                      </a:r>
                      <a:r>
                        <a:rPr lang="en-US" altLang="ko-KR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66744" y="1717600"/>
            <a:ext cx="2496553" cy="642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제일 처음 들어온 </a:t>
            </a:r>
            <a:r>
              <a:rPr lang="en-US" altLang="ko-KR">
                <a:solidFill>
                  <a:srgbClr val="FF0000"/>
                </a:solidFill>
              </a:rPr>
              <a:t>RSSI</a:t>
            </a:r>
            <a:r>
              <a:rPr lang="ko-KR" altLang="en-US">
                <a:solidFill>
                  <a:srgbClr val="FF0000"/>
                </a:solidFill>
              </a:rPr>
              <a:t>를 합집합 </a:t>
            </a:r>
            <a:r>
              <a:rPr lang="en-US" altLang="ko-KR">
                <a:solidFill>
                  <a:srgbClr val="FF0000"/>
                </a:solidFill>
              </a:rPr>
              <a:t>RSSI</a:t>
            </a:r>
            <a:r>
              <a:rPr lang="ko-KR" altLang="en-US">
                <a:solidFill>
                  <a:srgbClr val="FF0000"/>
                </a:solidFill>
              </a:rPr>
              <a:t>로 선정</a:t>
            </a:r>
          </a:p>
        </p:txBody>
      </p:sp>
      <p:sp>
        <p:nvSpPr>
          <p:cNvPr id="9" name="화살표: 오른쪽 8"/>
          <p:cNvSpPr/>
          <p:nvPr/>
        </p:nvSpPr>
        <p:spPr>
          <a:xfrm>
            <a:off x="7969752" y="2553057"/>
            <a:ext cx="631657" cy="70184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672917" y="2095499"/>
            <a:ext cx="1280583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Threshold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635107" y="2734749"/>
          <a:ext cx="3556892" cy="84760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98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938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SSID: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kt wifi(00:40:5a:8d:5c:6a)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371764" y="1808883"/>
            <a:ext cx="2496553" cy="90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불량한 </a:t>
            </a:r>
            <a:r>
              <a:rPr lang="en-US" altLang="ko-KR">
                <a:solidFill>
                  <a:srgbClr val="FF0000"/>
                </a:solidFill>
              </a:rPr>
              <a:t>RSSI</a:t>
            </a:r>
            <a:r>
              <a:rPr lang="ko-KR" altLang="en-US">
                <a:solidFill>
                  <a:srgbClr val="FF0000"/>
                </a:solidFill>
              </a:rPr>
              <a:t>가 합집합으로 선정 되었을 경우 제거될 가능성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143374" y="4904601"/>
          <a:ext cx="3547346" cy="186689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RSSI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10:23:1a:8a:7c:6a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>
                          <a:solidFill>
                            <a:srgbClr val="FF0000"/>
                          </a:solidFill>
                        </a:rPr>
                        <a:t>00:40:9a:8d:5c:6a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trike="sngStrike">
                          <a:solidFill>
                            <a:srgbClr val="FF0000"/>
                          </a:solidFill>
                        </a:rPr>
                        <a:t>제거됨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0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22:90:5b:9c:2c:6a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50:33:2a:8d:8c:6a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35962" y="4503662"/>
            <a:ext cx="2496553" cy="36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합집합 </a:t>
            </a:r>
            <a:r>
              <a:rPr lang="en-US" altLang="ko-KR">
                <a:solidFill>
                  <a:schemeClr val="dk1"/>
                </a:solidFill>
              </a:rPr>
              <a:t>Map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00012" y="4926032"/>
          <a:ext cx="3547585" cy="74247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5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808">
                <a:tc gridSpan="2"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SSID: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kt wifi(00:40:5a:8d:5c:6a)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19</a:t>
                      </a:r>
                      <a:r>
                        <a:rPr lang="ko-KR" altLang="en-US"/>
                        <a:t>시 </a:t>
                      </a:r>
                      <a:r>
                        <a:rPr lang="en-US" altLang="ko-KR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-60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2599" y="4525094"/>
            <a:ext cx="2496553" cy="36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입력 데이터</a:t>
            </a:r>
          </a:p>
        </p:txBody>
      </p:sp>
      <p:cxnSp>
        <p:nvCxnSpPr>
          <p:cNvPr id="17" name="연결선: 구부러짐 25"/>
          <p:cNvCxnSpPr>
            <a:stCxn id="15" idx="3"/>
            <a:endCxn id="13" idx="1"/>
          </p:cNvCxnSpPr>
          <p:nvPr/>
        </p:nvCxnSpPr>
        <p:spPr>
          <a:xfrm>
            <a:off x="3647597" y="5297268"/>
            <a:ext cx="495777" cy="540782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>
            <a:off x="7884026" y="5217676"/>
            <a:ext cx="631657" cy="70184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083632" y="5330751"/>
            <a:ext cx="2496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0000"/>
                </a:solidFill>
              </a:rPr>
              <a:t>RSSI </a:t>
            </a:r>
            <a:r>
              <a:rPr lang="ko-KR" altLang="en-US" sz="2000" b="1" dirty="0">
                <a:solidFill>
                  <a:srgbClr val="FF0000"/>
                </a:solidFill>
              </a:rPr>
              <a:t>검색 실패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/>
          <p:nvPr/>
        </p:nvGraphicFramePr>
        <p:xfrm>
          <a:off x="1735931" y="2329616"/>
          <a:ext cx="3107530" cy="1463040"/>
        </p:xfrm>
        <a:graphic>
          <a:graphicData uri="http://schemas.openxmlformats.org/drawingml/2006/table">
            <a:tbl>
              <a:tblPr firstRow="1" bandRow="1"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내용 개체 틀 2"/>
          <p:cNvGraphicFramePr>
            <a:graphicFrameLocks noGrp="1"/>
          </p:cNvGraphicFramePr>
          <p:nvPr>
            <p:ph idx="1"/>
          </p:nvPr>
        </p:nvGraphicFramePr>
        <p:xfrm>
          <a:off x="1214437" y="2079585"/>
          <a:ext cx="3107530" cy="1463040"/>
        </p:xfrm>
        <a:graphic>
          <a:graphicData uri="http://schemas.openxmlformats.org/drawingml/2006/table">
            <a:tbl>
              <a:tblPr firstRow="1" bandRow="1"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제목 1"/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200" b="0" i="0" u="none" strike="noStrike" kern="1200" cap="none" spc="0" normalizeH="0" baseline="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합집합 </a:t>
            </a:r>
            <a:r>
              <a:rPr kumimoji="0" lang="ko-KR" altLang="en-US" sz="4200" b="0" i="0" u="none" strike="noStrike" kern="1200" cap="none" spc="0" normalizeH="0" baseline="0" dirty="0" err="1">
                <a:solidFill>
                  <a:schemeClr val="dk1"/>
                </a:solidFill>
                <a:latin typeface="나눔스퀘어_ac Bold"/>
                <a:ea typeface="나눔스퀘어_ac Bold"/>
              </a:rPr>
              <a:t>맵에서</a:t>
            </a:r>
            <a:r>
              <a:rPr kumimoji="0" lang="ko-KR" altLang="en-US" sz="4200" b="0" i="0" u="none" strike="noStrike" kern="1200" cap="none" spc="0" normalizeH="0" baseline="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 예상과 다르게 성공률이 낮았던 이유</a:t>
            </a: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0" i="0" u="none" strike="noStrike" kern="1200" cap="none" spc="0" normalizeH="0" baseline="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2.</a:t>
            </a:r>
            <a:r>
              <a:rPr kumimoji="0" lang="ko-KR" altLang="en-US" sz="2800" b="0" i="0" u="none" strike="noStrike" kern="1200" cap="none" spc="0" normalizeH="0" baseline="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 좌표계 </a:t>
            </a:r>
            <a:r>
              <a:rPr kumimoji="0" lang="en-US" altLang="ko-KR" sz="2800" b="0" i="0" u="none" strike="noStrike" kern="1200" cap="none" spc="0" normalizeH="0" baseline="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Sync </a:t>
            </a:r>
            <a:r>
              <a:rPr kumimoji="0" lang="ko-KR" altLang="en-US" sz="2800" b="0" i="0" u="none" strike="noStrike" kern="1200" cap="none" spc="0" normalizeH="0" baseline="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문제</a:t>
            </a:r>
          </a:p>
        </p:txBody>
      </p:sp>
      <p:graphicFrame>
        <p:nvGraphicFramePr>
          <p:cNvPr id="6" name="표 5"/>
          <p:cNvGraphicFramePr/>
          <p:nvPr/>
        </p:nvGraphicFramePr>
        <p:xfrm>
          <a:off x="592931" y="1827172"/>
          <a:ext cx="3107530" cy="1463040"/>
        </p:xfrm>
        <a:graphic>
          <a:graphicData uri="http://schemas.openxmlformats.org/drawingml/2006/table">
            <a:tbl>
              <a:tblPr firstRow="1" bandRow="1"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601265" y="3286125"/>
            <a:ext cx="1131093" cy="48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82603" y="1828203"/>
            <a:ext cx="1131093" cy="48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684984" y="3276600"/>
            <a:ext cx="1131093" cy="48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/>
          <p:nvPr/>
        </p:nvGraphicFramePr>
        <p:xfrm>
          <a:off x="1557337" y="5186521"/>
          <a:ext cx="3107530" cy="1463040"/>
        </p:xfrm>
        <a:graphic>
          <a:graphicData uri="http://schemas.openxmlformats.org/drawingml/2006/table">
            <a:tbl>
              <a:tblPr firstRow="1" bandRow="1"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305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/>
          <p:nvPr/>
        </p:nvGraphicFramePr>
        <p:xfrm>
          <a:off x="923925" y="4541202"/>
          <a:ext cx="3107530" cy="1463040"/>
        </p:xfrm>
        <a:graphic>
          <a:graphicData uri="http://schemas.openxmlformats.org/drawingml/2006/table">
            <a:tbl>
              <a:tblPr firstRow="1" bandRow="1"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/>
          <p:nvPr/>
        </p:nvGraphicFramePr>
        <p:xfrm>
          <a:off x="426243" y="4924583"/>
          <a:ext cx="3107530" cy="1463040"/>
        </p:xfrm>
        <a:graphic>
          <a:graphicData uri="http://schemas.openxmlformats.org/drawingml/2006/table">
            <a:tbl>
              <a:tblPr firstRow="1" bandRow="1"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화살표: 오른쪽 20"/>
          <p:cNvSpPr/>
          <p:nvPr/>
        </p:nvSpPr>
        <p:spPr>
          <a:xfrm>
            <a:off x="5875434" y="2642406"/>
            <a:ext cx="441132" cy="66157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2" name="화살표: 오른쪽 21"/>
          <p:cNvSpPr/>
          <p:nvPr/>
        </p:nvSpPr>
        <p:spPr>
          <a:xfrm>
            <a:off x="5815903" y="5464187"/>
            <a:ext cx="441132" cy="66157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3" name="제목 1"/>
          <p:cNvSpPr/>
          <p:nvPr/>
        </p:nvSpPr>
        <p:spPr>
          <a:xfrm>
            <a:off x="0" y="1009647"/>
            <a:ext cx="4607719" cy="78977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dk1"/>
                </a:solidFill>
                <a:latin typeface="나눔스퀘어_ac Bold"/>
                <a:ea typeface="나눔스퀘어_ac Bold"/>
              </a:rPr>
              <a:t>좌표계 </a:t>
            </a:r>
            <a:r>
              <a:rPr kumimoji="0" lang="en-US" altLang="ko-KR" sz="2500" b="0" i="0" u="none" strike="noStrike" kern="1200" cap="none" spc="0" normalizeH="0" baseline="0">
                <a:solidFill>
                  <a:schemeClr val="dk1"/>
                </a:solidFill>
                <a:latin typeface="나눔스퀘어_ac Bold"/>
                <a:ea typeface="나눔스퀘어_ac Bold"/>
              </a:rPr>
              <a:t>Sync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dk1"/>
                </a:solidFill>
                <a:latin typeface="나눔스퀘어_ac Bold"/>
                <a:ea typeface="나눔스퀘어_ac Bold"/>
              </a:rPr>
              <a:t>가 맞을 경우</a:t>
            </a:r>
          </a:p>
        </p:txBody>
      </p:sp>
      <p:graphicFrame>
        <p:nvGraphicFramePr>
          <p:cNvPr id="24" name="표 23"/>
          <p:cNvGraphicFramePr/>
          <p:nvPr/>
        </p:nvGraphicFramePr>
        <p:xfrm>
          <a:off x="7308057" y="2207576"/>
          <a:ext cx="3107530" cy="1463040"/>
        </p:xfrm>
        <a:graphic>
          <a:graphicData uri="http://schemas.openxmlformats.org/drawingml/2006/table">
            <a:tbl>
              <a:tblPr firstRow="1" bandRow="1"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[0,4]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[1,4]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[2,4]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/>
                        <a:t>[3,4]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/>
          <p:nvPr/>
        </p:nvGraphicFramePr>
        <p:xfrm>
          <a:off x="7319963" y="5017451"/>
          <a:ext cx="3107530" cy="1463040"/>
        </p:xfrm>
        <a:graphic>
          <a:graphicData uri="http://schemas.openxmlformats.org/drawingml/2006/table">
            <a:tbl>
              <a:tblPr firstRow="1" bandRow="1"/>
              <a:tblGrid>
                <a:gridCol w="621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[0,0]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[0,1]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[0,2]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[0,3]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[0,4]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[1,0]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[1,1]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[1,2]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[1,3]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[1,4]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[2,0]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[2,1]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[2,2]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[2,3]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[2,4]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[3,0]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[3,1]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[3,2]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[3,3]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trike="sngStrike"/>
                        <a:t>[3,4]</a:t>
                      </a:r>
                    </a:p>
                  </a:txBody>
                  <a:tcPr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제목 1"/>
          <p:cNvSpPr/>
          <p:nvPr/>
        </p:nvSpPr>
        <p:spPr>
          <a:xfrm>
            <a:off x="0" y="3793329"/>
            <a:ext cx="5584032" cy="78977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chemeClr val="dk1"/>
                </a:solidFill>
                <a:latin typeface="나눔스퀘어_ac Bold"/>
                <a:ea typeface="나눔스퀘어_ac Bold"/>
              </a:rPr>
              <a:t>좌표계 </a:t>
            </a:r>
            <a:r>
              <a:rPr kumimoji="0" lang="en-US" altLang="ko-KR" sz="2500" b="0" i="0" u="none" strike="noStrike" kern="1200" cap="none" spc="0" normalizeH="0" baseline="0">
                <a:solidFill>
                  <a:schemeClr val="dk1"/>
                </a:solidFill>
                <a:latin typeface="나눔스퀘어_ac Bold"/>
                <a:ea typeface="나눔스퀘어_ac Bold"/>
              </a:rPr>
              <a:t>Sync</a:t>
            </a:r>
            <a:r>
              <a:rPr kumimoji="0" lang="ko-KR" altLang="en-US" sz="2500" b="0" i="0" u="none" strike="noStrike" kern="1200" cap="none" spc="0" normalizeH="0" baseline="0">
                <a:solidFill>
                  <a:schemeClr val="dk1"/>
                </a:solidFill>
                <a:latin typeface="나눔스퀘어_ac Bold"/>
                <a:ea typeface="나눔스퀘어_ac Bold"/>
              </a:rPr>
              <a:t>가 맞지 않을 경우</a:t>
            </a:r>
          </a:p>
        </p:txBody>
      </p:sp>
      <p:sp>
        <p:nvSpPr>
          <p:cNvPr id="27" name="제목 1"/>
          <p:cNvSpPr/>
          <p:nvPr/>
        </p:nvSpPr>
        <p:spPr>
          <a:xfrm>
            <a:off x="7238999" y="4019548"/>
            <a:ext cx="3298031" cy="1100139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FF0000"/>
                </a:solidFill>
                <a:latin typeface="나눔스퀘어_ac Bold"/>
                <a:ea typeface="나눔스퀘어_ac Bold"/>
              </a:rPr>
              <a:t>왜곡된 합집합 맵 생성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 sz="3400">
                <a:solidFill>
                  <a:schemeClr val="dk1"/>
                </a:solidFill>
                <a:latin typeface="나눔스퀘어_ac Bold"/>
                <a:ea typeface="나눔스퀘어_ac Bold"/>
              </a:rPr>
              <a:t>합집합 맵 성공률이 낮은 이유 분석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</a:t>
            </a:r>
            <a:r>
              <a:rPr lang="ko-KR" altLang="en-US" sz="25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합집합 구성 방식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합집합 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맵은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시간대별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모두 포함하는 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맵이지만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중복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SSID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중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RSSI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선정 방식 때문에 불량한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RSSI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합집합으로 선정 되었을 경우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필터링이 되어 </a:t>
            </a:r>
            <a:r>
              <a:rPr lang="ko-KR" altLang="en-US" sz="2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오히려 </a:t>
            </a:r>
            <a:r>
              <a:rPr lang="en-US" altLang="ko-KR" sz="2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Unique </a:t>
            </a:r>
            <a:r>
              <a:rPr lang="en-US" altLang="ko-KR" sz="22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Wifi</a:t>
            </a:r>
            <a:r>
              <a:rPr lang="en-US" altLang="ko-KR" sz="2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감소할 가능성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존재</a:t>
            </a:r>
          </a:p>
          <a:p>
            <a:pPr marL="0" indent="0">
              <a:buNone/>
              <a:defRPr/>
            </a:pP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>
              <a:buNone/>
              <a:defRPr/>
            </a:pPr>
            <a:r>
              <a:rPr lang="en-US" altLang="ko-KR" sz="25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</a:t>
            </a:r>
            <a:r>
              <a:rPr lang="ko-KR" altLang="en-US" sz="25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테스트 데이터 구성 방식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시간대의 단일 테스트 데이터 구축 시 특정 시간대에 편향된 데이터로 인해 성능 낮아질 가능성이 존재</a:t>
            </a:r>
          </a:p>
          <a:p>
            <a:pPr marL="0" indent="0">
              <a:buNone/>
              <a:defRPr/>
            </a:pPr>
            <a:endParaRPr lang="ko-KR" altLang="en-US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  <a:defRPr/>
            </a:pPr>
            <a:r>
              <a:rPr lang="en-US" altLang="ko-KR" sz="25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</a:t>
            </a:r>
            <a:r>
              <a:rPr lang="ko-KR" altLang="en-US" sz="25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좌표계 </a:t>
            </a:r>
            <a:r>
              <a:rPr lang="en-US" altLang="ko-KR" sz="25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Sync </a:t>
            </a:r>
            <a:r>
              <a:rPr lang="ko-KR" altLang="en-US" sz="2500" dirty="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</a:p>
          <a:p>
            <a:pPr marL="0" indent="0">
              <a:buNone/>
              <a:defRPr/>
            </a:pP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 좌표계의 </a:t>
            </a: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Sync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정확히 맞지 않을 경우 </a:t>
            </a:r>
            <a:r>
              <a:rPr lang="ko-KR" altLang="en-US" sz="2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틀어진 합집합 </a:t>
            </a:r>
            <a:r>
              <a:rPr lang="ko-KR" altLang="en-US" sz="22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</a:t>
            </a:r>
            <a:r>
              <a:rPr lang="ko-KR" altLang="en-US" sz="2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생성될 수 있음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70781"/>
            <a:ext cx="12192000" cy="56872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1.</a:t>
            </a:r>
            <a:r>
              <a:rPr lang="ko-KR" altLang="en-US" sz="2400" b="1" dirty="0">
                <a:solidFill>
                  <a:schemeClr val="accent1"/>
                </a:solidFill>
              </a:rPr>
              <a:t> 중복 </a:t>
            </a:r>
            <a:r>
              <a:rPr lang="en-US" altLang="ko-KR" sz="2400" b="1" dirty="0">
                <a:solidFill>
                  <a:schemeClr val="accent1"/>
                </a:solidFill>
              </a:rPr>
              <a:t>SSID</a:t>
            </a:r>
            <a:r>
              <a:rPr lang="ko-KR" altLang="en-US" sz="2400" b="1" dirty="0">
                <a:solidFill>
                  <a:schemeClr val="accent1"/>
                </a:solidFill>
              </a:rPr>
              <a:t> 중 </a:t>
            </a:r>
            <a:r>
              <a:rPr lang="en-US" altLang="ko-KR" sz="2400" b="1" dirty="0">
                <a:solidFill>
                  <a:schemeClr val="accent1"/>
                </a:solidFill>
              </a:rPr>
              <a:t>RSSI </a:t>
            </a:r>
            <a:r>
              <a:rPr lang="ko-KR" altLang="en-US" sz="2400" b="1" dirty="0">
                <a:solidFill>
                  <a:schemeClr val="accent1"/>
                </a:solidFill>
              </a:rPr>
              <a:t>선정 기준 재검토</a:t>
            </a:r>
          </a:p>
          <a:p>
            <a:pPr marL="0" indent="0">
              <a:buNone/>
              <a:defRPr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기존				   변경 후</a:t>
            </a:r>
          </a:p>
          <a:p>
            <a:pPr marL="0" indent="0">
              <a:buNone/>
              <a:defRPr/>
            </a:pPr>
            <a:endParaRPr lang="ko-KR" altLang="en-US" sz="2400" dirty="0"/>
          </a:p>
          <a:p>
            <a:pPr marL="0" indent="0">
              <a:buNone/>
              <a:defRPr/>
            </a:pPr>
            <a:endParaRPr lang="ko-KR" altLang="en-US" sz="2400" dirty="0"/>
          </a:p>
          <a:p>
            <a:pPr marL="0" indent="0">
              <a:buNone/>
              <a:defRPr/>
            </a:pPr>
            <a:endParaRPr lang="ko-KR" altLang="en-US" sz="2400" dirty="0"/>
          </a:p>
          <a:p>
            <a:pPr marL="0" indent="0">
              <a:buNone/>
              <a:defRPr/>
            </a:pPr>
            <a:endParaRPr lang="ko-KR" altLang="en-US" sz="2400" dirty="0"/>
          </a:p>
          <a:p>
            <a:pPr marL="0" indent="0">
              <a:buNone/>
              <a:defRPr/>
            </a:pPr>
            <a:endParaRPr lang="ko-KR" altLang="en-US" sz="2400" dirty="0"/>
          </a:p>
          <a:p>
            <a:pPr marL="0" indent="0">
              <a:buNone/>
              <a:defRPr/>
            </a:pPr>
            <a:endParaRPr lang="ko-KR" altLang="en-US" sz="2400" dirty="0"/>
          </a:p>
          <a:p>
            <a:pPr marL="0" lvl="0" indent="0">
              <a:buNone/>
              <a:defRPr/>
            </a:pPr>
            <a:r>
              <a:rPr lang="en-US" altLang="ko-KR" sz="2400" b="1" dirty="0">
                <a:solidFill>
                  <a:schemeClr val="accent1"/>
                </a:solidFill>
              </a:rPr>
              <a:t>2. </a:t>
            </a:r>
            <a:r>
              <a:rPr lang="ko-KR" altLang="en-US" sz="2400" b="1" dirty="0">
                <a:solidFill>
                  <a:schemeClr val="accent1"/>
                </a:solidFill>
              </a:rPr>
              <a:t>테스트</a:t>
            </a:r>
            <a:r>
              <a:rPr lang="en-US" altLang="ko-KR" sz="2400" b="1" dirty="0">
                <a:solidFill>
                  <a:schemeClr val="accent1"/>
                </a:solidFill>
              </a:rPr>
              <a:t> </a:t>
            </a:r>
            <a:r>
              <a:rPr lang="ko-KR" altLang="en-US" sz="2400" b="1" dirty="0">
                <a:solidFill>
                  <a:schemeClr val="accent1"/>
                </a:solidFill>
              </a:rPr>
              <a:t>데이터 재구축 </a:t>
            </a:r>
          </a:p>
          <a:p>
            <a:pPr marL="0" lvl="0" indent="0">
              <a:buNone/>
              <a:defRPr/>
            </a:pPr>
            <a:r>
              <a:rPr lang="ko-KR" altLang="en-US" sz="240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① 맵 수집 시간대와 겹치지 않는 랜덤 시간대 테스트 데이터 구축하여 객관적인 시간대별 성능 비교</a:t>
            </a:r>
          </a:p>
          <a:p>
            <a:pPr marL="0" lvl="0" indent="0">
              <a:buNone/>
              <a:defRPr/>
            </a:pPr>
            <a:r>
              <a:rPr lang="ko-KR" altLang="en-US" sz="240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② 시간대마다 테스트 개수를 통일하여 한쪽 시간대로 편향된 데이터 없게 함</a:t>
            </a:r>
          </a:p>
          <a:p>
            <a:pPr marL="0" lvl="0" indent="0">
              <a:buNone/>
              <a:defRPr/>
            </a:pPr>
            <a:endParaRPr lang="ko-KR" altLang="en-US" sz="2400" dirty="0">
              <a:solidFill>
                <a:schemeClr val="dk1"/>
              </a:solidFill>
              <a:latin typeface="나눔스퀘어_ac Bold"/>
              <a:ea typeface="나눔스퀘어_ac Bold"/>
            </a:endParaRPr>
          </a:p>
          <a:p>
            <a:pPr marL="0" lvl="0" indent="0">
              <a:buNone/>
              <a:defRPr/>
            </a:pPr>
            <a:r>
              <a:rPr lang="en-US" altLang="ko-KR" sz="240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3.</a:t>
            </a:r>
            <a:r>
              <a:rPr lang="ko-KR" altLang="en-US" sz="240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 좌표계 </a:t>
            </a:r>
            <a:r>
              <a:rPr lang="en-US" altLang="ko-KR" sz="240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Sync </a:t>
            </a:r>
            <a:r>
              <a:rPr lang="ko-KR" altLang="en-US" sz="2400" dirty="0">
                <a:solidFill>
                  <a:schemeClr val="accent1"/>
                </a:solidFill>
                <a:latin typeface="나눔스퀘어_ac Bold"/>
                <a:ea typeface="나눔스퀘어_ac Bold"/>
              </a:rPr>
              <a:t>맞추는 보간 작업 진행</a:t>
            </a:r>
          </a:p>
          <a:p>
            <a:pPr marL="0" lvl="0" indent="0">
              <a:buNone/>
              <a:defRPr/>
            </a:pPr>
            <a:r>
              <a:rPr lang="ko-KR" altLang="en-US" sz="2400" dirty="0">
                <a:solidFill>
                  <a:schemeClr val="dk1"/>
                </a:solidFill>
                <a:latin typeface="나눔스퀘어_ac Bold"/>
                <a:ea typeface="나눔스퀘어_ac Bold"/>
              </a:rPr>
              <a:t>특정 위치마다 데이터를 확인하여 보간 작업 진행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89705"/>
              </p:ext>
            </p:extLst>
          </p:nvPr>
        </p:nvGraphicFramePr>
        <p:xfrm>
          <a:off x="4011506" y="1959134"/>
          <a:ext cx="8132867" cy="1925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3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5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최대  </a:t>
                      </a:r>
                      <a:r>
                        <a:rPr lang="en-US" altLang="ko-KR"/>
                        <a:t>RSSI</a:t>
                      </a:r>
                      <a:r>
                        <a:rPr lang="ko-KR" altLang="en-US"/>
                        <a:t>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평균 </a:t>
                      </a:r>
                      <a:r>
                        <a:rPr lang="en-US" altLang="ko-KR"/>
                        <a:t>RSSI </a:t>
                      </a:r>
                      <a:r>
                        <a:rPr lang="ko-KR" altLang="en-US"/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합집합 </a:t>
                      </a:r>
                      <a:r>
                        <a:rPr lang="ko-KR" altLang="en-US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맵이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전체 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WIFI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데이터 포함을 보장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전시간대 유사한 </a:t>
                      </a:r>
                      <a:r>
                        <a:rPr lang="en-US" altLang="ko-KR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RSSI</a:t>
                      </a:r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로</a:t>
                      </a:r>
                    </a:p>
                    <a:p>
                      <a:pPr>
                        <a:defRPr/>
                      </a:pPr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신뢰성 높은 측위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RSSI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값이 상위 편향되어</a:t>
                      </a:r>
                    </a:p>
                    <a:p>
                      <a:pPr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우선순위에서 밀려 오히려 성공률이 낮아질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특정 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WIFI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의 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RSSI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값이 낮을 경우 전체 평균이 낮아져 </a:t>
                      </a:r>
                      <a:r>
                        <a:rPr lang="ko-KR" altLang="en-US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필터링될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 가능성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03632"/>
              </p:ext>
            </p:extLst>
          </p:nvPr>
        </p:nvGraphicFramePr>
        <p:xfrm>
          <a:off x="114300" y="1959134"/>
          <a:ext cx="3418242" cy="15783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3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163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처음 들어온 </a:t>
                      </a:r>
                      <a:r>
                        <a:rPr lang="en-US" altLang="ko-KR"/>
                        <a:t>RSSI</a:t>
                      </a:r>
                      <a:r>
                        <a:rPr lang="ko-KR" altLang="en-US"/>
                        <a:t>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67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빠른 구현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8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신뢰성 없는 데이터가 선택될 확률 높음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22"/>
          <p:cNvSpPr/>
          <p:nvPr/>
        </p:nvSpPr>
        <p:spPr>
          <a:xfrm>
            <a:off x="8075051" y="1237627"/>
            <a:ext cx="3821865" cy="5312013"/>
          </a:xfrm>
          <a:prstGeom prst="roundRect">
            <a:avLst>
              <a:gd name="adj" fmla="val 16667"/>
            </a:avLst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5B4BB9"/>
              </a:solidFill>
            </a:endParaRPr>
          </a:p>
        </p:txBody>
      </p:sp>
      <p:graphicFrame>
        <p:nvGraphicFramePr>
          <p:cNvPr id="5" name="차트 19"/>
          <p:cNvGraphicFramePr/>
          <p:nvPr/>
        </p:nvGraphicFramePr>
        <p:xfrm>
          <a:off x="362859" y="1356113"/>
          <a:ext cx="6751269" cy="5201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20"/>
          <p:cNvSpPr txBox="1"/>
          <p:nvPr/>
        </p:nvSpPr>
        <p:spPr>
          <a:xfrm>
            <a:off x="8422444" y="2370086"/>
            <a:ext cx="33664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 시간대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Unique </a:t>
            </a:r>
            <a:r>
              <a:rPr lang="en-US" altLang="ko-KR" sz="1600" dirty="0" err="1">
                <a:solidFill>
                  <a:schemeClr val="bg1"/>
                </a:solidFill>
                <a:latin typeface="나눔스퀘어_ac Bold"/>
                <a:ea typeface="나눔스퀘어_ac Bold"/>
              </a:rPr>
              <a:t>wifi</a:t>
            </a:r>
            <a:r>
              <a:rPr lang="ko-KR" altLang="en-US" sz="1600" dirty="0" err="1">
                <a:solidFill>
                  <a:schemeClr val="bg1"/>
                </a:solidFill>
                <a:latin typeface="나눔스퀘어_ac Bold"/>
                <a:ea typeface="나눔스퀘어_ac Bold"/>
              </a:rPr>
              <a:t>를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모두 포함한 합집합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Map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이기 때문에 영역 구별이 어려워 축소율은 가장 높을 것이라 예상</a:t>
            </a:r>
            <a:b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</a:b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</a:p>
          <a:p>
            <a:pPr lvl="0"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-&gt;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축소율 가장 좋은 영역 결과를 보여주거나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플랫폼 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번</a:t>
            </a:r>
            <a:r>
              <a:rPr lang="en-US" altLang="ko-KR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 </a:t>
            </a:r>
            <a:r>
              <a:rPr lang="ko-KR" altLang="en-US" sz="1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시간대별 결과와 비슷한 수준의 결과를 보여줌</a:t>
            </a:r>
          </a:p>
          <a:p>
            <a:pPr lvl="0">
              <a:defRPr/>
            </a:pPr>
            <a:endParaRPr lang="ko-KR" altLang="en-US" sz="1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7" name="직사각형 24"/>
          <p:cNvSpPr/>
          <p:nvPr/>
        </p:nvSpPr>
        <p:spPr>
          <a:xfrm>
            <a:off x="5550010" y="4349363"/>
            <a:ext cx="429372" cy="19103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연결선: 구부러짐 25"/>
          <p:cNvCxnSpPr>
            <a:cxnSpLocks/>
            <a:endCxn id="7" idx="3"/>
          </p:cNvCxnSpPr>
          <p:nvPr/>
        </p:nvCxnSpPr>
        <p:spPr>
          <a:xfrm rot="5400000">
            <a:off x="5948570" y="3154827"/>
            <a:ext cx="2180528" cy="2118903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5"/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/>
            </a:pPr>
            <a:r>
              <a:rPr lang="ko-KR" altLang="en-US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시간대별 시뮬레이션 축소율 비교 </a:t>
            </a:r>
            <a:r>
              <a:rPr lang="en-US" altLang="ko-KR" sz="2000" i="1" kern="0">
                <a:solidFill>
                  <a:prstClr val="black">
                    <a:lumMod val="65000"/>
                    <a:lumOff val="35000"/>
                  </a:prstClr>
                </a:solidFill>
                <a:latin typeface="나눔스퀘어 ExtraBold"/>
                <a:ea typeface="나눔스퀘어 ExtraBold"/>
              </a:rPr>
              <a:t>_ </a:t>
            </a:r>
            <a:r>
              <a:rPr lang="ko-KR" altLang="en-US" sz="2000" i="1" kern="0">
                <a:solidFill>
                  <a:srgbClr val="FF0000"/>
                </a:solidFill>
                <a:latin typeface="나눔스퀘어 ExtraBold"/>
                <a:ea typeface="나눔스퀘어 ExtraBold"/>
              </a:rPr>
              <a:t>사용 테스트 데이터 </a:t>
            </a:r>
            <a:r>
              <a:rPr lang="en-US" altLang="ko-KR" sz="2000" i="1" kern="0">
                <a:solidFill>
                  <a:srgbClr val="FF0000"/>
                </a:solidFill>
                <a:latin typeface="나눔스퀘어 ExtraBold"/>
                <a:ea typeface="나눔스퀘어 ExtraBold"/>
              </a:rPr>
              <a:t>:19</a:t>
            </a:r>
            <a:r>
              <a:rPr lang="ko-KR" altLang="en-US" sz="2000" i="1" kern="0">
                <a:solidFill>
                  <a:srgbClr val="FF0000"/>
                </a:solidFill>
                <a:latin typeface="나눔스퀘어 ExtraBold"/>
                <a:ea typeface="나눔스퀘어 ExtraBold"/>
              </a:rPr>
              <a:t>시</a:t>
            </a:r>
          </a:p>
        </p:txBody>
      </p:sp>
      <p:sp>
        <p:nvSpPr>
          <p:cNvPr id="10" name="직사각형 6"/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1"/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12" name="자유형: 도형 8"/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3" name="직선 연결선 10"/>
            <p:cNvCxnSpPr/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1443</Words>
  <Application>Microsoft Office PowerPoint</Application>
  <PresentationFormat>와이드스크린</PresentationFormat>
  <Paragraphs>269</Paragraphs>
  <Slides>16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ExtraBold</vt:lpstr>
      <vt:lpstr>나눔스퀘어_ac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합집합 맵에서 예상과 다르게 성공률이 낮았던 이유</vt:lpstr>
      <vt:lpstr>PowerPoint 프레젠테이션</vt:lpstr>
      <vt:lpstr>합집합 맵 성공률이 낮은 이유 분석 정리</vt:lpstr>
      <vt:lpstr>해결방안</vt:lpstr>
      <vt:lpstr>PowerPoint 프레젠테이션</vt:lpstr>
      <vt:lpstr>PowerPoint 프레젠테이션</vt:lpstr>
      <vt:lpstr>상대적으로 합집합 맵에서 축소율이 저조할 수밖에 없는 이유 </vt:lpstr>
      <vt:lpstr>합집합 맵의 축소율이 안 좋았던 이유</vt:lpstr>
      <vt:lpstr>PowerPoint 프레젠테이션</vt:lpstr>
      <vt:lpstr>합집합 맵 수렴 속도가 빠른 이유</vt:lpstr>
      <vt:lpstr>합집합 맵 수렴 속도가 빠른 이유 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SKH</cp:lastModifiedBy>
  <cp:revision>66</cp:revision>
  <dcterms:created xsi:type="dcterms:W3CDTF">2022-12-13T05:19:48Z</dcterms:created>
  <dcterms:modified xsi:type="dcterms:W3CDTF">2023-01-06T05:47:33Z</dcterms:modified>
  <cp:version>1000.0000.01</cp:version>
</cp:coreProperties>
</file>