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7"/>
  </p:notesMasterIdLst>
  <p:sldIdLst>
    <p:sldId id="256" r:id="rId3"/>
    <p:sldId id="257" r:id="rId4"/>
    <p:sldId id="260" r:id="rId5"/>
    <p:sldId id="259"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4c951f052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4c951f052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4c951f0528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4c951f0528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lstStyle>
            <a:lvl1pPr lvl="0" algn="ctr"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4" name="Google Shape;64;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5" name="Google Shape;65;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8" name="Google Shape;68;p16"/>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69" name="Google Shape;69;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0" name="Google Shape;70;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1" name="Google Shape;71;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lstStyle>
            <a:lvl1pPr lvl="0" algn="l"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4" name="Google Shape;74;p17"/>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lstStyle>
            <a:lvl1pPr marL="457200" lvl="0" indent="-228600" algn="l" rtl="0">
              <a:lnSpc>
                <a:spcPct val="90000"/>
              </a:lnSpc>
              <a:spcBef>
                <a:spcPts val="800"/>
              </a:spcBef>
              <a:spcAft>
                <a:spcPts val="0"/>
              </a:spcAft>
              <a:buClr>
                <a:srgbClr val="888888"/>
              </a:buClr>
              <a:buSzPts val="1800"/>
              <a:buNone/>
              <a:defRPr sz="1800">
                <a:solidFill>
                  <a:srgbClr val="888888"/>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5" name="Google Shape;75;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6" name="Google Shape;76;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7" name="Google Shape;77;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0" name="Google Shape;80;p18"/>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1" name="Google Shape;81;p18"/>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2" name="Google Shape;82;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3" name="Google Shape;83;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4" name="Google Shape;84;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7" name="Google Shape;87;p19"/>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88" name="Google Shape;88;p19"/>
          <p:cNvSpPr txBox="1">
            <a:spLocks noGrp="1"/>
          </p:cNvSpPr>
          <p:nvPr>
            <p:ph type="body" idx="2"/>
          </p:nvPr>
        </p:nvSpPr>
        <p:spPr>
          <a:xfrm>
            <a:off x="629841" y="1878806"/>
            <a:ext cx="3868500" cy="2763300"/>
          </a:xfrm>
          <a:prstGeom prst="rect">
            <a:avLst/>
          </a:prstGeom>
          <a:noFill/>
          <a:ln>
            <a:noFill/>
          </a:ln>
        </p:spPr>
        <p:txBody>
          <a:bodyPr spcFirstLastPara="1" wrap="square" lIns="68575" tIns="34275" rIns="68575" bIns="34275" anchor="t" anchorCtr="0"/>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9" name="Google Shape;89;p19"/>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90" name="Google Shape;90;p19"/>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1" name="Google Shape;91;p1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2" name="Google Shape;92;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3" name="Google Shape;93;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6" name="Google Shape;96;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300" cy="36552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a:latin typeface="Times New Roman"/>
                <a:ea typeface="Times New Roman"/>
                <a:cs typeface="Times New Roman"/>
                <a:sym typeface="Times New Roman"/>
              </a:rPr>
              <a:t>                        Idea/Approach Details  </a:t>
            </a:r>
            <a:endParaRPr>
              <a:latin typeface="Times New Roman"/>
              <a:ea typeface="Times New Roman"/>
              <a:cs typeface="Times New Roman"/>
              <a:sym typeface="Times New Roman"/>
            </a:endParaRPr>
          </a:p>
        </p:txBody>
      </p:sp>
      <p:sp>
        <p:nvSpPr>
          <p:cNvPr id="130" name="Google Shape;130;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en-GB" sz="1400" b="1" dirty="0">
                <a:solidFill>
                  <a:schemeClr val="tx1"/>
                </a:solidFill>
                <a:latin typeface="Times New Roman"/>
                <a:ea typeface="Times New Roman"/>
                <a:cs typeface="Times New Roman"/>
                <a:sym typeface="Times New Roman"/>
              </a:rPr>
              <a:t>Ministry/Organisation name</a:t>
            </a:r>
            <a:r>
              <a:rPr lang="en-GB" sz="1400" b="1" dirty="0">
                <a:latin typeface="Times New Roman"/>
                <a:ea typeface="Times New Roman"/>
                <a:cs typeface="Times New Roman"/>
                <a:sym typeface="Times New Roman"/>
              </a:rPr>
              <a:t>: </a:t>
            </a:r>
            <a:r>
              <a:rPr lang="en-US" sz="1200" dirty="0">
                <a:solidFill>
                  <a:schemeClr val="tx1"/>
                </a:solidFill>
                <a:latin typeface="Times New Roman" panose="02020603050405020304" pitchFamily="18" charset="0"/>
                <a:cs typeface="Times New Roman" panose="02020603050405020304" pitchFamily="18" charset="0"/>
              </a:rPr>
              <a:t>Department of Information Technology and Bio Technology, Government of Karnataka</a:t>
            </a:r>
            <a:endParaRPr lang="en-GB" sz="12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lvl="0" indent="0">
              <a:buNone/>
            </a:pPr>
            <a:endParaRPr lang="en-GB" sz="1400" b="1" dirty="0">
              <a:latin typeface="Times New Roman"/>
              <a:ea typeface="Times New Roman"/>
              <a:cs typeface="Times New Roman"/>
              <a:sym typeface="Times New Roman"/>
            </a:endParaRPr>
          </a:p>
          <a:p>
            <a:pPr marL="0" lvl="0" indent="0" algn="l" rtl="0">
              <a:spcBef>
                <a:spcPts val="0"/>
              </a:spcBef>
              <a:spcAft>
                <a:spcPts val="0"/>
              </a:spcAft>
              <a:buNone/>
            </a:pPr>
            <a:r>
              <a:rPr lang="en-GB" sz="1400" b="1" dirty="0">
                <a:solidFill>
                  <a:schemeClr val="dk1"/>
                </a:solidFill>
                <a:latin typeface="Times New Roman"/>
                <a:ea typeface="Times New Roman"/>
                <a:cs typeface="Times New Roman"/>
                <a:sym typeface="Times New Roman"/>
              </a:rPr>
              <a:t>Problem Statement Title :</a:t>
            </a:r>
            <a:r>
              <a:rPr lang="en-GB" sz="1400" dirty="0">
                <a:solidFill>
                  <a:schemeClr val="dk1"/>
                </a:solidFill>
                <a:latin typeface="Times New Roman"/>
                <a:ea typeface="Times New Roman"/>
                <a:cs typeface="Times New Roman"/>
                <a:sym typeface="Times New Roman"/>
              </a:rPr>
              <a:t> Development of online platform for mentoring </a:t>
            </a:r>
            <a:r>
              <a:rPr lang="en-GB" sz="1400" dirty="0" err="1">
                <a:solidFill>
                  <a:schemeClr val="dk1"/>
                </a:solidFill>
                <a:latin typeface="Times New Roman"/>
                <a:ea typeface="Times New Roman"/>
                <a:cs typeface="Times New Roman"/>
                <a:sym typeface="Times New Roman"/>
              </a:rPr>
              <a:t>Startups</a:t>
            </a:r>
            <a:endParaRPr sz="1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600"/>
              </a:spcBef>
              <a:spcAft>
                <a:spcPts val="0"/>
              </a:spcAft>
              <a:buNone/>
            </a:pPr>
            <a:r>
              <a:rPr lang="en-GB" sz="1400" b="1" dirty="0">
                <a:solidFill>
                  <a:schemeClr val="dk1"/>
                </a:solidFill>
                <a:latin typeface="Times New Roman"/>
                <a:ea typeface="Times New Roman"/>
                <a:cs typeface="Times New Roman"/>
                <a:sym typeface="Times New Roman"/>
              </a:rPr>
              <a:t>Team Name : </a:t>
            </a:r>
            <a:r>
              <a:rPr lang="en-GB" sz="1400" dirty="0" err="1">
                <a:solidFill>
                  <a:schemeClr val="dk1"/>
                </a:solidFill>
                <a:latin typeface="Times New Roman"/>
                <a:ea typeface="Times New Roman"/>
                <a:cs typeface="Times New Roman"/>
                <a:sym typeface="Times New Roman"/>
              </a:rPr>
              <a:t>CyberSquad</a:t>
            </a:r>
            <a:r>
              <a:rPr lang="en-GB" sz="1400" dirty="0">
                <a:solidFill>
                  <a:schemeClr val="dk1"/>
                </a:solidFill>
                <a:latin typeface="Times New Roman"/>
                <a:ea typeface="Times New Roman"/>
                <a:cs typeface="Times New Roman"/>
                <a:sym typeface="Times New Roman"/>
              </a:rPr>
              <a:t>			</a:t>
            </a:r>
            <a:r>
              <a:rPr lang="en-GB" sz="1400" b="1" dirty="0">
                <a:solidFill>
                  <a:schemeClr val="dk1"/>
                </a:solidFill>
                <a:latin typeface="Times New Roman"/>
                <a:ea typeface="Times New Roman"/>
                <a:cs typeface="Times New Roman"/>
                <a:sym typeface="Times New Roman"/>
              </a:rPr>
              <a:t>Category</a:t>
            </a:r>
            <a:r>
              <a:rPr lang="en-GB" sz="1400" dirty="0">
                <a:solidFill>
                  <a:schemeClr val="dk1"/>
                </a:solidFill>
                <a:latin typeface="Times New Roman"/>
                <a:ea typeface="Times New Roman"/>
                <a:cs typeface="Times New Roman"/>
                <a:sym typeface="Times New Roman"/>
              </a:rPr>
              <a:t> : Software</a:t>
            </a:r>
            <a:endParaRPr sz="14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4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GB" sz="1400" b="1" dirty="0">
                <a:solidFill>
                  <a:schemeClr val="dk1"/>
                </a:solidFill>
                <a:latin typeface="Times New Roman"/>
                <a:ea typeface="Times New Roman"/>
                <a:cs typeface="Times New Roman"/>
                <a:sym typeface="Times New Roman"/>
              </a:rPr>
              <a:t>Team Leader Name :</a:t>
            </a:r>
            <a:r>
              <a:rPr lang="en-GB" sz="1400" dirty="0">
                <a:solidFill>
                  <a:schemeClr val="dk1"/>
                </a:solidFill>
                <a:latin typeface="Times New Roman"/>
                <a:ea typeface="Times New Roman"/>
                <a:cs typeface="Times New Roman"/>
                <a:sym typeface="Times New Roman"/>
              </a:rPr>
              <a:t> </a:t>
            </a:r>
            <a:r>
              <a:rPr lang="en-GB" sz="1400" dirty="0" err="1">
                <a:solidFill>
                  <a:schemeClr val="dk1"/>
                </a:solidFill>
                <a:latin typeface="Times New Roman"/>
                <a:ea typeface="Times New Roman"/>
                <a:cs typeface="Times New Roman"/>
                <a:sym typeface="Times New Roman"/>
              </a:rPr>
              <a:t>Chalamalasetti</a:t>
            </a:r>
            <a:r>
              <a:rPr lang="en-GB" sz="1400" dirty="0">
                <a:solidFill>
                  <a:schemeClr val="dk1"/>
                </a:solidFill>
                <a:latin typeface="Times New Roman"/>
                <a:ea typeface="Times New Roman"/>
                <a:cs typeface="Times New Roman"/>
                <a:sym typeface="Times New Roman"/>
              </a:rPr>
              <a:t> </a:t>
            </a:r>
            <a:r>
              <a:rPr lang="en-GB" sz="1400" dirty="0" err="1">
                <a:solidFill>
                  <a:schemeClr val="dk1"/>
                </a:solidFill>
                <a:latin typeface="Times New Roman"/>
                <a:ea typeface="Times New Roman"/>
                <a:cs typeface="Times New Roman"/>
                <a:sym typeface="Times New Roman"/>
              </a:rPr>
              <a:t>Ranga</a:t>
            </a:r>
            <a:r>
              <a:rPr lang="en-GB" sz="1400" dirty="0">
                <a:solidFill>
                  <a:schemeClr val="dk1"/>
                </a:solidFill>
                <a:latin typeface="Times New Roman"/>
                <a:ea typeface="Times New Roman"/>
                <a:cs typeface="Times New Roman"/>
                <a:sym typeface="Times New Roman"/>
              </a:rPr>
              <a:t> Aravind	</a:t>
            </a:r>
            <a:r>
              <a:rPr lang="en-GB" sz="1400" b="1" dirty="0">
                <a:solidFill>
                  <a:schemeClr val="dk1"/>
                </a:solidFill>
                <a:latin typeface="Times New Roman"/>
                <a:ea typeface="Times New Roman"/>
                <a:cs typeface="Times New Roman"/>
                <a:sym typeface="Times New Roman"/>
              </a:rPr>
              <a:t>Problem Code</a:t>
            </a:r>
            <a:r>
              <a:rPr lang="en-GB" sz="1400" dirty="0">
                <a:solidFill>
                  <a:schemeClr val="dk1"/>
                </a:solidFill>
                <a:latin typeface="Times New Roman"/>
                <a:ea typeface="Times New Roman"/>
                <a:cs typeface="Times New Roman"/>
                <a:sym typeface="Times New Roman"/>
              </a:rPr>
              <a:t>: SR272</a:t>
            </a:r>
          </a:p>
          <a:p>
            <a:pPr marL="0" lvl="0" indent="0" algn="l" rtl="0">
              <a:spcBef>
                <a:spcPts val="0"/>
              </a:spcBef>
              <a:spcAft>
                <a:spcPts val="0"/>
              </a:spcAft>
              <a:buClr>
                <a:schemeClr val="dk1"/>
              </a:buClr>
              <a:buSzPts val="1100"/>
              <a:buFont typeface="Arial"/>
              <a:buNone/>
            </a:pPr>
            <a:r>
              <a:rPr lang="en-GB" sz="1400" dirty="0">
                <a:solidFill>
                  <a:schemeClr val="dk1"/>
                </a:solidFill>
                <a:latin typeface="Times New Roman"/>
                <a:ea typeface="Times New Roman"/>
                <a:cs typeface="Times New Roman"/>
                <a:sym typeface="Times New Roman"/>
              </a:rPr>
              <a:t>						</a:t>
            </a:r>
          </a:p>
          <a:p>
            <a:pPr marL="0" indent="0">
              <a:buClr>
                <a:schemeClr val="dk1"/>
              </a:buClr>
              <a:buSzPts val="1100"/>
              <a:buNone/>
            </a:pPr>
            <a:r>
              <a:rPr lang="en-GB" sz="1400" b="1" dirty="0">
                <a:solidFill>
                  <a:schemeClr val="dk1"/>
                </a:solidFill>
                <a:latin typeface="Times New Roman"/>
                <a:ea typeface="Times New Roman"/>
                <a:cs typeface="Times New Roman"/>
                <a:sym typeface="Times New Roman"/>
              </a:rPr>
              <a:t>Technology Bucket : </a:t>
            </a:r>
            <a:r>
              <a:rPr lang="en-GB" sz="1400" dirty="0">
                <a:solidFill>
                  <a:schemeClr val="dk1"/>
                </a:solidFill>
                <a:latin typeface="Times New Roman"/>
                <a:ea typeface="Times New Roman"/>
                <a:cs typeface="Times New Roman"/>
                <a:sym typeface="Times New Roman"/>
              </a:rPr>
              <a:t>Software</a:t>
            </a:r>
            <a:r>
              <a:rPr lang="en-GB" sz="1400" b="1" dirty="0">
                <a:solidFill>
                  <a:schemeClr val="dk1"/>
                </a:solidFill>
                <a:latin typeface="Times New Roman"/>
                <a:ea typeface="Times New Roman"/>
                <a:cs typeface="Times New Roman"/>
                <a:sym typeface="Times New Roman"/>
              </a:rPr>
              <a:t>-</a:t>
            </a:r>
            <a:r>
              <a:rPr lang="en-GB" sz="1400" dirty="0">
                <a:solidFill>
                  <a:schemeClr val="dk1"/>
                </a:solidFill>
                <a:latin typeface="Times New Roman"/>
                <a:ea typeface="Times New Roman"/>
                <a:cs typeface="Times New Roman"/>
                <a:sym typeface="Times New Roman"/>
              </a:rPr>
              <a:t>Web App development	</a:t>
            </a:r>
            <a:r>
              <a:rPr lang="en-GB" sz="1400" b="1" dirty="0">
                <a:solidFill>
                  <a:schemeClr val="dk1"/>
                </a:solidFill>
                <a:latin typeface="Times New Roman"/>
                <a:ea typeface="Times New Roman"/>
                <a:cs typeface="Times New Roman"/>
                <a:sym typeface="Times New Roman"/>
              </a:rPr>
              <a:t> College Code : </a:t>
            </a:r>
            <a:r>
              <a:rPr lang="en-GB" sz="1400" dirty="0">
                <a:solidFill>
                  <a:schemeClr val="dk1"/>
                </a:solidFill>
                <a:latin typeface="Times New Roman"/>
                <a:ea typeface="Times New Roman"/>
                <a:cs typeface="Times New Roman"/>
                <a:sym typeface="Times New Roman"/>
              </a:rPr>
              <a:t>1-3513645595</a:t>
            </a:r>
          </a:p>
          <a:p>
            <a:pPr marL="0" lvl="0" indent="0" algn="l" rtl="0">
              <a:spcBef>
                <a:spcPts val="0"/>
              </a:spcBef>
              <a:spcAft>
                <a:spcPts val="0"/>
              </a:spcAft>
              <a:buClr>
                <a:schemeClr val="dk1"/>
              </a:buClr>
              <a:buSzPts val="1100"/>
              <a:buFont typeface="Arial"/>
              <a:buNone/>
            </a:pPr>
            <a:r>
              <a:rPr lang="en-GB" sz="1400" b="1" dirty="0">
                <a:solidFill>
                  <a:schemeClr val="dk1"/>
                </a:solidFill>
                <a:latin typeface="Times New Roman"/>
                <a:ea typeface="Times New Roman"/>
                <a:cs typeface="Times New Roman"/>
                <a:sym typeface="Times New Roman"/>
              </a:rPr>
              <a:t>						</a:t>
            </a:r>
            <a:endParaRPr sz="1400" dirty="0">
              <a:solidFill>
                <a:schemeClr val="dk1"/>
              </a:solidFill>
              <a:latin typeface="Times New Roman"/>
              <a:ea typeface="Times New Roman"/>
              <a:cs typeface="Times New Roman"/>
              <a:sym typeface="Times New Roman"/>
            </a:endParaRPr>
          </a:p>
          <a:p>
            <a:pPr marL="0" lvl="0" indent="0">
              <a:buClr>
                <a:schemeClr val="dk1"/>
              </a:buClr>
              <a:buSzPts val="1100"/>
              <a:buNone/>
            </a:pPr>
            <a:endParaRPr sz="1400" dirty="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ctrTitle"/>
          </p:nvPr>
        </p:nvSpPr>
        <p:spPr>
          <a:xfrm>
            <a:off x="311700" y="-158875"/>
            <a:ext cx="338400" cy="102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00"/>
              <a:t>.</a:t>
            </a:r>
            <a:endParaRPr sz="100"/>
          </a:p>
        </p:txBody>
      </p:sp>
      <p:sp>
        <p:nvSpPr>
          <p:cNvPr id="136" name="Google Shape;136;p26"/>
          <p:cNvSpPr txBox="1">
            <a:spLocks noGrp="1"/>
          </p:cNvSpPr>
          <p:nvPr>
            <p:ph type="subTitle" idx="1"/>
          </p:nvPr>
        </p:nvSpPr>
        <p:spPr>
          <a:xfrm>
            <a:off x="201525" y="1"/>
            <a:ext cx="8520600" cy="48909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rgbClr val="000000"/>
                </a:solidFill>
                <a:latin typeface="Times New Roman"/>
                <a:ea typeface="Times New Roman"/>
                <a:cs typeface="Times New Roman"/>
                <a:sym typeface="Times New Roman"/>
              </a:rPr>
              <a:t>Idea/Solution/Prototype</a:t>
            </a:r>
            <a:endParaRPr dirty="0">
              <a:solidFill>
                <a:srgbClr val="000000"/>
              </a:solidFill>
              <a:latin typeface="Times New Roman"/>
              <a:ea typeface="Times New Roman"/>
              <a:cs typeface="Times New Roman"/>
              <a:sym typeface="Times New Roman"/>
            </a:endParaRPr>
          </a:p>
        </p:txBody>
      </p:sp>
      <p:sp>
        <p:nvSpPr>
          <p:cNvPr id="137" name="Google Shape;137;p26"/>
          <p:cNvSpPr txBox="1"/>
          <p:nvPr/>
        </p:nvSpPr>
        <p:spPr>
          <a:xfrm>
            <a:off x="162075" y="432963"/>
            <a:ext cx="8780400" cy="4710535"/>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IN" sz="1200" dirty="0">
                <a:latin typeface="Times New Roman"/>
                <a:ea typeface="Times New Roman"/>
                <a:cs typeface="Times New Roman"/>
                <a:sym typeface="Times New Roman"/>
              </a:rPr>
              <a:t>Mentoring platform for start-ups is a web portal devoted and committed on providing an easy to use, automated, recommendation based, complete functional system for start-ups to connect to mentors who provide knowledge about their respective industry vertical, understand the nuances of the business and explain varied nature of the market. Establishes flawless and authentic end to end chat based system between start-ups and mentors. The platform is completely modularized and provides access according to the primary users and their responsibilities:   </a:t>
            </a:r>
            <a:endParaRPr sz="1200" dirty="0">
              <a:latin typeface="Times New Roman"/>
              <a:ea typeface="Times New Roman"/>
              <a:cs typeface="Times New Roman"/>
              <a:sym typeface="Times New Roman"/>
            </a:endParaRPr>
          </a:p>
          <a:p>
            <a:pPr marL="0" lvl="0" indent="0" algn="just" rtl="0">
              <a:spcBef>
                <a:spcPts val="0"/>
              </a:spcBef>
              <a:spcAft>
                <a:spcPts val="0"/>
              </a:spcAft>
              <a:buNone/>
            </a:pPr>
            <a:r>
              <a:rPr lang="en-IN" sz="1200" dirty="0">
                <a:latin typeface="Times New Roman"/>
                <a:ea typeface="Times New Roman"/>
                <a:cs typeface="Times New Roman"/>
                <a:sym typeface="Times New Roman"/>
              </a:rPr>
              <a:t>1.Start-ups                                                             2.Mentors                                                       3.Government administrator/scrutiny</a:t>
            </a:r>
            <a:endParaRPr sz="1200" dirty="0">
              <a:latin typeface="Times New Roman"/>
              <a:ea typeface="Times New Roman"/>
              <a:cs typeface="Times New Roman"/>
              <a:sym typeface="Times New Roman"/>
            </a:endParaRPr>
          </a:p>
          <a:p>
            <a:pPr marL="171450" lvl="0" indent="-171450" algn="just" rtl="0">
              <a:spcBef>
                <a:spcPts val="0"/>
              </a:spcBef>
              <a:spcAft>
                <a:spcPts val="0"/>
              </a:spcAft>
              <a:buFont typeface="Arial" panose="020B0604020202020204" pitchFamily="34" charset="0"/>
              <a:buChar char="•"/>
            </a:pPr>
            <a:r>
              <a:rPr lang="en-IN" sz="1200" b="1" dirty="0" err="1">
                <a:latin typeface="Times New Roman"/>
                <a:ea typeface="Times New Roman"/>
                <a:cs typeface="Times New Roman"/>
                <a:sym typeface="Times New Roman"/>
              </a:rPr>
              <a:t>Startups</a:t>
            </a:r>
            <a:r>
              <a:rPr lang="en-IN" sz="1200" b="1" dirty="0">
                <a:latin typeface="Times New Roman"/>
                <a:ea typeface="Times New Roman"/>
                <a:cs typeface="Times New Roman"/>
                <a:sym typeface="Times New Roman"/>
              </a:rPr>
              <a:t>:</a:t>
            </a:r>
          </a:p>
          <a:p>
            <a:pPr marL="285750" lvl="0" indent="-285750" algn="just" rtl="0">
              <a:spcBef>
                <a:spcPts val="0"/>
              </a:spcBef>
              <a:spcAft>
                <a:spcPts val="0"/>
              </a:spcAft>
              <a:buFont typeface="+mj-lt"/>
              <a:buAutoNum type="romanLcPeriod"/>
            </a:pPr>
            <a:r>
              <a:rPr lang="en-IN" sz="1200" dirty="0">
                <a:latin typeface="Times New Roman"/>
                <a:ea typeface="Times New Roman"/>
                <a:cs typeface="Times New Roman"/>
                <a:sym typeface="Times New Roman"/>
              </a:rPr>
              <a:t>Profile of startup is built by asking them to register, that which includes to take a survey, list of incentives according to the government policy, avail for booster kit, connect with incubators. The online registration form is generated subsequently for verification/scrutinization.</a:t>
            </a:r>
          </a:p>
          <a:p>
            <a:pPr marL="285750" lvl="0" indent="-285750" algn="just" rtl="0">
              <a:spcBef>
                <a:spcPts val="0"/>
              </a:spcBef>
              <a:spcAft>
                <a:spcPts val="0"/>
              </a:spcAft>
              <a:buFont typeface="+mj-lt"/>
              <a:buAutoNum type="romanLcPeriod"/>
            </a:pPr>
            <a:r>
              <a:rPr lang="en-IN" sz="1200" dirty="0">
                <a:latin typeface="Times New Roman"/>
                <a:ea typeface="Times New Roman"/>
                <a:cs typeface="Times New Roman"/>
                <a:sym typeface="Times New Roman"/>
              </a:rPr>
              <a:t>Once the registered startup is verified, it goes live on the portal. Depending on the aspects provided by the </a:t>
            </a:r>
            <a:r>
              <a:rPr lang="en-IN" sz="1200" dirty="0" err="1">
                <a:latin typeface="Times New Roman"/>
                <a:ea typeface="Times New Roman"/>
                <a:cs typeface="Times New Roman"/>
                <a:sym typeface="Times New Roman"/>
              </a:rPr>
              <a:t>startups</a:t>
            </a:r>
            <a:r>
              <a:rPr lang="en-IN" sz="1200" dirty="0">
                <a:latin typeface="Times New Roman"/>
                <a:ea typeface="Times New Roman"/>
                <a:cs typeface="Times New Roman"/>
                <a:sym typeface="Times New Roman"/>
              </a:rPr>
              <a:t>, relevant and related mentors who can help them are loaded into their profile using a recommendation system.</a:t>
            </a:r>
          </a:p>
          <a:p>
            <a:pPr marL="285750" lvl="0" indent="-285750" algn="just" rtl="0">
              <a:spcBef>
                <a:spcPts val="0"/>
              </a:spcBef>
              <a:spcAft>
                <a:spcPts val="0"/>
              </a:spcAft>
              <a:buFont typeface="+mj-lt"/>
              <a:buAutoNum type="romanLcPeriod"/>
            </a:pPr>
            <a:r>
              <a:rPr lang="en-IN" sz="1200" dirty="0">
                <a:latin typeface="Times New Roman"/>
                <a:ea typeface="Times New Roman"/>
                <a:cs typeface="Times New Roman"/>
                <a:sym typeface="Times New Roman"/>
              </a:rPr>
              <a:t>A startup is allowed to send 3 connection request to the </a:t>
            </a:r>
            <a:r>
              <a:rPr lang="en-IN" sz="1200" dirty="0" err="1">
                <a:latin typeface="Times New Roman"/>
                <a:ea typeface="Times New Roman"/>
                <a:cs typeface="Times New Roman"/>
                <a:sym typeface="Times New Roman"/>
              </a:rPr>
              <a:t>mentotrs</a:t>
            </a:r>
            <a:r>
              <a:rPr lang="en-IN" sz="1200" dirty="0">
                <a:latin typeface="Times New Roman"/>
                <a:ea typeface="Times New Roman"/>
                <a:cs typeface="Times New Roman"/>
                <a:sym typeface="Times New Roman"/>
              </a:rPr>
              <a:t> each week, this restriction is made so that the mentors do not get spammed </a:t>
            </a:r>
          </a:p>
          <a:p>
            <a:pPr marL="285750" lvl="0" indent="-285750" algn="just" rtl="0">
              <a:spcBef>
                <a:spcPts val="0"/>
              </a:spcBef>
              <a:spcAft>
                <a:spcPts val="0"/>
              </a:spcAft>
              <a:buFont typeface="+mj-lt"/>
              <a:buAutoNum type="romanLcPeriod"/>
            </a:pPr>
            <a:r>
              <a:rPr lang="en-IN" sz="1200" dirty="0" err="1">
                <a:latin typeface="Times New Roman"/>
                <a:ea typeface="Times New Roman"/>
                <a:cs typeface="Times New Roman"/>
                <a:sym typeface="Times New Roman"/>
              </a:rPr>
              <a:t>Startups</a:t>
            </a:r>
            <a:r>
              <a:rPr lang="en-IN" sz="1200" dirty="0">
                <a:latin typeface="Times New Roman"/>
                <a:ea typeface="Times New Roman"/>
                <a:cs typeface="Times New Roman"/>
                <a:sym typeface="Times New Roman"/>
              </a:rPr>
              <a:t> can even rate the mentors depending on the quality of mentorship they attain, on a scale of 1 to 5</a:t>
            </a:r>
          </a:p>
          <a:p>
            <a:pPr marL="171450" lvl="0" indent="-171450" algn="just" rtl="0">
              <a:spcBef>
                <a:spcPts val="0"/>
              </a:spcBef>
              <a:spcAft>
                <a:spcPts val="0"/>
              </a:spcAft>
              <a:buFont typeface="Wingdings" panose="05000000000000000000" pitchFamily="2" charset="2"/>
              <a:buChar char="§"/>
            </a:pPr>
            <a:r>
              <a:rPr lang="en-IN" sz="1200" b="1" dirty="0">
                <a:latin typeface="Times New Roman"/>
                <a:ea typeface="Times New Roman"/>
                <a:cs typeface="Times New Roman"/>
                <a:sym typeface="Times New Roman"/>
              </a:rPr>
              <a:t>Mentors: </a:t>
            </a:r>
          </a:p>
          <a:p>
            <a:pPr marL="285750" lvl="0" indent="-285750" algn="just" rtl="0">
              <a:spcBef>
                <a:spcPts val="0"/>
              </a:spcBef>
              <a:spcAft>
                <a:spcPts val="0"/>
              </a:spcAft>
              <a:buFont typeface="+mj-lt"/>
              <a:buAutoNum type="romanLcPeriod"/>
            </a:pPr>
            <a:r>
              <a:rPr lang="en-IN" sz="1200" dirty="0">
                <a:latin typeface="Times New Roman"/>
                <a:ea typeface="Times New Roman"/>
                <a:cs typeface="Times New Roman"/>
                <a:sym typeface="Times New Roman"/>
              </a:rPr>
              <a:t>Profile of the mentors is built by asking them to fill details like Focus industry, focus Sector , Startup stage he is mentoring, connections accepted(in percentage), </a:t>
            </a:r>
            <a:r>
              <a:rPr lang="en-IN" sz="1200" dirty="0" err="1">
                <a:latin typeface="Times New Roman"/>
                <a:ea typeface="Times New Roman"/>
                <a:cs typeface="Times New Roman"/>
                <a:sym typeface="Times New Roman"/>
              </a:rPr>
              <a:t>startups</a:t>
            </a:r>
            <a:r>
              <a:rPr lang="en-IN" sz="1200" dirty="0">
                <a:latin typeface="Times New Roman"/>
                <a:ea typeface="Times New Roman"/>
                <a:cs typeface="Times New Roman"/>
                <a:sym typeface="Times New Roman"/>
              </a:rPr>
              <a:t> mentored, Guidance areas.</a:t>
            </a:r>
          </a:p>
          <a:p>
            <a:pPr marL="285750" lvl="0" indent="-285750" algn="just" rtl="0">
              <a:spcBef>
                <a:spcPts val="0"/>
              </a:spcBef>
              <a:spcAft>
                <a:spcPts val="0"/>
              </a:spcAft>
              <a:buFont typeface="+mj-lt"/>
              <a:buAutoNum type="romanLcPeriod"/>
            </a:pPr>
            <a:r>
              <a:rPr lang="en-IN" sz="1200" dirty="0">
                <a:latin typeface="Times New Roman"/>
                <a:ea typeface="Times New Roman"/>
                <a:cs typeface="Times New Roman"/>
                <a:sym typeface="Times New Roman"/>
              </a:rPr>
              <a:t>Once the registered mentor got scrutinized, his account goes live on the portal. Mentor can accept or reject the requests by reading up about the startup. Once the mentor accepts a connection request, the startup can reach out to him through a simple chat interface.</a:t>
            </a:r>
          </a:p>
          <a:p>
            <a:pPr marL="285750" lvl="0" indent="-285750" algn="just" rtl="0">
              <a:spcBef>
                <a:spcPts val="0"/>
              </a:spcBef>
              <a:spcAft>
                <a:spcPts val="0"/>
              </a:spcAft>
              <a:buFont typeface="+mj-lt"/>
              <a:buAutoNum type="romanLcPeriod"/>
            </a:pPr>
            <a:r>
              <a:rPr lang="en-IN" sz="1200" dirty="0">
                <a:latin typeface="Times New Roman"/>
                <a:ea typeface="Times New Roman"/>
                <a:cs typeface="Times New Roman"/>
                <a:sym typeface="Times New Roman"/>
              </a:rPr>
              <a:t>Mentors can add their success stories to which they have mentored. Their progress is reflected in their profile. </a:t>
            </a:r>
            <a:endParaRPr sz="1200" dirty="0">
              <a:latin typeface="Times New Roman"/>
              <a:ea typeface="Times New Roman"/>
              <a:cs typeface="Times New Roman"/>
              <a:sym typeface="Times New Roman"/>
            </a:endParaRPr>
          </a:p>
          <a:p>
            <a:pPr marL="0" lvl="0" indent="0" algn="just" rtl="0">
              <a:spcBef>
                <a:spcPts val="0"/>
              </a:spcBef>
              <a:spcAft>
                <a:spcPts val="0"/>
              </a:spcAft>
              <a:buNone/>
            </a:pPr>
            <a:endParaRPr sz="1200"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01234-FCB8-474F-AD6B-06DBBB9858E7}"/>
              </a:ext>
            </a:extLst>
          </p:cNvPr>
          <p:cNvSpPr>
            <a:spLocks noGrp="1"/>
          </p:cNvSpPr>
          <p:nvPr>
            <p:ph type="title"/>
          </p:nvPr>
        </p:nvSpPr>
        <p:spPr>
          <a:xfrm>
            <a:off x="311700" y="232374"/>
            <a:ext cx="8520600" cy="129600"/>
          </a:xfrm>
        </p:spPr>
        <p:txBody>
          <a:bodyPr/>
          <a:lstStyle/>
          <a:p>
            <a:endParaRPr lang="en-IN" dirty="0"/>
          </a:p>
        </p:txBody>
      </p:sp>
      <p:sp>
        <p:nvSpPr>
          <p:cNvPr id="3" name="Text Placeholder 2">
            <a:extLst>
              <a:ext uri="{FF2B5EF4-FFF2-40B4-BE49-F238E27FC236}">
                <a16:creationId xmlns:a16="http://schemas.microsoft.com/office/drawing/2014/main" id="{A728C920-45B4-4C73-84DB-0C4E750A26A7}"/>
              </a:ext>
            </a:extLst>
          </p:cNvPr>
          <p:cNvSpPr>
            <a:spLocks noGrp="1"/>
          </p:cNvSpPr>
          <p:nvPr>
            <p:ph type="body" idx="1"/>
          </p:nvPr>
        </p:nvSpPr>
        <p:spPr>
          <a:xfrm>
            <a:off x="311700" y="839972"/>
            <a:ext cx="8520600" cy="3728903"/>
          </a:xfrm>
        </p:spPr>
        <p:txBody>
          <a:bodyPr/>
          <a:lstStyle/>
          <a:p>
            <a:r>
              <a:rPr lang="en-IN" sz="1200" b="1" dirty="0">
                <a:solidFill>
                  <a:schemeClr val="tx1"/>
                </a:solidFill>
                <a:latin typeface="Times New Roman" panose="02020603050405020304" pitchFamily="18" charset="0"/>
                <a:cs typeface="Times New Roman" panose="02020603050405020304" pitchFamily="18" charset="0"/>
              </a:rPr>
              <a:t>Government Administrator/Scrutiny:</a:t>
            </a:r>
          </a:p>
          <a:p>
            <a:pPr>
              <a:buFont typeface="+mj-lt"/>
              <a:buAutoNum type="romanLcPeriod"/>
            </a:pPr>
            <a:r>
              <a:rPr lang="en-IN" sz="1200" dirty="0">
                <a:solidFill>
                  <a:schemeClr val="tx1"/>
                </a:solidFill>
                <a:latin typeface="Times New Roman" panose="02020603050405020304" pitchFamily="18" charset="0"/>
                <a:cs typeface="Times New Roman" panose="02020603050405020304" pitchFamily="18" charset="0"/>
              </a:rPr>
              <a:t>Responsible for managing and scrutinizing application forms within the stipulated time quantum(2 working days for </a:t>
            </a:r>
            <a:r>
              <a:rPr lang="en-IN" sz="1200" dirty="0" err="1">
                <a:solidFill>
                  <a:schemeClr val="tx1"/>
                </a:solidFill>
                <a:latin typeface="Times New Roman" panose="02020603050405020304" pitchFamily="18" charset="0"/>
                <a:cs typeface="Times New Roman" panose="02020603050405020304" pitchFamily="18" charset="0"/>
              </a:rPr>
              <a:t>startups</a:t>
            </a:r>
            <a:r>
              <a:rPr lang="en-IN" sz="1200" dirty="0">
                <a:solidFill>
                  <a:schemeClr val="tx1"/>
                </a:solidFill>
                <a:latin typeface="Times New Roman" panose="02020603050405020304" pitchFamily="18" charset="0"/>
                <a:cs typeface="Times New Roman" panose="02020603050405020304" pitchFamily="18" charset="0"/>
              </a:rPr>
              <a:t>, 1-2 working days for mentors) and making their accounts live, subsequently.</a:t>
            </a:r>
          </a:p>
          <a:p>
            <a:pPr>
              <a:buFont typeface="+mj-lt"/>
              <a:buAutoNum type="romanLcPeriod"/>
            </a:pPr>
            <a:r>
              <a:rPr lang="en-IN" sz="1200" dirty="0">
                <a:solidFill>
                  <a:schemeClr val="tx1"/>
                </a:solidFill>
                <a:latin typeface="Times New Roman" panose="02020603050405020304" pitchFamily="18" charset="0"/>
                <a:cs typeface="Times New Roman" panose="02020603050405020304" pitchFamily="18" charset="0"/>
              </a:rPr>
              <a:t>Generating and looking after downloadable certificates that the entities are recognised after providing their registration details.</a:t>
            </a:r>
          </a:p>
          <a:p>
            <a:pPr>
              <a:buFont typeface="+mj-lt"/>
              <a:buAutoNum type="romanLcPeriod"/>
            </a:pPr>
            <a:r>
              <a:rPr lang="en-IN" sz="1200" dirty="0">
                <a:solidFill>
                  <a:schemeClr val="tx1"/>
                </a:solidFill>
                <a:latin typeface="Times New Roman" panose="02020603050405020304" pitchFamily="18" charset="0"/>
                <a:cs typeface="Times New Roman" panose="02020603050405020304" pitchFamily="18" charset="0"/>
              </a:rPr>
              <a:t>Producing commendation letters as a token of gratitude towards mentors’ contribution to the ecosystem, depending on the quarterly feedback from the </a:t>
            </a:r>
            <a:r>
              <a:rPr lang="en-IN" sz="1200" dirty="0" err="1">
                <a:solidFill>
                  <a:schemeClr val="tx1"/>
                </a:solidFill>
                <a:latin typeface="Times New Roman" panose="02020603050405020304" pitchFamily="18" charset="0"/>
                <a:cs typeface="Times New Roman" panose="02020603050405020304" pitchFamily="18" charset="0"/>
              </a:rPr>
              <a:t>startups</a:t>
            </a:r>
            <a:r>
              <a:rPr lang="en-IN" sz="1200" dirty="0">
                <a:solidFill>
                  <a:schemeClr val="tx1"/>
                </a:solidFill>
                <a:latin typeface="Times New Roman" panose="02020603050405020304" pitchFamily="18" charset="0"/>
                <a:cs typeface="Times New Roman" panose="02020603050405020304" pitchFamily="18" charset="0"/>
              </a:rPr>
              <a:t> and the ratings that are provided to the mentors.</a:t>
            </a:r>
          </a:p>
          <a:p>
            <a:pPr>
              <a:buFont typeface="+mj-lt"/>
              <a:buAutoNum type="romanLcPeriod"/>
            </a:pPr>
            <a:endParaRPr lang="en-IN"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430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p:nvPr/>
        </p:nvSpPr>
        <p:spPr>
          <a:xfrm>
            <a:off x="340900" y="270700"/>
            <a:ext cx="8582400" cy="46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latin typeface="Times New Roman"/>
                <a:ea typeface="Times New Roman"/>
                <a:cs typeface="Times New Roman"/>
                <a:sym typeface="Times New Roman"/>
              </a:rPr>
              <a:t>                                                   DEPENDENCIES/SHOW STOPPERS</a:t>
            </a:r>
          </a:p>
          <a:p>
            <a:pPr marL="0" lvl="0" indent="0" algn="l" rtl="0">
              <a:spcBef>
                <a:spcPts val="0"/>
              </a:spcBef>
              <a:spcAft>
                <a:spcPts val="0"/>
              </a:spcAft>
              <a:buNone/>
            </a:pPr>
            <a:r>
              <a:rPr lang="en-IN" sz="1200" dirty="0">
                <a:latin typeface="Times New Roman"/>
                <a:ea typeface="Times New Roman"/>
                <a:cs typeface="Times New Roman"/>
                <a:sym typeface="Times New Roman"/>
              </a:rPr>
              <a:t>Change in policies regarding the scrutiny.</a:t>
            </a:r>
          </a:p>
          <a:p>
            <a:pPr marL="0" lvl="0" indent="0" algn="l" rtl="0">
              <a:spcBef>
                <a:spcPts val="0"/>
              </a:spcBef>
              <a:spcAft>
                <a:spcPts val="0"/>
              </a:spcAft>
              <a:buNone/>
            </a:pPr>
            <a:r>
              <a:rPr lang="en-IN" sz="1200" dirty="0">
                <a:latin typeface="Times New Roman"/>
                <a:ea typeface="Times New Roman"/>
                <a:cs typeface="Times New Roman"/>
                <a:sym typeface="Times New Roman"/>
              </a:rPr>
              <a:t>Portal maintenance can lead to downtime.</a:t>
            </a:r>
            <a:endParaRPr sz="1200" dirty="0">
              <a:latin typeface="Times New Roman"/>
              <a:ea typeface="Times New Roman"/>
              <a:cs typeface="Times New Roman"/>
              <a:sym typeface="Times New Roman"/>
            </a:endParaRPr>
          </a:p>
          <a:p>
            <a:pPr marL="457200" lvl="0" indent="0" algn="l" rtl="0">
              <a:spcBef>
                <a:spcPts val="0"/>
              </a:spcBef>
              <a:spcAft>
                <a:spcPts val="0"/>
              </a:spcAft>
              <a:buNone/>
            </a:pP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2028</TotalTime>
  <Words>499</Words>
  <Application>Microsoft Office PowerPoint</Application>
  <PresentationFormat>On-screen Show (16:9)</PresentationFormat>
  <Paragraphs>30</Paragraphs>
  <Slides>4</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vt:i4>
      </vt:variant>
    </vt:vector>
  </HeadingPairs>
  <TitlesOfParts>
    <vt:vector size="10" baseType="lpstr">
      <vt:lpstr>Arial</vt:lpstr>
      <vt:lpstr>Calibri</vt:lpstr>
      <vt:lpstr>Times New Roman</vt:lpstr>
      <vt:lpstr>Wingdings</vt:lpstr>
      <vt:lpstr>Simple Light</vt:lpstr>
      <vt:lpstr>Office Theme</vt:lpstr>
      <vt:lpstr>                        Idea/Approach Details  </vt:lpstr>
      <vt:lpst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Idea/Approach Details  </dc:title>
  <cp:lastModifiedBy> </cp:lastModifiedBy>
  <cp:revision>42</cp:revision>
  <dcterms:modified xsi:type="dcterms:W3CDTF">2020-02-09T14:29:57Z</dcterms:modified>
</cp:coreProperties>
</file>