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8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86"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8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9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9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9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9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9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9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10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3"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105"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6"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10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113"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6"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444960"/>
            <a:ext cx="8520120" cy="572400"/>
          </a:xfrm>
          <a:prstGeom prst="rect">
            <a:avLst/>
          </a:prstGeom>
        </p:spPr>
        <p:txBody>
          <a:bodyPr tIns="91440" bIns="91440"/>
          <a:p>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1" name="PlaceHolder 2"/>
          <p:cNvSpPr>
            <a:spLocks noGrp="1"/>
          </p:cNvSpPr>
          <p:nvPr>
            <p:ph type="body"/>
          </p:nvPr>
        </p:nvSpPr>
        <p:spPr>
          <a:xfrm>
            <a:off x="311760" y="1152360"/>
            <a:ext cx="8520120" cy="3416040"/>
          </a:xfrm>
          <a:prstGeom prst="rect">
            <a:avLst/>
          </a:prstGeom>
        </p:spPr>
        <p:txBody>
          <a:bodyPr tIns="91440" bIns="91440"/>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 name="PlaceHolder 3"/>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281393E8-B60C-4418-90AA-3F51D7A515A0}" type="slidenum">
              <a:rPr b="0" lang="en-IN" sz="1000" spc="-1" strike="noStrike">
                <a:solidFill>
                  <a:srgbClr val="595959"/>
                </a:solidFill>
                <a:latin typeface="Arial"/>
                <a:ea typeface="Arial"/>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744480"/>
            <a:ext cx="8520120" cy="2052360"/>
          </a:xfrm>
          <a:prstGeom prst="rect">
            <a:avLst/>
          </a:prstGeom>
        </p:spPr>
        <p:txBody>
          <a:bodyPr tIns="91440" bIns="91440" anchor="b"/>
          <a:p>
            <a:r>
              <a:rPr b="0" lang="en-IN" sz="5200" spc="-1" strike="noStrike">
                <a:solidFill>
                  <a:srgbClr val="000000"/>
                </a:solidFill>
                <a:latin typeface="Arial"/>
              </a:rPr>
              <a:t>Click to edit the title text format</a:t>
            </a:r>
            <a:endParaRPr b="0" lang="en-IN" sz="5200" spc="-1" strike="noStrike">
              <a:solidFill>
                <a:srgbClr val="000000"/>
              </a:solidFill>
              <a:latin typeface="Arial"/>
            </a:endParaRPr>
          </a:p>
        </p:txBody>
      </p:sp>
      <p:sp>
        <p:nvSpPr>
          <p:cNvPr id="40" name="PlaceHolder 2"/>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92BB2166-998C-4AB1-B0B0-BC2C909C75BA}" type="slidenum">
              <a:rPr b="0" lang="en-IN" sz="1000" spc="-1" strike="noStrike">
                <a:solidFill>
                  <a:srgbClr val="595959"/>
                </a:solidFill>
                <a:latin typeface="Arial"/>
                <a:ea typeface="Arial"/>
              </a:rPr>
              <a:t>1</a:t>
            </a:fld>
            <a:endParaRPr b="0" lang="en-IN" sz="1000" spc="-1" strike="noStrike">
              <a:latin typeface="Times New Roman"/>
            </a:endParaRPr>
          </a:p>
        </p:txBody>
      </p:sp>
      <p:sp>
        <p:nvSpPr>
          <p:cNvPr id="41"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dt"/>
          </p:nvPr>
        </p:nvSpPr>
        <p:spPr>
          <a:xfrm>
            <a:off x="628560" y="4767120"/>
            <a:ext cx="2057040" cy="273600"/>
          </a:xfrm>
          <a:prstGeom prst="rect">
            <a:avLst/>
          </a:prstGeom>
        </p:spPr>
        <p:txBody>
          <a:bodyPr lIns="68400" rIns="68400" tIns="34200" bIns="34200" anchor="ctr"/>
          <a:p>
            <a:endParaRPr b="0" lang="en-IN" sz="2400" spc="-1" strike="noStrike">
              <a:latin typeface="Times New Roman"/>
            </a:endParaRPr>
          </a:p>
        </p:txBody>
      </p:sp>
      <p:sp>
        <p:nvSpPr>
          <p:cNvPr id="79" name="PlaceHolder 2"/>
          <p:cNvSpPr>
            <a:spLocks noGrp="1"/>
          </p:cNvSpPr>
          <p:nvPr>
            <p:ph type="ftr"/>
          </p:nvPr>
        </p:nvSpPr>
        <p:spPr>
          <a:xfrm>
            <a:off x="3029040" y="4767120"/>
            <a:ext cx="3085920" cy="273600"/>
          </a:xfrm>
          <a:prstGeom prst="rect">
            <a:avLst/>
          </a:prstGeom>
        </p:spPr>
        <p:txBody>
          <a:bodyPr lIns="68400" rIns="68400" tIns="34200" bIns="34200" anchor="ctr"/>
          <a:p>
            <a:endParaRPr b="0" lang="en-IN" sz="2400" spc="-1" strike="noStrike">
              <a:latin typeface="Times New Roman"/>
            </a:endParaRPr>
          </a:p>
        </p:txBody>
      </p:sp>
      <p:sp>
        <p:nvSpPr>
          <p:cNvPr id="80" name="PlaceHolder 3"/>
          <p:cNvSpPr>
            <a:spLocks noGrp="1"/>
          </p:cNvSpPr>
          <p:nvPr>
            <p:ph type="sldNum"/>
          </p:nvPr>
        </p:nvSpPr>
        <p:spPr>
          <a:xfrm>
            <a:off x="6458040" y="4767120"/>
            <a:ext cx="2057040" cy="273600"/>
          </a:xfrm>
          <a:prstGeom prst="rect">
            <a:avLst/>
          </a:prstGeom>
        </p:spPr>
        <p:txBody>
          <a:bodyPr lIns="68400" rIns="68400" tIns="34200" bIns="34200" anchor="ctr"/>
          <a:p>
            <a:pPr algn="r">
              <a:lnSpc>
                <a:spcPct val="100000"/>
              </a:lnSpc>
            </a:pPr>
            <a:fld id="{B247C796-943E-49CB-9600-09412DD4841B}" type="slidenum">
              <a:rPr b="0" lang="en-IN" sz="900" spc="-1" strike="noStrike">
                <a:solidFill>
                  <a:srgbClr val="888888"/>
                </a:solidFill>
                <a:latin typeface="Calibri"/>
                <a:ea typeface="Calibri"/>
              </a:rPr>
              <a:t>1</a:t>
            </a:fld>
            <a:endParaRPr b="0" lang="en-IN" sz="900" spc="-1" strike="noStrike">
              <a:latin typeface="Times New Roman"/>
            </a:endParaRPr>
          </a:p>
        </p:txBody>
      </p:sp>
      <p:sp>
        <p:nvSpPr>
          <p:cNvPr id="81" name="PlaceHolder 4"/>
          <p:cNvSpPr>
            <a:spLocks noGrp="1"/>
          </p:cNvSpPr>
          <p:nvPr>
            <p:ph type="title"/>
          </p:nvPr>
        </p:nvSpPr>
        <p:spPr>
          <a:xfrm>
            <a:off x="457200" y="205200"/>
            <a:ext cx="8229240" cy="858600"/>
          </a:xfrm>
          <a:prstGeom prst="rect">
            <a:avLst/>
          </a:prstGeom>
        </p:spPr>
        <p:txBody>
          <a:bodyPr lIns="0" rIns="0" tIns="0" bIns="0" anchor="ct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82"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311760" y="444960"/>
            <a:ext cx="8520120" cy="572400"/>
          </a:xfrm>
          <a:prstGeom prst="rect">
            <a:avLst/>
          </a:prstGeom>
          <a:noFill/>
          <a:ln>
            <a:noFill/>
          </a:ln>
        </p:spPr>
        <p:txBody>
          <a:bodyPr tIns="91440" bIns="91440"/>
          <a:p>
            <a:pPr algn="just">
              <a:lnSpc>
                <a:spcPct val="100000"/>
              </a:lnSpc>
            </a:pPr>
            <a:r>
              <a:rPr b="0" lang="en-IN" sz="2800" spc="-1" strike="noStrike">
                <a:solidFill>
                  <a:srgbClr val="000000"/>
                </a:solidFill>
                <a:latin typeface="Times New Roman"/>
                <a:ea typeface="Times New Roman"/>
              </a:rPr>
              <a:t>                        </a:t>
            </a:r>
            <a:r>
              <a:rPr b="0" lang="en-IN" sz="2800" spc="-1" strike="noStrike">
                <a:solidFill>
                  <a:srgbClr val="000000"/>
                </a:solidFill>
                <a:latin typeface="Times New Roman"/>
                <a:ea typeface="Times New Roman"/>
              </a:rPr>
              <a:t>Idea/Approach Details  </a:t>
            </a:r>
            <a:endParaRPr b="0" lang="en-IN" sz="2800" spc="-1" strike="noStrike">
              <a:solidFill>
                <a:srgbClr val="000000"/>
              </a:solidFill>
              <a:latin typeface="Arial"/>
            </a:endParaRPr>
          </a:p>
        </p:txBody>
      </p:sp>
      <p:sp>
        <p:nvSpPr>
          <p:cNvPr id="120" name="TextShape 2"/>
          <p:cNvSpPr txBox="1"/>
          <p:nvPr/>
        </p:nvSpPr>
        <p:spPr>
          <a:xfrm>
            <a:off x="311760" y="1152360"/>
            <a:ext cx="8520120" cy="3416040"/>
          </a:xfrm>
          <a:prstGeom prst="rect">
            <a:avLst/>
          </a:prstGeom>
          <a:noFill/>
          <a:ln>
            <a:noFill/>
          </a:ln>
        </p:spPr>
        <p:txBody>
          <a:bodyPr tIns="91440" bIns="91440"/>
          <a:p>
            <a:pPr>
              <a:lnSpc>
                <a:spcPct val="115000"/>
              </a:lnSpc>
            </a:pPr>
            <a:r>
              <a:rPr b="1" lang="en-IN" sz="1400" spc="-1" strike="noStrike">
                <a:solidFill>
                  <a:srgbClr val="000000"/>
                </a:solidFill>
                <a:latin typeface="Times New Roman"/>
                <a:ea typeface="Times New Roman"/>
              </a:rPr>
              <a:t>Ministry/Organisation name</a:t>
            </a:r>
            <a:r>
              <a:rPr b="1" lang="en-IN" sz="1400" spc="-1" strike="noStrike">
                <a:solidFill>
                  <a:srgbClr val="595959"/>
                </a:solidFill>
                <a:latin typeface="Times New Roman"/>
                <a:ea typeface="Times New Roman"/>
              </a:rPr>
              <a:t>:</a:t>
            </a:r>
            <a:r>
              <a:rPr b="0" lang="en-IN" sz="1400" spc="-1" strike="noStrike">
                <a:solidFill>
                  <a:srgbClr val="000000"/>
                </a:solidFill>
                <a:latin typeface="Times New Roman"/>
                <a:ea typeface="Times New Roman"/>
              </a:rPr>
              <a:t> Ministry of Women and Child Development</a:t>
            </a:r>
            <a:endParaRPr b="0" lang="en-IN" sz="1400" spc="-1" strike="noStrike">
              <a:solidFill>
                <a:srgbClr val="000000"/>
              </a:solidFill>
              <a:latin typeface="Arial"/>
            </a:endParaRPr>
          </a:p>
          <a:p>
            <a:pPr>
              <a:lnSpc>
                <a:spcPct val="115000"/>
              </a:lnSpc>
            </a:pPr>
            <a:endParaRPr b="0" lang="en-IN" sz="1400" spc="-1" strike="noStrike">
              <a:solidFill>
                <a:srgbClr val="000000"/>
              </a:solidFill>
              <a:latin typeface="Arial"/>
            </a:endParaRPr>
          </a:p>
          <a:p>
            <a:pPr>
              <a:lnSpc>
                <a:spcPct val="115000"/>
              </a:lnSpc>
            </a:pPr>
            <a:r>
              <a:rPr b="1" lang="en-IN" sz="1400" spc="-1" strike="noStrike">
                <a:solidFill>
                  <a:srgbClr val="000000"/>
                </a:solidFill>
                <a:latin typeface="Times New Roman"/>
                <a:ea typeface="Times New Roman"/>
              </a:rPr>
              <a:t>Problem Statement Title :</a:t>
            </a:r>
            <a:r>
              <a:rPr b="0" lang="en-IN" sz="1400" spc="-1" strike="noStrike">
                <a:solidFill>
                  <a:srgbClr val="000000"/>
                </a:solidFill>
                <a:latin typeface="Times New Roman"/>
                <a:ea typeface="Times New Roman"/>
              </a:rPr>
              <a:t>Development of online platform for mentoring Startups</a:t>
            </a:r>
            <a:endParaRPr b="0" lang="en-IN" sz="1400" spc="-1" strike="noStrike">
              <a:solidFill>
                <a:srgbClr val="000000"/>
              </a:solidFill>
              <a:latin typeface="Arial"/>
            </a:endParaRPr>
          </a:p>
          <a:p>
            <a:pPr>
              <a:lnSpc>
                <a:spcPct val="115000"/>
              </a:lnSpc>
              <a:spcBef>
                <a:spcPts val="1599"/>
              </a:spcBef>
            </a:pPr>
            <a:r>
              <a:rPr b="1" lang="en-IN" sz="1400" spc="-1" strike="noStrike">
                <a:solidFill>
                  <a:srgbClr val="000000"/>
                </a:solidFill>
                <a:latin typeface="Times New Roman"/>
                <a:ea typeface="Times New Roman"/>
              </a:rPr>
              <a:t>Team Name : Hack-Zers</a:t>
            </a: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	</a:t>
            </a:r>
            <a:r>
              <a:rPr b="1" lang="en-IN" sz="1400" spc="-1" strike="noStrike">
                <a:solidFill>
                  <a:srgbClr val="000000"/>
                </a:solidFill>
                <a:latin typeface="Times New Roman"/>
                <a:ea typeface="Times New Roman"/>
              </a:rPr>
              <a:t>Category</a:t>
            </a:r>
            <a:r>
              <a:rPr b="0" lang="en-IN" sz="1400" spc="-1" strike="noStrike">
                <a:solidFill>
                  <a:srgbClr val="000000"/>
                </a:solidFill>
                <a:latin typeface="Times New Roman"/>
                <a:ea typeface="Times New Roman"/>
              </a:rPr>
              <a:t> : Software</a:t>
            </a:r>
            <a:endParaRPr b="0" lang="en-IN" sz="1400" spc="-1" strike="noStrike">
              <a:solidFill>
                <a:srgbClr val="000000"/>
              </a:solidFill>
              <a:latin typeface="Arial"/>
            </a:endParaRPr>
          </a:p>
          <a:p>
            <a:pPr>
              <a:lnSpc>
                <a:spcPct val="115000"/>
              </a:lnSpc>
            </a:pPr>
            <a:endParaRPr b="0" lang="en-IN" sz="1400" spc="-1" strike="noStrike">
              <a:solidFill>
                <a:srgbClr val="000000"/>
              </a:solidFill>
              <a:latin typeface="Arial"/>
            </a:endParaRPr>
          </a:p>
          <a:p>
            <a:pPr>
              <a:lnSpc>
                <a:spcPct val="115000"/>
              </a:lnSpc>
            </a:pPr>
            <a:r>
              <a:rPr b="1" lang="en-IN" sz="1400" spc="-1" strike="noStrike">
                <a:solidFill>
                  <a:srgbClr val="000000"/>
                </a:solidFill>
                <a:latin typeface="Times New Roman"/>
                <a:ea typeface="Times New Roman"/>
              </a:rPr>
              <a:t>Team Leader Name :</a:t>
            </a:r>
            <a:r>
              <a:rPr b="0" lang="en-IN" sz="1400" spc="-1" strike="noStrike">
                <a:solidFill>
                  <a:srgbClr val="000000"/>
                </a:solidFill>
                <a:latin typeface="Times New Roman"/>
                <a:ea typeface="Times New Roman"/>
              </a:rPr>
              <a:t> Badagala Adarsh</a:t>
            </a: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	</a:t>
            </a:r>
            <a:r>
              <a:rPr b="1" lang="en-IN" sz="1400" spc="-1" strike="noStrike">
                <a:solidFill>
                  <a:srgbClr val="000000"/>
                </a:solidFill>
                <a:latin typeface="Times New Roman"/>
                <a:ea typeface="Times New Roman"/>
              </a:rPr>
              <a:t>Problem Code</a:t>
            </a:r>
            <a:r>
              <a:rPr b="0" lang="en-IN" sz="1400" spc="-1" strike="noStrike">
                <a:solidFill>
                  <a:srgbClr val="000000"/>
                </a:solidFill>
                <a:latin typeface="Times New Roman"/>
                <a:ea typeface="Times New Roman"/>
              </a:rPr>
              <a:t>: SR272</a:t>
            </a:r>
            <a:endParaRPr b="0" lang="en-IN" sz="1400" spc="-1" strike="noStrike">
              <a:solidFill>
                <a:srgbClr val="000000"/>
              </a:solidFill>
              <a:latin typeface="Arial"/>
            </a:endParaRPr>
          </a:p>
          <a:p>
            <a:pPr>
              <a:lnSpc>
                <a:spcPct val="115000"/>
              </a:lnSpc>
            </a:pP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	</a:t>
            </a:r>
            <a:endParaRPr b="0" lang="en-IN" sz="1400" spc="-1" strike="noStrike">
              <a:solidFill>
                <a:srgbClr val="000000"/>
              </a:solidFill>
              <a:latin typeface="Arial"/>
            </a:endParaRPr>
          </a:p>
          <a:p>
            <a:pPr>
              <a:lnSpc>
                <a:spcPct val="115000"/>
              </a:lnSpc>
            </a:pPr>
            <a:r>
              <a:rPr b="1" lang="en-IN" sz="1400" spc="-1" strike="noStrike">
                <a:solidFill>
                  <a:srgbClr val="000000"/>
                </a:solidFill>
                <a:latin typeface="Times New Roman"/>
                <a:ea typeface="Times New Roman"/>
              </a:rPr>
              <a:t>Technology Bucket : </a:t>
            </a:r>
            <a:r>
              <a:rPr b="0" lang="en-IN" sz="1400" spc="-1" strike="noStrike">
                <a:solidFill>
                  <a:srgbClr val="000000"/>
                </a:solidFill>
                <a:latin typeface="Times New Roman"/>
                <a:ea typeface="Times New Roman"/>
              </a:rPr>
              <a:t>Software</a:t>
            </a:r>
            <a:r>
              <a:rPr b="1" lang="en-IN" sz="1400" spc="-1" strike="noStrike">
                <a:solidFill>
                  <a:srgbClr val="000000"/>
                </a:solidFill>
                <a:latin typeface="Times New Roman"/>
                <a:ea typeface="Times New Roman"/>
              </a:rPr>
              <a:t>-</a:t>
            </a:r>
            <a:r>
              <a:rPr b="0" lang="en-IN" sz="1400" spc="-1" strike="noStrike">
                <a:solidFill>
                  <a:srgbClr val="000000"/>
                </a:solidFill>
                <a:latin typeface="Times New Roman"/>
                <a:ea typeface="Times New Roman"/>
              </a:rPr>
              <a:t>Web App development</a:t>
            </a:r>
            <a:r>
              <a:rPr b="0" lang="en-IN" sz="1400" spc="-1" strike="noStrike">
                <a:solidFill>
                  <a:srgbClr val="000000"/>
                </a:solidFill>
                <a:latin typeface="Times New Roman"/>
                <a:ea typeface="Times New Roman"/>
              </a:rPr>
              <a:t>	</a:t>
            </a:r>
            <a:r>
              <a:rPr b="1" lang="en-IN" sz="1400" spc="-1" strike="noStrike">
                <a:solidFill>
                  <a:srgbClr val="000000"/>
                </a:solidFill>
                <a:latin typeface="Times New Roman"/>
                <a:ea typeface="Times New Roman"/>
              </a:rPr>
              <a:t> College Code : </a:t>
            </a:r>
            <a:r>
              <a:rPr b="0" lang="en-IN" sz="1400" spc="-1" strike="noStrike">
                <a:solidFill>
                  <a:srgbClr val="000000"/>
                </a:solidFill>
                <a:latin typeface="Times New Roman"/>
                <a:ea typeface="Times New Roman"/>
              </a:rPr>
              <a:t>1-3513645595</a:t>
            </a:r>
            <a:endParaRPr b="0" lang="en-IN" sz="1400" spc="-1" strike="noStrike">
              <a:solidFill>
                <a:srgbClr val="000000"/>
              </a:solidFill>
              <a:latin typeface="Arial"/>
            </a:endParaRPr>
          </a:p>
          <a:p>
            <a:pPr>
              <a:lnSpc>
                <a:spcPct val="115000"/>
              </a:lnSpc>
            </a:pPr>
            <a:r>
              <a:rPr b="1" lang="en-IN" sz="1400" spc="-1" strike="noStrike">
                <a:solidFill>
                  <a:srgbClr val="000000"/>
                </a:solidFill>
                <a:latin typeface="Times New Roman"/>
                <a:ea typeface="Times New Roman"/>
              </a:rPr>
              <a:t>	</a:t>
            </a:r>
            <a:r>
              <a:rPr b="1" lang="en-IN" sz="1400" spc="-1" strike="noStrike">
                <a:solidFill>
                  <a:srgbClr val="000000"/>
                </a:solidFill>
                <a:latin typeface="Times New Roman"/>
                <a:ea typeface="Times New Roman"/>
              </a:rPr>
              <a:t>	</a:t>
            </a:r>
            <a:r>
              <a:rPr b="1" lang="en-IN" sz="1400" spc="-1" strike="noStrike">
                <a:solidFill>
                  <a:srgbClr val="000000"/>
                </a:solidFill>
                <a:latin typeface="Times New Roman"/>
                <a:ea typeface="Times New Roman"/>
              </a:rPr>
              <a:t>	</a:t>
            </a:r>
            <a:r>
              <a:rPr b="1" lang="en-IN" sz="1400" spc="-1" strike="noStrike">
                <a:solidFill>
                  <a:srgbClr val="000000"/>
                </a:solidFill>
                <a:latin typeface="Times New Roman"/>
                <a:ea typeface="Times New Roman"/>
              </a:rPr>
              <a:t>	</a:t>
            </a:r>
            <a:r>
              <a:rPr b="1" lang="en-IN" sz="1400" spc="-1" strike="noStrike">
                <a:solidFill>
                  <a:srgbClr val="000000"/>
                </a:solidFill>
                <a:latin typeface="Times New Roman"/>
                <a:ea typeface="Times New Roman"/>
              </a:rPr>
              <a:t>	</a:t>
            </a:r>
            <a:r>
              <a:rPr b="1" lang="en-IN" sz="1400" spc="-1" strike="noStrike">
                <a:solidFill>
                  <a:srgbClr val="000000"/>
                </a:solidFill>
                <a:latin typeface="Times New Roman"/>
                <a:ea typeface="Times New Roman"/>
              </a:rPr>
              <a:t>	</a:t>
            </a:r>
            <a:endParaRPr b="0" lang="en-IN" sz="1400" spc="-1" strike="noStrike">
              <a:solidFill>
                <a:srgbClr val="000000"/>
              </a:solidFill>
              <a:latin typeface="Arial"/>
            </a:endParaRPr>
          </a:p>
          <a:p>
            <a:pPr>
              <a:lnSpc>
                <a:spcPct val="115000"/>
              </a:lnSpc>
            </a:pPr>
            <a:endParaRPr b="0" lang="en-IN" sz="1400" spc="-1" strike="noStrike">
              <a:solidFill>
                <a:srgbClr val="000000"/>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311760" y="-158760"/>
            <a:ext cx="338040" cy="1024560"/>
          </a:xfrm>
          <a:prstGeom prst="rect">
            <a:avLst/>
          </a:prstGeom>
          <a:noFill/>
          <a:ln>
            <a:noFill/>
          </a:ln>
        </p:spPr>
        <p:txBody>
          <a:bodyPr tIns="91440" bIns="91440" anchor="b"/>
          <a:p>
            <a:pPr algn="ctr">
              <a:lnSpc>
                <a:spcPct val="100000"/>
              </a:lnSpc>
            </a:pPr>
            <a:r>
              <a:rPr b="0" lang="en-IN" sz="100" spc="-1" strike="noStrike">
                <a:solidFill>
                  <a:srgbClr val="000000"/>
                </a:solidFill>
                <a:latin typeface="Arial"/>
                <a:ea typeface="Arial"/>
              </a:rPr>
              <a:t>.</a:t>
            </a:r>
            <a:endParaRPr b="0" lang="en-IN" sz="100" spc="-1" strike="noStrike">
              <a:solidFill>
                <a:srgbClr val="000000"/>
              </a:solidFill>
              <a:latin typeface="Arial"/>
            </a:endParaRPr>
          </a:p>
        </p:txBody>
      </p:sp>
      <p:sp>
        <p:nvSpPr>
          <p:cNvPr id="122" name="TextShape 2"/>
          <p:cNvSpPr txBox="1"/>
          <p:nvPr/>
        </p:nvSpPr>
        <p:spPr>
          <a:xfrm>
            <a:off x="201600" y="0"/>
            <a:ext cx="8520120" cy="488880"/>
          </a:xfrm>
          <a:prstGeom prst="rect">
            <a:avLst/>
          </a:prstGeom>
          <a:noFill/>
          <a:ln>
            <a:noFill/>
          </a:ln>
        </p:spPr>
        <p:txBody>
          <a:bodyPr tIns="91440" bIns="91440"/>
          <a:p>
            <a:pPr algn="ctr">
              <a:lnSpc>
                <a:spcPct val="100000"/>
              </a:lnSpc>
            </a:pPr>
            <a:r>
              <a:rPr b="0" lang="en-IN" sz="2800" spc="-1" strike="noStrike">
                <a:solidFill>
                  <a:srgbClr val="000000"/>
                </a:solidFill>
                <a:latin typeface="Times New Roman"/>
                <a:ea typeface="Times New Roman"/>
              </a:rPr>
              <a:t>Idea/Solution/Prototype</a:t>
            </a:r>
            <a:endParaRPr b="0" lang="en-IN" sz="2800" spc="-1" strike="noStrike">
              <a:latin typeface="Arial"/>
            </a:endParaRPr>
          </a:p>
        </p:txBody>
      </p:sp>
      <p:sp>
        <p:nvSpPr>
          <p:cNvPr id="123" name="CustomShape 3"/>
          <p:cNvSpPr/>
          <p:nvPr/>
        </p:nvSpPr>
        <p:spPr>
          <a:xfrm>
            <a:off x="291960" y="432000"/>
            <a:ext cx="8780040" cy="4710240"/>
          </a:xfrm>
          <a:prstGeom prst="rect">
            <a:avLst/>
          </a:prstGeom>
          <a:noFill/>
          <a:ln>
            <a:noFill/>
          </a:ln>
        </p:spPr>
        <p:style>
          <a:lnRef idx="0"/>
          <a:fillRef idx="0"/>
          <a:effectRef idx="0"/>
          <a:fontRef idx="minor"/>
        </p:style>
        <p:txBody>
          <a:bodyPr tIns="91440" bIns="91440"/>
          <a:p>
            <a:pPr marL="285840" indent="-285480" algn="just">
              <a:lnSpc>
                <a:spcPct val="100000"/>
              </a:lnSpc>
              <a:buClr>
                <a:srgbClr val="000000"/>
              </a:buClr>
              <a:buFont typeface="Arial"/>
              <a:buChar char="•"/>
            </a:pPr>
            <a:r>
              <a:rPr b="0" lang="en-IN" sz="1400" spc="-1" strike="noStrike">
                <a:solidFill>
                  <a:srgbClr val="000000"/>
                </a:solidFill>
                <a:latin typeface="Arial"/>
                <a:ea typeface="Arial"/>
              </a:rPr>
              <a:t>According to the JJ act of 2015, minors who commit the crime and are under 18 are supposed to monitored over. The given problem statement deals with the issues of transferring children from one nursing home to another without any issues . This idea seeks to achieve the objectives of the United Nations Convention on the Rights of Children as ratified by India . It specifies procedural safeguards in cases of children in conflict with law. It also seeks to address challenges in the existing Act such as delays in adoption processes.</a:t>
            </a:r>
            <a:endParaRPr b="0" lang="en-IN" sz="1400" spc="-1" strike="noStrike">
              <a:latin typeface="Arial"/>
            </a:endParaRPr>
          </a:p>
          <a:p>
            <a:pPr marL="285840" indent="-285480" algn="just">
              <a:lnSpc>
                <a:spcPct val="100000"/>
              </a:lnSpc>
              <a:buClr>
                <a:srgbClr val="000000"/>
              </a:buClr>
              <a:buFont typeface="Arial"/>
              <a:buChar char="•"/>
            </a:pPr>
            <a:r>
              <a:rPr b="0" lang="en-IN" sz="1400" spc="-1" strike="noStrike">
                <a:solidFill>
                  <a:srgbClr val="000000"/>
                </a:solidFill>
                <a:latin typeface="Arial"/>
                <a:ea typeface="Arial"/>
              </a:rPr>
              <a:t>This idea consists of several process:</a:t>
            </a:r>
            <a:endParaRPr b="0" lang="en-IN" sz="1400" spc="-1" strike="noStrike">
              <a:latin typeface="Arial"/>
            </a:endParaRPr>
          </a:p>
          <a:p>
            <a:pPr algn="just">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1)All the CCI’s and SAA’s will have to register through the portal where every child will be given an</a:t>
            </a:r>
            <a:endParaRPr b="0" lang="en-IN" sz="1400" spc="-1" strike="noStrike">
              <a:latin typeface="Arial"/>
            </a:endParaRPr>
          </a:p>
          <a:p>
            <a:pPr algn="just">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unique id which will be used in case of child adoption or transfer.These details are updated in the </a:t>
            </a:r>
            <a:r>
              <a:rPr b="0" lang="en-IN" sz="1400" spc="-1" strike="noStrike">
                <a:solidFill>
                  <a:srgbClr val="000000"/>
                </a:solidFill>
                <a:latin typeface="Arial"/>
                <a:ea typeface="Arial"/>
              </a:rPr>
              <a:t>	</a:t>
            </a:r>
            <a:r>
              <a:rPr b="0" lang="en-IN" sz="1400" spc="-1" strike="noStrike">
                <a:solidFill>
                  <a:srgbClr val="000000"/>
                </a:solidFill>
                <a:latin typeface="Arial"/>
                <a:ea typeface="Arial"/>
              </a:rPr>
              <a:t>	</a:t>
            </a:r>
            <a:r>
              <a:rPr b="0" lang="en-IN" sz="1400" spc="-1" strike="noStrike">
                <a:solidFill>
                  <a:srgbClr val="000000"/>
                </a:solidFill>
                <a:latin typeface="Arial"/>
                <a:ea typeface="Arial"/>
              </a:rPr>
              <a:t>centralised data base at regular interval of times.</a:t>
            </a:r>
            <a:endParaRPr b="0" lang="en-IN" sz="1400" spc="-1" strike="noStrike">
              <a:latin typeface="Arial"/>
            </a:endParaRPr>
          </a:p>
          <a:p>
            <a:pPr algn="just">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2)Efficient biometry system-for hassle free check-in and check-out and daily attendance and these will </a:t>
            </a:r>
            <a:r>
              <a:rPr b="0" lang="en-IN" sz="1400" spc="-1" strike="noStrike">
                <a:solidFill>
                  <a:srgbClr val="000000"/>
                </a:solidFill>
                <a:latin typeface="Arial"/>
                <a:ea typeface="Arial"/>
              </a:rPr>
              <a:t>	</a:t>
            </a:r>
            <a:r>
              <a:rPr b="0" lang="en-IN" sz="1400" spc="-1" strike="noStrike">
                <a:solidFill>
                  <a:srgbClr val="000000"/>
                </a:solidFill>
                <a:latin typeface="Arial"/>
                <a:ea typeface="Arial"/>
              </a:rPr>
              <a:t>	</a:t>
            </a:r>
            <a:r>
              <a:rPr b="0" lang="en-IN" sz="1400" spc="-1" strike="noStrike">
                <a:solidFill>
                  <a:srgbClr val="000000"/>
                </a:solidFill>
                <a:latin typeface="Arial"/>
                <a:ea typeface="Arial"/>
              </a:rPr>
              <a:t>be updated in online central data base.</a:t>
            </a:r>
            <a:endParaRPr b="0" lang="en-IN" sz="1400" spc="-1" strike="noStrike">
              <a:latin typeface="Arial"/>
            </a:endParaRPr>
          </a:p>
          <a:p>
            <a:pPr algn="just">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3)In order to make this centralized system easy to monitor graphical representation is provided using </a:t>
            </a:r>
            <a:r>
              <a:rPr b="0" lang="en-IN" sz="1400" spc="-1" strike="noStrike">
                <a:solidFill>
                  <a:srgbClr val="000000"/>
                </a:solidFill>
                <a:latin typeface="Arial"/>
                <a:ea typeface="Arial"/>
              </a:rPr>
              <a:t>	</a:t>
            </a:r>
            <a:r>
              <a:rPr b="0" lang="en-IN" sz="1400" spc="-1" strike="noStrike">
                <a:solidFill>
                  <a:srgbClr val="000000"/>
                </a:solidFill>
                <a:latin typeface="Arial"/>
                <a:ea typeface="Arial"/>
              </a:rPr>
              <a:t>	</a:t>
            </a:r>
            <a:r>
              <a:rPr b="0" lang="en-IN" sz="1400" spc="-1" strike="noStrike">
                <a:solidFill>
                  <a:srgbClr val="000000"/>
                </a:solidFill>
                <a:latin typeface="Arial"/>
                <a:ea typeface="Arial"/>
              </a:rPr>
              <a:t>varioud API’s such as canvas and d3JS.</a:t>
            </a:r>
            <a:endParaRPr b="0" lang="en-IN" sz="1400" spc="-1" strike="noStrike">
              <a:latin typeface="Arial"/>
            </a:endParaRPr>
          </a:p>
          <a:p>
            <a:pPr algn="just">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4)It  can work in offline mode and as soon as it gets the internet it will automatically sync into the </a:t>
            </a:r>
            <a:r>
              <a:rPr b="0" lang="en-IN" sz="1400" spc="-1" strike="noStrike">
                <a:solidFill>
                  <a:srgbClr val="000000"/>
                </a:solidFill>
                <a:latin typeface="Arial"/>
                <a:ea typeface="Arial"/>
              </a:rPr>
              <a:t>	</a:t>
            </a:r>
            <a:r>
              <a:rPr b="0" lang="en-IN" sz="1400" spc="-1" strike="noStrike">
                <a:solidFill>
                  <a:srgbClr val="000000"/>
                </a:solidFill>
                <a:latin typeface="Arial"/>
                <a:ea typeface="Arial"/>
              </a:rPr>
              <a:t>	</a:t>
            </a:r>
            <a:r>
              <a:rPr b="0" lang="en-IN" sz="1400" spc="-1" strike="noStrike">
                <a:solidFill>
                  <a:srgbClr val="000000"/>
                </a:solidFill>
                <a:latin typeface="Arial"/>
                <a:ea typeface="Arial"/>
              </a:rPr>
              <a:t>	</a:t>
            </a:r>
            <a:r>
              <a:rPr b="0" lang="en-IN" sz="1400" spc="-1" strike="noStrike">
                <a:solidFill>
                  <a:srgbClr val="000000"/>
                </a:solidFill>
                <a:latin typeface="Arial"/>
                <a:ea typeface="Arial"/>
              </a:rPr>
              <a:t>centralized database also, because of the backend algorithm (Queuing algorithm) used in this model </a:t>
            </a:r>
            <a:r>
              <a:rPr b="0" lang="en-IN" sz="1400" spc="-1" strike="noStrike">
                <a:solidFill>
                  <a:srgbClr val="000000"/>
                </a:solidFill>
                <a:latin typeface="Arial"/>
                <a:ea typeface="Arial"/>
              </a:rPr>
              <a:t>	</a:t>
            </a:r>
            <a:r>
              <a:rPr b="0" lang="en-IN" sz="1400" spc="-1" strike="noStrike">
                <a:solidFill>
                  <a:srgbClr val="000000"/>
                </a:solidFill>
                <a:latin typeface="Arial"/>
                <a:ea typeface="Arial"/>
              </a:rPr>
              <a:t>	</a:t>
            </a:r>
            <a:r>
              <a:rPr b="0" lang="en-IN" sz="1400" spc="-1" strike="noStrike">
                <a:solidFill>
                  <a:srgbClr val="000000"/>
                </a:solidFill>
                <a:latin typeface="Arial"/>
                <a:ea typeface="Arial"/>
              </a:rPr>
              <a:t>so that no data is missed from updation.</a:t>
            </a:r>
            <a:endParaRPr b="0" lang="en-IN" sz="1400" spc="-1" strike="noStrike">
              <a:latin typeface="Arial"/>
            </a:endParaRPr>
          </a:p>
          <a:p>
            <a:pPr algn="just">
              <a:lnSpc>
                <a:spcPct val="100000"/>
              </a:lnSpc>
            </a:pPr>
            <a:r>
              <a:rPr b="0" lang="en-IN" sz="1400" spc="-1" strike="noStrike">
                <a:solidFill>
                  <a:srgbClr val="000000"/>
                </a:solidFill>
                <a:latin typeface="Arial"/>
                <a:ea typeface="Arial"/>
              </a:rPr>
              <a:t>       </a:t>
            </a:r>
            <a:endParaRPr b="0" lang="en-IN" sz="1400" spc="-1" strike="noStrike">
              <a:latin typeface="Arial"/>
            </a:endParaRPr>
          </a:p>
          <a:p>
            <a:pPr algn="just">
              <a:lnSpc>
                <a:spcPct val="100000"/>
              </a:lnSpc>
            </a:pPr>
            <a:endParaRPr b="0" lang="en-IN" sz="1400" spc="-1" strike="noStrike">
              <a:latin typeface="Arial"/>
            </a:endParaRPr>
          </a:p>
          <a:p>
            <a:pPr algn="just">
              <a:lnSpc>
                <a:spcPct val="100000"/>
              </a:lnSpc>
            </a:pPr>
            <a:endParaRPr b="0" lang="en-IN" sz="1400" spc="-1" strike="noStrike">
              <a:latin typeface="Arial"/>
            </a:endParaRPr>
          </a:p>
          <a:p>
            <a:pPr algn="just">
              <a:lnSpc>
                <a:spcPct val="100000"/>
              </a:lnSpc>
            </a:pPr>
            <a:endParaRPr b="0" lang="en-IN" sz="1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311760" y="209520"/>
            <a:ext cx="8520120" cy="129240"/>
          </a:xfrm>
          <a:prstGeom prst="rect">
            <a:avLst/>
          </a:prstGeom>
          <a:noFill/>
          <a:ln>
            <a:noFill/>
          </a:ln>
        </p:spPr>
        <p:txBody>
          <a:bodyPr tIns="91440" bIns="91440"/>
          <a:p>
            <a:endParaRPr b="0" lang="en-IN" sz="1400" spc="-1" strike="noStrike">
              <a:solidFill>
                <a:srgbClr val="000000"/>
              </a:solidFill>
              <a:latin typeface="Arial"/>
            </a:endParaRPr>
          </a:p>
        </p:txBody>
      </p:sp>
      <p:sp>
        <p:nvSpPr>
          <p:cNvPr id="125" name="TextShape 2"/>
          <p:cNvSpPr txBox="1"/>
          <p:nvPr/>
        </p:nvSpPr>
        <p:spPr>
          <a:xfrm>
            <a:off x="0" y="792000"/>
            <a:ext cx="8712000" cy="3776400"/>
          </a:xfrm>
          <a:prstGeom prst="rect">
            <a:avLst/>
          </a:prstGeom>
          <a:noFill/>
          <a:ln>
            <a:noFill/>
          </a:ln>
        </p:spPr>
        <p:txBody>
          <a:bodyPr tIns="91440" bIns="91440"/>
          <a:p>
            <a:pPr marL="114480">
              <a:lnSpc>
                <a:spcPct val="115000"/>
              </a:lnSpc>
            </a:pPr>
            <a:endParaRPr b="0" lang="en-IN" sz="1400" spc="-1" strike="noStrike">
              <a:solidFill>
                <a:srgbClr val="000000"/>
              </a:solidFill>
              <a:latin typeface="Arial"/>
            </a:endParaRPr>
          </a:p>
          <a:p>
            <a:pPr algn="just">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	</a:t>
            </a:r>
            <a:r>
              <a:rPr b="0" lang="en-IN" sz="1400" spc="-1" strike="noStrike">
                <a:solidFill>
                  <a:srgbClr val="000000"/>
                </a:solidFill>
                <a:latin typeface="Arial"/>
                <a:ea typeface="Arial"/>
              </a:rPr>
              <a:t>5) Model will consist of an Admin module with read only permissions so that data cannot be modified.</a:t>
            </a:r>
            <a:endParaRPr b="0" lang="en-IN" sz="1400" spc="-1" strike="noStrike">
              <a:solidFill>
                <a:srgbClr val="000000"/>
              </a:solidFill>
              <a:latin typeface="Arial"/>
            </a:endParaRPr>
          </a:p>
          <a:p>
            <a:pPr algn="just">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	</a:t>
            </a:r>
            <a:r>
              <a:rPr b="0" lang="en-IN" sz="1400" spc="-1" strike="noStrike">
                <a:solidFill>
                  <a:srgbClr val="000000"/>
                </a:solidFill>
                <a:latin typeface="Arial"/>
                <a:ea typeface="Arial"/>
              </a:rPr>
              <a:t>6)As every child is having unique ID, </a:t>
            </a:r>
            <a:r>
              <a:rPr b="0" lang="en-IN" sz="1400" spc="-1" strike="noStrike">
                <a:solidFill>
                  <a:srgbClr val="000000"/>
                </a:solidFill>
                <a:latin typeface="Arial"/>
                <a:ea typeface="Arial"/>
              </a:rPr>
              <a:t>transaction of data during the transfer of child from organisation </a:t>
            </a:r>
            <a:r>
              <a:rPr b="0" lang="en-IN" sz="1400" spc="-1" strike="noStrike">
                <a:solidFill>
                  <a:srgbClr val="000000"/>
                </a:solidFill>
                <a:latin typeface="Arial"/>
                <a:ea typeface="Arial"/>
              </a:rPr>
              <a:t>	</a:t>
            </a:r>
            <a:r>
              <a:rPr b="0" lang="en-IN" sz="1400" spc="-1" strike="noStrike">
                <a:solidFill>
                  <a:srgbClr val="000000"/>
                </a:solidFill>
                <a:latin typeface="Arial"/>
                <a:ea typeface="Arial"/>
              </a:rPr>
              <a:t>to organistion will be kept safe in central data base.</a:t>
            </a:r>
            <a:endParaRPr b="0" lang="en-IN" sz="1400" spc="-1" strike="noStrike">
              <a:solidFill>
                <a:srgbClr val="000000"/>
              </a:solidFill>
              <a:latin typeface="Arial"/>
            </a:endParaRPr>
          </a:p>
          <a:p>
            <a:pPr algn="just">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7)Children will be sorted according to the norms mentioned in JJ Act 2015 and Adaption guidelines of </a:t>
            </a:r>
            <a:r>
              <a:rPr b="0" lang="en-IN" sz="1400" spc="-1" strike="noStrike">
                <a:solidFill>
                  <a:srgbClr val="000000"/>
                </a:solidFill>
                <a:latin typeface="Arial"/>
                <a:ea typeface="Arial"/>
              </a:rPr>
              <a:t>	</a:t>
            </a:r>
            <a:r>
              <a:rPr b="0" lang="en-IN" sz="1400" spc="-1" strike="noStrike">
                <a:solidFill>
                  <a:srgbClr val="000000"/>
                </a:solidFill>
                <a:latin typeface="Arial"/>
                <a:ea typeface="Arial"/>
              </a:rPr>
              <a:t>2017 and moved to the legal adaption pool and in this way thier right to be in the good family will not </a:t>
            </a:r>
            <a:r>
              <a:rPr b="0" lang="en-IN" sz="1400" spc="-1" strike="noStrike">
                <a:solidFill>
                  <a:srgbClr val="000000"/>
                </a:solidFill>
                <a:latin typeface="Arial"/>
                <a:ea typeface="Arial"/>
              </a:rPr>
              <a:t>	</a:t>
            </a:r>
            <a:r>
              <a:rPr b="0" lang="en-IN" sz="1400" spc="-1" strike="noStrike">
                <a:solidFill>
                  <a:srgbClr val="000000"/>
                </a:solidFill>
                <a:latin typeface="Arial"/>
                <a:ea typeface="Arial"/>
              </a:rPr>
              <a:t>be violated</a:t>
            </a:r>
            <a:endParaRPr b="0" lang="en-IN" sz="1400" spc="-1" strike="noStrike">
              <a:solidFill>
                <a:srgbClr val="000000"/>
              </a:solidFill>
              <a:latin typeface="Arial"/>
            </a:endParaRPr>
          </a:p>
          <a:p>
            <a:pPr marL="114480">
              <a:lnSpc>
                <a:spcPct val="115000"/>
              </a:lnSpc>
            </a:pPr>
            <a:endParaRPr b="0" lang="en-IN" sz="1400" spc="-1" strike="noStrike">
              <a:solidFill>
                <a:srgbClr val="000000"/>
              </a:solidFill>
              <a:latin typeface="Arial"/>
            </a:endParaRPr>
          </a:p>
          <a:p>
            <a:pPr marL="114480">
              <a:lnSpc>
                <a:spcPct val="115000"/>
              </a:lnSpc>
            </a:pPr>
            <a:r>
              <a:rPr b="1" lang="en-IN" sz="1400" spc="-1" strike="noStrike">
                <a:solidFill>
                  <a:srgbClr val="000000"/>
                </a:solidFill>
                <a:latin typeface="Times New Roman"/>
                <a:ea typeface="Arial"/>
              </a:rPr>
              <a:t>GovernmentAdministrator/Scrutiny:</a:t>
            </a:r>
            <a:endParaRPr b="0" lang="en-IN" sz="1400" spc="-1" strike="noStrike">
              <a:solidFill>
                <a:srgbClr val="000000"/>
              </a:solidFill>
              <a:latin typeface="Arial"/>
            </a:endParaRPr>
          </a:p>
          <a:p>
            <a:pPr marL="514440" indent="-399600">
              <a:lnSpc>
                <a:spcPct val="115000"/>
              </a:lnSpc>
              <a:buClr>
                <a:srgbClr val="595959"/>
              </a:buClr>
              <a:buFont typeface="Arial"/>
              <a:buAutoNum type="romanUcPeriod"/>
            </a:pPr>
            <a:r>
              <a:rPr b="0" lang="en-IN" sz="1400" spc="-1" strike="noStrike">
                <a:solidFill>
                  <a:srgbClr val="000000"/>
                </a:solidFill>
                <a:latin typeface="Times New Roman"/>
                <a:ea typeface="Arial"/>
              </a:rPr>
              <a:t>Responsible for registering the child in conflict with law.</a:t>
            </a:r>
            <a:endParaRPr b="0" lang="en-IN" sz="1400" spc="-1" strike="noStrike">
              <a:solidFill>
                <a:srgbClr val="000000"/>
              </a:solidFill>
              <a:latin typeface="Arial"/>
            </a:endParaRPr>
          </a:p>
          <a:p>
            <a:pPr marL="514440" indent="-399600">
              <a:lnSpc>
                <a:spcPct val="115000"/>
              </a:lnSpc>
              <a:buClr>
                <a:srgbClr val="595959"/>
              </a:buClr>
              <a:buFont typeface="Arial"/>
              <a:buAutoNum type="romanUcPeriod"/>
            </a:pPr>
            <a:r>
              <a:rPr b="0" lang="en-IN" sz="1400" spc="-1" strike="noStrike">
                <a:solidFill>
                  <a:srgbClr val="000000"/>
                </a:solidFill>
                <a:latin typeface="Times New Roman"/>
                <a:ea typeface="Arial"/>
              </a:rPr>
              <a:t>Responsible for monitoring over the different institutes taking care of those children</a:t>
            </a:r>
            <a:endParaRPr b="0" lang="en-IN" sz="1400" spc="-1" strike="noStrike">
              <a:solidFill>
                <a:srgbClr val="000000"/>
              </a:solidFill>
              <a:latin typeface="Arial"/>
            </a:endParaRPr>
          </a:p>
          <a:p>
            <a:pPr marL="114480">
              <a:lnSpc>
                <a:spcPct val="115000"/>
              </a:lnSpc>
            </a:pPr>
            <a:endParaRPr b="0" lang="en-IN" sz="1400" spc="-1" strike="noStrike">
              <a:solidFill>
                <a:srgbClr val="000000"/>
              </a:solidFill>
              <a:latin typeface="Arial"/>
            </a:endParaRPr>
          </a:p>
          <a:p>
            <a:pPr marL="114480">
              <a:lnSpc>
                <a:spcPct val="115000"/>
              </a:lnSpc>
            </a:pPr>
            <a:endParaRPr b="0" lang="en-IN" sz="1400" spc="-1" strike="noStrike">
              <a:solidFill>
                <a:srgbClr val="000000"/>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40920" y="270720"/>
            <a:ext cx="8582040" cy="4641840"/>
          </a:xfrm>
          <a:prstGeom prst="rect">
            <a:avLst/>
          </a:prstGeom>
          <a:noFill/>
          <a:ln>
            <a:noFill/>
          </a:ln>
        </p:spPr>
        <p:style>
          <a:lnRef idx="0"/>
          <a:fillRef idx="0"/>
          <a:effectRef idx="0"/>
          <a:fontRef idx="minor"/>
        </p:style>
        <p:txBody>
          <a:bodyPr tIns="91440" bIns="91440"/>
          <a:p>
            <a:pPr>
              <a:lnSpc>
                <a:spcPct val="100000"/>
              </a:lnSpc>
            </a:pPr>
            <a:r>
              <a:rPr b="1" lang="en-IN" sz="1800" spc="-1" strike="noStrike">
                <a:solidFill>
                  <a:srgbClr val="000000"/>
                </a:solidFill>
                <a:latin typeface="Times New Roman"/>
                <a:ea typeface="Times New Roman"/>
              </a:rPr>
              <a:t>                                                   </a:t>
            </a:r>
            <a:r>
              <a:rPr b="1" lang="en-IN" sz="1800" spc="-1" strike="noStrike">
                <a:solidFill>
                  <a:srgbClr val="000000"/>
                </a:solidFill>
                <a:latin typeface="Times New Roman"/>
                <a:ea typeface="Times New Roman"/>
              </a:rPr>
              <a:t>SHOWS TOPPERS</a:t>
            </a:r>
            <a:endParaRPr b="0" lang="en-IN" sz="1800" spc="-1" strike="noStrike">
              <a:latin typeface="Arial"/>
            </a:endParaRPr>
          </a:p>
          <a:p>
            <a:pPr marL="285840" indent="-285480">
              <a:lnSpc>
                <a:spcPct val="100000"/>
              </a:lnSpc>
              <a:buClr>
                <a:srgbClr val="000000"/>
              </a:buClr>
              <a:buFont typeface="Arial"/>
              <a:buChar char="•"/>
            </a:pPr>
            <a:r>
              <a:rPr b="0" lang="en-IN" sz="1800" spc="-1" strike="noStrike">
                <a:solidFill>
                  <a:srgbClr val="000000"/>
                </a:solidFill>
                <a:latin typeface="Times New Roman"/>
                <a:ea typeface="Times New Roman"/>
              </a:rPr>
              <a:t>Daily maintenance of attendance with finger print biometric system.</a:t>
            </a:r>
            <a:endParaRPr b="0" lang="en-IN" sz="1800" spc="-1" strike="noStrike">
              <a:latin typeface="Arial"/>
            </a:endParaRPr>
          </a:p>
          <a:p>
            <a:pPr marL="285840" indent="-285480">
              <a:lnSpc>
                <a:spcPct val="100000"/>
              </a:lnSpc>
              <a:buClr>
                <a:srgbClr val="000000"/>
              </a:buClr>
              <a:buFont typeface="Arial"/>
              <a:buChar char="•"/>
            </a:pPr>
            <a:r>
              <a:rPr b="0" lang="en-IN" sz="1800" spc="-1" strike="noStrike">
                <a:solidFill>
                  <a:srgbClr val="000000"/>
                </a:solidFill>
                <a:latin typeface="Times New Roman"/>
                <a:ea typeface="Times New Roman"/>
              </a:rPr>
              <a:t>In and out movements will be monitored constantly both by local and central admin.</a:t>
            </a:r>
            <a:endParaRPr b="0" lang="en-IN" sz="1800" spc="-1" strike="noStrike">
              <a:latin typeface="Arial"/>
            </a:endParaRPr>
          </a:p>
          <a:p>
            <a:pPr marL="285840" indent="-285480">
              <a:lnSpc>
                <a:spcPct val="100000"/>
              </a:lnSpc>
              <a:buClr>
                <a:srgbClr val="000000"/>
              </a:buClr>
              <a:buFont typeface="Arial"/>
              <a:buChar char="•"/>
            </a:pPr>
            <a:r>
              <a:rPr b="0" lang="en-IN" sz="1800" spc="-1" strike="noStrike">
                <a:solidFill>
                  <a:srgbClr val="000000"/>
                </a:solidFill>
                <a:latin typeface="Times New Roman"/>
                <a:ea typeface="Times New Roman"/>
              </a:rPr>
              <a:t>Guardian visits will be kept on track in the centralized data base.</a:t>
            </a:r>
            <a:endParaRPr b="0" lang="en-IN" sz="1800" spc="-1" strike="noStrike">
              <a:latin typeface="Arial"/>
            </a:endParaRPr>
          </a:p>
          <a:p>
            <a:pPr marL="285840" indent="-285480">
              <a:lnSpc>
                <a:spcPct val="100000"/>
              </a:lnSpc>
              <a:buClr>
                <a:srgbClr val="000000"/>
              </a:buClr>
              <a:buFont typeface="Arial"/>
              <a:buChar char="•"/>
            </a:pPr>
            <a:r>
              <a:rPr b="0" lang="en-IN" sz="1800" spc="-1" strike="noStrike">
                <a:solidFill>
                  <a:srgbClr val="000000"/>
                </a:solidFill>
                <a:latin typeface="Times New Roman"/>
                <a:ea typeface="Times New Roman"/>
              </a:rPr>
              <a:t>Centralized system and database for easier access across different places.</a:t>
            </a:r>
            <a:endParaRPr b="0" lang="en-IN" sz="1800" spc="-1" strike="noStrike">
              <a:latin typeface="Arial"/>
            </a:endParaRPr>
          </a:p>
          <a:p>
            <a:pPr marL="285840" indent="-285480">
              <a:lnSpc>
                <a:spcPct val="100000"/>
              </a:lnSpc>
              <a:buClr>
                <a:srgbClr val="000000"/>
              </a:buClr>
              <a:buFont typeface="Arial"/>
              <a:buChar char="•"/>
            </a:pPr>
            <a:r>
              <a:rPr b="0" lang="en-IN" sz="1800" spc="-1" strike="noStrike">
                <a:solidFill>
                  <a:srgbClr val="000000"/>
                </a:solidFill>
                <a:latin typeface="Times New Roman"/>
                <a:ea typeface="Times New Roman"/>
              </a:rPr>
              <a:t>Admin module supervision with read only permissions so tampering of data will not be done.</a:t>
            </a:r>
            <a:endParaRPr b="0" lang="en-IN" sz="1800" spc="-1" strike="noStrike">
              <a:latin typeface="Arial"/>
            </a:endParaRPr>
          </a:p>
          <a:p>
            <a:pPr marL="285840" indent="-285480">
              <a:lnSpc>
                <a:spcPct val="100000"/>
              </a:lnSpc>
              <a:buClr>
                <a:srgbClr val="000000"/>
              </a:buClr>
              <a:buFont typeface="Arial"/>
              <a:buChar char="•"/>
            </a:pPr>
            <a:r>
              <a:rPr b="0" lang="en-IN" sz="1800" spc="-1" strike="noStrike">
                <a:solidFill>
                  <a:srgbClr val="000000"/>
                </a:solidFill>
                <a:latin typeface="Times New Roman"/>
                <a:ea typeface="Times New Roman"/>
              </a:rPr>
              <a:t>Unique ID generated by the software which will kept across the various juvenile homes, so every child can be identified uniquely even while transfering from one organisation to other</a:t>
            </a:r>
            <a:endParaRPr b="0" lang="en-IN" sz="1800" spc="-1" strike="noStrike">
              <a:latin typeface="Arial"/>
            </a:endParaRPr>
          </a:p>
          <a:p>
            <a:pPr>
              <a:lnSpc>
                <a:spcPct val="100000"/>
              </a:lnSpc>
            </a:pPr>
            <a:endParaRPr b="0" lang="en-IN"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2327</TotalTime>
  <Application>LibreOffice/6.0.7.3$Linux_X86_64 LibreOffice_project/00m0$Build-3</Application>
  <Words>402</Words>
  <Paragraphs>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2020-02-20T16:21:16Z</dcterms:modified>
  <cp:revision>52</cp:revision>
  <dc:subject/>
  <dc:title>                        Idea/Approach Details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4</vt:i4>
  </property>
</Properties>
</file>