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just">
              <a:lnSpc>
                <a:spcPct val="100000"/>
              </a:lnSpc>
            </a:pP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Idea/Approach Details  </a:t>
            </a:r>
            <a:endParaRPr b="0" lang="en-IN" sz="2800" spc="-1" strike="noStrike">
              <a:latin typeface="Arial"/>
            </a:endParaRPr>
          </a:p>
        </p:txBody>
      </p:sp>
      <p:sp>
        <p:nvSpPr>
          <p:cNvPr id="11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1" lang="en-IN" sz="1400" spc="-1" strike="noStrike">
                <a:solidFill>
                  <a:srgbClr val="000000"/>
                </a:solidFill>
                <a:latin typeface="Times New Roman"/>
                <a:ea typeface="Times New Roman"/>
              </a:rPr>
              <a:t>Ministry/Organisation name</a:t>
            </a:r>
            <a:r>
              <a:rPr b="1" lang="en-IN" sz="1400" spc="-1" strike="noStrike">
                <a:solidFill>
                  <a:srgbClr val="595959"/>
                </a:solidFill>
                <a:latin typeface="Times New Roman"/>
                <a:ea typeface="Times New Roman"/>
              </a:rPr>
              <a:t>:</a:t>
            </a:r>
            <a:r>
              <a:rPr b="0" lang="en-IN" sz="1400" spc="-1" strike="noStrike">
                <a:solidFill>
                  <a:srgbClr val="000000"/>
                </a:solidFill>
                <a:latin typeface="Times New Roman"/>
                <a:ea typeface="Times New Roman"/>
              </a:rPr>
              <a:t> Ministry of Women and Child Development</a:t>
            </a:r>
            <a:endParaRPr b="0" lang="en-IN" sz="1400" spc="-1" strike="noStrike">
              <a:latin typeface="Arial"/>
            </a:endParaRPr>
          </a:p>
          <a:p>
            <a:pPr>
              <a:lnSpc>
                <a:spcPct val="115000"/>
              </a:lnSpc>
            </a:pPr>
            <a:endParaRPr b="0" lang="en-IN" sz="1400" spc="-1" strike="noStrike">
              <a:latin typeface="Arial"/>
            </a:endParaRPr>
          </a:p>
          <a:p>
            <a:pPr>
              <a:lnSpc>
                <a:spcPct val="115000"/>
              </a:lnSpc>
            </a:pPr>
            <a:r>
              <a:rPr b="1" lang="en-IN" sz="1400" spc="-1" strike="noStrike">
                <a:solidFill>
                  <a:srgbClr val="000000"/>
                </a:solidFill>
                <a:latin typeface="Times New Roman"/>
                <a:ea typeface="Times New Roman"/>
              </a:rPr>
              <a:t>Problem Statement Title : </a:t>
            </a:r>
            <a:r>
              <a:rPr b="0" lang="en-IN" sz="1400" spc="-1" strike="noStrike">
                <a:solidFill>
                  <a:srgbClr val="000000"/>
                </a:solidFill>
                <a:latin typeface="Times New Roman"/>
                <a:ea typeface="Times New Roman"/>
              </a:rPr>
              <a:t>Innovative Online tool for protecting Child rights</a:t>
            </a:r>
            <a:endParaRPr b="0" lang="en-IN" sz="1400" spc="-1" strike="noStrike">
              <a:latin typeface="Arial"/>
            </a:endParaRPr>
          </a:p>
          <a:p>
            <a:pPr>
              <a:lnSpc>
                <a:spcPct val="115000"/>
              </a:lnSpc>
              <a:spcBef>
                <a:spcPts val="1599"/>
              </a:spcBef>
            </a:pPr>
            <a:r>
              <a:rPr b="1" lang="en-IN" sz="1400" spc="-1" strike="noStrike">
                <a:solidFill>
                  <a:srgbClr val="000000"/>
                </a:solidFill>
                <a:latin typeface="Times New Roman"/>
                <a:ea typeface="Times New Roman"/>
              </a:rPr>
              <a:t>Team Name : Hack-Zers</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Category</a:t>
            </a:r>
            <a:r>
              <a:rPr b="0" lang="en-IN" sz="1400" spc="-1" strike="noStrike">
                <a:solidFill>
                  <a:srgbClr val="000000"/>
                </a:solidFill>
                <a:latin typeface="Times New Roman"/>
                <a:ea typeface="Times New Roman"/>
              </a:rPr>
              <a:t> : Software</a:t>
            </a:r>
            <a:endParaRPr b="0" lang="en-IN" sz="1400" spc="-1" strike="noStrike">
              <a:latin typeface="Arial"/>
            </a:endParaRPr>
          </a:p>
          <a:p>
            <a:pPr>
              <a:lnSpc>
                <a:spcPct val="115000"/>
              </a:lnSpc>
            </a:pPr>
            <a:endParaRPr b="0" lang="en-IN" sz="1400" spc="-1" strike="noStrike">
              <a:latin typeface="Arial"/>
            </a:endParaRPr>
          </a:p>
          <a:p>
            <a:pPr>
              <a:lnSpc>
                <a:spcPct val="115000"/>
              </a:lnSpc>
            </a:pPr>
            <a:r>
              <a:rPr b="1" lang="en-IN" sz="1400" spc="-1" strike="noStrike">
                <a:solidFill>
                  <a:srgbClr val="000000"/>
                </a:solidFill>
                <a:latin typeface="Times New Roman"/>
                <a:ea typeface="Times New Roman"/>
              </a:rPr>
              <a:t>Team Leader Name :</a:t>
            </a:r>
            <a:r>
              <a:rPr b="0" lang="en-IN" sz="1400" spc="-1" strike="noStrike">
                <a:solidFill>
                  <a:srgbClr val="000000"/>
                </a:solidFill>
                <a:latin typeface="Times New Roman"/>
                <a:ea typeface="Times New Roman"/>
              </a:rPr>
              <a:t> Badagala Adarsh</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Problem Code</a:t>
            </a:r>
            <a:r>
              <a:rPr b="0" lang="en-IN" sz="1400" spc="-1" strike="noStrike">
                <a:solidFill>
                  <a:srgbClr val="000000"/>
                </a:solidFill>
                <a:latin typeface="Times New Roman"/>
                <a:ea typeface="Times New Roman"/>
              </a:rPr>
              <a:t>: SR272</a:t>
            </a:r>
            <a:endParaRPr b="0" lang="en-IN" sz="1400" spc="-1" strike="noStrike">
              <a:latin typeface="Arial"/>
            </a:endParaRPr>
          </a:p>
          <a:p>
            <a:pPr>
              <a:lnSpc>
                <a:spcPct val="115000"/>
              </a:lnSpc>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nSpc>
                <a:spcPct val="115000"/>
              </a:lnSpc>
            </a:pPr>
            <a:r>
              <a:rPr b="1" lang="en-IN" sz="1400" spc="-1" strike="noStrike">
                <a:solidFill>
                  <a:srgbClr val="000000"/>
                </a:solidFill>
                <a:latin typeface="Times New Roman"/>
                <a:ea typeface="Times New Roman"/>
              </a:rPr>
              <a:t>Technology Bucket : </a:t>
            </a:r>
            <a:r>
              <a:rPr b="0" lang="en-IN" sz="1400" spc="-1" strike="noStrike">
                <a:solidFill>
                  <a:srgbClr val="000000"/>
                </a:solidFill>
                <a:latin typeface="Times New Roman"/>
                <a:ea typeface="Times New Roman"/>
              </a:rPr>
              <a:t>Software</a:t>
            </a:r>
            <a:r>
              <a:rPr b="1" lang="en-IN" sz="1400" spc="-1" strike="noStrike">
                <a:solidFill>
                  <a:srgbClr val="000000"/>
                </a:solidFill>
                <a:latin typeface="Times New Roman"/>
                <a:ea typeface="Times New Roman"/>
              </a:rPr>
              <a:t>-</a:t>
            </a:r>
            <a:r>
              <a:rPr b="0" lang="en-IN" sz="1400" spc="-1" strike="noStrike">
                <a:solidFill>
                  <a:srgbClr val="000000"/>
                </a:solidFill>
                <a:latin typeface="Times New Roman"/>
                <a:ea typeface="Times New Roman"/>
              </a:rPr>
              <a:t>Web App development</a:t>
            </a:r>
            <a:r>
              <a:rPr b="0"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College Code : </a:t>
            </a:r>
            <a:r>
              <a:rPr b="0" lang="en-IN" sz="1400" spc="-1" strike="noStrike">
                <a:solidFill>
                  <a:srgbClr val="000000"/>
                </a:solidFill>
                <a:latin typeface="Times New Roman"/>
                <a:ea typeface="Times New Roman"/>
              </a:rPr>
              <a:t>1-3513645595</a:t>
            </a:r>
            <a:endParaRPr b="0" lang="en-IN" sz="1400" spc="-1" strike="noStrike">
              <a:latin typeface="Arial"/>
            </a:endParaRPr>
          </a:p>
          <a:p>
            <a:pPr>
              <a:lnSpc>
                <a:spcPct val="115000"/>
              </a:lnSpc>
            </a:pPr>
            <a:endParaRPr b="0" lang="en-IN" sz="1400" spc="-1" strike="noStrike">
              <a:latin typeface="Arial"/>
            </a:endParaRPr>
          </a:p>
          <a:p>
            <a:pPr>
              <a:lnSpc>
                <a:spcPct val="115000"/>
              </a:lnSpc>
            </a:pP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	</a:t>
            </a:r>
            <a:endParaRPr b="0" lang="en-IN" sz="1400" spc="-1" strike="noStrike">
              <a:latin typeface="Arial"/>
            </a:endParaRPr>
          </a:p>
          <a:p>
            <a:pPr>
              <a:lnSpc>
                <a:spcPct val="115000"/>
              </a:lnSpc>
            </a:pPr>
            <a:endParaRPr b="0" lang="en-IN"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11760" y="-158760"/>
            <a:ext cx="337680" cy="102420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100" spc="-1" strike="noStrike">
                <a:solidFill>
                  <a:srgbClr val="000000"/>
                </a:solidFill>
                <a:latin typeface="Arial"/>
                <a:ea typeface="Arial"/>
              </a:rPr>
              <a:t>.</a:t>
            </a:r>
            <a:endParaRPr b="0" lang="en-IN" sz="100" spc="-1" strike="noStrike">
              <a:latin typeface="Arial"/>
            </a:endParaRPr>
          </a:p>
        </p:txBody>
      </p:sp>
      <p:sp>
        <p:nvSpPr>
          <p:cNvPr id="117" name="CustomShape 2"/>
          <p:cNvSpPr/>
          <p:nvPr/>
        </p:nvSpPr>
        <p:spPr>
          <a:xfrm>
            <a:off x="201600" y="0"/>
            <a:ext cx="8519760" cy="48852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800" spc="-1" strike="noStrike">
                <a:solidFill>
                  <a:srgbClr val="000000"/>
                </a:solidFill>
                <a:latin typeface="Times New Roman"/>
                <a:ea typeface="Times New Roman"/>
              </a:rPr>
              <a:t>Idea/Solution/Prototype</a:t>
            </a:r>
            <a:endParaRPr b="0" lang="en-IN" sz="2800" spc="-1" strike="noStrike">
              <a:latin typeface="Arial"/>
            </a:endParaRPr>
          </a:p>
        </p:txBody>
      </p:sp>
      <p:sp>
        <p:nvSpPr>
          <p:cNvPr id="118" name="CustomShape 3"/>
          <p:cNvSpPr/>
          <p:nvPr/>
        </p:nvSpPr>
        <p:spPr>
          <a:xfrm>
            <a:off x="201600" y="488880"/>
            <a:ext cx="8779680" cy="4654440"/>
          </a:xfrm>
          <a:prstGeom prst="rect">
            <a:avLst/>
          </a:prstGeom>
          <a:noFill/>
          <a:ln>
            <a:noFill/>
          </a:ln>
        </p:spPr>
        <p:style>
          <a:lnRef idx="0"/>
          <a:fillRef idx="0"/>
          <a:effectRef idx="0"/>
          <a:fontRef idx="minor"/>
        </p:style>
        <p:txBody>
          <a:bodyPr lIns="90000" rIns="90000" tIns="91440" bIns="91440"/>
          <a:p>
            <a:pPr marL="285840" indent="-285120" algn="just">
              <a:lnSpc>
                <a:spcPct val="100000"/>
              </a:lnSpc>
              <a:buClr>
                <a:srgbClr val="000000"/>
              </a:buClr>
              <a:buFont typeface="Arial"/>
              <a:buChar char="•"/>
            </a:pPr>
            <a:r>
              <a:rPr b="0" lang="en-IN" sz="1400" spc="-1" strike="noStrike">
                <a:solidFill>
                  <a:srgbClr val="000000"/>
                </a:solidFill>
                <a:latin typeface="Times New Roman"/>
                <a:ea typeface="Arial"/>
              </a:rPr>
              <a:t>According to the JJ act of 2015, minors who commit the crime and are under 18 are supposed to monitored over. The given problem statement deals with the issues of monitoring the status of children in CCI, SAA and </a:t>
            </a:r>
            <a:r>
              <a:rPr b="0" lang="en-IN" sz="1400" spc="-1" strike="noStrike">
                <a:solidFill>
                  <a:srgbClr val="000000"/>
                </a:solidFill>
                <a:latin typeface="Times New Roman"/>
                <a:ea typeface="DejaVu Sans"/>
              </a:rPr>
              <a:t>providing recommendation on adoption eligibility of the child based on JJ Act of 2015 and Adoption Guidelines of 2017</a:t>
            </a:r>
            <a:r>
              <a:rPr b="0" lang="en-IN" sz="1400" spc="-1" strike="noStrike">
                <a:solidFill>
                  <a:srgbClr val="000000"/>
                </a:solidFill>
                <a:latin typeface="Times New Roman"/>
                <a:ea typeface="Arial"/>
              </a:rPr>
              <a:t>. This idea seeks to achieve the objectives of the United Nations Convention on the Rights of Children as ratified by India . It specifies procedural safeguards in cases of children in conflict with law. It also seeks to address challenges in the existing Act such as delays in adoption processes.</a:t>
            </a:r>
            <a:endParaRPr b="0" lang="en-IN" sz="1400" spc="-1" strike="noStrike">
              <a:latin typeface="Arial"/>
            </a:endParaRPr>
          </a:p>
          <a:p>
            <a:pPr algn="just">
              <a:lnSpc>
                <a:spcPct val="100000"/>
              </a:lnSpc>
            </a:pPr>
            <a:endParaRPr b="0" lang="en-IN" sz="1400" spc="-1" strike="noStrike">
              <a:latin typeface="Arial"/>
            </a:endParaRPr>
          </a:p>
          <a:p>
            <a:pPr marL="285840" indent="-285120" algn="just">
              <a:lnSpc>
                <a:spcPct val="100000"/>
              </a:lnSpc>
              <a:buClr>
                <a:srgbClr val="000000"/>
              </a:buClr>
              <a:buFont typeface="Arial"/>
              <a:buChar char="•"/>
            </a:pPr>
            <a:r>
              <a:rPr b="0" lang="en-IN" sz="1400" spc="-1" strike="noStrike">
                <a:solidFill>
                  <a:srgbClr val="000000"/>
                </a:solidFill>
                <a:latin typeface="Times New Roman"/>
                <a:ea typeface="Arial"/>
              </a:rPr>
              <a:t>This idea consists of several process:</a:t>
            </a:r>
            <a:endParaRPr b="0" lang="en-IN" sz="1400" spc="-1" strike="noStrike">
              <a:latin typeface="Arial"/>
            </a:endParaRPr>
          </a:p>
          <a:p>
            <a:pPr lvl="1" marL="800280" indent="-342720" algn="just">
              <a:lnSpc>
                <a:spcPct val="100000"/>
              </a:lnSpc>
              <a:buClr>
                <a:srgbClr val="000000"/>
              </a:buClr>
              <a:buFont typeface="Arial"/>
              <a:buAutoNum type="arabicPeriod"/>
            </a:pPr>
            <a:r>
              <a:rPr b="0" lang="en-IN" sz="1400" spc="-1" strike="noStrike">
                <a:solidFill>
                  <a:srgbClr val="000000"/>
                </a:solidFill>
                <a:latin typeface="Times New Roman"/>
                <a:ea typeface="Arial"/>
              </a:rPr>
              <a:t>All the CCI’s and SAA’s will have to register through the portal where every child will be given an</a:t>
            </a:r>
            <a:r>
              <a:rPr b="0" lang="en-IN" sz="1400" spc="-1" strike="noStrike">
                <a:solidFill>
                  <a:srgbClr val="000000"/>
                </a:solidFill>
                <a:latin typeface="Times New Roman"/>
                <a:ea typeface="DejaVu Sans"/>
              </a:rPr>
              <a:t> </a:t>
            </a:r>
            <a:r>
              <a:rPr b="0" lang="en-IN" sz="1400" spc="-1" strike="noStrike">
                <a:solidFill>
                  <a:srgbClr val="000000"/>
                </a:solidFill>
                <a:latin typeface="Times New Roman"/>
                <a:ea typeface="Arial"/>
              </a:rPr>
              <a:t>unique id which will be used in case of child adoption or transfer. These details are updated in the centralised data base at regular interval of times.</a:t>
            </a:r>
            <a:endParaRPr b="0" lang="en-IN" sz="1400" spc="-1" strike="noStrike">
              <a:latin typeface="Arial"/>
            </a:endParaRPr>
          </a:p>
          <a:p>
            <a:pPr algn="just">
              <a:lnSpc>
                <a:spcPct val="100000"/>
              </a:lnSpc>
            </a:pPr>
            <a:endParaRPr b="0" lang="en-IN" sz="1400" spc="-1" strike="noStrike">
              <a:latin typeface="Arial"/>
            </a:endParaRPr>
          </a:p>
          <a:p>
            <a:pPr lvl="1" marL="800280" indent="-342720" algn="just">
              <a:lnSpc>
                <a:spcPct val="100000"/>
              </a:lnSpc>
              <a:buClr>
                <a:srgbClr val="000000"/>
              </a:buClr>
              <a:buFont typeface="Arial"/>
              <a:buAutoNum type="arabicPeriod"/>
            </a:pPr>
            <a:r>
              <a:rPr b="0" lang="en-IN" sz="1400" spc="-1" strike="noStrike">
                <a:solidFill>
                  <a:srgbClr val="000000"/>
                </a:solidFill>
                <a:latin typeface="Times New Roman"/>
                <a:ea typeface="Arial"/>
              </a:rPr>
              <a:t>Efficient biometry system-for hassle free check-in and check-out and daily attendance and these will be updated in online central data base.</a:t>
            </a:r>
            <a:endParaRPr b="0" lang="en-IN" sz="1400" spc="-1" strike="noStrike">
              <a:latin typeface="Arial"/>
            </a:endParaRPr>
          </a:p>
          <a:p>
            <a:pPr algn="just">
              <a:lnSpc>
                <a:spcPct val="100000"/>
              </a:lnSpc>
            </a:pPr>
            <a:endParaRPr b="0" lang="en-IN" sz="1400" spc="-1" strike="noStrike">
              <a:latin typeface="Arial"/>
            </a:endParaRPr>
          </a:p>
          <a:p>
            <a:pPr lvl="1" marL="800280" indent="-342720" algn="just">
              <a:lnSpc>
                <a:spcPct val="100000"/>
              </a:lnSpc>
              <a:buClr>
                <a:srgbClr val="000000"/>
              </a:buClr>
              <a:buFont typeface="Arial"/>
              <a:buAutoNum type="arabicPeriod"/>
            </a:pPr>
            <a:r>
              <a:rPr b="0" lang="en-IN" sz="1400" spc="-1" strike="noStrike">
                <a:solidFill>
                  <a:srgbClr val="000000"/>
                </a:solidFill>
                <a:latin typeface="Times New Roman"/>
                <a:ea typeface="Arial"/>
              </a:rPr>
              <a:t>In order to make this centralized system easy to monitor graphical representation is provided using various API’s suchas Canvas and d3.js.</a:t>
            </a:r>
            <a:endParaRPr b="0" lang="en-IN" sz="1400" spc="-1" strike="noStrike">
              <a:latin typeface="Arial"/>
            </a:endParaRPr>
          </a:p>
          <a:p>
            <a:pPr algn="just">
              <a:lnSpc>
                <a:spcPct val="100000"/>
              </a:lnSpc>
            </a:pPr>
            <a:endParaRPr b="0" lang="en-IN" sz="1400" spc="-1" strike="noStrike">
              <a:latin typeface="Arial"/>
            </a:endParaRPr>
          </a:p>
          <a:p>
            <a:pPr lvl="1" marL="800280" indent="-342720" algn="just">
              <a:lnSpc>
                <a:spcPct val="100000"/>
              </a:lnSpc>
              <a:buClr>
                <a:srgbClr val="000000"/>
              </a:buClr>
              <a:buFont typeface="Arial"/>
              <a:buAutoNum type="arabicPeriod"/>
            </a:pPr>
            <a:r>
              <a:rPr b="0" lang="en-IN" sz="1400" spc="-1" strike="noStrike">
                <a:solidFill>
                  <a:srgbClr val="000000"/>
                </a:solidFill>
                <a:latin typeface="Times New Roman"/>
                <a:ea typeface="Arial"/>
              </a:rPr>
              <a:t>It can work in offline mode and as soon as it gets the internet it will automatically sync into the centralized database also, because of the backend algorithm (Queuing algorithm using PHP laravel) used in this model so that no data is missed from updation.</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endParaRPr b="0" lang="en-IN"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11760" y="209520"/>
            <a:ext cx="8519760" cy="128880"/>
          </a:xfrm>
          <a:prstGeom prst="rect">
            <a:avLst/>
          </a:prstGeom>
          <a:noFill/>
          <a:ln>
            <a:noFill/>
          </a:ln>
        </p:spPr>
        <p:style>
          <a:lnRef idx="0"/>
          <a:fillRef idx="0"/>
          <a:effectRef idx="0"/>
          <a:fontRef idx="minor"/>
        </p:style>
      </p:sp>
      <p:sp>
        <p:nvSpPr>
          <p:cNvPr id="120" name="CustomShape 2"/>
          <p:cNvSpPr/>
          <p:nvPr/>
        </p:nvSpPr>
        <p:spPr>
          <a:xfrm>
            <a:off x="119880" y="0"/>
            <a:ext cx="8711640" cy="5143320"/>
          </a:xfrm>
          <a:prstGeom prst="rect">
            <a:avLst/>
          </a:prstGeom>
          <a:noFill/>
          <a:ln>
            <a:noFill/>
          </a:ln>
        </p:spPr>
        <p:style>
          <a:lnRef idx="0"/>
          <a:fillRef idx="0"/>
          <a:effectRef idx="0"/>
          <a:fontRef idx="minor"/>
        </p:style>
        <p:txBody>
          <a:bodyPr lIns="90000" rIns="90000" tIns="91440" bIns="91440"/>
          <a:p>
            <a:pPr marL="914400" algn="just">
              <a:lnSpc>
                <a:spcPct val="100000"/>
              </a:lnSpc>
            </a:pPr>
            <a:r>
              <a:rPr b="0" lang="en-IN" sz="1400" spc="-1" strike="noStrike">
                <a:solidFill>
                  <a:srgbClr val="000000"/>
                </a:solidFill>
                <a:latin typeface="Times New Roman"/>
                <a:ea typeface="Arial"/>
              </a:rPr>
              <a:t>5.   Model will consist of an Admin module with read only permissions so that data cannot be      </a:t>
            </a:r>
            <a:endParaRPr b="0" lang="en-IN" sz="1400" spc="-1" strike="noStrike">
              <a:latin typeface="Arial"/>
            </a:endParaRPr>
          </a:p>
          <a:p>
            <a:pPr marL="914400"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modified.</a:t>
            </a:r>
            <a:endParaRPr b="0" lang="en-IN" sz="1400" spc="-1" strike="noStrike">
              <a:latin typeface="Arial"/>
            </a:endParaRPr>
          </a:p>
          <a:p>
            <a:pPr marL="914400"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6.   As every child is having unique ID, transaction of data during the transfer of child from </a:t>
            </a: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    </a:t>
            </a:r>
            <a:endParaRPr b="0" lang="en-IN" sz="1400" spc="-1" strike="noStrike">
              <a:latin typeface="Arial"/>
            </a:endParaRPr>
          </a:p>
          <a:p>
            <a:pPr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organisation to organisation will be kept safe in central data base.</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7.  Children will be sorted according to the norms mentioned in JJ Act 2015 and Adaption</a:t>
            </a:r>
            <a:endParaRPr b="0" lang="en-IN" sz="1400" spc="-1" strike="noStrike">
              <a:latin typeface="Arial"/>
            </a:endParaRPr>
          </a:p>
          <a:p>
            <a:pPr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guidelines of 2017 and moved to the legal adaption pool and in this way their right to be in the </a:t>
            </a:r>
            <a:endParaRPr b="0" lang="en-IN" sz="1400" spc="-1" strike="noStrike">
              <a:latin typeface="Arial"/>
            </a:endParaRPr>
          </a:p>
          <a:p>
            <a:pPr algn="just">
              <a:lnSpc>
                <a:spcPct val="100000"/>
              </a:lnSpc>
            </a:pP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    </a:t>
            </a:r>
            <a:r>
              <a:rPr b="0" lang="en-IN" sz="1400" spc="-1" strike="noStrike">
                <a:solidFill>
                  <a:srgbClr val="000000"/>
                </a:solidFill>
                <a:latin typeface="Times New Roman"/>
                <a:ea typeface="Arial"/>
              </a:rPr>
              <a:t>good family will not be violated</a:t>
            </a:r>
            <a:endParaRPr b="0" lang="en-IN" sz="1400" spc="-1" strike="noStrike">
              <a:latin typeface="Arial"/>
            </a:endParaRPr>
          </a:p>
          <a:p>
            <a:pPr algn="just">
              <a:lnSpc>
                <a:spcPct val="100000"/>
              </a:lnSpc>
            </a:pPr>
            <a:endParaRPr b="0" lang="en-IN" sz="1400" spc="-1" strike="noStrike">
              <a:latin typeface="Arial"/>
            </a:endParaRPr>
          </a:p>
          <a:p>
            <a:pPr marL="114480" algn="ctr">
              <a:lnSpc>
                <a:spcPct val="100000"/>
              </a:lnSpc>
            </a:pPr>
            <a:r>
              <a:rPr b="1" lang="en-IN" sz="1400" spc="-1" strike="noStrike">
                <a:solidFill>
                  <a:srgbClr val="000000"/>
                </a:solidFill>
                <a:latin typeface="Times New Roman"/>
                <a:ea typeface="Arial"/>
              </a:rPr>
              <a:t>Government Administrator/Scrutiny:</a:t>
            </a:r>
            <a:endParaRPr b="0" lang="en-IN" sz="1400" spc="-1" strike="noStrike">
              <a:latin typeface="Arial"/>
            </a:endParaRPr>
          </a:p>
          <a:p>
            <a:pPr lvl="1" marL="857880" indent="-285480">
              <a:lnSpc>
                <a:spcPct val="150000"/>
              </a:lnSpc>
              <a:buClr>
                <a:srgbClr val="595959"/>
              </a:buClr>
              <a:buFont typeface="Arial"/>
              <a:buChar char="•"/>
            </a:pPr>
            <a:r>
              <a:rPr b="0" lang="en-IN" sz="1400" spc="-1" strike="noStrike">
                <a:solidFill>
                  <a:srgbClr val="000000"/>
                </a:solidFill>
                <a:latin typeface="Times New Roman"/>
                <a:ea typeface="Arial"/>
              </a:rPr>
              <a:t>Responsible for registering the child in conflict with law.</a:t>
            </a:r>
            <a:endParaRPr b="0" lang="en-IN" sz="1400" spc="-1" strike="noStrike">
              <a:latin typeface="Arial"/>
            </a:endParaRPr>
          </a:p>
          <a:p>
            <a:pPr lvl="1" marL="857880" indent="-285480">
              <a:lnSpc>
                <a:spcPct val="100000"/>
              </a:lnSpc>
              <a:buClr>
                <a:srgbClr val="595959"/>
              </a:buClr>
              <a:buFont typeface="Arial"/>
              <a:buChar char="•"/>
            </a:pPr>
            <a:r>
              <a:rPr b="0" lang="en-IN" sz="1400" spc="-1" strike="noStrike">
                <a:solidFill>
                  <a:srgbClr val="000000"/>
                </a:solidFill>
                <a:latin typeface="Times New Roman"/>
                <a:ea typeface="Arial"/>
              </a:rPr>
              <a:t>Responsible for monitoring over the different institutes taking care of those children</a:t>
            </a:r>
            <a:endParaRPr b="0" lang="en-IN" sz="1400" spc="-1" strike="noStrike">
              <a:latin typeface="Arial"/>
            </a:endParaRPr>
          </a:p>
          <a:p>
            <a:pPr>
              <a:lnSpc>
                <a:spcPct val="100000"/>
              </a:lnSpc>
            </a:pPr>
            <a:endParaRPr b="0" lang="en-IN" sz="1400" spc="-1" strike="noStrike">
              <a:latin typeface="Arial"/>
            </a:endParaRPr>
          </a:p>
          <a:p>
            <a:pPr algn="ctr">
              <a:lnSpc>
                <a:spcPct val="100000"/>
              </a:lnSpc>
            </a:pPr>
            <a:r>
              <a:rPr b="1" lang="en-IN" sz="1400" spc="-1" strike="noStrike">
                <a:solidFill>
                  <a:srgbClr val="000000"/>
                </a:solidFill>
                <a:latin typeface="Times New Roman"/>
                <a:ea typeface="Times New Roman"/>
              </a:rPr>
              <a:t> </a:t>
            </a:r>
            <a:r>
              <a:rPr b="1" lang="en-IN" sz="1400" spc="-1" strike="noStrike">
                <a:solidFill>
                  <a:srgbClr val="000000"/>
                </a:solidFill>
                <a:latin typeface="Times New Roman"/>
                <a:ea typeface="Times New Roman"/>
              </a:rPr>
              <a:t>SHOWS TOPPERS</a:t>
            </a:r>
            <a:endParaRPr b="0" lang="en-IN" sz="1400" spc="-1" strike="noStrike">
              <a:latin typeface="Arial"/>
            </a:endParaRPr>
          </a:p>
          <a:p>
            <a:pPr lvl="1" marL="743040" indent="-285120">
              <a:lnSpc>
                <a:spcPct val="150000"/>
              </a:lnSpc>
              <a:buClr>
                <a:srgbClr val="000000"/>
              </a:buClr>
              <a:buFont typeface="Arial"/>
              <a:buChar char="•"/>
            </a:pPr>
            <a:r>
              <a:rPr b="0" lang="en-IN" sz="1400" spc="-1" strike="noStrike">
                <a:solidFill>
                  <a:srgbClr val="000000"/>
                </a:solidFill>
                <a:latin typeface="Times New Roman"/>
                <a:ea typeface="Times New Roman"/>
              </a:rPr>
              <a:t>Daily maintenance of attendance with finger print biometric system.</a:t>
            </a:r>
            <a:endParaRPr b="0" lang="en-IN" sz="1400" spc="-1" strike="noStrike">
              <a:latin typeface="Arial"/>
            </a:endParaRPr>
          </a:p>
          <a:p>
            <a:pPr lvl="1" marL="743040" indent="-285120">
              <a:lnSpc>
                <a:spcPct val="100000"/>
              </a:lnSpc>
              <a:buClr>
                <a:srgbClr val="000000"/>
              </a:buClr>
              <a:buFont typeface="Arial"/>
              <a:buChar char="•"/>
            </a:pPr>
            <a:r>
              <a:rPr b="0" lang="en-IN" sz="1400" spc="-1" strike="noStrike">
                <a:solidFill>
                  <a:srgbClr val="000000"/>
                </a:solidFill>
                <a:latin typeface="Times New Roman"/>
                <a:ea typeface="Times New Roman"/>
              </a:rPr>
              <a:t>In and out movements will be monitored constantly both by local and central admin.</a:t>
            </a:r>
            <a:endParaRPr b="0" lang="en-IN" sz="1400" spc="-1" strike="noStrike">
              <a:latin typeface="Arial"/>
            </a:endParaRPr>
          </a:p>
          <a:p>
            <a:pPr lvl="1" marL="743040" indent="-285120">
              <a:lnSpc>
                <a:spcPct val="100000"/>
              </a:lnSpc>
              <a:buClr>
                <a:srgbClr val="000000"/>
              </a:buClr>
              <a:buFont typeface="Arial"/>
              <a:buChar char="•"/>
            </a:pPr>
            <a:r>
              <a:rPr b="0" lang="en-IN" sz="1400" spc="-1" strike="noStrike">
                <a:solidFill>
                  <a:srgbClr val="000000"/>
                </a:solidFill>
                <a:latin typeface="Times New Roman"/>
                <a:ea typeface="Times New Roman"/>
              </a:rPr>
              <a:t>Guardian visits will be kept on track in the centralized data base.</a:t>
            </a:r>
            <a:endParaRPr b="0" lang="en-IN" sz="1400" spc="-1" strike="noStrike">
              <a:latin typeface="Arial"/>
            </a:endParaRPr>
          </a:p>
          <a:p>
            <a:pPr lvl="1" marL="743040" indent="-285120">
              <a:lnSpc>
                <a:spcPct val="100000"/>
              </a:lnSpc>
              <a:buClr>
                <a:srgbClr val="000000"/>
              </a:buClr>
              <a:buFont typeface="Arial"/>
              <a:buChar char="•"/>
            </a:pPr>
            <a:r>
              <a:rPr b="0" lang="en-IN" sz="1400" spc="-1" strike="noStrike">
                <a:solidFill>
                  <a:srgbClr val="000000"/>
                </a:solidFill>
                <a:latin typeface="Times New Roman"/>
                <a:ea typeface="Times New Roman"/>
              </a:rPr>
              <a:t>Centralized system and database for easier access across different places.</a:t>
            </a:r>
            <a:endParaRPr b="0" lang="en-IN" sz="1400" spc="-1" strike="noStrike">
              <a:latin typeface="Arial"/>
            </a:endParaRPr>
          </a:p>
          <a:p>
            <a:pPr lvl="1" marL="743040" indent="-285120">
              <a:lnSpc>
                <a:spcPct val="100000"/>
              </a:lnSpc>
              <a:buClr>
                <a:srgbClr val="000000"/>
              </a:buClr>
              <a:buFont typeface="Arial"/>
              <a:buChar char="•"/>
            </a:pPr>
            <a:r>
              <a:rPr b="0" lang="en-IN" sz="1400" spc="-1" strike="noStrike">
                <a:solidFill>
                  <a:srgbClr val="000000"/>
                </a:solidFill>
                <a:latin typeface="Times New Roman"/>
                <a:ea typeface="Times New Roman"/>
              </a:rPr>
              <a:t>Admin module supervision with read only permissions so tampering of data will not be done.</a:t>
            </a:r>
            <a:endParaRPr b="0" lang="en-IN" sz="1400" spc="-1" strike="noStrike">
              <a:latin typeface="Arial"/>
            </a:endParaRPr>
          </a:p>
          <a:p>
            <a:pPr lvl="1" marL="743040" indent="-285120">
              <a:lnSpc>
                <a:spcPct val="100000"/>
              </a:lnSpc>
              <a:buClr>
                <a:srgbClr val="000000"/>
              </a:buClr>
              <a:buFont typeface="Arial"/>
              <a:buChar char="•"/>
            </a:pPr>
            <a:r>
              <a:rPr b="0" lang="en-IN" sz="1400" spc="-1" strike="noStrike">
                <a:solidFill>
                  <a:srgbClr val="000000"/>
                </a:solidFill>
                <a:latin typeface="Times New Roman"/>
                <a:ea typeface="Times New Roman"/>
              </a:rPr>
              <a:t>Unique ID generated by the software which will kept across the various juvenile homes, so every child can be identified uniquely even while transferring from one organisation to other</a:t>
            </a:r>
            <a:endParaRPr b="0" lang="en-IN" sz="1400" spc="-1" strike="noStrike">
              <a:latin typeface="Arial"/>
            </a:endParaRPr>
          </a:p>
          <a:p>
            <a:pPr marL="114480">
              <a:lnSpc>
                <a:spcPct val="115000"/>
              </a:lnSpc>
            </a:pPr>
            <a:endParaRPr b="0" lang="en-IN"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40920" y="270720"/>
            <a:ext cx="8581680" cy="4641480"/>
          </a:xfrm>
          <a:prstGeom prst="rect">
            <a:avLst/>
          </a:prstGeom>
          <a:noFill/>
          <a:ln>
            <a:noFill/>
          </a:ln>
        </p:spPr>
        <p:style>
          <a:lnRef idx="0"/>
          <a:fillRef idx="0"/>
          <a:effectRef idx="0"/>
          <a:fontRef idx="minor"/>
        </p:style>
      </p:sp>
      <p:pic>
        <p:nvPicPr>
          <p:cNvPr id="122" name="Picture 1" descr=""/>
          <p:cNvPicPr/>
          <p:nvPr/>
        </p:nvPicPr>
        <p:blipFill>
          <a:blip r:embed="rId1"/>
          <a:stretch/>
        </p:blipFill>
        <p:spPr>
          <a:xfrm>
            <a:off x="1169640" y="0"/>
            <a:ext cx="6804360" cy="51433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2180</TotalTime>
  <Application>LibreOffice/6.0.7.3$Linux_X86_64 LibreOffice_project/00m0$Build-3</Application>
  <Words>311</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2020-02-20T18:00:53Z</dcterms:modified>
  <cp:revision>64</cp:revision>
  <dc:subject/>
  <dc:title>                        Idea/Approach Details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