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4"/>
  </p:sldMasterIdLst>
  <p:sldIdLst>
    <p:sldId id="257" r:id="rId5"/>
    <p:sldId id="259" r:id="rId6"/>
    <p:sldId id="260" r:id="rId7"/>
    <p:sldId id="261" r:id="rId8"/>
    <p:sldId id="271" r:id="rId9"/>
    <p:sldId id="268" r:id="rId10"/>
    <p:sldId id="272" r:id="rId11"/>
    <p:sldId id="274" r:id="rId12"/>
    <p:sldId id="273" r:id="rId13"/>
    <p:sldId id="275" r:id="rId14"/>
    <p:sldId id="276" r:id="rId15"/>
    <p:sldId id="277" r:id="rId16"/>
    <p:sldId id="278" r:id="rId17"/>
    <p:sldId id="279" r:id="rId18"/>
    <p:sldId id="280" r:id="rId19"/>
    <p:sldId id="281" r:id="rId20"/>
    <p:sldId id="282" r:id="rId21"/>
    <p:sldId id="263" r:id="rId22"/>
    <p:sldId id="262" r:id="rId23"/>
    <p:sldId id="265" r:id="rId24"/>
    <p:sldId id="266" r:id="rId25"/>
    <p:sldId id="284" r:id="rId26"/>
    <p:sldId id="285" r:id="rId27"/>
    <p:sldId id="289" r:id="rId28"/>
    <p:sldId id="286" r:id="rId29"/>
    <p:sldId id="287" r:id="rId30"/>
    <p:sldId id="288" r:id="rId31"/>
    <p:sldId id="290" r:id="rId32"/>
    <p:sldId id="291" r:id="rId33"/>
    <p:sldId id="293" r:id="rId34"/>
    <p:sldId id="294" r:id="rId35"/>
    <p:sldId id="295" r:id="rId36"/>
    <p:sldId id="296" r:id="rId37"/>
    <p:sldId id="297" r:id="rId38"/>
    <p:sldId id="298" r:id="rId39"/>
    <p:sldId id="299" r:id="rId40"/>
    <p:sldId id="300"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9184DA70-C731-4C70-880D-CCD4705E623C}" type="datetime1">
              <a:rPr lang="en-US" smtClean="0"/>
              <a:t>4/2/2024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600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5917655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7794234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178379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9799927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2D6E202-B606-4609-B914-27C9371A1F6D}" type="datetime1">
              <a:rPr lang="en-US" smtClean="0"/>
              <a:t>4/2/2024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9498939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2D6E202-B606-4609-B914-27C9371A1F6D}" type="datetime1">
              <a:rPr lang="en-US" smtClean="0"/>
              <a:t>4/2/2024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3565397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612A279-0833-481D-8C56-F67FD0AC6C50}" type="datetime1">
              <a:rPr lang="en-US" smtClean="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851515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587DA83-5663-4C9C-B9AA-0B40A3DAFF81}" type="datetime1">
              <a:rPr lang="en-US" smtClean="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06393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6452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5430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42530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4/2/2024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87752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4/2/2024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4222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4/2/2024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50363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766173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4/2/2024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19133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2D6E202-B606-4609-B914-27C9371A1F6D}" type="datetime1">
              <a:rPr lang="en-US" smtClean="0"/>
              <a:t>4/2/2024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198857538"/>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huggingface.co/cardiffnlp/twitter-roberta-base-sentiment-latest" TargetMode="External"/><Relationship Id="rId2" Type="http://schemas.openxmlformats.org/officeDocument/2006/relationships/hyperlink" Target="https://www.nltk.org/_modules/nltk/sentiment/vader.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stat.yale.edu/Courses/1997-98/101/scatter.ht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119148" y="651932"/>
            <a:ext cx="6253317" cy="2431497"/>
          </a:xfrm>
        </p:spPr>
        <p:txBody>
          <a:bodyPr>
            <a:normAutofit/>
          </a:bodyPr>
          <a:lstStyle/>
          <a:p>
            <a:r>
              <a:rPr lang="en-US" sz="7200" dirty="0"/>
              <a:t>AIRLINE PROJECT</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13553" y="3521271"/>
            <a:ext cx="6269347" cy="2185259"/>
          </a:xfrm>
        </p:spPr>
        <p:txBody>
          <a:bodyPr>
            <a:noAutofit/>
          </a:bodyPr>
          <a:lstStyle/>
          <a:p>
            <a:r>
              <a:rPr lang="en-US" dirty="0">
                <a:solidFill>
                  <a:srgbClr val="FF0000"/>
                </a:solidFill>
              </a:rPr>
              <a:t>TEAM MEMBERS- </a:t>
            </a:r>
          </a:p>
          <a:p>
            <a:r>
              <a:rPr lang="en-US" dirty="0">
                <a:solidFill>
                  <a:schemeClr val="bg2"/>
                </a:solidFill>
              </a:rPr>
              <a:t>AARTI JANGIR (MA23M016)</a:t>
            </a:r>
          </a:p>
          <a:p>
            <a:r>
              <a:rPr lang="en-US" dirty="0">
                <a:solidFill>
                  <a:schemeClr val="bg2"/>
                </a:solidFill>
              </a:rPr>
              <a:t>BADAL KUMAR(MA23M004)</a:t>
            </a:r>
          </a:p>
          <a:p>
            <a:r>
              <a:rPr lang="en-US" dirty="0">
                <a:solidFill>
                  <a:schemeClr val="bg2"/>
                </a:solidFill>
              </a:rPr>
              <a:t>ROHIT KUMAR (MA23M011)</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99620" y="443060"/>
            <a:ext cx="3801187" cy="5920034"/>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753AF95-18DC-34B6-25F7-16DF18CF856B}"/>
              </a:ext>
            </a:extLst>
          </p:cNvPr>
          <p:cNvSpPr>
            <a:spLocks noGrp="1"/>
          </p:cNvSpPr>
          <p:nvPr>
            <p:ph idx="1"/>
          </p:nvPr>
        </p:nvSpPr>
        <p:spPr/>
        <p:txBody>
          <a:bodyPr>
            <a:normAutofit lnSpcReduction="10000"/>
          </a:bodyPr>
          <a:lstStyle/>
          <a:p>
            <a:pPr algn="l"/>
            <a:r>
              <a:rPr lang="en-US" b="1" i="0" dirty="0">
                <a:solidFill>
                  <a:srgbClr val="000000"/>
                </a:solidFill>
                <a:effectLst/>
                <a:latin typeface="+mj-lt"/>
              </a:rPr>
              <a:t>Polarity</a:t>
            </a:r>
            <a:endParaRPr lang="en-US" b="0" i="0" dirty="0">
              <a:solidFill>
                <a:srgbClr val="000000"/>
              </a:solidFill>
              <a:effectLst/>
              <a:latin typeface="+mj-lt"/>
            </a:endParaRPr>
          </a:p>
          <a:p>
            <a:pPr marL="400050" lvl="1" indent="0">
              <a:buNone/>
            </a:pPr>
            <a:r>
              <a:rPr lang="en-US" b="0" i="0" dirty="0">
                <a:solidFill>
                  <a:srgbClr val="000000"/>
                </a:solidFill>
                <a:effectLst/>
                <a:latin typeface="+mj-lt"/>
              </a:rPr>
              <a:t>Although the emotional tone in some sentences can be very apparent and robust (e.g., “It was a </a:t>
            </a:r>
            <a:r>
              <a:rPr lang="en-US" b="1" i="0" dirty="0">
                <a:solidFill>
                  <a:srgbClr val="000000"/>
                </a:solidFill>
                <a:effectLst/>
                <a:latin typeface="+mj-lt"/>
              </a:rPr>
              <a:t>terrible</a:t>
            </a:r>
            <a:r>
              <a:rPr lang="en-US" b="0" i="0" dirty="0">
                <a:solidFill>
                  <a:srgbClr val="000000"/>
                </a:solidFill>
                <a:effectLst/>
                <a:latin typeface="+mj-lt"/>
              </a:rPr>
              <a:t> experience.”), the others are not easily classified as positive, negative, or neutral (e.g., “The service quality is </a:t>
            </a:r>
            <a:r>
              <a:rPr lang="en-US" b="1" i="0" dirty="0">
                <a:solidFill>
                  <a:srgbClr val="000000"/>
                </a:solidFill>
                <a:effectLst/>
                <a:latin typeface="+mj-lt"/>
              </a:rPr>
              <a:t>not mentionable</a:t>
            </a:r>
            <a:r>
              <a:rPr lang="en-US" b="0" i="0" dirty="0">
                <a:solidFill>
                  <a:srgbClr val="000000"/>
                </a:solidFill>
                <a:effectLst/>
                <a:latin typeface="+mj-lt"/>
              </a:rPr>
              <a:t>.”). So, the polarity of the statement cannot always be easily inferred by the algorithms.</a:t>
            </a:r>
          </a:p>
          <a:p>
            <a:pPr algn="l"/>
            <a:r>
              <a:rPr lang="en-US" b="1" i="0" dirty="0">
                <a:solidFill>
                  <a:srgbClr val="000000"/>
                </a:solidFill>
                <a:effectLst/>
                <a:latin typeface="+mj-lt"/>
              </a:rPr>
              <a:t> Negation Detection </a:t>
            </a:r>
          </a:p>
          <a:p>
            <a:pPr marL="400050" lvl="1" indent="0">
              <a:buNone/>
            </a:pPr>
            <a:r>
              <a:rPr lang="en-US" sz="1800" b="0" i="0" dirty="0">
                <a:solidFill>
                  <a:srgbClr val="000000"/>
                </a:solidFill>
                <a:effectLst/>
                <a:latin typeface="+mj-lt"/>
              </a:rPr>
              <a:t>Just because a sentence contains negation (e.g., no, not, -non, -less, -dis), it does not mean that the overall sentiment of the statement is negative. Current negation detection methods are not </a:t>
            </a:r>
            <a:r>
              <a:rPr lang="en-US" sz="1800" dirty="0">
                <a:solidFill>
                  <a:srgbClr val="000000"/>
                </a:solidFill>
                <a:latin typeface="+mj-lt"/>
              </a:rPr>
              <a:t>sufficient </a:t>
            </a:r>
            <a:r>
              <a:rPr lang="en-US" sz="1800" b="0" i="0" dirty="0">
                <a:solidFill>
                  <a:srgbClr val="000000"/>
                </a:solidFill>
                <a:effectLst/>
                <a:latin typeface="+mj-lt"/>
              </a:rPr>
              <a:t>to classify the sentiment correctly. For instance, “It was not unpleasant” is a statement with negation and can be classified by the algorithm as negative, but it conveys a positive meaning. </a:t>
            </a:r>
          </a:p>
          <a:p>
            <a:pPr algn="l"/>
            <a:endParaRPr lang="en-US" b="0" i="0" dirty="0">
              <a:solidFill>
                <a:srgbClr val="000000"/>
              </a:solidFill>
              <a:effectLst/>
              <a:latin typeface="__Work_Sans_5b7e72"/>
            </a:endParaRPr>
          </a:p>
        </p:txBody>
      </p:sp>
    </p:spTree>
    <p:extLst>
      <p:ext uri="{BB962C8B-B14F-4D97-AF65-F5344CB8AC3E}">
        <p14:creationId xmlns:p14="http://schemas.microsoft.com/office/powerpoint/2010/main" val="2697251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34AC7E-688E-4C40-DF90-78DFB8C6FF3A}"/>
              </a:ext>
            </a:extLst>
          </p:cNvPr>
          <p:cNvSpPr>
            <a:spLocks noGrp="1"/>
          </p:cNvSpPr>
          <p:nvPr>
            <p:ph idx="1"/>
          </p:nvPr>
        </p:nvSpPr>
        <p:spPr/>
        <p:txBody>
          <a:bodyPr/>
          <a:lstStyle/>
          <a:p>
            <a:r>
              <a:rPr lang="en-US" b="1" i="0" dirty="0">
                <a:solidFill>
                  <a:srgbClr val="000000"/>
                </a:solidFill>
                <a:effectLst/>
                <a:latin typeface="+mj-lt"/>
              </a:rPr>
              <a:t>Emojis</a:t>
            </a:r>
          </a:p>
          <a:p>
            <a:pPr marL="0" indent="0">
              <a:buNone/>
            </a:pPr>
            <a:r>
              <a:rPr lang="en-US" b="0" i="0" dirty="0">
                <a:solidFill>
                  <a:srgbClr val="000000"/>
                </a:solidFill>
                <a:effectLst/>
                <a:latin typeface="+mj-lt"/>
              </a:rPr>
              <a:t>	Emojis have become a part of daily life and are more </a:t>
            </a:r>
            <a:r>
              <a:rPr lang="en-US" dirty="0">
                <a:latin typeface="+mj-lt"/>
              </a:rPr>
              <a:t>effective </a:t>
            </a:r>
            <a:r>
              <a:rPr lang="en-US" b="0" i="0" dirty="0">
                <a:solidFill>
                  <a:srgbClr val="000000"/>
                </a:solidFill>
                <a:effectLst/>
                <a:latin typeface="+mj-lt"/>
              </a:rPr>
              <a:t>in expressing one’s 	sentiment compared to words. However, as the sentiment analysis tools depend on 	written texts, emojis cannot be classified accurately and thus are removed from many 	analyses. In turn, one ends up with a noncomprehensive analysis.</a:t>
            </a:r>
            <a:endParaRPr lang="en-IN" dirty="0">
              <a:latin typeface="+mj-lt"/>
            </a:endParaRPr>
          </a:p>
        </p:txBody>
      </p:sp>
    </p:spTree>
    <p:extLst>
      <p:ext uri="{BB962C8B-B14F-4D97-AF65-F5344CB8AC3E}">
        <p14:creationId xmlns:p14="http://schemas.microsoft.com/office/powerpoint/2010/main" val="301761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AA6ED-4191-9F76-1672-D060853B9E38}"/>
              </a:ext>
            </a:extLst>
          </p:cNvPr>
          <p:cNvSpPr>
            <a:spLocks noGrp="1"/>
          </p:cNvSpPr>
          <p:nvPr>
            <p:ph type="title"/>
          </p:nvPr>
        </p:nvSpPr>
        <p:spPr/>
        <p:txBody>
          <a:bodyPr/>
          <a:lstStyle/>
          <a:p>
            <a:r>
              <a:rPr lang="en-IN" dirty="0"/>
              <a:t>VADER VS </a:t>
            </a:r>
            <a:r>
              <a:rPr lang="en-IN" dirty="0" err="1"/>
              <a:t>roBERTA</a:t>
            </a:r>
            <a:endParaRPr lang="en-IN" dirty="0"/>
          </a:p>
        </p:txBody>
      </p:sp>
      <p:sp>
        <p:nvSpPr>
          <p:cNvPr id="3" name="Content Placeholder 2">
            <a:extLst>
              <a:ext uri="{FF2B5EF4-FFF2-40B4-BE49-F238E27FC236}">
                <a16:creationId xmlns:a16="http://schemas.microsoft.com/office/drawing/2014/main" id="{7DCF4A71-B67C-90A4-D644-6E7EEAB10FC9}"/>
              </a:ext>
            </a:extLst>
          </p:cNvPr>
          <p:cNvSpPr>
            <a:spLocks noGrp="1"/>
          </p:cNvSpPr>
          <p:nvPr>
            <p:ph idx="1"/>
          </p:nvPr>
        </p:nvSpPr>
        <p:spPr/>
        <p:txBody>
          <a:bodyPr/>
          <a:lstStyle/>
          <a:p>
            <a:r>
              <a:rPr lang="en-US" b="0" i="0" dirty="0">
                <a:solidFill>
                  <a:srgbClr val="242424"/>
                </a:solidFill>
                <a:effectLst/>
                <a:latin typeface="+mj-lt"/>
              </a:rPr>
              <a:t>One of the well-known rule-based algorithms is </a:t>
            </a:r>
            <a:r>
              <a:rPr lang="en-US" b="0" i="0" u="sng" dirty="0">
                <a:solidFill>
                  <a:schemeClr val="tx1"/>
                </a:solidFill>
                <a:effectLst/>
                <a:latin typeface="+mj-lt"/>
                <a:hlinkClick r:id="rId2">
                  <a:extLst>
                    <a:ext uri="{A12FA001-AC4F-418D-AE19-62706E023703}">
                      <ahyp:hlinkClr xmlns:ahyp="http://schemas.microsoft.com/office/drawing/2018/hyperlinkcolor" val="tx"/>
                    </a:ext>
                  </a:extLst>
                </a:hlinkClick>
              </a:rPr>
              <a:t>VADER from the NLTK</a:t>
            </a:r>
            <a:r>
              <a:rPr lang="en-US" b="0" i="0" dirty="0">
                <a:solidFill>
                  <a:srgbClr val="242424"/>
                </a:solidFill>
                <a:effectLst/>
                <a:latin typeface="+mj-lt"/>
              </a:rPr>
              <a:t> package. According to developers, it is </a:t>
            </a:r>
            <a:r>
              <a:rPr lang="en-US" b="0" dirty="0">
                <a:solidFill>
                  <a:srgbClr val="242424"/>
                </a:solidFill>
                <a:effectLst/>
                <a:latin typeface="+mj-lt"/>
              </a:rPr>
              <a:t>specifically attuned to sentiments expressed in social media</a:t>
            </a:r>
            <a:r>
              <a:rPr lang="en-US" b="0" i="1" dirty="0">
                <a:solidFill>
                  <a:srgbClr val="242424"/>
                </a:solidFill>
                <a:effectLst/>
                <a:latin typeface="+mj-lt"/>
              </a:rPr>
              <a:t>.</a:t>
            </a:r>
            <a:r>
              <a:rPr lang="en-US" b="0" i="0" dirty="0">
                <a:solidFill>
                  <a:srgbClr val="242424"/>
                </a:solidFill>
                <a:effectLst/>
                <a:latin typeface="+mj-lt"/>
              </a:rPr>
              <a:t> It is quite easy to implement yet a very powerful model. Another algorithm, I will talk about is a deep learning-based algorithm — </a:t>
            </a:r>
            <a:r>
              <a:rPr lang="en-US" b="0" i="0" u="sng" dirty="0">
                <a:solidFill>
                  <a:schemeClr val="tx1"/>
                </a:solidFill>
                <a:effectLst/>
                <a:latin typeface="+mj-lt"/>
                <a:hlinkClick r:id="rId3">
                  <a:extLst>
                    <a:ext uri="{A12FA001-AC4F-418D-AE19-62706E023703}">
                      <ahyp:hlinkClr xmlns:ahyp="http://schemas.microsoft.com/office/drawing/2018/hyperlinkcolor" val="tx"/>
                    </a:ext>
                  </a:extLst>
                </a:hlinkClick>
              </a:rPr>
              <a:t>Twitter-</a:t>
            </a:r>
            <a:r>
              <a:rPr lang="en-US" b="0" i="0" u="sng" dirty="0" err="1">
                <a:solidFill>
                  <a:schemeClr val="tx1"/>
                </a:solidFill>
                <a:effectLst/>
                <a:latin typeface="+mj-lt"/>
                <a:hlinkClick r:id="rId3">
                  <a:extLst>
                    <a:ext uri="{A12FA001-AC4F-418D-AE19-62706E023703}">
                      <ahyp:hlinkClr xmlns:ahyp="http://schemas.microsoft.com/office/drawing/2018/hyperlinkcolor" val="tx"/>
                    </a:ext>
                  </a:extLst>
                </a:hlinkClick>
              </a:rPr>
              <a:t>roBERTa</a:t>
            </a:r>
            <a:r>
              <a:rPr lang="en-US" b="0" i="0" u="sng" dirty="0">
                <a:solidFill>
                  <a:schemeClr val="tx1"/>
                </a:solidFill>
                <a:effectLst/>
                <a:latin typeface="+mj-lt"/>
                <a:hlinkClick r:id="rId3">
                  <a:extLst>
                    <a:ext uri="{A12FA001-AC4F-418D-AE19-62706E023703}">
                      <ahyp:hlinkClr xmlns:ahyp="http://schemas.microsoft.com/office/drawing/2018/hyperlinkcolor" val="tx"/>
                    </a:ext>
                  </a:extLst>
                </a:hlinkClick>
              </a:rPr>
              <a:t> from the TRANSFORMERS package</a:t>
            </a:r>
            <a:r>
              <a:rPr lang="en-US" b="0" i="0" dirty="0">
                <a:solidFill>
                  <a:schemeClr val="tx1"/>
                </a:solidFill>
                <a:effectLst/>
                <a:latin typeface="+mj-lt"/>
              </a:rPr>
              <a:t>. </a:t>
            </a:r>
            <a:r>
              <a:rPr lang="en-US" b="0" i="0" dirty="0">
                <a:solidFill>
                  <a:srgbClr val="242424"/>
                </a:solidFill>
                <a:effectLst/>
                <a:latin typeface="+mj-lt"/>
              </a:rPr>
              <a:t>This model was pretrained with 124 million tweets and finetuned for sentiment analysis. Both of the models do not require any training, which means they can be directly applied to textual data out of the box.</a:t>
            </a:r>
          </a:p>
          <a:p>
            <a:endParaRPr lang="en-IN" dirty="0"/>
          </a:p>
        </p:txBody>
      </p:sp>
    </p:spTree>
    <p:extLst>
      <p:ext uri="{BB962C8B-B14F-4D97-AF65-F5344CB8AC3E}">
        <p14:creationId xmlns:p14="http://schemas.microsoft.com/office/powerpoint/2010/main" val="1185395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06A0A-BCE1-3641-DDCC-406FBB81E729}"/>
              </a:ext>
            </a:extLst>
          </p:cNvPr>
          <p:cNvSpPr>
            <a:spLocks noGrp="1"/>
          </p:cNvSpPr>
          <p:nvPr>
            <p:ph type="title"/>
          </p:nvPr>
        </p:nvSpPr>
        <p:spPr/>
        <p:txBody>
          <a:bodyPr/>
          <a:lstStyle/>
          <a:p>
            <a:r>
              <a:rPr lang="en-IN" dirty="0"/>
              <a:t>implementation</a:t>
            </a:r>
          </a:p>
        </p:txBody>
      </p:sp>
      <p:sp>
        <p:nvSpPr>
          <p:cNvPr id="3" name="Content Placeholder 2">
            <a:extLst>
              <a:ext uri="{FF2B5EF4-FFF2-40B4-BE49-F238E27FC236}">
                <a16:creationId xmlns:a16="http://schemas.microsoft.com/office/drawing/2014/main" id="{7409EF34-D4C9-7784-DCBF-160639930D2C}"/>
              </a:ext>
            </a:extLst>
          </p:cNvPr>
          <p:cNvSpPr>
            <a:spLocks noGrp="1"/>
          </p:cNvSpPr>
          <p:nvPr>
            <p:ph idx="1"/>
          </p:nvPr>
        </p:nvSpPr>
        <p:spPr/>
        <p:txBody>
          <a:bodyPr/>
          <a:lstStyle/>
          <a:p>
            <a:pPr algn="l"/>
            <a:r>
              <a:rPr lang="en-US" b="1" i="0" dirty="0">
                <a:solidFill>
                  <a:srgbClr val="242424"/>
                </a:solidFill>
                <a:effectLst/>
                <a:latin typeface="+mj-lt"/>
              </a:rPr>
              <a:t>VADER Implementation</a:t>
            </a:r>
          </a:p>
          <a:p>
            <a:pPr marL="0" indent="0" algn="l">
              <a:buNone/>
            </a:pPr>
            <a:r>
              <a:rPr lang="en-US" b="0" i="0" dirty="0">
                <a:solidFill>
                  <a:srgbClr val="242424"/>
                </a:solidFill>
                <a:effectLst/>
                <a:latin typeface="+mj-lt"/>
              </a:rPr>
              <a:t>	For VADER, clean your data as much as possible, i.e. remove mentions (usernames), URLs, hashtag symbols, and so on. As I said, it is quite easy to implement,</a:t>
            </a:r>
          </a:p>
          <a:p>
            <a:pPr algn="l"/>
            <a:r>
              <a:rPr lang="en-US" b="1" i="0" dirty="0" err="1">
                <a:solidFill>
                  <a:srgbClr val="242424"/>
                </a:solidFill>
                <a:effectLst/>
                <a:latin typeface="+mj-lt"/>
              </a:rPr>
              <a:t>roBERTa</a:t>
            </a:r>
            <a:r>
              <a:rPr lang="en-US" b="1" i="0" dirty="0">
                <a:solidFill>
                  <a:srgbClr val="242424"/>
                </a:solidFill>
                <a:effectLst/>
                <a:latin typeface="+mj-lt"/>
              </a:rPr>
              <a:t> Implementation</a:t>
            </a:r>
          </a:p>
          <a:p>
            <a:pPr marL="0" indent="0" algn="l">
              <a:buNone/>
            </a:pPr>
            <a:r>
              <a:rPr lang="en-US" b="0" i="0" dirty="0">
                <a:solidFill>
                  <a:srgbClr val="242424"/>
                </a:solidFill>
                <a:effectLst/>
                <a:latin typeface="+mj-lt"/>
              </a:rPr>
              <a:t>	Twitter-</a:t>
            </a:r>
            <a:r>
              <a:rPr lang="en-US" b="0" i="0" dirty="0" err="1">
                <a:solidFill>
                  <a:srgbClr val="242424"/>
                </a:solidFill>
                <a:effectLst/>
                <a:latin typeface="+mj-lt"/>
              </a:rPr>
              <a:t>roBERTa</a:t>
            </a:r>
            <a:r>
              <a:rPr lang="en-US" b="0" i="0" dirty="0">
                <a:solidFill>
                  <a:srgbClr val="242424"/>
                </a:solidFill>
                <a:effectLst/>
                <a:latin typeface="+mj-lt"/>
              </a:rPr>
              <a:t> implementation is a bit more complicated than VADER, particularly 	because it does not provide a compound score we need to calculate ourselves.</a:t>
            </a:r>
          </a:p>
          <a:p>
            <a:endParaRPr lang="en-IN" dirty="0"/>
          </a:p>
        </p:txBody>
      </p:sp>
    </p:spTree>
    <p:extLst>
      <p:ext uri="{BB962C8B-B14F-4D97-AF65-F5344CB8AC3E}">
        <p14:creationId xmlns:p14="http://schemas.microsoft.com/office/powerpoint/2010/main" val="678293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D1EBC-B0E1-8B5C-A3AC-2EB39222C675}"/>
              </a:ext>
            </a:extLst>
          </p:cNvPr>
          <p:cNvSpPr>
            <a:spLocks noGrp="1"/>
          </p:cNvSpPr>
          <p:nvPr>
            <p:ph type="title"/>
          </p:nvPr>
        </p:nvSpPr>
        <p:spPr/>
        <p:txBody>
          <a:bodyPr/>
          <a:lstStyle/>
          <a:p>
            <a:r>
              <a:rPr lang="en-IN" dirty="0"/>
              <a:t>Time required for Predictions</a:t>
            </a:r>
          </a:p>
        </p:txBody>
      </p:sp>
      <p:sp>
        <p:nvSpPr>
          <p:cNvPr id="3" name="Content Placeholder 2">
            <a:extLst>
              <a:ext uri="{FF2B5EF4-FFF2-40B4-BE49-F238E27FC236}">
                <a16:creationId xmlns:a16="http://schemas.microsoft.com/office/drawing/2014/main" id="{8DA07C7B-A0D6-EA0B-5788-82C63CE400D7}"/>
              </a:ext>
            </a:extLst>
          </p:cNvPr>
          <p:cNvSpPr>
            <a:spLocks noGrp="1"/>
          </p:cNvSpPr>
          <p:nvPr>
            <p:ph idx="1"/>
          </p:nvPr>
        </p:nvSpPr>
        <p:spPr/>
        <p:txBody>
          <a:bodyPr>
            <a:normAutofit fontScale="92500" lnSpcReduction="10000"/>
          </a:bodyPr>
          <a:lstStyle/>
          <a:p>
            <a:pPr algn="l"/>
            <a:r>
              <a:rPr lang="en-US" b="1" i="0" dirty="0">
                <a:solidFill>
                  <a:srgbClr val="242424"/>
                </a:solidFill>
                <a:effectLst/>
                <a:latin typeface="+mj-lt"/>
                <a:cs typeface="Times New Roman" panose="02020603050405020304" pitchFamily="18" charset="0"/>
              </a:rPr>
              <a:t>Time Required for Predictions</a:t>
            </a:r>
            <a:endParaRPr lang="en-US" b="0" i="0" dirty="0">
              <a:solidFill>
                <a:srgbClr val="242424"/>
              </a:solidFill>
              <a:effectLst/>
              <a:latin typeface="+mj-lt"/>
              <a:cs typeface="Times New Roman" panose="02020603050405020304" pitchFamily="18" charset="0"/>
            </a:endParaRPr>
          </a:p>
          <a:p>
            <a:pPr marL="400050" lvl="1" indent="0">
              <a:buNone/>
            </a:pPr>
            <a:r>
              <a:rPr lang="en-US" sz="1800" b="0" i="0" dirty="0">
                <a:solidFill>
                  <a:srgbClr val="242424"/>
                </a:solidFill>
                <a:effectLst/>
                <a:latin typeface="+mj-lt"/>
                <a:cs typeface="Times New Roman" panose="02020603050405020304" pitchFamily="18" charset="0"/>
              </a:rPr>
              <a:t>In the above two sections, we saw that accuracy of </a:t>
            </a:r>
            <a:r>
              <a:rPr lang="en-US" sz="1800" b="0" i="0" dirty="0" err="1">
                <a:solidFill>
                  <a:srgbClr val="242424"/>
                </a:solidFill>
                <a:effectLst/>
                <a:latin typeface="+mj-lt"/>
                <a:cs typeface="Times New Roman" panose="02020603050405020304" pitchFamily="18" charset="0"/>
              </a:rPr>
              <a:t>roBERTa</a:t>
            </a:r>
            <a:r>
              <a:rPr lang="en-US" sz="1800" b="0" i="0" dirty="0">
                <a:solidFill>
                  <a:srgbClr val="242424"/>
                </a:solidFill>
                <a:effectLst/>
                <a:latin typeface="+mj-lt"/>
                <a:cs typeface="Times New Roman" panose="02020603050405020304" pitchFamily="18" charset="0"/>
              </a:rPr>
              <a:t> is much higher and reflects more reality. But in the world of data science, accuracy is not alone as a determining factor. Since computational resources are limited, one of the requirements for a model is that it should be computationally light as much as possible, particularly for production.</a:t>
            </a:r>
            <a:br>
              <a:rPr lang="en-US" sz="1800" b="0" i="0" dirty="0">
                <a:solidFill>
                  <a:srgbClr val="242424"/>
                </a:solidFill>
                <a:effectLst/>
                <a:latin typeface="+mj-lt"/>
                <a:cs typeface="Times New Roman" panose="02020603050405020304" pitchFamily="18" charset="0"/>
              </a:rPr>
            </a:br>
            <a:r>
              <a:rPr lang="en-US" sz="1800" b="0" i="0" dirty="0">
                <a:solidFill>
                  <a:srgbClr val="242424"/>
                </a:solidFill>
                <a:effectLst/>
                <a:latin typeface="+mj-lt"/>
                <a:cs typeface="Times New Roman" panose="02020603050405020304" pitchFamily="18" charset="0"/>
              </a:rPr>
              <a:t>It was already obvious from the implementation code snippets that VADER is much easier to apply compared to </a:t>
            </a:r>
            <a:r>
              <a:rPr lang="en-US" sz="1800" b="0" i="0" dirty="0" err="1">
                <a:solidFill>
                  <a:srgbClr val="242424"/>
                </a:solidFill>
                <a:effectLst/>
                <a:latin typeface="+mj-lt"/>
                <a:cs typeface="Times New Roman" panose="02020603050405020304" pitchFamily="18" charset="0"/>
              </a:rPr>
              <a:t>roBERTa</a:t>
            </a:r>
            <a:r>
              <a:rPr lang="en-US" sz="1800" b="0" i="0" dirty="0">
                <a:solidFill>
                  <a:srgbClr val="242424"/>
                </a:solidFill>
                <a:effectLst/>
                <a:latin typeface="+mj-lt"/>
                <a:cs typeface="Times New Roman" panose="02020603050405020304" pitchFamily="18" charset="0"/>
              </a:rPr>
              <a:t>. Moreover, in the following figure, you can see how much VADER is fast than </a:t>
            </a:r>
            <a:r>
              <a:rPr lang="en-US" sz="1800" b="0" i="0" dirty="0" err="1">
                <a:solidFill>
                  <a:srgbClr val="242424"/>
                </a:solidFill>
                <a:effectLst/>
                <a:latin typeface="+mj-lt"/>
                <a:cs typeface="Times New Roman" panose="02020603050405020304" pitchFamily="18" charset="0"/>
              </a:rPr>
              <a:t>roBERTa</a:t>
            </a:r>
            <a:r>
              <a:rPr lang="en-US" sz="1800" b="0" i="0" dirty="0">
                <a:solidFill>
                  <a:srgbClr val="242424"/>
                </a:solidFill>
                <a:effectLst/>
                <a:latin typeface="+mj-lt"/>
                <a:cs typeface="Times New Roman" panose="02020603050405020304" pitchFamily="18" charset="0"/>
              </a:rPr>
              <a:t>. On my personal laptop, VADER predicted sentiment of 1000 tweets only in 0.31 seconds. Contrary, </a:t>
            </a:r>
            <a:r>
              <a:rPr lang="en-US" sz="1800" b="0" i="0" dirty="0" err="1">
                <a:solidFill>
                  <a:srgbClr val="242424"/>
                </a:solidFill>
                <a:effectLst/>
                <a:latin typeface="+mj-lt"/>
                <a:cs typeface="Times New Roman" panose="02020603050405020304" pitchFamily="18" charset="0"/>
              </a:rPr>
              <a:t>roBERTa</a:t>
            </a:r>
            <a:r>
              <a:rPr lang="en-US" sz="1800" b="0" i="0" dirty="0">
                <a:solidFill>
                  <a:srgbClr val="242424"/>
                </a:solidFill>
                <a:effectLst/>
                <a:latin typeface="+mj-lt"/>
                <a:cs typeface="Times New Roman" panose="02020603050405020304" pitchFamily="18" charset="0"/>
              </a:rPr>
              <a:t> did the same task in 42.6 seconds (~130-fold slower).</a:t>
            </a:r>
          </a:p>
          <a:p>
            <a:pPr marL="0" indent="0">
              <a:buNone/>
            </a:pPr>
            <a:br>
              <a:rPr lang="en-US" dirty="0">
                <a:effectLst/>
              </a:rPr>
            </a:br>
            <a:endParaRPr lang="en-IN" dirty="0"/>
          </a:p>
        </p:txBody>
      </p:sp>
    </p:spTree>
    <p:extLst>
      <p:ext uri="{BB962C8B-B14F-4D97-AF65-F5344CB8AC3E}">
        <p14:creationId xmlns:p14="http://schemas.microsoft.com/office/powerpoint/2010/main" val="3016247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0EF5D0-CE85-11CB-1299-ED582818E180}"/>
              </a:ext>
            </a:extLst>
          </p:cNvPr>
          <p:cNvSpPr>
            <a:spLocks noGrp="1"/>
          </p:cNvSpPr>
          <p:nvPr>
            <p:ph idx="1"/>
          </p:nvPr>
        </p:nvSpPr>
        <p:spPr/>
        <p:txBody>
          <a:bodyPr/>
          <a:lstStyle/>
          <a:p>
            <a:pPr marL="400050" lvl="1" indent="0">
              <a:buNone/>
            </a:pPr>
            <a:r>
              <a:rPr lang="en-US" sz="2000" dirty="0">
                <a:solidFill>
                  <a:srgbClr val="242424"/>
                </a:solidFill>
                <a:latin typeface="+mj-lt"/>
                <a:cs typeface="Times New Roman" panose="02020603050405020304" pitchFamily="18" charset="0"/>
              </a:rPr>
              <a:t>D</a:t>
            </a:r>
            <a:r>
              <a:rPr lang="en-US" sz="2000" b="0" i="0" dirty="0">
                <a:solidFill>
                  <a:srgbClr val="242424"/>
                </a:solidFill>
                <a:effectLst/>
                <a:latin typeface="+mj-lt"/>
                <a:cs typeface="Times New Roman" panose="02020603050405020304" pitchFamily="18" charset="0"/>
              </a:rPr>
              <a:t>epending on the task and computational resources available one can select VADER or </a:t>
            </a:r>
            <a:r>
              <a:rPr lang="en-US" sz="2000" b="0" i="0" dirty="0" err="1">
                <a:solidFill>
                  <a:srgbClr val="242424"/>
                </a:solidFill>
                <a:effectLst/>
                <a:latin typeface="+mj-lt"/>
                <a:cs typeface="Times New Roman" panose="02020603050405020304" pitchFamily="18" charset="0"/>
              </a:rPr>
              <a:t>roBERTa</a:t>
            </a:r>
            <a:r>
              <a:rPr lang="en-US" sz="2000" b="0" i="0" dirty="0">
                <a:solidFill>
                  <a:srgbClr val="242424"/>
                </a:solidFill>
                <a:effectLst/>
                <a:latin typeface="+mj-lt"/>
                <a:cs typeface="Times New Roman" panose="02020603050405020304" pitchFamily="18" charset="0"/>
              </a:rPr>
              <a:t>. However, </a:t>
            </a:r>
            <a:r>
              <a:rPr lang="en-US" sz="2000" b="1" i="0" dirty="0">
                <a:solidFill>
                  <a:srgbClr val="242424"/>
                </a:solidFill>
                <a:effectLst/>
                <a:latin typeface="+mj-lt"/>
                <a:cs typeface="Times New Roman" panose="02020603050405020304" pitchFamily="18" charset="0"/>
              </a:rPr>
              <a:t>with a minimalistic amount of data pre-processing and incredible accuracy, Twitter-</a:t>
            </a:r>
            <a:r>
              <a:rPr lang="en-US" sz="2000" b="1" i="0" dirty="0" err="1">
                <a:solidFill>
                  <a:srgbClr val="242424"/>
                </a:solidFill>
                <a:effectLst/>
                <a:latin typeface="+mj-lt"/>
                <a:cs typeface="Times New Roman" panose="02020603050405020304" pitchFamily="18" charset="0"/>
              </a:rPr>
              <a:t>roBERTa</a:t>
            </a:r>
            <a:r>
              <a:rPr lang="en-US" sz="2000" b="1" i="0" dirty="0">
                <a:solidFill>
                  <a:srgbClr val="242424"/>
                </a:solidFill>
                <a:effectLst/>
                <a:latin typeface="+mj-lt"/>
                <a:cs typeface="Times New Roman" panose="02020603050405020304" pitchFamily="18" charset="0"/>
              </a:rPr>
              <a:t> seems more promising, especially if the amount of data is not so </a:t>
            </a:r>
            <a:r>
              <a:rPr lang="en-US" sz="2000" b="1" i="0" dirty="0">
                <a:solidFill>
                  <a:srgbClr val="242424"/>
                </a:solidFill>
                <a:effectLst/>
                <a:latin typeface="+mj-lt"/>
              </a:rPr>
              <a:t>big.</a:t>
            </a:r>
            <a:endParaRPr lang="en-US" sz="2000" b="0" i="0" dirty="0">
              <a:solidFill>
                <a:srgbClr val="242424"/>
              </a:solidFill>
              <a:effectLst/>
              <a:latin typeface="+mj-lt"/>
            </a:endParaRPr>
          </a:p>
          <a:p>
            <a:endParaRPr lang="en-IN" dirty="0"/>
          </a:p>
        </p:txBody>
      </p:sp>
    </p:spTree>
    <p:extLst>
      <p:ext uri="{BB962C8B-B14F-4D97-AF65-F5344CB8AC3E}">
        <p14:creationId xmlns:p14="http://schemas.microsoft.com/office/powerpoint/2010/main" val="1837756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A158-6B51-73E1-448C-F50D75C019A4}"/>
              </a:ext>
            </a:extLst>
          </p:cNvPr>
          <p:cNvSpPr>
            <a:spLocks noGrp="1"/>
          </p:cNvSpPr>
          <p:nvPr>
            <p:ph type="title"/>
          </p:nvPr>
        </p:nvSpPr>
        <p:spPr/>
        <p:txBody>
          <a:bodyPr/>
          <a:lstStyle/>
          <a:p>
            <a:r>
              <a:rPr lang="en-IN" dirty="0"/>
              <a:t>Linear regression</a:t>
            </a:r>
          </a:p>
        </p:txBody>
      </p:sp>
      <p:sp>
        <p:nvSpPr>
          <p:cNvPr id="3" name="Content Placeholder 2">
            <a:extLst>
              <a:ext uri="{FF2B5EF4-FFF2-40B4-BE49-F238E27FC236}">
                <a16:creationId xmlns:a16="http://schemas.microsoft.com/office/drawing/2014/main" id="{45C69E49-D555-FBFA-B116-9B31F114F397}"/>
              </a:ext>
            </a:extLst>
          </p:cNvPr>
          <p:cNvSpPr>
            <a:spLocks noGrp="1"/>
          </p:cNvSpPr>
          <p:nvPr>
            <p:ph idx="1"/>
          </p:nvPr>
        </p:nvSpPr>
        <p:spPr/>
        <p:txBody>
          <a:bodyPr>
            <a:normAutofit/>
          </a:bodyPr>
          <a:lstStyle/>
          <a:p>
            <a:pPr algn="l"/>
            <a:r>
              <a:rPr lang="en-US" b="0" i="0" dirty="0">
                <a:solidFill>
                  <a:srgbClr val="000000"/>
                </a:solidFill>
                <a:effectLst/>
                <a:latin typeface="+mj-lt"/>
              </a:rPr>
              <a:t>Linear regression attempts to model the relationship between two variables by fitting a linear equation to observed data. One variable is considered to be an explanatory variable, and the other is considered to be a dependent variable. For example, a modeler might want to relate the weights of individuals to their heights using a linear regression model. Before attempting to fit a linear model to observed data, a modeler should first determine whether or not there is a relationship between the variables of interest. This does not necessarily imply that one variable </a:t>
            </a:r>
            <a:r>
              <a:rPr lang="en-US" b="0" i="1" dirty="0">
                <a:solidFill>
                  <a:srgbClr val="000000"/>
                </a:solidFill>
                <a:effectLst/>
                <a:latin typeface="+mj-lt"/>
              </a:rPr>
              <a:t>causes</a:t>
            </a:r>
            <a:r>
              <a:rPr lang="en-US" b="0" i="0" dirty="0">
                <a:solidFill>
                  <a:srgbClr val="000000"/>
                </a:solidFill>
                <a:effectLst/>
                <a:latin typeface="+mj-lt"/>
              </a:rPr>
              <a:t> the other (for example, higher SAT scores do not </a:t>
            </a:r>
            <a:r>
              <a:rPr lang="en-US" b="0" i="1" dirty="0">
                <a:solidFill>
                  <a:srgbClr val="000000"/>
                </a:solidFill>
                <a:effectLst/>
                <a:latin typeface="+mj-lt"/>
              </a:rPr>
              <a:t>cause</a:t>
            </a:r>
            <a:r>
              <a:rPr lang="en-US" b="0" i="0" dirty="0">
                <a:solidFill>
                  <a:srgbClr val="000000"/>
                </a:solidFill>
                <a:effectLst/>
                <a:latin typeface="+mj-lt"/>
              </a:rPr>
              <a:t> higher college grades), but that there is some significant association between the two variables. A </a:t>
            </a:r>
            <a:r>
              <a:rPr lang="en-US" b="0" i="0" dirty="0">
                <a:solidFill>
                  <a:srgbClr val="000000"/>
                </a:solidFill>
                <a:effectLst/>
                <a:latin typeface="+mj-lt"/>
                <a:hlinkClick r:id="rId2"/>
              </a:rPr>
              <a:t>scatterplot</a:t>
            </a:r>
            <a:r>
              <a:rPr lang="en-US" b="0" i="0" dirty="0">
                <a:solidFill>
                  <a:srgbClr val="000000"/>
                </a:solidFill>
                <a:effectLst/>
                <a:latin typeface="+mj-lt"/>
              </a:rPr>
              <a:t> can be</a:t>
            </a:r>
            <a:endParaRPr lang="en-IN" dirty="0">
              <a:latin typeface="+mj-lt"/>
            </a:endParaRPr>
          </a:p>
        </p:txBody>
      </p:sp>
    </p:spTree>
    <p:extLst>
      <p:ext uri="{BB962C8B-B14F-4D97-AF65-F5344CB8AC3E}">
        <p14:creationId xmlns:p14="http://schemas.microsoft.com/office/powerpoint/2010/main" val="38007227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E0C027-D2AF-81F8-7FA2-CC92F52546A8}"/>
              </a:ext>
            </a:extLst>
          </p:cNvPr>
          <p:cNvSpPr>
            <a:spLocks noGrp="1"/>
          </p:cNvSpPr>
          <p:nvPr>
            <p:ph idx="1"/>
          </p:nvPr>
        </p:nvSpPr>
        <p:spPr/>
        <p:txBody>
          <a:bodyPr/>
          <a:lstStyle/>
          <a:p>
            <a:pPr algn="l"/>
            <a:r>
              <a:rPr lang="en-US" b="0" i="0" dirty="0">
                <a:solidFill>
                  <a:srgbClr val="000000"/>
                </a:solidFill>
                <a:effectLst/>
                <a:latin typeface="+mj-lt"/>
              </a:rPr>
              <a:t>a helpful tool in determining the strength of the relationship between two variables. If there appears to be no association between the proposed explanatory and dependent variables (i.e., the scatterplot does not indicate any increasing or decreasing trends), then fitting a linear regression model to the data probably will not provide a useful model. A valuable numerical measure of association between two variables is the </a:t>
            </a:r>
            <a:r>
              <a:rPr lang="en-US" dirty="0">
                <a:solidFill>
                  <a:srgbClr val="000000"/>
                </a:solidFill>
                <a:latin typeface="+mj-lt"/>
              </a:rPr>
              <a:t>correlation coefficient</a:t>
            </a:r>
            <a:r>
              <a:rPr lang="en-US" b="0" i="0" dirty="0">
                <a:solidFill>
                  <a:srgbClr val="000000"/>
                </a:solidFill>
                <a:effectLst/>
                <a:latin typeface="+mj-lt"/>
              </a:rPr>
              <a:t>, which is a value between -1 and 1 indicating the strength of the association of the observed data for the two variables.</a:t>
            </a:r>
          </a:p>
          <a:p>
            <a:pPr algn="l"/>
            <a:r>
              <a:rPr lang="en-US" b="0" i="0" dirty="0">
                <a:solidFill>
                  <a:srgbClr val="000000"/>
                </a:solidFill>
                <a:effectLst/>
                <a:latin typeface="+mj-lt"/>
              </a:rPr>
              <a:t>A linear regression line has an equation of the form </a:t>
            </a:r>
            <a:r>
              <a:rPr lang="en-US" b="1" i="1" dirty="0">
                <a:solidFill>
                  <a:srgbClr val="000000"/>
                </a:solidFill>
                <a:effectLst/>
                <a:latin typeface="+mj-lt"/>
              </a:rPr>
              <a:t>Y = a + </a:t>
            </a:r>
            <a:r>
              <a:rPr lang="en-US" b="1" i="1" dirty="0" err="1">
                <a:solidFill>
                  <a:srgbClr val="000000"/>
                </a:solidFill>
                <a:effectLst/>
                <a:latin typeface="+mj-lt"/>
              </a:rPr>
              <a:t>bX</a:t>
            </a:r>
            <a:r>
              <a:rPr lang="en-US" b="0" i="0" dirty="0">
                <a:solidFill>
                  <a:srgbClr val="000000"/>
                </a:solidFill>
                <a:effectLst/>
                <a:latin typeface="+mj-lt"/>
              </a:rPr>
              <a:t>, where </a:t>
            </a:r>
            <a:r>
              <a:rPr lang="en-US" b="1" i="1" dirty="0">
                <a:solidFill>
                  <a:srgbClr val="000000"/>
                </a:solidFill>
                <a:effectLst/>
                <a:latin typeface="+mj-lt"/>
              </a:rPr>
              <a:t>X</a:t>
            </a:r>
            <a:r>
              <a:rPr lang="en-US" b="0" i="0" dirty="0">
                <a:solidFill>
                  <a:srgbClr val="000000"/>
                </a:solidFill>
                <a:effectLst/>
                <a:latin typeface="+mj-lt"/>
              </a:rPr>
              <a:t> is the explanatory variable and </a:t>
            </a:r>
            <a:r>
              <a:rPr lang="en-US" b="1" i="1" dirty="0">
                <a:solidFill>
                  <a:srgbClr val="000000"/>
                </a:solidFill>
                <a:effectLst/>
                <a:latin typeface="+mj-lt"/>
              </a:rPr>
              <a:t>Y</a:t>
            </a:r>
            <a:r>
              <a:rPr lang="en-US" b="0" i="0" dirty="0">
                <a:solidFill>
                  <a:srgbClr val="000000"/>
                </a:solidFill>
                <a:effectLst/>
                <a:latin typeface="+mj-lt"/>
              </a:rPr>
              <a:t> is the dependent variable. The slope of the line is </a:t>
            </a:r>
            <a:r>
              <a:rPr lang="en-US" b="1" i="1" dirty="0">
                <a:solidFill>
                  <a:srgbClr val="000000"/>
                </a:solidFill>
                <a:effectLst/>
                <a:latin typeface="+mj-lt"/>
              </a:rPr>
              <a:t>b</a:t>
            </a:r>
            <a:r>
              <a:rPr lang="en-US" b="0" i="0" dirty="0">
                <a:solidFill>
                  <a:srgbClr val="000000"/>
                </a:solidFill>
                <a:effectLst/>
                <a:latin typeface="+mj-lt"/>
              </a:rPr>
              <a:t>, and </a:t>
            </a:r>
            <a:r>
              <a:rPr lang="en-US" b="1" i="1" dirty="0">
                <a:solidFill>
                  <a:srgbClr val="000000"/>
                </a:solidFill>
                <a:effectLst/>
                <a:latin typeface="+mj-lt"/>
              </a:rPr>
              <a:t>a</a:t>
            </a:r>
            <a:r>
              <a:rPr lang="en-US" b="0" i="0" dirty="0">
                <a:solidFill>
                  <a:srgbClr val="000000"/>
                </a:solidFill>
                <a:effectLst/>
                <a:latin typeface="+mj-lt"/>
              </a:rPr>
              <a:t> is the intercept (the value of </a:t>
            </a:r>
            <a:r>
              <a:rPr lang="en-US" b="1" i="1" dirty="0">
                <a:solidFill>
                  <a:srgbClr val="000000"/>
                </a:solidFill>
                <a:effectLst/>
                <a:latin typeface="+mj-lt"/>
              </a:rPr>
              <a:t>y</a:t>
            </a:r>
            <a:r>
              <a:rPr lang="en-US" b="0" i="0" dirty="0">
                <a:solidFill>
                  <a:srgbClr val="000000"/>
                </a:solidFill>
                <a:effectLst/>
                <a:latin typeface="+mj-lt"/>
              </a:rPr>
              <a:t> when </a:t>
            </a:r>
            <a:r>
              <a:rPr lang="en-US" b="1" i="1" dirty="0">
                <a:solidFill>
                  <a:srgbClr val="000000"/>
                </a:solidFill>
                <a:effectLst/>
                <a:latin typeface="+mj-lt"/>
              </a:rPr>
              <a:t>x</a:t>
            </a:r>
            <a:r>
              <a:rPr lang="en-US" b="0" i="0" dirty="0">
                <a:solidFill>
                  <a:srgbClr val="000000"/>
                </a:solidFill>
                <a:effectLst/>
                <a:latin typeface="+mj-lt"/>
              </a:rPr>
              <a:t> = 0).</a:t>
            </a:r>
          </a:p>
          <a:p>
            <a:endParaRPr lang="en-IN" dirty="0"/>
          </a:p>
        </p:txBody>
      </p:sp>
    </p:spTree>
    <p:extLst>
      <p:ext uri="{BB962C8B-B14F-4D97-AF65-F5344CB8AC3E}">
        <p14:creationId xmlns:p14="http://schemas.microsoft.com/office/powerpoint/2010/main" val="3680279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215CF-5481-6586-0A47-4B2EE2053A64}"/>
              </a:ext>
            </a:extLst>
          </p:cNvPr>
          <p:cNvSpPr>
            <a:spLocks noGrp="1"/>
          </p:cNvSpPr>
          <p:nvPr>
            <p:ph type="title"/>
          </p:nvPr>
        </p:nvSpPr>
        <p:spPr/>
        <p:txBody>
          <a:bodyPr/>
          <a:lstStyle/>
          <a:p>
            <a:r>
              <a:rPr lang="en-US" dirty="0"/>
              <a:t>TASKS:</a:t>
            </a:r>
            <a:endParaRPr lang="en-IN" dirty="0"/>
          </a:p>
        </p:txBody>
      </p:sp>
      <p:sp>
        <p:nvSpPr>
          <p:cNvPr id="3" name="Content Placeholder 2">
            <a:extLst>
              <a:ext uri="{FF2B5EF4-FFF2-40B4-BE49-F238E27FC236}">
                <a16:creationId xmlns:a16="http://schemas.microsoft.com/office/drawing/2014/main" id="{240A438B-6A5F-5F29-1DF7-FA777634EF77}"/>
              </a:ext>
            </a:extLst>
          </p:cNvPr>
          <p:cNvSpPr>
            <a:spLocks noGrp="1"/>
          </p:cNvSpPr>
          <p:nvPr>
            <p:ph idx="1"/>
          </p:nvPr>
        </p:nvSpPr>
        <p:spPr/>
        <p:txBody>
          <a:bodyPr/>
          <a:lstStyle/>
          <a:p>
            <a:r>
              <a:rPr lang="en-US" dirty="0"/>
              <a:t>Find all A380 flights </a:t>
            </a:r>
          </a:p>
          <a:p>
            <a:r>
              <a:rPr lang="en-US" dirty="0"/>
              <a:t>Remove all not verified trips </a:t>
            </a:r>
          </a:p>
          <a:p>
            <a:r>
              <a:rPr lang="en-US" dirty="0"/>
              <a:t>Find all flight details with rating above 8 </a:t>
            </a:r>
          </a:p>
          <a:p>
            <a:r>
              <a:rPr lang="en-US" dirty="0"/>
              <a:t>Find the flight which carried more people with couple leisure, display as per the ascending order of the date </a:t>
            </a:r>
          </a:p>
          <a:p>
            <a:r>
              <a:rPr lang="en-US" dirty="0"/>
              <a:t>Find all flights with business seat type who has provided the lowest rating </a:t>
            </a:r>
          </a:p>
          <a:p>
            <a:r>
              <a:rPr lang="en-US" dirty="0"/>
              <a:t>List out all disappointed passengers</a:t>
            </a:r>
            <a:endParaRPr lang="en-IN" dirty="0"/>
          </a:p>
        </p:txBody>
      </p:sp>
    </p:spTree>
    <p:extLst>
      <p:ext uri="{BB962C8B-B14F-4D97-AF65-F5344CB8AC3E}">
        <p14:creationId xmlns:p14="http://schemas.microsoft.com/office/powerpoint/2010/main" val="3931286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78D12-157F-D332-5374-2320384BC99B}"/>
              </a:ext>
            </a:extLst>
          </p:cNvPr>
          <p:cNvSpPr>
            <a:spLocks noGrp="1"/>
          </p:cNvSpPr>
          <p:nvPr>
            <p:ph type="title"/>
          </p:nvPr>
        </p:nvSpPr>
        <p:spPr/>
        <p:txBody>
          <a:bodyPr>
            <a:normAutofit/>
          </a:bodyPr>
          <a:lstStyle/>
          <a:p>
            <a:r>
              <a:rPr lang="en-US" sz="3200" dirty="0"/>
              <a:t>PROBLEM STATEMENTS :</a:t>
            </a:r>
            <a:endParaRPr lang="en-IN" sz="3200" dirty="0"/>
          </a:p>
        </p:txBody>
      </p:sp>
      <p:sp>
        <p:nvSpPr>
          <p:cNvPr id="3" name="Content Placeholder 2">
            <a:extLst>
              <a:ext uri="{FF2B5EF4-FFF2-40B4-BE49-F238E27FC236}">
                <a16:creationId xmlns:a16="http://schemas.microsoft.com/office/drawing/2014/main" id="{FAD70388-2DC2-FCA7-122E-054277D45107}"/>
              </a:ext>
            </a:extLst>
          </p:cNvPr>
          <p:cNvSpPr>
            <a:spLocks noGrp="1"/>
          </p:cNvSpPr>
          <p:nvPr>
            <p:ph idx="1"/>
          </p:nvPr>
        </p:nvSpPr>
        <p:spPr/>
        <p:txBody>
          <a:bodyPr>
            <a:normAutofit lnSpcReduction="10000"/>
          </a:bodyPr>
          <a:lstStyle/>
          <a:p>
            <a:r>
              <a:rPr lang="en-US" dirty="0"/>
              <a:t>(a) Which flight  is most recommendation ratio ?                                                          (b) Which flight  is least  recommendation ratio ?</a:t>
            </a:r>
          </a:p>
          <a:p>
            <a:r>
              <a:rPr lang="en-US" dirty="0"/>
              <a:t>Find which flight has greater  disappointment percentage?</a:t>
            </a:r>
          </a:p>
          <a:p>
            <a:r>
              <a:rPr lang="en-US" dirty="0"/>
              <a:t>Which is the busiest aircraft?</a:t>
            </a:r>
          </a:p>
          <a:p>
            <a:r>
              <a:rPr lang="en-US" dirty="0"/>
              <a:t>Find  all the author how many times did they travel?</a:t>
            </a:r>
          </a:p>
          <a:p>
            <a:r>
              <a:rPr lang="en-US" dirty="0"/>
              <a:t>Find authors who gave  5 stars for value of money?</a:t>
            </a:r>
          </a:p>
          <a:p>
            <a:r>
              <a:rPr lang="en-US" dirty="0"/>
              <a:t>Find their class type </a:t>
            </a:r>
            <a:r>
              <a:rPr lang="en-IN" dirty="0"/>
              <a:t>?</a:t>
            </a:r>
          </a:p>
          <a:p>
            <a:r>
              <a:rPr lang="en-IN" dirty="0"/>
              <a:t>Find out the place from which has highest no. of flight took off?</a:t>
            </a:r>
          </a:p>
          <a:p>
            <a:r>
              <a:rPr lang="en-IN" dirty="0"/>
              <a:t>Find all the flights starting from India .</a:t>
            </a:r>
            <a:endParaRPr lang="en-US" dirty="0"/>
          </a:p>
        </p:txBody>
      </p:sp>
    </p:spTree>
    <p:extLst>
      <p:ext uri="{BB962C8B-B14F-4D97-AF65-F5344CB8AC3E}">
        <p14:creationId xmlns:p14="http://schemas.microsoft.com/office/powerpoint/2010/main" val="1253605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05C1C-BCBE-BB5D-A70C-115059883AD8}"/>
              </a:ext>
            </a:extLst>
          </p:cNvPr>
          <p:cNvSpPr>
            <a:spLocks noGrp="1"/>
          </p:cNvSpPr>
          <p:nvPr>
            <p:ph type="title"/>
          </p:nvPr>
        </p:nvSpPr>
        <p:spPr/>
        <p:txBody>
          <a:bodyPr>
            <a:normAutofit/>
          </a:bodyPr>
          <a:lstStyle/>
          <a:p>
            <a:r>
              <a:rPr lang="en-US" sz="3200" dirty="0"/>
              <a:t>ABOUT THE PROJECT:</a:t>
            </a:r>
            <a:endParaRPr lang="en-IN" sz="3200" dirty="0"/>
          </a:p>
        </p:txBody>
      </p:sp>
      <p:sp>
        <p:nvSpPr>
          <p:cNvPr id="3" name="Content Placeholder 2">
            <a:extLst>
              <a:ext uri="{FF2B5EF4-FFF2-40B4-BE49-F238E27FC236}">
                <a16:creationId xmlns:a16="http://schemas.microsoft.com/office/drawing/2014/main" id="{E5B70165-DF69-7045-B878-8851DC0AA655}"/>
              </a:ext>
            </a:extLst>
          </p:cNvPr>
          <p:cNvSpPr>
            <a:spLocks noGrp="1"/>
          </p:cNvSpPr>
          <p:nvPr>
            <p:ph idx="1"/>
          </p:nvPr>
        </p:nvSpPr>
        <p:spPr/>
        <p:txBody>
          <a:bodyPr/>
          <a:lstStyle/>
          <a:p>
            <a:r>
              <a:rPr lang="en-US" dirty="0"/>
              <a:t>We are given with  preprocessed airline data set containing information about the feedback about the airline services</a:t>
            </a:r>
          </a:p>
          <a:p>
            <a:r>
              <a:rPr lang="en-US" dirty="0"/>
              <a:t>This data contains information about following fields:</a:t>
            </a:r>
          </a:p>
          <a:p>
            <a:r>
              <a:rPr lang="en-IN" dirty="0"/>
              <a:t>◼ aircraft ◼ </a:t>
            </a:r>
            <a:r>
              <a:rPr lang="en-IN" dirty="0" err="1"/>
              <a:t>traveller_type</a:t>
            </a:r>
            <a:r>
              <a:rPr lang="en-IN" dirty="0"/>
              <a:t> ◼ </a:t>
            </a:r>
            <a:r>
              <a:rPr lang="en-IN" dirty="0" err="1"/>
              <a:t>seat_type</a:t>
            </a:r>
            <a:r>
              <a:rPr lang="en-IN" dirty="0"/>
              <a:t> ◼ route ◼ </a:t>
            </a:r>
            <a:r>
              <a:rPr lang="en-IN" dirty="0" err="1"/>
              <a:t>date_flown</a:t>
            </a:r>
            <a:r>
              <a:rPr lang="en-IN" dirty="0"/>
              <a:t> ◼ recommended 3 ◼ </a:t>
            </a:r>
            <a:r>
              <a:rPr lang="en-IN" dirty="0" err="1"/>
              <a:t>trip_verified</a:t>
            </a:r>
            <a:r>
              <a:rPr lang="en-IN" dirty="0"/>
              <a:t> ◼ rating ◼ </a:t>
            </a:r>
            <a:r>
              <a:rPr lang="en-IN" dirty="0" err="1"/>
              <a:t>seat_comfort</a:t>
            </a:r>
            <a:r>
              <a:rPr lang="en-IN" dirty="0"/>
              <a:t> ◼ </a:t>
            </a:r>
            <a:r>
              <a:rPr lang="en-IN" dirty="0" err="1"/>
              <a:t>cabin_staff_service</a:t>
            </a:r>
            <a:r>
              <a:rPr lang="en-IN" dirty="0"/>
              <a:t> ◼ </a:t>
            </a:r>
            <a:r>
              <a:rPr lang="en-IN" dirty="0" err="1"/>
              <a:t>food_beverages</a:t>
            </a:r>
            <a:r>
              <a:rPr lang="en-IN" dirty="0"/>
              <a:t> ◼ </a:t>
            </a:r>
            <a:r>
              <a:rPr lang="en-IN" dirty="0" err="1"/>
              <a:t>ground_service</a:t>
            </a:r>
            <a:r>
              <a:rPr lang="en-IN" dirty="0"/>
              <a:t> ◼ </a:t>
            </a:r>
            <a:r>
              <a:rPr lang="en-IN" dirty="0" err="1"/>
              <a:t>value_for_money</a:t>
            </a:r>
            <a:r>
              <a:rPr lang="en-IN" dirty="0"/>
              <a:t> ◼ entertainment</a:t>
            </a:r>
          </a:p>
        </p:txBody>
      </p:sp>
    </p:spTree>
    <p:extLst>
      <p:ext uri="{BB962C8B-B14F-4D97-AF65-F5344CB8AC3E}">
        <p14:creationId xmlns:p14="http://schemas.microsoft.com/office/powerpoint/2010/main" val="30952332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4887A5-19A4-8C04-B50D-EAAFD154C8DE}"/>
              </a:ext>
            </a:extLst>
          </p:cNvPr>
          <p:cNvSpPr>
            <a:spLocks noGrp="1"/>
          </p:cNvSpPr>
          <p:nvPr>
            <p:ph idx="1"/>
          </p:nvPr>
        </p:nvSpPr>
        <p:spPr/>
        <p:txBody>
          <a:bodyPr>
            <a:normAutofit/>
          </a:bodyPr>
          <a:lstStyle/>
          <a:p>
            <a:r>
              <a:rPr lang="en-IN" dirty="0"/>
              <a:t>Find the most taken route by flights .</a:t>
            </a:r>
          </a:p>
          <a:p>
            <a:r>
              <a:rPr lang="en-IN" dirty="0"/>
              <a:t>Which flight carry the most economy class passengers ?</a:t>
            </a:r>
          </a:p>
          <a:p>
            <a:r>
              <a:rPr lang="en-IN" dirty="0"/>
              <a:t>Find correlation between overall rating and given factors.</a:t>
            </a:r>
          </a:p>
          <a:p>
            <a:r>
              <a:rPr lang="en-IN" dirty="0"/>
              <a:t>Observe which factors have greater (name 3) correlation with overall              ratings. </a:t>
            </a:r>
          </a:p>
          <a:p>
            <a:r>
              <a:rPr lang="en-IN" dirty="0"/>
              <a:t>Find the correlation between average rating and other factors one by one.                                                                                                                    </a:t>
            </a:r>
          </a:p>
        </p:txBody>
      </p:sp>
    </p:spTree>
    <p:extLst>
      <p:ext uri="{BB962C8B-B14F-4D97-AF65-F5344CB8AC3E}">
        <p14:creationId xmlns:p14="http://schemas.microsoft.com/office/powerpoint/2010/main" val="27669016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ABA887-CC24-343D-5960-99647C78BE75}"/>
              </a:ext>
            </a:extLst>
          </p:cNvPr>
          <p:cNvSpPr>
            <a:spLocks noGrp="1"/>
          </p:cNvSpPr>
          <p:nvPr>
            <p:ph idx="1"/>
          </p:nvPr>
        </p:nvSpPr>
        <p:spPr/>
        <p:txBody>
          <a:bodyPr/>
          <a:lstStyle/>
          <a:p>
            <a:r>
              <a:rPr lang="en-IN" dirty="0"/>
              <a:t>Identify the routes with lowest customers  satisfaction (average ratings&lt;3)</a:t>
            </a:r>
          </a:p>
          <a:p>
            <a:r>
              <a:rPr lang="en-IN" dirty="0"/>
              <a:t>Which </a:t>
            </a:r>
            <a:r>
              <a:rPr lang="en-IN" dirty="0" err="1"/>
              <a:t>seat_type</a:t>
            </a:r>
            <a:r>
              <a:rPr lang="en-IN" dirty="0"/>
              <a:t> (class) has more numbers of disappointed customers?</a:t>
            </a:r>
          </a:p>
        </p:txBody>
      </p:sp>
    </p:spTree>
    <p:extLst>
      <p:ext uri="{BB962C8B-B14F-4D97-AF65-F5344CB8AC3E}">
        <p14:creationId xmlns:p14="http://schemas.microsoft.com/office/powerpoint/2010/main" val="12036341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9337A-6955-C688-08CE-FBCC139D293C}"/>
              </a:ext>
            </a:extLst>
          </p:cNvPr>
          <p:cNvSpPr>
            <a:spLocks noGrp="1"/>
          </p:cNvSpPr>
          <p:nvPr>
            <p:ph type="title"/>
          </p:nvPr>
        </p:nvSpPr>
        <p:spPr/>
        <p:txBody>
          <a:bodyPr/>
          <a:lstStyle/>
          <a:p>
            <a:r>
              <a:rPr lang="en-IN" dirty="0"/>
              <a:t>Content Analysis</a:t>
            </a:r>
          </a:p>
        </p:txBody>
      </p:sp>
      <p:sp>
        <p:nvSpPr>
          <p:cNvPr id="3" name="Content Placeholder 2">
            <a:extLst>
              <a:ext uri="{FF2B5EF4-FFF2-40B4-BE49-F238E27FC236}">
                <a16:creationId xmlns:a16="http://schemas.microsoft.com/office/drawing/2014/main" id="{22E5C224-C1D1-CD53-3248-A7B6B985DE71}"/>
              </a:ext>
            </a:extLst>
          </p:cNvPr>
          <p:cNvSpPr>
            <a:spLocks noGrp="1"/>
          </p:cNvSpPr>
          <p:nvPr>
            <p:ph idx="1"/>
          </p:nvPr>
        </p:nvSpPr>
        <p:spPr/>
        <p:txBody>
          <a:bodyPr/>
          <a:lstStyle/>
          <a:p>
            <a:r>
              <a:rPr lang="en-IN" dirty="0"/>
              <a:t>Find correlation between positive emotion column and recommendation column.</a:t>
            </a:r>
          </a:p>
          <a:p>
            <a:endParaRPr lang="en-IN" dirty="0"/>
          </a:p>
          <a:p>
            <a:endParaRPr lang="en-IN" dirty="0"/>
          </a:p>
        </p:txBody>
      </p:sp>
      <p:pic>
        <p:nvPicPr>
          <p:cNvPr id="9" name="Picture 8">
            <a:extLst>
              <a:ext uri="{FF2B5EF4-FFF2-40B4-BE49-F238E27FC236}">
                <a16:creationId xmlns:a16="http://schemas.microsoft.com/office/drawing/2014/main" id="{82D56D18-A7CD-A094-43BB-CC6F6092A31B}"/>
              </a:ext>
            </a:extLst>
          </p:cNvPr>
          <p:cNvPicPr>
            <a:picLocks noChangeAspect="1"/>
          </p:cNvPicPr>
          <p:nvPr/>
        </p:nvPicPr>
        <p:blipFill>
          <a:blip r:embed="rId2"/>
          <a:stretch>
            <a:fillRect/>
          </a:stretch>
        </p:blipFill>
        <p:spPr>
          <a:xfrm>
            <a:off x="347133" y="3199551"/>
            <a:ext cx="11557000" cy="3134364"/>
          </a:xfrm>
          <a:prstGeom prst="rect">
            <a:avLst/>
          </a:prstGeom>
          <a:effectLst>
            <a:glow rad="63500">
              <a:schemeClr val="accent6">
                <a:lumMod val="75000"/>
                <a:alpha val="40000"/>
              </a:schemeClr>
            </a:glow>
          </a:effectLst>
        </p:spPr>
      </p:pic>
      <p:sp>
        <p:nvSpPr>
          <p:cNvPr id="10" name="TextBox 9">
            <a:extLst>
              <a:ext uri="{FF2B5EF4-FFF2-40B4-BE49-F238E27FC236}">
                <a16:creationId xmlns:a16="http://schemas.microsoft.com/office/drawing/2014/main" id="{031130E3-743A-861C-E6E1-9965D94FDA2D}"/>
              </a:ext>
            </a:extLst>
          </p:cNvPr>
          <p:cNvSpPr txBox="1"/>
          <p:nvPr/>
        </p:nvSpPr>
        <p:spPr>
          <a:xfrm>
            <a:off x="11148652" y="3942318"/>
            <a:ext cx="618475" cy="369332"/>
          </a:xfrm>
          <a:prstGeom prst="rect">
            <a:avLst/>
          </a:prstGeom>
          <a:noFill/>
          <a:ln>
            <a:solidFill>
              <a:schemeClr val="accent2">
                <a:lumMod val="60000"/>
                <a:lumOff val="40000"/>
              </a:schemeClr>
            </a:solidFill>
          </a:ln>
          <a:effectLst>
            <a:glow rad="63500">
              <a:schemeClr val="accent4">
                <a:satMod val="175000"/>
                <a:alpha val="40000"/>
              </a:schemeClr>
            </a:glow>
          </a:effectLst>
        </p:spPr>
        <p:txBody>
          <a:bodyPr wrap="square" rtlCol="0">
            <a:spAutoFit/>
          </a:bodyPr>
          <a:lstStyle/>
          <a:p>
            <a:endParaRPr lang="en-IN" dirty="0"/>
          </a:p>
        </p:txBody>
      </p:sp>
    </p:spTree>
    <p:extLst>
      <p:ext uri="{BB962C8B-B14F-4D97-AF65-F5344CB8AC3E}">
        <p14:creationId xmlns:p14="http://schemas.microsoft.com/office/powerpoint/2010/main" val="1059030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7F0B15-8695-8F52-0DDB-B797B17B3C07}"/>
              </a:ext>
            </a:extLst>
          </p:cNvPr>
          <p:cNvSpPr>
            <a:spLocks noGrp="1"/>
          </p:cNvSpPr>
          <p:nvPr>
            <p:ph idx="1"/>
          </p:nvPr>
        </p:nvSpPr>
        <p:spPr/>
        <p:txBody>
          <a:bodyPr/>
          <a:lstStyle/>
          <a:p>
            <a:r>
              <a:rPr lang="en-IN" dirty="0"/>
              <a:t>Correlation between negative emotion column and recommendation column.</a:t>
            </a:r>
          </a:p>
          <a:p>
            <a:endParaRPr lang="en-IN" dirty="0"/>
          </a:p>
        </p:txBody>
      </p:sp>
      <p:pic>
        <p:nvPicPr>
          <p:cNvPr id="4" name="Picture 3">
            <a:extLst>
              <a:ext uri="{FF2B5EF4-FFF2-40B4-BE49-F238E27FC236}">
                <a16:creationId xmlns:a16="http://schemas.microsoft.com/office/drawing/2014/main" id="{F6D6C68D-AB60-E187-F523-4A0B6A52F44F}"/>
              </a:ext>
            </a:extLst>
          </p:cNvPr>
          <p:cNvPicPr>
            <a:picLocks noChangeAspect="1"/>
          </p:cNvPicPr>
          <p:nvPr/>
        </p:nvPicPr>
        <p:blipFill>
          <a:blip r:embed="rId2"/>
          <a:stretch>
            <a:fillRect/>
          </a:stretch>
        </p:blipFill>
        <p:spPr>
          <a:xfrm>
            <a:off x="249429" y="3309894"/>
            <a:ext cx="11693141" cy="3267739"/>
          </a:xfrm>
          <a:prstGeom prst="rect">
            <a:avLst/>
          </a:prstGeom>
        </p:spPr>
      </p:pic>
      <p:sp>
        <p:nvSpPr>
          <p:cNvPr id="6" name="TextBox 5">
            <a:extLst>
              <a:ext uri="{FF2B5EF4-FFF2-40B4-BE49-F238E27FC236}">
                <a16:creationId xmlns:a16="http://schemas.microsoft.com/office/drawing/2014/main" id="{99D8251E-C443-7731-AD59-616A3260A340}"/>
              </a:ext>
            </a:extLst>
          </p:cNvPr>
          <p:cNvSpPr txBox="1"/>
          <p:nvPr/>
        </p:nvSpPr>
        <p:spPr>
          <a:xfrm>
            <a:off x="11111345" y="3611418"/>
            <a:ext cx="655782" cy="341746"/>
          </a:xfrm>
          <a:prstGeom prst="rect">
            <a:avLst/>
          </a:prstGeom>
          <a:noFill/>
          <a:ln>
            <a:solidFill>
              <a:srgbClr val="FFFF00"/>
            </a:solidFill>
          </a:ln>
          <a:effectLst>
            <a:glow rad="63500">
              <a:schemeClr val="accent4">
                <a:satMod val="175000"/>
                <a:alpha val="40000"/>
              </a:schemeClr>
            </a:glow>
          </a:effectLst>
        </p:spPr>
        <p:txBody>
          <a:bodyPr wrap="square" rtlCol="0">
            <a:spAutoFit/>
          </a:bodyPr>
          <a:lstStyle/>
          <a:p>
            <a:endParaRPr lang="en-IN" dirty="0"/>
          </a:p>
        </p:txBody>
      </p:sp>
    </p:spTree>
    <p:extLst>
      <p:ext uri="{BB962C8B-B14F-4D97-AF65-F5344CB8AC3E}">
        <p14:creationId xmlns:p14="http://schemas.microsoft.com/office/powerpoint/2010/main" val="20985645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52B3A7-6047-70CA-CCAF-731BC21CC499}"/>
              </a:ext>
            </a:extLst>
          </p:cNvPr>
          <p:cNvSpPr>
            <a:spLocks noGrp="1"/>
          </p:cNvSpPr>
          <p:nvPr>
            <p:ph idx="1"/>
          </p:nvPr>
        </p:nvSpPr>
        <p:spPr/>
        <p:txBody>
          <a:bodyPr/>
          <a:lstStyle/>
          <a:p>
            <a:r>
              <a:rPr lang="en-IN" dirty="0"/>
              <a:t>Find correlation between positive, negative emotions and other factors</a:t>
            </a:r>
          </a:p>
        </p:txBody>
      </p:sp>
      <p:pic>
        <p:nvPicPr>
          <p:cNvPr id="4" name="Picture 3">
            <a:extLst>
              <a:ext uri="{FF2B5EF4-FFF2-40B4-BE49-F238E27FC236}">
                <a16:creationId xmlns:a16="http://schemas.microsoft.com/office/drawing/2014/main" id="{0E06A359-C354-DBDD-C8AC-B1815DE131E2}"/>
              </a:ext>
            </a:extLst>
          </p:cNvPr>
          <p:cNvPicPr>
            <a:picLocks noChangeAspect="1"/>
          </p:cNvPicPr>
          <p:nvPr/>
        </p:nvPicPr>
        <p:blipFill>
          <a:blip r:embed="rId2"/>
          <a:stretch>
            <a:fillRect/>
          </a:stretch>
        </p:blipFill>
        <p:spPr>
          <a:xfrm>
            <a:off x="249429" y="3123627"/>
            <a:ext cx="11693141" cy="3267739"/>
          </a:xfrm>
          <a:prstGeom prst="rect">
            <a:avLst/>
          </a:prstGeom>
        </p:spPr>
      </p:pic>
      <p:sp>
        <p:nvSpPr>
          <p:cNvPr id="5" name="TextBox 4">
            <a:extLst>
              <a:ext uri="{FF2B5EF4-FFF2-40B4-BE49-F238E27FC236}">
                <a16:creationId xmlns:a16="http://schemas.microsoft.com/office/drawing/2014/main" id="{0179E106-B447-09DD-9F0E-A89B7A240532}"/>
              </a:ext>
            </a:extLst>
          </p:cNvPr>
          <p:cNvSpPr txBox="1"/>
          <p:nvPr/>
        </p:nvSpPr>
        <p:spPr>
          <a:xfrm>
            <a:off x="4511463" y="3429000"/>
            <a:ext cx="6090401" cy="314864"/>
          </a:xfrm>
          <a:prstGeom prst="rect">
            <a:avLst/>
          </a:prstGeom>
          <a:noFill/>
          <a:ln>
            <a:solidFill>
              <a:schemeClr val="tx2">
                <a:lumMod val="75000"/>
              </a:schemeClr>
            </a:solidFill>
          </a:ln>
          <a:effectLst>
            <a:glow rad="63500">
              <a:schemeClr val="accent3">
                <a:satMod val="175000"/>
                <a:alpha val="40000"/>
              </a:schemeClr>
            </a:glow>
          </a:effectLst>
        </p:spPr>
        <p:txBody>
          <a:bodyPr wrap="square" rtlCol="0">
            <a:spAutoFit/>
          </a:bodyPr>
          <a:lstStyle/>
          <a:p>
            <a:endParaRPr lang="en-IN" dirty="0"/>
          </a:p>
        </p:txBody>
      </p:sp>
      <p:sp>
        <p:nvSpPr>
          <p:cNvPr id="7" name="TextBox 6">
            <a:extLst>
              <a:ext uri="{FF2B5EF4-FFF2-40B4-BE49-F238E27FC236}">
                <a16:creationId xmlns:a16="http://schemas.microsoft.com/office/drawing/2014/main" id="{B6DBF0FD-9919-BE43-7982-F9F19E4488EA}"/>
              </a:ext>
            </a:extLst>
          </p:cNvPr>
          <p:cNvSpPr txBox="1"/>
          <p:nvPr/>
        </p:nvSpPr>
        <p:spPr>
          <a:xfrm>
            <a:off x="4511462" y="3961202"/>
            <a:ext cx="6090401" cy="314864"/>
          </a:xfrm>
          <a:prstGeom prst="rect">
            <a:avLst/>
          </a:prstGeom>
          <a:noFill/>
          <a:ln>
            <a:solidFill>
              <a:schemeClr val="tx2">
                <a:lumMod val="75000"/>
              </a:schemeClr>
            </a:solidFill>
          </a:ln>
          <a:effectLst>
            <a:glow rad="63500">
              <a:schemeClr val="accent3">
                <a:satMod val="175000"/>
                <a:alpha val="40000"/>
              </a:schemeClr>
            </a:glow>
          </a:effectLst>
        </p:spPr>
        <p:txBody>
          <a:bodyPr wrap="square" rtlCol="0">
            <a:spAutoFit/>
          </a:bodyPr>
          <a:lstStyle/>
          <a:p>
            <a:endParaRPr lang="en-IN" dirty="0"/>
          </a:p>
        </p:txBody>
      </p:sp>
    </p:spTree>
    <p:extLst>
      <p:ext uri="{BB962C8B-B14F-4D97-AF65-F5344CB8AC3E}">
        <p14:creationId xmlns:p14="http://schemas.microsoft.com/office/powerpoint/2010/main" val="16656698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E59D80-1300-335E-D33D-0AD61101AB95}"/>
              </a:ext>
            </a:extLst>
          </p:cNvPr>
          <p:cNvSpPr>
            <a:spLocks noGrp="1"/>
          </p:cNvSpPr>
          <p:nvPr>
            <p:ph idx="1"/>
          </p:nvPr>
        </p:nvSpPr>
        <p:spPr>
          <a:xfrm>
            <a:off x="452990" y="2742045"/>
            <a:ext cx="8825659" cy="3416300"/>
          </a:xfrm>
        </p:spPr>
        <p:txBody>
          <a:bodyPr/>
          <a:lstStyle/>
          <a:p>
            <a:r>
              <a:rPr lang="en-IN" dirty="0"/>
              <a:t>Observe which factors have greater correlation (top 3) with positive and negative emotions.                                                                                             We see that for both positive and negative emotions have strong correlation with the same factors which are:</a:t>
            </a:r>
          </a:p>
        </p:txBody>
      </p:sp>
      <p:sp>
        <p:nvSpPr>
          <p:cNvPr id="6" name="TextBox 5">
            <a:extLst>
              <a:ext uri="{FF2B5EF4-FFF2-40B4-BE49-F238E27FC236}">
                <a16:creationId xmlns:a16="http://schemas.microsoft.com/office/drawing/2014/main" id="{A16D36D9-EE13-5D48-49BD-1AB256253286}"/>
              </a:ext>
            </a:extLst>
          </p:cNvPr>
          <p:cNvSpPr txBox="1"/>
          <p:nvPr/>
        </p:nvSpPr>
        <p:spPr>
          <a:xfrm>
            <a:off x="746401" y="4008582"/>
            <a:ext cx="6651926" cy="1179810"/>
          </a:xfrm>
          <a:prstGeom prst="rect">
            <a:avLst/>
          </a:prstGeom>
          <a:noFill/>
        </p:spPr>
        <p:txBody>
          <a:bodyPr wrap="square" rtlCol="0">
            <a:spAutoFit/>
          </a:bodyPr>
          <a:lstStyle/>
          <a:p>
            <a:pPr marL="342900" marR="0" lvl="0" indent="-342900" algn="l" defTabSz="457200" rtl="0" eaLnBrk="1" fontAlgn="auto" latinLnBrk="0" hangingPunct="1">
              <a:lnSpc>
                <a:spcPct val="100000"/>
              </a:lnSpc>
              <a:spcBef>
                <a:spcPts val="1000"/>
              </a:spcBef>
              <a:spcAft>
                <a:spcPts val="0"/>
              </a:spcAft>
              <a:buClr>
                <a:srgbClr val="B31166"/>
              </a:buClr>
              <a:buSzPct val="80000"/>
              <a:buFont typeface="+mj-lt"/>
              <a:buAutoNum type="arabicPeriod"/>
              <a:tabLst/>
              <a:defRPr/>
            </a:pPr>
            <a:r>
              <a:rPr kumimoji="0" lang="en-IN" sz="1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Seat comfort </a:t>
            </a:r>
          </a:p>
          <a:p>
            <a:pPr marL="342900" marR="0" lvl="0" indent="-342900" algn="l" defTabSz="457200" rtl="0" eaLnBrk="1" fontAlgn="auto" latinLnBrk="0" hangingPunct="1">
              <a:lnSpc>
                <a:spcPct val="100000"/>
              </a:lnSpc>
              <a:spcBef>
                <a:spcPts val="1000"/>
              </a:spcBef>
              <a:spcAft>
                <a:spcPts val="0"/>
              </a:spcAft>
              <a:buClr>
                <a:srgbClr val="B31166"/>
              </a:buClr>
              <a:buSzPct val="80000"/>
              <a:buFont typeface="+mj-lt"/>
              <a:buAutoNum type="arabicPeriod"/>
              <a:tabLst/>
              <a:defRPr/>
            </a:pPr>
            <a:r>
              <a:rPr kumimoji="0" lang="en-IN" sz="1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Cabin staff service</a:t>
            </a:r>
          </a:p>
          <a:p>
            <a:pPr marL="342900" marR="0" lvl="0" indent="-342900" algn="l" defTabSz="457200" rtl="0" eaLnBrk="1" fontAlgn="auto" latinLnBrk="0" hangingPunct="1">
              <a:lnSpc>
                <a:spcPct val="100000"/>
              </a:lnSpc>
              <a:spcBef>
                <a:spcPts val="1000"/>
              </a:spcBef>
              <a:spcAft>
                <a:spcPts val="0"/>
              </a:spcAft>
              <a:buClr>
                <a:srgbClr val="B31166"/>
              </a:buClr>
              <a:buSzPct val="80000"/>
              <a:buFont typeface="+mj-lt"/>
              <a:buAutoNum type="arabicPeriod"/>
              <a:tabLst/>
              <a:defRPr/>
            </a:pPr>
            <a:r>
              <a:rPr kumimoji="0" lang="en-IN" sz="1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Value for money</a:t>
            </a:r>
          </a:p>
        </p:txBody>
      </p:sp>
    </p:spTree>
    <p:extLst>
      <p:ext uri="{BB962C8B-B14F-4D97-AF65-F5344CB8AC3E}">
        <p14:creationId xmlns:p14="http://schemas.microsoft.com/office/powerpoint/2010/main" val="8515959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F4285-0A88-DDEF-0942-2AF80E0CD288}"/>
              </a:ext>
            </a:extLst>
          </p:cNvPr>
          <p:cNvSpPr>
            <a:spLocks noGrp="1"/>
          </p:cNvSpPr>
          <p:nvPr>
            <p:ph type="title"/>
          </p:nvPr>
        </p:nvSpPr>
        <p:spPr/>
        <p:txBody>
          <a:bodyPr/>
          <a:lstStyle/>
          <a:p>
            <a:r>
              <a:rPr lang="en-IN" sz="2800" dirty="0"/>
              <a:t>Correlation of positive emotions with seat comfort, value for money and cabin staff service</a:t>
            </a:r>
          </a:p>
        </p:txBody>
      </p:sp>
      <p:pic>
        <p:nvPicPr>
          <p:cNvPr id="5" name="Content Placeholder 4">
            <a:extLst>
              <a:ext uri="{FF2B5EF4-FFF2-40B4-BE49-F238E27FC236}">
                <a16:creationId xmlns:a16="http://schemas.microsoft.com/office/drawing/2014/main" id="{1B63A38A-0286-39A5-DB8B-D93107B3EF98}"/>
              </a:ext>
            </a:extLst>
          </p:cNvPr>
          <p:cNvPicPr>
            <a:picLocks noGrp="1" noChangeAspect="1"/>
          </p:cNvPicPr>
          <p:nvPr>
            <p:ph idx="1"/>
          </p:nvPr>
        </p:nvPicPr>
        <p:blipFill>
          <a:blip r:embed="rId2"/>
          <a:stretch>
            <a:fillRect/>
          </a:stretch>
        </p:blipFill>
        <p:spPr>
          <a:xfrm>
            <a:off x="4105860" y="2397000"/>
            <a:ext cx="3430387" cy="3416300"/>
          </a:xfrm>
        </p:spPr>
      </p:pic>
      <p:pic>
        <p:nvPicPr>
          <p:cNvPr id="7" name="Picture 6" descr="A graph with a red line&#10;&#10;Description automatically generated">
            <a:extLst>
              <a:ext uri="{FF2B5EF4-FFF2-40B4-BE49-F238E27FC236}">
                <a16:creationId xmlns:a16="http://schemas.microsoft.com/office/drawing/2014/main" id="{6DC72FB0-BC78-4637-6ACD-7183D4A441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157" y="2397000"/>
            <a:ext cx="3499987" cy="3429847"/>
          </a:xfrm>
          <a:prstGeom prst="rect">
            <a:avLst/>
          </a:prstGeom>
        </p:spPr>
      </p:pic>
      <p:pic>
        <p:nvPicPr>
          <p:cNvPr id="9" name="Picture 8" descr="A graph with blue lines and red line&#10;&#10;Description automatically generated">
            <a:extLst>
              <a:ext uri="{FF2B5EF4-FFF2-40B4-BE49-F238E27FC236}">
                <a16:creationId xmlns:a16="http://schemas.microsoft.com/office/drawing/2014/main" id="{B6BDF774-0079-9532-7392-15B7E29A00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13964" y="2397000"/>
            <a:ext cx="3499987" cy="3416488"/>
          </a:xfrm>
          <a:prstGeom prst="rect">
            <a:avLst/>
          </a:prstGeom>
        </p:spPr>
      </p:pic>
    </p:spTree>
    <p:extLst>
      <p:ext uri="{BB962C8B-B14F-4D97-AF65-F5344CB8AC3E}">
        <p14:creationId xmlns:p14="http://schemas.microsoft.com/office/powerpoint/2010/main" val="11052521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C9F91-57C3-F33C-F8F7-1DA25E7DD218}"/>
              </a:ext>
            </a:extLst>
          </p:cNvPr>
          <p:cNvSpPr>
            <a:spLocks noGrp="1"/>
          </p:cNvSpPr>
          <p:nvPr>
            <p:ph type="title"/>
          </p:nvPr>
        </p:nvSpPr>
        <p:spPr/>
        <p:txBody>
          <a:bodyPr/>
          <a:lstStyle/>
          <a:p>
            <a:r>
              <a:rPr lang="en-IN" sz="2800" dirty="0"/>
              <a:t>Correlation of negative emotions with seat comfort, value for money and cabin staff service</a:t>
            </a:r>
          </a:p>
        </p:txBody>
      </p:sp>
      <p:pic>
        <p:nvPicPr>
          <p:cNvPr id="5" name="Content Placeholder 4">
            <a:extLst>
              <a:ext uri="{FF2B5EF4-FFF2-40B4-BE49-F238E27FC236}">
                <a16:creationId xmlns:a16="http://schemas.microsoft.com/office/drawing/2014/main" id="{4A371118-B292-E76B-E34B-EAF512F35ECA}"/>
              </a:ext>
            </a:extLst>
          </p:cNvPr>
          <p:cNvPicPr>
            <a:picLocks noGrp="1" noChangeAspect="1"/>
          </p:cNvPicPr>
          <p:nvPr>
            <p:ph idx="1"/>
          </p:nvPr>
        </p:nvPicPr>
        <p:blipFill>
          <a:blip r:embed="rId2"/>
          <a:stretch>
            <a:fillRect/>
          </a:stretch>
        </p:blipFill>
        <p:spPr>
          <a:xfrm>
            <a:off x="7961423" y="2664013"/>
            <a:ext cx="3580760" cy="3481541"/>
          </a:xfrm>
        </p:spPr>
      </p:pic>
      <p:pic>
        <p:nvPicPr>
          <p:cNvPr id="7" name="Picture 6" descr="A graph of data points and a red line&#10;&#10;Description automatically generated">
            <a:extLst>
              <a:ext uri="{FF2B5EF4-FFF2-40B4-BE49-F238E27FC236}">
                <a16:creationId xmlns:a16="http://schemas.microsoft.com/office/drawing/2014/main" id="{510F769C-DE5F-1692-BF3A-36D3A9F468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817" y="2664013"/>
            <a:ext cx="7256037" cy="3546782"/>
          </a:xfrm>
          <a:prstGeom prst="rect">
            <a:avLst/>
          </a:prstGeom>
        </p:spPr>
      </p:pic>
    </p:spTree>
    <p:extLst>
      <p:ext uri="{BB962C8B-B14F-4D97-AF65-F5344CB8AC3E}">
        <p14:creationId xmlns:p14="http://schemas.microsoft.com/office/powerpoint/2010/main" val="27507877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FB682F-236C-5128-EA03-659C6063311B}"/>
              </a:ext>
            </a:extLst>
          </p:cNvPr>
          <p:cNvSpPr>
            <a:spLocks noGrp="1"/>
          </p:cNvSpPr>
          <p:nvPr>
            <p:ph idx="1"/>
          </p:nvPr>
        </p:nvSpPr>
        <p:spPr/>
        <p:txBody>
          <a:bodyPr/>
          <a:lstStyle/>
          <a:p>
            <a:r>
              <a:rPr lang="en-US" dirty="0">
                <a:solidFill>
                  <a:srgbClr val="000000"/>
                </a:solidFill>
                <a:latin typeface="+mj-lt"/>
              </a:rPr>
              <a:t>Plot actual vs predicted values for the above three factors</a:t>
            </a:r>
          </a:p>
          <a:p>
            <a:pPr marL="0" indent="0">
              <a:buNone/>
            </a:pPr>
            <a:endParaRPr lang="en-US" dirty="0">
              <a:solidFill>
                <a:srgbClr val="008000"/>
              </a:solidFill>
              <a:latin typeface="Courier New" panose="02070309020205020404" pitchFamily="49" charset="0"/>
            </a:endParaRPr>
          </a:p>
        </p:txBody>
      </p:sp>
      <p:pic>
        <p:nvPicPr>
          <p:cNvPr id="5" name="Picture 4">
            <a:extLst>
              <a:ext uri="{FF2B5EF4-FFF2-40B4-BE49-F238E27FC236}">
                <a16:creationId xmlns:a16="http://schemas.microsoft.com/office/drawing/2014/main" id="{8531E767-1D94-C89A-4338-C060011A7D53}"/>
              </a:ext>
            </a:extLst>
          </p:cNvPr>
          <p:cNvPicPr>
            <a:picLocks noChangeAspect="1"/>
          </p:cNvPicPr>
          <p:nvPr/>
        </p:nvPicPr>
        <p:blipFill>
          <a:blip r:embed="rId2"/>
          <a:stretch>
            <a:fillRect/>
          </a:stretch>
        </p:blipFill>
        <p:spPr>
          <a:xfrm>
            <a:off x="719667" y="3121387"/>
            <a:ext cx="3276600" cy="3252055"/>
          </a:xfrm>
          <a:prstGeom prst="rect">
            <a:avLst/>
          </a:prstGeom>
        </p:spPr>
      </p:pic>
      <p:pic>
        <p:nvPicPr>
          <p:cNvPr id="9" name="Picture 8" descr="A graph of different sizes of red and blue dots&#10;&#10;Description automatically generated with medium confidence">
            <a:extLst>
              <a:ext uri="{FF2B5EF4-FFF2-40B4-BE49-F238E27FC236}">
                <a16:creationId xmlns:a16="http://schemas.microsoft.com/office/drawing/2014/main" id="{410BED23-1AFB-87BD-BFA4-CA4693303B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6267" y="3121387"/>
            <a:ext cx="6817386" cy="3252055"/>
          </a:xfrm>
          <a:prstGeom prst="rect">
            <a:avLst/>
          </a:prstGeom>
        </p:spPr>
      </p:pic>
    </p:spTree>
    <p:extLst>
      <p:ext uri="{BB962C8B-B14F-4D97-AF65-F5344CB8AC3E}">
        <p14:creationId xmlns:p14="http://schemas.microsoft.com/office/powerpoint/2010/main" val="31933770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75082-F709-7F25-2055-1EC1AD68B58E}"/>
              </a:ext>
            </a:extLst>
          </p:cNvPr>
          <p:cNvSpPr>
            <a:spLocks noGrp="1"/>
          </p:cNvSpPr>
          <p:nvPr>
            <p:ph type="title"/>
          </p:nvPr>
        </p:nvSpPr>
        <p:spPr>
          <a:xfrm>
            <a:off x="1154954" y="1183256"/>
            <a:ext cx="8761413" cy="672861"/>
          </a:xfrm>
        </p:spPr>
        <p:txBody>
          <a:bodyPr/>
          <a:lstStyle/>
          <a:p>
            <a:r>
              <a:rPr lang="en-IN" sz="2800" dirty="0"/>
              <a:t>ADDRESSING THE ISSUES:</a:t>
            </a:r>
            <a:br>
              <a:rPr lang="en-IN" dirty="0"/>
            </a:br>
            <a:r>
              <a:rPr lang="en-IN" dirty="0"/>
              <a:t>		</a:t>
            </a:r>
          </a:p>
        </p:txBody>
      </p:sp>
      <p:sp>
        <p:nvSpPr>
          <p:cNvPr id="3" name="Content Placeholder 2">
            <a:extLst>
              <a:ext uri="{FF2B5EF4-FFF2-40B4-BE49-F238E27FC236}">
                <a16:creationId xmlns:a16="http://schemas.microsoft.com/office/drawing/2014/main" id="{CA85227F-CD24-840D-5CB2-A8C128285FD7}"/>
              </a:ext>
            </a:extLst>
          </p:cNvPr>
          <p:cNvSpPr>
            <a:spLocks noGrp="1"/>
          </p:cNvSpPr>
          <p:nvPr>
            <p:ph idx="1"/>
          </p:nvPr>
        </p:nvSpPr>
        <p:spPr/>
        <p:txBody>
          <a:bodyPr/>
          <a:lstStyle/>
          <a:p>
            <a:r>
              <a:rPr lang="en-IN" sz="1800" dirty="0"/>
              <a:t>Main concerns of the travellers(based on correlation with emotions and average rating):</a:t>
            </a:r>
            <a:endParaRPr lang="en-IN" dirty="0"/>
          </a:p>
          <a:p>
            <a:endParaRPr lang="en-IN" dirty="0"/>
          </a:p>
          <a:p>
            <a:endParaRPr lang="en-IN" dirty="0"/>
          </a:p>
          <a:p>
            <a:endParaRPr lang="en-IN" dirty="0"/>
          </a:p>
          <a:p>
            <a:endParaRPr lang="en-IN" dirty="0"/>
          </a:p>
        </p:txBody>
      </p:sp>
      <p:sp>
        <p:nvSpPr>
          <p:cNvPr id="4" name="TextBox 3">
            <a:extLst>
              <a:ext uri="{FF2B5EF4-FFF2-40B4-BE49-F238E27FC236}">
                <a16:creationId xmlns:a16="http://schemas.microsoft.com/office/drawing/2014/main" id="{3D0B4243-896F-8B78-7F82-1A07219AF128}"/>
              </a:ext>
            </a:extLst>
          </p:cNvPr>
          <p:cNvSpPr txBox="1"/>
          <p:nvPr/>
        </p:nvSpPr>
        <p:spPr>
          <a:xfrm>
            <a:off x="1475286" y="3416862"/>
            <a:ext cx="4092497" cy="369332"/>
          </a:xfrm>
          <a:prstGeom prst="rect">
            <a:avLst/>
          </a:prstGeom>
          <a:noFill/>
        </p:spPr>
        <p:txBody>
          <a:bodyPr wrap="square" rtlCol="0">
            <a:spAutoFit/>
          </a:bodyPr>
          <a:lstStyle/>
          <a:p>
            <a:pPr marL="342900" indent="-342900">
              <a:buFont typeface="+mj-lt"/>
              <a:buAutoNum type="arabicPeriod"/>
            </a:pPr>
            <a:r>
              <a:rPr lang="en-IN" dirty="0"/>
              <a:t>Value for money</a:t>
            </a:r>
          </a:p>
        </p:txBody>
      </p:sp>
      <p:pic>
        <p:nvPicPr>
          <p:cNvPr id="1028" name="Picture 4">
            <a:extLst>
              <a:ext uri="{FF2B5EF4-FFF2-40B4-BE49-F238E27FC236}">
                <a16:creationId xmlns:a16="http://schemas.microsoft.com/office/drawing/2014/main" id="{233907FA-E538-7CA3-4875-752A74714F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286" y="3786194"/>
            <a:ext cx="3904411" cy="2628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1822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2CF11-4515-E64E-7229-6DA000DA68B0}"/>
              </a:ext>
            </a:extLst>
          </p:cNvPr>
          <p:cNvSpPr>
            <a:spLocks noGrp="1"/>
          </p:cNvSpPr>
          <p:nvPr>
            <p:ph type="title"/>
          </p:nvPr>
        </p:nvSpPr>
        <p:spPr/>
        <p:txBody>
          <a:bodyPr>
            <a:normAutofit/>
          </a:bodyPr>
          <a:lstStyle/>
          <a:p>
            <a:r>
              <a:rPr lang="en-US" sz="3200" dirty="0"/>
              <a:t>OBJECTIVES :</a:t>
            </a:r>
            <a:endParaRPr lang="en-IN" sz="3200" dirty="0"/>
          </a:p>
        </p:txBody>
      </p:sp>
      <p:sp>
        <p:nvSpPr>
          <p:cNvPr id="3" name="Content Placeholder 2">
            <a:extLst>
              <a:ext uri="{FF2B5EF4-FFF2-40B4-BE49-F238E27FC236}">
                <a16:creationId xmlns:a16="http://schemas.microsoft.com/office/drawing/2014/main" id="{7C0F48FA-B907-3680-13CA-94046B01B73E}"/>
              </a:ext>
            </a:extLst>
          </p:cNvPr>
          <p:cNvSpPr>
            <a:spLocks noGrp="1"/>
          </p:cNvSpPr>
          <p:nvPr>
            <p:ph idx="1"/>
          </p:nvPr>
        </p:nvSpPr>
        <p:spPr>
          <a:xfrm>
            <a:off x="554182" y="3429000"/>
            <a:ext cx="8825659" cy="1893454"/>
          </a:xfrm>
        </p:spPr>
        <p:txBody>
          <a:bodyPr/>
          <a:lstStyle/>
          <a:p>
            <a:r>
              <a:rPr lang="en-US" dirty="0"/>
              <a:t>Our main goal in this project is to find optimum solutions of the problems faced by travelers  and make strategies to improve facilities given by various aircrafts.</a:t>
            </a:r>
          </a:p>
          <a:p>
            <a:r>
              <a:rPr lang="en-US" dirty="0"/>
              <a:t>To analyze the sentimental data given in the data frame, extract useful information from the data  and make inferences about it.</a:t>
            </a:r>
            <a:endParaRPr lang="en-IN" dirty="0"/>
          </a:p>
        </p:txBody>
      </p:sp>
    </p:spTree>
    <p:extLst>
      <p:ext uri="{BB962C8B-B14F-4D97-AF65-F5344CB8AC3E}">
        <p14:creationId xmlns:p14="http://schemas.microsoft.com/office/powerpoint/2010/main" val="20962118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41ACBF-C60C-CB82-68B3-CFAF85D6134B}"/>
              </a:ext>
            </a:extLst>
          </p:cNvPr>
          <p:cNvSpPr>
            <a:spLocks noGrp="1"/>
          </p:cNvSpPr>
          <p:nvPr>
            <p:ph idx="1"/>
          </p:nvPr>
        </p:nvSpPr>
        <p:spPr/>
        <p:txBody>
          <a:bodyPr/>
          <a:lstStyle/>
          <a:p>
            <a:pPr marL="0" indent="0">
              <a:buNone/>
            </a:pPr>
            <a:r>
              <a:rPr lang="en-IN" dirty="0"/>
              <a:t>2. Cabin staff service</a:t>
            </a:r>
          </a:p>
          <a:p>
            <a:endParaRPr lang="en-IN" dirty="0"/>
          </a:p>
        </p:txBody>
      </p:sp>
      <p:pic>
        <p:nvPicPr>
          <p:cNvPr id="2050" name="Picture 2">
            <a:extLst>
              <a:ext uri="{FF2B5EF4-FFF2-40B4-BE49-F238E27FC236}">
                <a16:creationId xmlns:a16="http://schemas.microsoft.com/office/drawing/2014/main" id="{1CFD63F4-96DB-F823-BD09-CAA5082FB0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4954" y="3034820"/>
            <a:ext cx="4265583" cy="2697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05238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874DB4-660A-B9C8-8B13-C054AA649741}"/>
              </a:ext>
            </a:extLst>
          </p:cNvPr>
          <p:cNvSpPr>
            <a:spLocks noGrp="1"/>
          </p:cNvSpPr>
          <p:nvPr>
            <p:ph idx="1"/>
          </p:nvPr>
        </p:nvSpPr>
        <p:spPr/>
        <p:txBody>
          <a:bodyPr/>
          <a:lstStyle/>
          <a:p>
            <a:pPr marL="0" indent="0">
              <a:buNone/>
            </a:pPr>
            <a:r>
              <a:rPr lang="en-IN" dirty="0"/>
              <a:t>3. Seat comfortability</a:t>
            </a:r>
          </a:p>
          <a:p>
            <a:endParaRPr lang="en-IN" dirty="0"/>
          </a:p>
        </p:txBody>
      </p:sp>
      <p:pic>
        <p:nvPicPr>
          <p:cNvPr id="3076" name="Picture 4">
            <a:extLst>
              <a:ext uri="{FF2B5EF4-FFF2-40B4-BE49-F238E27FC236}">
                <a16:creationId xmlns:a16="http://schemas.microsoft.com/office/drawing/2014/main" id="{FE8C36CD-0971-CB0E-DAB5-299227619A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4954" y="3114433"/>
            <a:ext cx="4889211" cy="2769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09715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6D2E73-2FE4-2E7F-384A-D3FEA63D4FC6}"/>
              </a:ext>
            </a:extLst>
          </p:cNvPr>
          <p:cNvSpPr>
            <a:spLocks noGrp="1"/>
          </p:cNvSpPr>
          <p:nvPr>
            <p:ph idx="1"/>
          </p:nvPr>
        </p:nvSpPr>
        <p:spPr/>
        <p:txBody>
          <a:bodyPr/>
          <a:lstStyle/>
          <a:p>
            <a:pPr marL="0" indent="0">
              <a:buNone/>
            </a:pPr>
            <a:r>
              <a:rPr lang="en-IN" dirty="0"/>
              <a:t>4. Food beverages</a:t>
            </a:r>
          </a:p>
          <a:p>
            <a:endParaRPr lang="en-IN" dirty="0"/>
          </a:p>
        </p:txBody>
      </p:sp>
      <p:pic>
        <p:nvPicPr>
          <p:cNvPr id="4098" name="Picture 2">
            <a:extLst>
              <a:ext uri="{FF2B5EF4-FFF2-40B4-BE49-F238E27FC236}">
                <a16:creationId xmlns:a16="http://schemas.microsoft.com/office/drawing/2014/main" id="{43BF045C-E70A-E5B4-FCCB-1AF44F35EB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4954" y="2964873"/>
            <a:ext cx="5027757" cy="2826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62690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264F0-E30A-3DE0-809D-876496FC44D1}"/>
              </a:ext>
            </a:extLst>
          </p:cNvPr>
          <p:cNvSpPr>
            <a:spLocks noGrp="1"/>
          </p:cNvSpPr>
          <p:nvPr>
            <p:ph type="title"/>
          </p:nvPr>
        </p:nvSpPr>
        <p:spPr/>
        <p:txBody>
          <a:bodyPr/>
          <a:lstStyle/>
          <a:p>
            <a:r>
              <a:rPr lang="en-IN" sz="3200" dirty="0"/>
              <a:t>POSSIBLE SOLUTIONS &amp; STRATEGIES:</a:t>
            </a:r>
          </a:p>
        </p:txBody>
      </p:sp>
      <p:sp>
        <p:nvSpPr>
          <p:cNvPr id="3" name="Content Placeholder 2">
            <a:extLst>
              <a:ext uri="{FF2B5EF4-FFF2-40B4-BE49-F238E27FC236}">
                <a16:creationId xmlns:a16="http://schemas.microsoft.com/office/drawing/2014/main" id="{4C3B4A5E-FE42-14B9-8EAB-449B67E6E4AC}"/>
              </a:ext>
            </a:extLst>
          </p:cNvPr>
          <p:cNvSpPr>
            <a:spLocks noGrp="1"/>
          </p:cNvSpPr>
          <p:nvPr>
            <p:ph idx="1"/>
          </p:nvPr>
        </p:nvSpPr>
        <p:spPr>
          <a:xfrm>
            <a:off x="732259" y="3146964"/>
            <a:ext cx="8825659" cy="825500"/>
          </a:xfrm>
        </p:spPr>
        <p:txBody>
          <a:bodyPr>
            <a:normAutofit fontScale="25000" lnSpcReduction="20000"/>
          </a:bodyPr>
          <a:lstStyle/>
          <a:p>
            <a:r>
              <a:rPr lang="en-IN" sz="8000" dirty="0"/>
              <a:t>Listing out main aircrafts which need improvement</a:t>
            </a:r>
          </a:p>
          <a:p>
            <a:endParaRPr lang="en-IN" sz="8000" dirty="0"/>
          </a:p>
          <a:p>
            <a:endParaRPr lang="en-IN" sz="8000" dirty="0"/>
          </a:p>
          <a:p>
            <a:pPr marL="0" indent="0">
              <a:buNone/>
            </a:pPr>
            <a:endParaRPr lang="en-IN" sz="8000" dirty="0"/>
          </a:p>
          <a:p>
            <a:r>
              <a:rPr lang="en-IN" sz="8000" dirty="0"/>
              <a:t>Improvement in main areas(factors) of concern:</a:t>
            </a:r>
          </a:p>
          <a:p>
            <a:endParaRPr lang="en-IN" sz="8000" dirty="0"/>
          </a:p>
          <a:p>
            <a:endParaRPr lang="en-IN" sz="8000" dirty="0"/>
          </a:p>
          <a:p>
            <a:endParaRPr lang="en-IN" sz="8000" dirty="0"/>
          </a:p>
          <a:p>
            <a:endParaRPr lang="en-IN" sz="5500" dirty="0"/>
          </a:p>
        </p:txBody>
      </p:sp>
      <p:sp>
        <p:nvSpPr>
          <p:cNvPr id="4" name="TextBox 3">
            <a:extLst>
              <a:ext uri="{FF2B5EF4-FFF2-40B4-BE49-F238E27FC236}">
                <a16:creationId xmlns:a16="http://schemas.microsoft.com/office/drawing/2014/main" id="{1F3756E7-1067-9930-EAEE-8AD87C99B05D}"/>
              </a:ext>
            </a:extLst>
          </p:cNvPr>
          <p:cNvSpPr txBox="1"/>
          <p:nvPr/>
        </p:nvSpPr>
        <p:spPr>
          <a:xfrm>
            <a:off x="1154954" y="4977131"/>
            <a:ext cx="3615454" cy="1200329"/>
          </a:xfrm>
          <a:prstGeom prst="rect">
            <a:avLst/>
          </a:prstGeom>
          <a:noFill/>
        </p:spPr>
        <p:txBody>
          <a:bodyPr wrap="square" rtlCol="0">
            <a:spAutoFit/>
          </a:bodyPr>
          <a:lstStyle/>
          <a:p>
            <a:pPr marL="342900" indent="-342900">
              <a:buFont typeface="+mj-lt"/>
              <a:buAutoNum type="arabicPeriod"/>
            </a:pPr>
            <a:r>
              <a:rPr lang="en-IN" dirty="0"/>
              <a:t>Cabin staff services</a:t>
            </a:r>
          </a:p>
          <a:p>
            <a:pPr marL="342900" indent="-342900">
              <a:buFont typeface="+mj-lt"/>
              <a:buAutoNum type="arabicPeriod"/>
            </a:pPr>
            <a:r>
              <a:rPr lang="en-IN" dirty="0"/>
              <a:t>Value for money</a:t>
            </a:r>
          </a:p>
          <a:p>
            <a:pPr marL="342900" indent="-342900">
              <a:buFont typeface="+mj-lt"/>
              <a:buAutoNum type="arabicPeriod"/>
            </a:pPr>
            <a:r>
              <a:rPr lang="en-IN" dirty="0"/>
              <a:t>Seat comfort</a:t>
            </a:r>
          </a:p>
          <a:p>
            <a:pPr marL="342900" indent="-342900">
              <a:buFont typeface="+mj-lt"/>
              <a:buAutoNum type="arabicPeriod"/>
            </a:pPr>
            <a:r>
              <a:rPr lang="en-IN" dirty="0"/>
              <a:t>Food and beverages</a:t>
            </a:r>
          </a:p>
        </p:txBody>
      </p:sp>
      <p:sp>
        <p:nvSpPr>
          <p:cNvPr id="5" name="TextBox 4">
            <a:extLst>
              <a:ext uri="{FF2B5EF4-FFF2-40B4-BE49-F238E27FC236}">
                <a16:creationId xmlns:a16="http://schemas.microsoft.com/office/drawing/2014/main" id="{208E149C-1501-C15B-423E-C86D2D60987E}"/>
              </a:ext>
            </a:extLst>
          </p:cNvPr>
          <p:cNvSpPr txBox="1"/>
          <p:nvPr/>
        </p:nvSpPr>
        <p:spPr>
          <a:xfrm>
            <a:off x="1038640" y="3559714"/>
            <a:ext cx="10114720" cy="923330"/>
          </a:xfrm>
          <a:prstGeom prst="rect">
            <a:avLst/>
          </a:prstGeom>
          <a:noFill/>
        </p:spPr>
        <p:txBody>
          <a:bodyPr wrap="square" rtlCol="0">
            <a:spAutoFit/>
          </a:bodyPr>
          <a:lstStyle/>
          <a:p>
            <a:r>
              <a:rPr lang="en-IN" dirty="0"/>
              <a:t>We see that </a:t>
            </a:r>
            <a:r>
              <a:rPr lang="en-IN" b="1" dirty="0"/>
              <a:t>A320</a:t>
            </a:r>
            <a:r>
              <a:rPr lang="en-IN" dirty="0"/>
              <a:t> is the busiest aircraft and </a:t>
            </a:r>
            <a:r>
              <a:rPr lang="en-IN" b="1" dirty="0"/>
              <a:t>Boeing 777</a:t>
            </a:r>
            <a:r>
              <a:rPr lang="en-IN" dirty="0"/>
              <a:t> has least recommendation ratio in spite of being one of busiest aircraft. So, improving services of these aircrafts will give us more benefit.</a:t>
            </a:r>
          </a:p>
        </p:txBody>
      </p:sp>
    </p:spTree>
    <p:extLst>
      <p:ext uri="{BB962C8B-B14F-4D97-AF65-F5344CB8AC3E}">
        <p14:creationId xmlns:p14="http://schemas.microsoft.com/office/powerpoint/2010/main" val="28827150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F9DB8-335A-39E8-4CC2-190540FA39B4}"/>
              </a:ext>
            </a:extLst>
          </p:cNvPr>
          <p:cNvSpPr>
            <a:spLocks noGrp="1"/>
          </p:cNvSpPr>
          <p:nvPr>
            <p:ph type="title"/>
          </p:nvPr>
        </p:nvSpPr>
        <p:spPr/>
        <p:txBody>
          <a:bodyPr/>
          <a:lstStyle/>
          <a:p>
            <a:r>
              <a:rPr lang="en-IN" sz="3200" dirty="0"/>
              <a:t>CABIN STAFF SERVICES</a:t>
            </a:r>
          </a:p>
        </p:txBody>
      </p:sp>
      <p:sp>
        <p:nvSpPr>
          <p:cNvPr id="3" name="Content Placeholder 2">
            <a:extLst>
              <a:ext uri="{FF2B5EF4-FFF2-40B4-BE49-F238E27FC236}">
                <a16:creationId xmlns:a16="http://schemas.microsoft.com/office/drawing/2014/main" id="{06E87582-C5F1-243C-5A5F-7B79210A031A}"/>
              </a:ext>
            </a:extLst>
          </p:cNvPr>
          <p:cNvSpPr>
            <a:spLocks noGrp="1"/>
          </p:cNvSpPr>
          <p:nvPr>
            <p:ph idx="1"/>
          </p:nvPr>
        </p:nvSpPr>
        <p:spPr>
          <a:xfrm>
            <a:off x="1154954" y="2603500"/>
            <a:ext cx="8825659" cy="3443617"/>
          </a:xfrm>
        </p:spPr>
        <p:txBody>
          <a:bodyPr>
            <a:normAutofit/>
          </a:bodyPr>
          <a:lstStyle/>
          <a:p>
            <a:r>
              <a:rPr lang="en-IN" dirty="0"/>
              <a:t>Better training programs to ensure necessary skills required for delivering better services to travellers such as encouraging them to be approachable and attentive towards needs of passengers.</a:t>
            </a:r>
          </a:p>
          <a:p>
            <a:r>
              <a:rPr lang="en-IN" dirty="0"/>
              <a:t>Conducting surveys:</a:t>
            </a:r>
          </a:p>
          <a:p>
            <a:pPr marL="0" indent="0">
              <a:buNone/>
            </a:pPr>
            <a:r>
              <a:rPr lang="en-IN" dirty="0"/>
              <a:t>     Conduct random surveys after the flight to know more about what are the</a:t>
            </a:r>
          </a:p>
          <a:p>
            <a:pPr marL="0" indent="0">
              <a:buNone/>
            </a:pPr>
            <a:r>
              <a:rPr lang="en-IN" dirty="0"/>
              <a:t>     specific concerns of passengers regarding the staff.</a:t>
            </a:r>
          </a:p>
          <a:p>
            <a:r>
              <a:rPr lang="en-IN" dirty="0"/>
              <a:t>Incentives:</a:t>
            </a:r>
          </a:p>
          <a:p>
            <a:pPr marL="0" indent="0">
              <a:buNone/>
            </a:pPr>
            <a:r>
              <a:rPr lang="en-US" dirty="0">
                <a:solidFill>
                  <a:srgbClr val="0D0D0D"/>
                </a:solidFill>
                <a:latin typeface="+mj-lt"/>
              </a:rPr>
              <a:t>     </a:t>
            </a:r>
            <a:r>
              <a:rPr lang="en-US" b="0" i="0" dirty="0">
                <a:solidFill>
                  <a:srgbClr val="0D0D0D"/>
                </a:solidFill>
                <a:effectLst/>
                <a:latin typeface="Century Gothic" panose="020B0502020202020204" pitchFamily="34" charset="0"/>
              </a:rPr>
              <a:t>Implement incentive programs or performance-based rewards to motivate</a:t>
            </a:r>
          </a:p>
          <a:p>
            <a:pPr marL="0" indent="0">
              <a:buNone/>
            </a:pPr>
            <a:r>
              <a:rPr lang="en-US" dirty="0">
                <a:solidFill>
                  <a:srgbClr val="0D0D0D"/>
                </a:solidFill>
                <a:latin typeface="Century Gothic" panose="020B0502020202020204" pitchFamily="34" charset="0"/>
              </a:rPr>
              <a:t>     </a:t>
            </a:r>
            <a:r>
              <a:rPr lang="en-US" b="0" i="0" dirty="0">
                <a:solidFill>
                  <a:srgbClr val="0D0D0D"/>
                </a:solidFill>
                <a:effectLst/>
                <a:latin typeface="Century Gothic" panose="020B0502020202020204" pitchFamily="34" charset="0"/>
              </a:rPr>
              <a:t>staff and foster a culture of excellence. </a:t>
            </a:r>
            <a:endParaRPr lang="en-IN" dirty="0">
              <a:latin typeface="Century Gothic" panose="020B0502020202020204" pitchFamily="34" charset="0"/>
            </a:endParaRPr>
          </a:p>
        </p:txBody>
      </p:sp>
    </p:spTree>
    <p:extLst>
      <p:ext uri="{BB962C8B-B14F-4D97-AF65-F5344CB8AC3E}">
        <p14:creationId xmlns:p14="http://schemas.microsoft.com/office/powerpoint/2010/main" val="40617753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2446C-AAB1-C7D8-4221-B1A5996F78A7}"/>
              </a:ext>
            </a:extLst>
          </p:cNvPr>
          <p:cNvSpPr>
            <a:spLocks noGrp="1"/>
          </p:cNvSpPr>
          <p:nvPr>
            <p:ph type="title"/>
          </p:nvPr>
        </p:nvSpPr>
        <p:spPr/>
        <p:txBody>
          <a:bodyPr/>
          <a:lstStyle/>
          <a:p>
            <a:r>
              <a:rPr lang="en-IN" sz="3200" dirty="0"/>
              <a:t>VALUE FOR MONEY</a:t>
            </a:r>
          </a:p>
        </p:txBody>
      </p:sp>
      <p:sp>
        <p:nvSpPr>
          <p:cNvPr id="3" name="Content Placeholder 2">
            <a:extLst>
              <a:ext uri="{FF2B5EF4-FFF2-40B4-BE49-F238E27FC236}">
                <a16:creationId xmlns:a16="http://schemas.microsoft.com/office/drawing/2014/main" id="{C4F9AE52-BE48-D127-0C60-7B8AC76222FF}"/>
              </a:ext>
            </a:extLst>
          </p:cNvPr>
          <p:cNvSpPr>
            <a:spLocks noGrp="1"/>
          </p:cNvSpPr>
          <p:nvPr>
            <p:ph idx="1"/>
          </p:nvPr>
        </p:nvSpPr>
        <p:spPr/>
        <p:txBody>
          <a:bodyPr/>
          <a:lstStyle/>
          <a:p>
            <a:r>
              <a:rPr lang="en-IN" dirty="0"/>
              <a:t>Clear and transparent billing structure:</a:t>
            </a:r>
          </a:p>
          <a:p>
            <a:pPr marL="0" indent="0">
              <a:buNone/>
            </a:pPr>
            <a:r>
              <a:rPr lang="en-IN" dirty="0"/>
              <a:t>      detailed breakdowns of fares and extra charges</a:t>
            </a:r>
          </a:p>
          <a:p>
            <a:r>
              <a:rPr lang="en-IN" dirty="0"/>
              <a:t>Enhancing the quality of services </a:t>
            </a:r>
          </a:p>
          <a:p>
            <a:r>
              <a:rPr lang="en-IN" dirty="0"/>
              <a:t>Conduct surveys after flight mainly focusing on this factor</a:t>
            </a:r>
          </a:p>
          <a:p>
            <a:r>
              <a:rPr lang="en-IN" dirty="0"/>
              <a:t>Give seasonal discounts and implement loyalty program offers for the passengers to the passengers who travelled more than once.</a:t>
            </a:r>
          </a:p>
          <a:p>
            <a:r>
              <a:rPr lang="en-IN" dirty="0"/>
              <a:t>Monitor market trends and charge accordingly</a:t>
            </a:r>
          </a:p>
        </p:txBody>
      </p:sp>
    </p:spTree>
    <p:extLst>
      <p:ext uri="{BB962C8B-B14F-4D97-AF65-F5344CB8AC3E}">
        <p14:creationId xmlns:p14="http://schemas.microsoft.com/office/powerpoint/2010/main" val="31097023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69594-0EE1-4D43-BA69-B7920880269A}"/>
              </a:ext>
            </a:extLst>
          </p:cNvPr>
          <p:cNvSpPr>
            <a:spLocks noGrp="1"/>
          </p:cNvSpPr>
          <p:nvPr>
            <p:ph type="title"/>
          </p:nvPr>
        </p:nvSpPr>
        <p:spPr/>
        <p:txBody>
          <a:bodyPr/>
          <a:lstStyle/>
          <a:p>
            <a:r>
              <a:rPr lang="en-IN" sz="3200" dirty="0"/>
              <a:t>SEAT COMFORTABILITY</a:t>
            </a:r>
          </a:p>
        </p:txBody>
      </p:sp>
      <p:sp>
        <p:nvSpPr>
          <p:cNvPr id="3" name="Content Placeholder 2">
            <a:extLst>
              <a:ext uri="{FF2B5EF4-FFF2-40B4-BE49-F238E27FC236}">
                <a16:creationId xmlns:a16="http://schemas.microsoft.com/office/drawing/2014/main" id="{1CC2CF30-4394-DBDD-271D-C3B17C796DBA}"/>
              </a:ext>
            </a:extLst>
          </p:cNvPr>
          <p:cNvSpPr>
            <a:spLocks noGrp="1"/>
          </p:cNvSpPr>
          <p:nvPr>
            <p:ph idx="1"/>
          </p:nvPr>
        </p:nvSpPr>
        <p:spPr>
          <a:xfrm>
            <a:off x="1154954" y="2948556"/>
            <a:ext cx="8825659" cy="3416300"/>
          </a:xfrm>
        </p:spPr>
        <p:txBody>
          <a:bodyPr/>
          <a:lstStyle/>
          <a:p>
            <a:r>
              <a:rPr lang="en-IN" dirty="0"/>
              <a:t>Improvement in seat material</a:t>
            </a:r>
          </a:p>
          <a:p>
            <a:r>
              <a:rPr lang="en-IN" dirty="0"/>
              <a:t>Adjustable features such as headrests, armrests and footrests to passengers for more comfortability.</a:t>
            </a:r>
          </a:p>
          <a:p>
            <a:r>
              <a:rPr lang="en-IN" dirty="0"/>
              <a:t>Maintenance of quality on a regular basis.</a:t>
            </a:r>
          </a:p>
          <a:p>
            <a:r>
              <a:rPr lang="en-IN" dirty="0"/>
              <a:t>Maintain cleanliness of seats and bacteria free environment in the  aircraft.</a:t>
            </a:r>
          </a:p>
          <a:p>
            <a:r>
              <a:rPr lang="en-IN" dirty="0"/>
              <a:t>Conduct surveys mainly focusing on feedback on hygiene .</a:t>
            </a:r>
          </a:p>
          <a:p>
            <a:endParaRPr lang="en-IN" dirty="0"/>
          </a:p>
        </p:txBody>
      </p:sp>
    </p:spTree>
    <p:extLst>
      <p:ext uri="{BB962C8B-B14F-4D97-AF65-F5344CB8AC3E}">
        <p14:creationId xmlns:p14="http://schemas.microsoft.com/office/powerpoint/2010/main" val="8912886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AEE3F-44B1-9F01-3586-6C26ED4E1D98}"/>
              </a:ext>
            </a:extLst>
          </p:cNvPr>
          <p:cNvSpPr>
            <a:spLocks noGrp="1"/>
          </p:cNvSpPr>
          <p:nvPr>
            <p:ph type="title"/>
          </p:nvPr>
        </p:nvSpPr>
        <p:spPr/>
        <p:txBody>
          <a:bodyPr/>
          <a:lstStyle/>
          <a:p>
            <a:r>
              <a:rPr lang="en-IN" sz="3200" dirty="0"/>
              <a:t>FOOD BEVERAGES</a:t>
            </a:r>
          </a:p>
        </p:txBody>
      </p:sp>
      <p:sp>
        <p:nvSpPr>
          <p:cNvPr id="3" name="Content Placeholder 2">
            <a:extLst>
              <a:ext uri="{FF2B5EF4-FFF2-40B4-BE49-F238E27FC236}">
                <a16:creationId xmlns:a16="http://schemas.microsoft.com/office/drawing/2014/main" id="{E3D1B0A4-BDEF-455B-5DE8-1C9CE8F80659}"/>
              </a:ext>
            </a:extLst>
          </p:cNvPr>
          <p:cNvSpPr>
            <a:spLocks noGrp="1"/>
          </p:cNvSpPr>
          <p:nvPr>
            <p:ph idx="1"/>
          </p:nvPr>
        </p:nvSpPr>
        <p:spPr/>
        <p:txBody>
          <a:bodyPr/>
          <a:lstStyle/>
          <a:p>
            <a:r>
              <a:rPr lang="en-IN" dirty="0"/>
              <a:t>Offering diverse meal options</a:t>
            </a:r>
          </a:p>
          <a:p>
            <a:r>
              <a:rPr lang="en-IN" dirty="0"/>
              <a:t>High quality ingredients</a:t>
            </a:r>
          </a:p>
          <a:p>
            <a:r>
              <a:rPr lang="en-IN" dirty="0"/>
              <a:t>Feedback from passengers regarding quality </a:t>
            </a:r>
            <a:r>
              <a:rPr lang="en-IN"/>
              <a:t>and quantity of food. </a:t>
            </a:r>
            <a:endParaRPr lang="en-IN" dirty="0"/>
          </a:p>
          <a:p>
            <a:pPr marL="0" indent="0">
              <a:buNone/>
            </a:pPr>
            <a:endParaRPr lang="en-IN" dirty="0"/>
          </a:p>
        </p:txBody>
      </p:sp>
    </p:spTree>
    <p:extLst>
      <p:ext uri="{BB962C8B-B14F-4D97-AF65-F5344CB8AC3E}">
        <p14:creationId xmlns:p14="http://schemas.microsoft.com/office/powerpoint/2010/main" val="939812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7AA1A-027B-3F76-75EE-04E14A59E9B4}"/>
              </a:ext>
            </a:extLst>
          </p:cNvPr>
          <p:cNvSpPr>
            <a:spLocks noGrp="1"/>
          </p:cNvSpPr>
          <p:nvPr>
            <p:ph type="title"/>
          </p:nvPr>
        </p:nvSpPr>
        <p:spPr/>
        <p:txBody>
          <a:bodyPr/>
          <a:lstStyle/>
          <a:p>
            <a:r>
              <a:rPr lang="en-US" dirty="0"/>
              <a:t>Libraries used :</a:t>
            </a:r>
            <a:endParaRPr lang="en-IN" dirty="0"/>
          </a:p>
        </p:txBody>
      </p:sp>
      <p:sp>
        <p:nvSpPr>
          <p:cNvPr id="3" name="Content Placeholder 2">
            <a:extLst>
              <a:ext uri="{FF2B5EF4-FFF2-40B4-BE49-F238E27FC236}">
                <a16:creationId xmlns:a16="http://schemas.microsoft.com/office/drawing/2014/main" id="{565BFBDE-6D49-2380-9398-1C54CB3E72C8}"/>
              </a:ext>
            </a:extLst>
          </p:cNvPr>
          <p:cNvSpPr>
            <a:spLocks noGrp="1"/>
          </p:cNvSpPr>
          <p:nvPr>
            <p:ph idx="1"/>
          </p:nvPr>
        </p:nvSpPr>
        <p:spPr/>
        <p:txBody>
          <a:bodyPr/>
          <a:lstStyle/>
          <a:p>
            <a:pPr>
              <a:buFont typeface="Wingdings" panose="05000000000000000000" pitchFamily="2" charset="2"/>
              <a:buChar char="Ø"/>
            </a:pPr>
            <a:r>
              <a:rPr lang="en-US" dirty="0"/>
              <a:t>PANDAS</a:t>
            </a:r>
          </a:p>
          <a:p>
            <a:pPr>
              <a:buFont typeface="Wingdings" panose="05000000000000000000" pitchFamily="2" charset="2"/>
              <a:buChar char="Ø"/>
            </a:pPr>
            <a:r>
              <a:rPr lang="en-US" dirty="0"/>
              <a:t>NUMPY </a:t>
            </a:r>
          </a:p>
          <a:p>
            <a:pPr>
              <a:buFont typeface="Wingdings" panose="05000000000000000000" pitchFamily="2" charset="2"/>
              <a:buChar char="Ø"/>
            </a:pPr>
            <a:r>
              <a:rPr lang="en-US" dirty="0"/>
              <a:t>MATPLOTLIB</a:t>
            </a:r>
          </a:p>
          <a:p>
            <a:pPr>
              <a:buFont typeface="Wingdings" panose="05000000000000000000" pitchFamily="2" charset="2"/>
              <a:buChar char="Ø"/>
            </a:pPr>
            <a:r>
              <a:rPr lang="en-US" dirty="0"/>
              <a:t>SEABORN</a:t>
            </a:r>
          </a:p>
          <a:p>
            <a:pPr>
              <a:buFont typeface="Wingdings" panose="05000000000000000000" pitchFamily="2" charset="2"/>
              <a:buChar char="Ø"/>
            </a:pPr>
            <a:r>
              <a:rPr lang="en-US" dirty="0"/>
              <a:t>NLTK(Natural Language Tool Kit)</a:t>
            </a:r>
          </a:p>
          <a:p>
            <a:endParaRPr lang="en-US" dirty="0"/>
          </a:p>
          <a:p>
            <a:pPr marL="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173BAAD4-0009-6692-04F0-0950D2C0CF00}"/>
              </a:ext>
            </a:extLst>
          </p:cNvPr>
          <p:cNvPicPr>
            <a:picLocks noChangeAspect="1"/>
          </p:cNvPicPr>
          <p:nvPr/>
        </p:nvPicPr>
        <p:blipFill>
          <a:blip r:embed="rId2"/>
          <a:stretch>
            <a:fillRect/>
          </a:stretch>
        </p:blipFill>
        <p:spPr>
          <a:xfrm>
            <a:off x="5535660" y="838200"/>
            <a:ext cx="6513175" cy="3760890"/>
          </a:xfrm>
          <a:prstGeom prst="rect">
            <a:avLst/>
          </a:prstGeom>
        </p:spPr>
      </p:pic>
    </p:spTree>
    <p:extLst>
      <p:ext uri="{BB962C8B-B14F-4D97-AF65-F5344CB8AC3E}">
        <p14:creationId xmlns:p14="http://schemas.microsoft.com/office/powerpoint/2010/main" val="1485635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CAEB2-9BB7-23AC-1832-1B0985BB4A12}"/>
              </a:ext>
            </a:extLst>
          </p:cNvPr>
          <p:cNvSpPr>
            <a:spLocks noGrp="1"/>
          </p:cNvSpPr>
          <p:nvPr>
            <p:ph type="ctrTitle"/>
          </p:nvPr>
        </p:nvSpPr>
        <p:spPr/>
        <p:txBody>
          <a:bodyPr/>
          <a:lstStyle/>
          <a:p>
            <a:r>
              <a:rPr lang="en-IN" dirty="0"/>
              <a:t>What is Sentimental Analysis?</a:t>
            </a:r>
          </a:p>
        </p:txBody>
      </p:sp>
    </p:spTree>
    <p:extLst>
      <p:ext uri="{BB962C8B-B14F-4D97-AF65-F5344CB8AC3E}">
        <p14:creationId xmlns:p14="http://schemas.microsoft.com/office/powerpoint/2010/main" val="1098968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CE968-6370-8EE8-1289-F530457C40AD}"/>
              </a:ext>
            </a:extLst>
          </p:cNvPr>
          <p:cNvSpPr>
            <a:spLocks noGrp="1"/>
          </p:cNvSpPr>
          <p:nvPr>
            <p:ph type="ctrTitle"/>
          </p:nvPr>
        </p:nvSpPr>
        <p:spPr>
          <a:xfrm>
            <a:off x="988290" y="895927"/>
            <a:ext cx="9836727" cy="4017818"/>
          </a:xfrm>
        </p:spPr>
        <p:txBody>
          <a:bodyPr/>
          <a:lstStyle/>
          <a:p>
            <a:r>
              <a:rPr lang="en-US" sz="2800" b="0" i="0" dirty="0">
                <a:effectLst/>
              </a:rPr>
              <a:t>Sentiment analysis is the process of analyzing digital text to determine if the emotional tone of the message is positive, negative, or neutral. Today, companies have large volumes of text data like emails, customer support chat transcripts, social media comments, and reviews. Sentiment analysis tools can scan this text to automatically determine the author’s attitude towards</a:t>
            </a:r>
            <a:r>
              <a:rPr lang="en-US" sz="2800" i="1" dirty="0"/>
              <a:t> </a:t>
            </a:r>
            <a:r>
              <a:rPr lang="en-US" sz="2800" b="0" i="0" dirty="0">
                <a:effectLst/>
              </a:rPr>
              <a:t>a topic. Companies use the insights from sentiment analysis to improve customer service and increase brand reputation. </a:t>
            </a:r>
            <a:endParaRPr lang="en-IN" sz="2800" dirty="0"/>
          </a:p>
        </p:txBody>
      </p:sp>
    </p:spTree>
    <p:extLst>
      <p:ext uri="{BB962C8B-B14F-4D97-AF65-F5344CB8AC3E}">
        <p14:creationId xmlns:p14="http://schemas.microsoft.com/office/powerpoint/2010/main" val="3971879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D6D62ED0-CD4B-C7F8-DD7E-6683EA2A3F22}"/>
              </a:ext>
            </a:extLst>
          </p:cNvPr>
          <p:cNvSpPr>
            <a:spLocks noGrp="1"/>
          </p:cNvSpPr>
          <p:nvPr>
            <p:ph type="ctrTitle"/>
          </p:nvPr>
        </p:nvSpPr>
        <p:spPr>
          <a:xfrm>
            <a:off x="1321943" y="3280527"/>
            <a:ext cx="9130867" cy="2454293"/>
          </a:xfrm>
        </p:spPr>
        <p:txBody>
          <a:bodyPr/>
          <a:lstStyle/>
          <a:p>
            <a:r>
              <a:rPr lang="en-US" sz="3200" b="0" i="0" dirty="0">
                <a:effectLst/>
              </a:rPr>
              <a:t>How does sentiment analysis work?</a:t>
            </a:r>
            <a:br>
              <a:rPr lang="en-US" sz="2000" b="0" i="0" dirty="0">
                <a:effectLst/>
              </a:rPr>
            </a:br>
            <a:r>
              <a:rPr lang="en-US" sz="2000" b="0" i="0" dirty="0">
                <a:effectLst/>
              </a:rPr>
              <a:t>Sentiment analysis is an application of natural language processing (NLP) technologies that train computer software to understand text in ways similar to humans. The analysis typically goes through several stages before providing the final result.</a:t>
            </a:r>
            <a:br>
              <a:rPr lang="en-US" sz="2000" b="0" i="0" dirty="0">
                <a:effectLst/>
              </a:rPr>
            </a:br>
            <a:br>
              <a:rPr lang="en-US" sz="2000" b="0" i="0" dirty="0">
                <a:effectLst/>
              </a:rPr>
            </a:br>
            <a:r>
              <a:rPr lang="en-US" sz="2400" b="0" i="0" dirty="0">
                <a:effectLst/>
              </a:rPr>
              <a:t>Preprocessing</a:t>
            </a:r>
            <a:br>
              <a:rPr lang="en-US" sz="2400" b="0" i="0" dirty="0">
                <a:effectLst/>
              </a:rPr>
            </a:br>
            <a:br>
              <a:rPr lang="en-US" sz="2000" b="1" i="0" dirty="0">
                <a:effectLst/>
              </a:rPr>
            </a:br>
            <a:r>
              <a:rPr lang="en-US" sz="2000" b="0" i="0" dirty="0">
                <a:effectLst/>
              </a:rPr>
              <a:t>During the preprocessing stage, sentiment analysis identifies key words to highlight the core message of the text.</a:t>
            </a:r>
            <a:br>
              <a:rPr lang="en-US" sz="2000" b="0" i="0" dirty="0">
                <a:effectLst/>
              </a:rPr>
            </a:br>
            <a:r>
              <a:rPr lang="en-US" sz="2000" b="0" i="0" dirty="0">
                <a:effectLst/>
              </a:rPr>
              <a:t>Tokenization breaks a sentence into several elements or tokens.</a:t>
            </a:r>
            <a:br>
              <a:rPr lang="en-US" sz="2000" b="0" i="0" dirty="0">
                <a:effectLst/>
              </a:rPr>
            </a:br>
            <a:r>
              <a:rPr lang="en-US" sz="2000" b="0" i="0" dirty="0">
                <a:effectLst/>
              </a:rPr>
              <a:t>Lemmatization converts words into their root form. For example, the root form of </a:t>
            </a:r>
            <a:r>
              <a:rPr lang="en-US" sz="2000" b="0" i="1" dirty="0">
                <a:effectLst/>
              </a:rPr>
              <a:t>am </a:t>
            </a:r>
            <a:r>
              <a:rPr lang="en-US" sz="2000" b="0" i="0" dirty="0">
                <a:effectLst/>
              </a:rPr>
              <a:t>is </a:t>
            </a:r>
            <a:r>
              <a:rPr lang="en-US" sz="2000" b="0" i="1" dirty="0">
                <a:effectLst/>
              </a:rPr>
              <a:t>be</a:t>
            </a:r>
            <a:r>
              <a:rPr lang="en-US" sz="2000" b="0" i="0" dirty="0">
                <a:effectLst/>
              </a:rPr>
              <a:t>.</a:t>
            </a:r>
            <a:br>
              <a:rPr lang="en-US" sz="2000" b="0" i="0" dirty="0">
                <a:effectLst/>
              </a:rPr>
            </a:br>
            <a:r>
              <a:rPr lang="en-US" sz="2000" b="0" i="0" dirty="0">
                <a:effectLst/>
              </a:rPr>
              <a:t>Stop-word removal filters out words that don't add meaningful value to the sentence. For example, </a:t>
            </a:r>
            <a:r>
              <a:rPr lang="en-US" sz="2000" b="0" i="1" dirty="0">
                <a:effectLst/>
              </a:rPr>
              <a:t>with</a:t>
            </a:r>
            <a:r>
              <a:rPr lang="en-US" sz="2000" b="0" i="0" dirty="0">
                <a:effectLst/>
              </a:rPr>
              <a:t>, </a:t>
            </a:r>
            <a:r>
              <a:rPr lang="en-US" sz="2000" b="0" i="1" dirty="0">
                <a:effectLst/>
              </a:rPr>
              <a:t>for</a:t>
            </a:r>
            <a:r>
              <a:rPr lang="en-US" sz="2000" b="0" i="0" dirty="0">
                <a:effectLst/>
              </a:rPr>
              <a:t>, </a:t>
            </a:r>
            <a:r>
              <a:rPr lang="en-US" sz="2000" b="0" i="1" dirty="0">
                <a:effectLst/>
              </a:rPr>
              <a:t>at</a:t>
            </a:r>
            <a:r>
              <a:rPr lang="en-US" sz="2000" b="0" i="0" dirty="0">
                <a:effectLst/>
              </a:rPr>
              <a:t>, and </a:t>
            </a:r>
            <a:r>
              <a:rPr lang="en-US" sz="2000" b="0" i="1" dirty="0">
                <a:effectLst/>
              </a:rPr>
              <a:t>of </a:t>
            </a:r>
            <a:r>
              <a:rPr lang="en-US" sz="2000" b="0" i="0" dirty="0">
                <a:effectLst/>
              </a:rPr>
              <a:t>are stop words</a:t>
            </a:r>
            <a:r>
              <a:rPr lang="en-US" sz="2000" b="0" i="0" dirty="0">
                <a:effectLst/>
                <a:latin typeface="AmazonEmber"/>
              </a:rPr>
              <a:t>. </a:t>
            </a:r>
            <a:br>
              <a:rPr lang="en-US" sz="2000" b="0" i="0" dirty="0">
                <a:effectLst/>
                <a:latin typeface="AmazonEmber"/>
              </a:rPr>
            </a:br>
            <a:endParaRPr lang="en-IN" sz="2000" dirty="0"/>
          </a:p>
        </p:txBody>
      </p:sp>
    </p:spTree>
    <p:extLst>
      <p:ext uri="{BB962C8B-B14F-4D97-AF65-F5344CB8AC3E}">
        <p14:creationId xmlns:p14="http://schemas.microsoft.com/office/powerpoint/2010/main" val="2947835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AA924731-86DA-DADA-62A8-9F501DDD2F63}"/>
              </a:ext>
            </a:extLst>
          </p:cNvPr>
          <p:cNvSpPr txBox="1">
            <a:spLocks noGrp="1"/>
          </p:cNvSpPr>
          <p:nvPr>
            <p:ph type="subTitle" idx="1"/>
          </p:nvPr>
        </p:nvSpPr>
        <p:spPr bwMode="gray">
          <a:xfrm>
            <a:off x="1155700" y="1579418"/>
            <a:ext cx="8824913" cy="4059382"/>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800" b="0" i="0" kern="1200" cap="all">
                <a:solidFill>
                  <a:schemeClr val="accent1">
                    <a:lumMod val="60000"/>
                    <a:lumOff val="4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9pPr>
          </a:lstStyle>
          <a:p>
            <a:r>
              <a:rPr lang="en-US" sz="2800" dirty="0">
                <a:solidFill>
                  <a:schemeClr val="bg2"/>
                </a:solidFill>
                <a:latin typeface="+mj-lt"/>
              </a:rPr>
              <a:t>Keyword analysis</a:t>
            </a:r>
          </a:p>
          <a:p>
            <a:r>
              <a:rPr lang="en-US" b="0" i="0" cap="none" dirty="0">
                <a:solidFill>
                  <a:schemeClr val="bg2"/>
                </a:solidFill>
                <a:effectLst/>
                <a:latin typeface="+mj-lt"/>
              </a:rPr>
              <a:t>NLP technologies further analyze the extracted keywords and give them a sentiment score. A sentiment score is a measurement scale that indicates the emotional element in the sentiment analysis system. It provides a relative perception of the emotion expressed in text for analytical purposes. For example, researchers use 10 to represent satisfaction and 0 for disappointment when analyzing customer reviews.</a:t>
            </a:r>
            <a:br>
              <a:rPr lang="en-US" b="1" dirty="0">
                <a:solidFill>
                  <a:schemeClr val="bg2"/>
                </a:solidFill>
                <a:latin typeface="AmazonEmber"/>
              </a:rPr>
            </a:br>
            <a:br>
              <a:rPr lang="en-US" dirty="0">
                <a:solidFill>
                  <a:schemeClr val="bg2"/>
                </a:solidFill>
                <a:latin typeface="AmazonEmber"/>
              </a:rPr>
            </a:br>
            <a:endParaRPr lang="en-IN" dirty="0">
              <a:solidFill>
                <a:schemeClr val="bg2"/>
              </a:solidFill>
            </a:endParaRPr>
          </a:p>
        </p:txBody>
      </p:sp>
    </p:spTree>
    <p:extLst>
      <p:ext uri="{BB962C8B-B14F-4D97-AF65-F5344CB8AC3E}">
        <p14:creationId xmlns:p14="http://schemas.microsoft.com/office/powerpoint/2010/main" val="3391970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85EFD739-1D88-8A87-252D-6CBC70287561}"/>
              </a:ext>
            </a:extLst>
          </p:cNvPr>
          <p:cNvSpPr>
            <a:spLocks noGrp="1"/>
          </p:cNvSpPr>
          <p:nvPr>
            <p:ph type="subTitle" idx="1"/>
          </p:nvPr>
        </p:nvSpPr>
        <p:spPr>
          <a:xfrm>
            <a:off x="1155700" y="4776788"/>
            <a:ext cx="8824913" cy="862012"/>
          </a:xfrm>
        </p:spPr>
        <p:txBody>
          <a:bodyPr>
            <a:normAutofit fontScale="92500" lnSpcReduction="10000"/>
          </a:bodyPr>
          <a:lstStyle/>
          <a:p>
            <a:br>
              <a:rPr lang="en-US" b="1" i="0" dirty="0">
                <a:solidFill>
                  <a:schemeClr val="bg2"/>
                </a:solidFill>
                <a:effectLst/>
                <a:latin typeface="AmazonEmber"/>
              </a:rPr>
            </a:br>
            <a:br>
              <a:rPr lang="en-US" b="0" i="0" dirty="0">
                <a:solidFill>
                  <a:schemeClr val="bg2"/>
                </a:solidFill>
                <a:effectLst/>
                <a:latin typeface="AmazonEmber"/>
              </a:rPr>
            </a:br>
            <a:endParaRPr lang="en-IN" dirty="0">
              <a:solidFill>
                <a:schemeClr val="bg2"/>
              </a:solidFill>
            </a:endParaRPr>
          </a:p>
        </p:txBody>
      </p:sp>
      <p:pic>
        <p:nvPicPr>
          <p:cNvPr id="1026" name="Picture 2" descr="Challenges in sentiment analysis">
            <a:extLst>
              <a:ext uri="{FF2B5EF4-FFF2-40B4-BE49-F238E27FC236}">
                <a16:creationId xmlns:a16="http://schemas.microsoft.com/office/drawing/2014/main" id="{E5F85DD8-B900-62BA-582A-DCC2202A65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04" r="404"/>
          <a:stretch/>
        </p:blipFill>
        <p:spPr bwMode="auto">
          <a:xfrm>
            <a:off x="501073" y="438150"/>
            <a:ext cx="11430000" cy="598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02481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920</TotalTime>
  <Words>1967</Words>
  <Application>Microsoft Office PowerPoint</Application>
  <PresentationFormat>Widescreen</PresentationFormat>
  <Paragraphs>128</Paragraphs>
  <Slides>37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__Work_Sans_5b7e72</vt:lpstr>
      <vt:lpstr>AmazonEmber</vt:lpstr>
      <vt:lpstr>Arial</vt:lpstr>
      <vt:lpstr>Century Gothic</vt:lpstr>
      <vt:lpstr>Courier New</vt:lpstr>
      <vt:lpstr>Wingdings</vt:lpstr>
      <vt:lpstr>Wingdings 3</vt:lpstr>
      <vt:lpstr>Ion Boardroom</vt:lpstr>
      <vt:lpstr>AIRLINE PROJECT</vt:lpstr>
      <vt:lpstr>ABOUT THE PROJECT:</vt:lpstr>
      <vt:lpstr>OBJECTIVES :</vt:lpstr>
      <vt:lpstr>Libraries used :</vt:lpstr>
      <vt:lpstr>What is Sentimental Analysis?</vt:lpstr>
      <vt:lpstr>Sentiment analysis is the process of analyzing digital text to determine if the emotional tone of the message is positive, negative, or neutral. Today, companies have large volumes of text data like emails, customer support chat transcripts, social media comments, and reviews. Sentiment analysis tools can scan this text to automatically determine the author’s attitude towards a topic. Companies use the insights from sentiment analysis to improve customer service and increase brand reputation. </vt:lpstr>
      <vt:lpstr>How does sentiment analysis work? Sentiment analysis is an application of natural language processing (NLP) technologies that train computer software to understand text in ways similar to humans. The analysis typically goes through several stages before providing the final result.  Preprocessing  During the preprocessing stage, sentiment analysis identifies key words to highlight the core message of the text. Tokenization breaks a sentence into several elements or tokens. Lemmatization converts words into their root form. For example, the root form of am is be. Stop-word removal filters out words that don't add meaningful value to the sentence. For example, with, for, at, and of are stop words.  </vt:lpstr>
      <vt:lpstr>PowerPoint Presentation</vt:lpstr>
      <vt:lpstr>PowerPoint Presentation</vt:lpstr>
      <vt:lpstr>PowerPoint Presentation</vt:lpstr>
      <vt:lpstr>PowerPoint Presentation</vt:lpstr>
      <vt:lpstr>VADER VS roBERTA</vt:lpstr>
      <vt:lpstr>implementation</vt:lpstr>
      <vt:lpstr>Time required for Predictions</vt:lpstr>
      <vt:lpstr>PowerPoint Presentation</vt:lpstr>
      <vt:lpstr>Linear regression</vt:lpstr>
      <vt:lpstr>PowerPoint Presentation</vt:lpstr>
      <vt:lpstr>TASKS:</vt:lpstr>
      <vt:lpstr>PROBLEM STATEMENTS :</vt:lpstr>
      <vt:lpstr>PowerPoint Presentation</vt:lpstr>
      <vt:lpstr>PowerPoint Presentation</vt:lpstr>
      <vt:lpstr>Content Analysis</vt:lpstr>
      <vt:lpstr>PowerPoint Presentation</vt:lpstr>
      <vt:lpstr>PowerPoint Presentation</vt:lpstr>
      <vt:lpstr>PowerPoint Presentation</vt:lpstr>
      <vt:lpstr>Correlation of positive emotions with seat comfort, value for money and cabin staff service</vt:lpstr>
      <vt:lpstr>Correlation of negative emotions with seat comfort, value for money and cabin staff service</vt:lpstr>
      <vt:lpstr>PowerPoint Presentation</vt:lpstr>
      <vt:lpstr>ADDRESSING THE ISSUES:   </vt:lpstr>
      <vt:lpstr>PowerPoint Presentation</vt:lpstr>
      <vt:lpstr>PowerPoint Presentation</vt:lpstr>
      <vt:lpstr>PowerPoint Presentation</vt:lpstr>
      <vt:lpstr>POSSIBLE SOLUTIONS &amp; STRATEGIES:</vt:lpstr>
      <vt:lpstr>CABIN STAFF SERVICES</vt:lpstr>
      <vt:lpstr>VALUE FOR MONEY</vt:lpstr>
      <vt:lpstr>SEAT COMFORTABILITY</vt:lpstr>
      <vt:lpstr>FOOD BEVERAGES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PROJECT</dc:title>
  <dc:creator>MAS-LAB06 IITTP</dc:creator>
  <cp:lastModifiedBy>MAS-LAB06 IITTP</cp:lastModifiedBy>
  <cp:revision>6</cp:revision>
  <dcterms:created xsi:type="dcterms:W3CDTF">2024-04-01T06:26:10Z</dcterms:created>
  <dcterms:modified xsi:type="dcterms:W3CDTF">2024-04-02T07:55:35Z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