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29"/>
  </p:notesMasterIdLst>
  <p:sldIdLst>
    <p:sldId id="287" r:id="rId2"/>
    <p:sldId id="286" r:id="rId3"/>
    <p:sldId id="298" r:id="rId4"/>
    <p:sldId id="256" r:id="rId5"/>
    <p:sldId id="258" r:id="rId6"/>
    <p:sldId id="257" r:id="rId7"/>
    <p:sldId id="260" r:id="rId8"/>
    <p:sldId id="259" r:id="rId9"/>
    <p:sldId id="261" r:id="rId10"/>
    <p:sldId id="263" r:id="rId11"/>
    <p:sldId id="266" r:id="rId12"/>
    <p:sldId id="268" r:id="rId13"/>
    <p:sldId id="269" r:id="rId14"/>
    <p:sldId id="291" r:id="rId15"/>
    <p:sldId id="292" r:id="rId16"/>
    <p:sldId id="295" r:id="rId17"/>
    <p:sldId id="297" r:id="rId18"/>
    <p:sldId id="294" r:id="rId19"/>
    <p:sldId id="270" r:id="rId20"/>
    <p:sldId id="276" r:id="rId21"/>
    <p:sldId id="282" r:id="rId22"/>
    <p:sldId id="284" r:id="rId23"/>
    <p:sldId id="278" r:id="rId24"/>
    <p:sldId id="285" r:id="rId25"/>
    <p:sldId id="290" r:id="rId26"/>
    <p:sldId id="289"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 rahate" initials="vr" lastIdx="1" clrIdx="0">
    <p:extLst>
      <p:ext uri="{19B8F6BF-5375-455C-9EA6-DF929625EA0E}">
        <p15:presenceInfo xmlns:p15="http://schemas.microsoft.com/office/powerpoint/2012/main" userId="3fc2f950c612d9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2509" autoAdjust="0"/>
  </p:normalViewPr>
  <p:slideViewPr>
    <p:cSldViewPr snapToGrid="0">
      <p:cViewPr varScale="1">
        <p:scale>
          <a:sx n="80" d="100"/>
          <a:sy n="80" d="100"/>
        </p:scale>
        <p:origin x="61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793E2-166A-4E10-AE76-7070725E425B}" type="datetimeFigureOut">
              <a:rPr lang="en-IN" smtClean="0"/>
              <a:t>15/02/2021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5701B-1F88-4DE6-9546-2BC987EAA1DE}" type="slidenum">
              <a:rPr lang="en-IN" smtClean="0"/>
              <a:t>‹#›</a:t>
            </a:fld>
            <a:endParaRPr lang="en-IN"/>
          </a:p>
        </p:txBody>
      </p:sp>
    </p:spTree>
    <p:extLst>
      <p:ext uri="{BB962C8B-B14F-4D97-AF65-F5344CB8AC3E}">
        <p14:creationId xmlns:p14="http://schemas.microsoft.com/office/powerpoint/2010/main" val="419670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05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638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1099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123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303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952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314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36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376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961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79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45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40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537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45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624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79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089154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cid:image001.jpg@01D6D538.EF563EE0"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cid:image005.jpg@01D6D538.EF563EE0"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cid:image006.png@01D6D538.EF563EE0"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56C358-1BF5-4934-A1FE-0611650D0F84}"/>
              </a:ext>
            </a:extLst>
          </p:cNvPr>
          <p:cNvSpPr/>
          <p:nvPr/>
        </p:nvSpPr>
        <p:spPr>
          <a:xfrm>
            <a:off x="3600452" y="238126"/>
            <a:ext cx="7877174" cy="2369880"/>
          </a:xfrm>
          <a:prstGeom prst="rect">
            <a:avLst/>
          </a:prstGeom>
          <a:noFill/>
        </p:spPr>
        <p:txBody>
          <a:bodyPr wrap="square" lIns="91440" tIns="45720" rIns="91440" bIns="45720">
            <a:spAutoFit/>
          </a:bodyPr>
          <a:lstStyle/>
          <a:p>
            <a:endParaRPr lang="en-US" sz="12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12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IN" sz="24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 International Conference on Advances in Electrical, Computing, Communications and Sustainable Technologies (IEEE ICAECT 2021)</a:t>
            </a:r>
            <a:endParaRPr lang="en-US" sz="24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32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B21990F8-700F-4E16-B75C-479598067417}"/>
              </a:ext>
            </a:extLst>
          </p:cNvPr>
          <p:cNvSpPr/>
          <p:nvPr/>
        </p:nvSpPr>
        <p:spPr>
          <a:xfrm>
            <a:off x="7037408" y="4525405"/>
            <a:ext cx="4722470" cy="923330"/>
          </a:xfrm>
          <a:prstGeom prst="rect">
            <a:avLst/>
          </a:prstGeom>
          <a:noFill/>
        </p:spPr>
        <p:txBody>
          <a:bodyPr wrap="square" lIns="91440" tIns="45720" rIns="91440" bIns="45720">
            <a:spAutoFit/>
          </a:bodyPr>
          <a:lstStyle/>
          <a:p>
            <a:pPr algn="just"/>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lgn="just"/>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just"/>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7F96F529-3930-481D-97DB-FE05E6E94D33}"/>
              </a:ext>
            </a:extLst>
          </p:cNvPr>
          <p:cNvPicPr>
            <a:picLocks noChangeAspect="1"/>
          </p:cNvPicPr>
          <p:nvPr/>
        </p:nvPicPr>
        <p:blipFill>
          <a:blip r:embed="rId2"/>
          <a:stretch>
            <a:fillRect/>
          </a:stretch>
        </p:blipFill>
        <p:spPr>
          <a:xfrm>
            <a:off x="800099" y="552450"/>
            <a:ext cx="2675760" cy="1071680"/>
          </a:xfrm>
          <a:prstGeom prst="rect">
            <a:avLst/>
          </a:prstGeom>
        </p:spPr>
      </p:pic>
      <p:sp>
        <p:nvSpPr>
          <p:cNvPr id="9" name="TextBox 8">
            <a:extLst>
              <a:ext uri="{FF2B5EF4-FFF2-40B4-BE49-F238E27FC236}">
                <a16:creationId xmlns:a16="http://schemas.microsoft.com/office/drawing/2014/main" id="{CA6D090E-2620-430B-A533-C6CE16A1D234}"/>
              </a:ext>
            </a:extLst>
          </p:cNvPr>
          <p:cNvSpPr txBox="1"/>
          <p:nvPr/>
        </p:nvSpPr>
        <p:spPr>
          <a:xfrm>
            <a:off x="0" y="0"/>
            <a:ext cx="9144000" cy="369332"/>
          </a:xfrm>
          <a:prstGeom prst="rect">
            <a:avLst/>
          </a:prstGeom>
          <a:noFill/>
        </p:spPr>
        <p:txBody>
          <a:bodyPr wrap="square">
            <a:spAutoFit/>
          </a:bodyPr>
          <a:lstStyle/>
          <a:p>
            <a:r>
              <a:rPr lang="en-IN"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aper ID CHCS 1065 </a:t>
            </a:r>
            <a:endParaRPr lang="en-IN" b="1"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F96C9BB-287C-4C92-AECD-A9590B12A54B}"/>
              </a:ext>
            </a:extLst>
          </p:cNvPr>
          <p:cNvSpPr txBox="1"/>
          <p:nvPr/>
        </p:nvSpPr>
        <p:spPr>
          <a:xfrm>
            <a:off x="1590674" y="1762125"/>
            <a:ext cx="8410575" cy="707886"/>
          </a:xfrm>
          <a:prstGeom prst="rect">
            <a:avLst/>
          </a:prstGeom>
          <a:noFill/>
        </p:spPr>
        <p:txBody>
          <a:bodyPr wrap="square">
            <a:spAutoFit/>
          </a:bodyPr>
          <a:lstStyle/>
          <a:p>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Organized by</a:t>
            </a:r>
          </a:p>
          <a:p>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Shri Shankaracharya Technical Campus (SSTC), </a:t>
            </a:r>
            <a:r>
              <a:rPr lang="en-IN" sz="2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Bhilai</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Chhattisgarh</a:t>
            </a:r>
            <a:endParaRPr lang="en-IN" sz="2000" i="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78D42CE-EFD5-49CA-B04A-AC0935932259}"/>
              </a:ext>
            </a:extLst>
          </p:cNvPr>
          <p:cNvSpPr txBox="1"/>
          <p:nvPr/>
        </p:nvSpPr>
        <p:spPr>
          <a:xfrm>
            <a:off x="895350" y="2678369"/>
            <a:ext cx="10582276" cy="1600438"/>
          </a:xfrm>
          <a:prstGeom prst="rect">
            <a:avLst/>
          </a:prstGeom>
          <a:noFill/>
        </p:spPr>
        <p:txBody>
          <a:bodyPr wrap="square">
            <a:spAutoFit/>
          </a:bodyPr>
          <a:lstStyle/>
          <a:p>
            <a:r>
              <a:rPr lang="en-IN" sz="1800" b="1" i="1" u="sng" dirty="0">
                <a:solidFill>
                  <a:srgbClr val="000000"/>
                </a:solidFill>
                <a:effectLst/>
                <a:latin typeface="Algerian" panose="04020705040A02060702" pitchFamily="82" charset="0"/>
                <a:ea typeface="Times New Roman" panose="02020603050405020304" pitchFamily="18" charset="0"/>
              </a:rPr>
              <a:t>A Presentation on</a:t>
            </a:r>
          </a:p>
          <a:p>
            <a:r>
              <a:rPr lang="en-IN" sz="1800" dirty="0">
                <a:solidFill>
                  <a:srgbClr val="000000"/>
                </a:solidFill>
                <a:effectLst/>
                <a:latin typeface="Algerian" panose="04020705040A02060702" pitchFamily="82" charset="0"/>
                <a:ea typeface="Times New Roman" panose="02020603050405020304" pitchFamily="18" charset="0"/>
              </a:rPr>
              <a:t>	           </a:t>
            </a:r>
            <a:r>
              <a:rPr lang="en-IN" sz="2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800" b="1" i="1" dirty="0">
                <a:effectLst/>
                <a:latin typeface="Times New Roman" panose="02020603050405020304" pitchFamily="18" charset="0"/>
                <a:ea typeface="Times New Roman" panose="02020603050405020304" pitchFamily="18" charset="0"/>
                <a:cs typeface="Times New Roman" panose="02020603050405020304" pitchFamily="18" charset="0"/>
              </a:rPr>
              <a:t>Data Analysis of Betelnut’s selling Dataset Using Tableau</a:t>
            </a:r>
            <a:r>
              <a:rPr lang="en-IN" sz="2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IN" sz="2800" b="1" i="1" dirty="0">
              <a:solidFill>
                <a:srgbClr val="000000"/>
              </a:solidFill>
              <a:latin typeface="Times New Roman" panose="02020603050405020304" pitchFamily="18" charset="0"/>
              <a:cs typeface="Times New Roman" panose="02020603050405020304" pitchFamily="18" charset="0"/>
            </a:endParaRPr>
          </a:p>
          <a:p>
            <a:r>
              <a:rPr lang="en-IN" sz="2400" b="1" i="1" u="sng" dirty="0">
                <a:solidFill>
                  <a:srgbClr val="000000"/>
                </a:solidFill>
                <a:latin typeface="Times New Roman" panose="02020603050405020304" pitchFamily="18" charset="0"/>
                <a:cs typeface="Times New Roman" panose="02020603050405020304" pitchFamily="18" charset="0"/>
              </a:rPr>
              <a:t>Co-Authors:</a:t>
            </a:r>
          </a:p>
        </p:txBody>
      </p:sp>
      <p:sp>
        <p:nvSpPr>
          <p:cNvPr id="15" name="TextBox 14">
            <a:extLst>
              <a:ext uri="{FF2B5EF4-FFF2-40B4-BE49-F238E27FC236}">
                <a16:creationId xmlns:a16="http://schemas.microsoft.com/office/drawing/2014/main" id="{007171D6-AE73-44D3-9C14-E1D094F69962}"/>
              </a:ext>
            </a:extLst>
          </p:cNvPr>
          <p:cNvSpPr txBox="1"/>
          <p:nvPr/>
        </p:nvSpPr>
        <p:spPr>
          <a:xfrm>
            <a:off x="895350" y="4278807"/>
            <a:ext cx="10582276" cy="400110"/>
          </a:xfrm>
          <a:prstGeom prst="rect">
            <a:avLst/>
          </a:prstGeom>
          <a:noFill/>
        </p:spPr>
        <p:txBody>
          <a:bodyPr wrap="square">
            <a:spAutoFit/>
          </a:bodyPr>
          <a:lstStyle/>
          <a:p>
            <a:pPr algn="just"/>
            <a:r>
              <a:rPr lang="en-IN" sz="20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Vikas </a:t>
            </a:r>
            <a:r>
              <a:rPr lang="en-IN" sz="2000" b="1"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Rahate</a:t>
            </a:r>
            <a:endParaRPr lang="en-IN" sz="2000" b="1"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73643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5CAC-85DF-49C5-AB16-098C6B097FA5}"/>
              </a:ext>
            </a:extLst>
          </p:cNvPr>
          <p:cNvSpPr>
            <a:spLocks noGrp="1"/>
          </p:cNvSpPr>
          <p:nvPr>
            <p:ph type="title"/>
          </p:nvPr>
        </p:nvSpPr>
        <p:spPr>
          <a:xfrm>
            <a:off x="807868" y="480676"/>
            <a:ext cx="10884023" cy="1734302"/>
          </a:xfrm>
        </p:spPr>
        <p:txBody>
          <a:bodyPr>
            <a:noAutofit/>
          </a:bodyPr>
          <a:lstStyle/>
          <a:p>
            <a:r>
              <a:rPr lang="en-IN" sz="2800" b="1" dirty="0">
                <a:latin typeface="Times New Roman" panose="02020603050405020304" pitchFamily="18" charset="0"/>
                <a:cs typeface="Times New Roman" panose="02020603050405020304" pitchFamily="18" charset="0"/>
              </a:rPr>
              <a:t>3. Data Cleaning: </a:t>
            </a:r>
            <a:r>
              <a:rPr lang="en-IN" sz="2800" cap="none" dirty="0">
                <a:latin typeface="Times New Roman" panose="02020603050405020304" pitchFamily="18" charset="0"/>
                <a:cs typeface="Times New Roman" panose="02020603050405020304" pitchFamily="18" charset="0"/>
              </a:rPr>
              <a:t>Data cleaning refers to removal of invalid and non usable data from the dataset. Data cleaning is most probably  main factor responsible  for the verge of accuracy.</a:t>
            </a:r>
            <a:br>
              <a:rPr lang="en-IN" sz="2800"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2E677532-A037-474A-B4C0-A55259CA29F2}"/>
              </a:ext>
            </a:extLst>
          </p:cNvPr>
          <p:cNvSpPr/>
          <p:nvPr/>
        </p:nvSpPr>
        <p:spPr>
          <a:xfrm>
            <a:off x="5094937" y="4767305"/>
            <a:ext cx="2566486" cy="1136342"/>
          </a:xfrm>
          <a:prstGeom prst="ellips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65B130B-62CB-4ABC-B7AA-BAA25E6CBD07}"/>
              </a:ext>
            </a:extLst>
          </p:cNvPr>
          <p:cNvSpPr/>
          <p:nvPr/>
        </p:nvSpPr>
        <p:spPr>
          <a:xfrm>
            <a:off x="5383132" y="2414723"/>
            <a:ext cx="1953087"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7FF5D5E-8DF8-4E50-94A0-1A83124AFB98}"/>
              </a:ext>
            </a:extLst>
          </p:cNvPr>
          <p:cNvSpPr/>
          <p:nvPr/>
        </p:nvSpPr>
        <p:spPr>
          <a:xfrm>
            <a:off x="1748903" y="3240346"/>
            <a:ext cx="1953087"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A57EF6D-7BC0-4A24-8A94-4A5460C2988C}"/>
              </a:ext>
            </a:extLst>
          </p:cNvPr>
          <p:cNvSpPr/>
          <p:nvPr/>
        </p:nvSpPr>
        <p:spPr>
          <a:xfrm>
            <a:off x="1748903" y="4758428"/>
            <a:ext cx="1953088"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B46952F-9241-4481-8BCE-6C7A62C9894B}"/>
              </a:ext>
            </a:extLst>
          </p:cNvPr>
          <p:cNvSpPr/>
          <p:nvPr/>
        </p:nvSpPr>
        <p:spPr>
          <a:xfrm>
            <a:off x="8753386" y="4758428"/>
            <a:ext cx="1953087"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9629ECE-F912-4CE6-8A64-8E71C793CD01}"/>
              </a:ext>
            </a:extLst>
          </p:cNvPr>
          <p:cNvSpPr/>
          <p:nvPr/>
        </p:nvSpPr>
        <p:spPr>
          <a:xfrm>
            <a:off x="8753386" y="3253434"/>
            <a:ext cx="1953087"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267D192-7D97-465D-BAD4-77F2FBCD8E1F}"/>
              </a:ext>
            </a:extLst>
          </p:cNvPr>
          <p:cNvSpPr txBox="1"/>
          <p:nvPr/>
        </p:nvSpPr>
        <p:spPr>
          <a:xfrm>
            <a:off x="5548184" y="5085428"/>
            <a:ext cx="1748772" cy="400110"/>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Data Cleaning</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6C5AE56-B601-4C3F-AB54-9AB4D3DBF0E9}"/>
              </a:ext>
            </a:extLst>
          </p:cNvPr>
          <p:cNvSpPr txBox="1"/>
          <p:nvPr/>
        </p:nvSpPr>
        <p:spPr>
          <a:xfrm>
            <a:off x="5625608" y="2574515"/>
            <a:ext cx="1449891"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Irrelevant Data</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F47CD77-D54B-401F-A50F-4B3055CF7F52}"/>
              </a:ext>
            </a:extLst>
          </p:cNvPr>
          <p:cNvSpPr txBox="1"/>
          <p:nvPr/>
        </p:nvSpPr>
        <p:spPr>
          <a:xfrm>
            <a:off x="2038927" y="3435652"/>
            <a:ext cx="1433023"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Incomplete Data</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BE295E5-4690-44CD-B0B4-D88C729CABBE}"/>
              </a:ext>
            </a:extLst>
          </p:cNvPr>
          <p:cNvSpPr txBox="1"/>
          <p:nvPr/>
        </p:nvSpPr>
        <p:spPr>
          <a:xfrm>
            <a:off x="2012293" y="4931540"/>
            <a:ext cx="1441119"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Incorrect Data</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9F04B71-8BB6-44AB-BBAB-6F2FB6460AD1}"/>
              </a:ext>
            </a:extLst>
          </p:cNvPr>
          <p:cNvSpPr txBox="1"/>
          <p:nvPr/>
        </p:nvSpPr>
        <p:spPr>
          <a:xfrm>
            <a:off x="8878480" y="3443363"/>
            <a:ext cx="1702898"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Incomplete Data</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F2E6F89-CDF0-4799-9F23-6D9F7F524D59}"/>
              </a:ext>
            </a:extLst>
          </p:cNvPr>
          <p:cNvSpPr txBox="1"/>
          <p:nvPr/>
        </p:nvSpPr>
        <p:spPr>
          <a:xfrm>
            <a:off x="9001978" y="4981533"/>
            <a:ext cx="1441119"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Incorrect Data</a:t>
            </a:r>
            <a:endParaRPr lang="en-IN" sz="2000" dirty="0">
              <a:latin typeface="Times New Roman" panose="02020603050405020304" pitchFamily="18" charset="0"/>
              <a:cs typeface="Times New Roman" panose="02020603050405020304" pitchFamily="18" charset="0"/>
            </a:endParaRPr>
          </a:p>
        </p:txBody>
      </p:sp>
      <p:sp>
        <p:nvSpPr>
          <p:cNvPr id="15" name="Arrow: Right 14">
            <a:extLst>
              <a:ext uri="{FF2B5EF4-FFF2-40B4-BE49-F238E27FC236}">
                <a16:creationId xmlns:a16="http://schemas.microsoft.com/office/drawing/2014/main" id="{8F5D115E-0D72-4BDB-B231-34A96D1B6577}"/>
              </a:ext>
            </a:extLst>
          </p:cNvPr>
          <p:cNvSpPr/>
          <p:nvPr/>
        </p:nvSpPr>
        <p:spPr>
          <a:xfrm rot="5400000">
            <a:off x="5726769" y="3727942"/>
            <a:ext cx="1322777"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0C8C7FF1-8703-4985-BB2A-8635D9571E62}"/>
              </a:ext>
            </a:extLst>
          </p:cNvPr>
          <p:cNvSpPr/>
          <p:nvPr/>
        </p:nvSpPr>
        <p:spPr>
          <a:xfrm rot="2173069">
            <a:off x="3618213" y="3930649"/>
            <a:ext cx="2038217"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18D5E215-BD55-45B4-B74C-AE2CCC3208EC}"/>
              </a:ext>
            </a:extLst>
          </p:cNvPr>
          <p:cNvSpPr/>
          <p:nvPr/>
        </p:nvSpPr>
        <p:spPr>
          <a:xfrm>
            <a:off x="3692254" y="4931540"/>
            <a:ext cx="1427650"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B4C5AFF-AE2C-494E-A0AB-E7B20AF00651}"/>
              </a:ext>
            </a:extLst>
          </p:cNvPr>
          <p:cNvSpPr/>
          <p:nvPr/>
        </p:nvSpPr>
        <p:spPr>
          <a:xfrm rot="8081633">
            <a:off x="7080402" y="3887492"/>
            <a:ext cx="1829786"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1E02EA29-CA73-4AD1-BD58-9F465FE4DA3A}"/>
              </a:ext>
            </a:extLst>
          </p:cNvPr>
          <p:cNvSpPr/>
          <p:nvPr/>
        </p:nvSpPr>
        <p:spPr>
          <a:xfrm rot="10800000">
            <a:off x="7629149" y="4917195"/>
            <a:ext cx="1146907"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836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3E5249B-5B13-4A05-AE03-3F8CF7E2FA9F}"/>
              </a:ext>
            </a:extLst>
          </p:cNvPr>
          <p:cNvSpPr>
            <a:spLocks noGrp="1"/>
          </p:cNvSpPr>
          <p:nvPr>
            <p:ph type="body" idx="1"/>
          </p:nvPr>
        </p:nvSpPr>
        <p:spPr>
          <a:xfrm>
            <a:off x="923283" y="2847658"/>
            <a:ext cx="10129421" cy="2915920"/>
          </a:xfrm>
        </p:spPr>
        <p:txBody>
          <a:bodyPr>
            <a:noAutofit/>
          </a:bodyPr>
          <a:lstStyle/>
          <a:p>
            <a:pPr algn="just"/>
            <a:r>
              <a:rPr lang="en-IN" sz="3600" b="1" dirty="0">
                <a:solidFill>
                  <a:schemeClr val="tx1"/>
                </a:solidFill>
                <a:latin typeface="Times New Roman" panose="02020603050405020304" pitchFamily="18" charset="0"/>
                <a:cs typeface="Times New Roman" panose="02020603050405020304" pitchFamily="18" charset="0"/>
              </a:rPr>
              <a:t>“Structured data is essential because it becomes  easier to search and is easily accessible before modelling the dataset and whenever the  error is meant we can easily reach the place to correct the errors.”</a:t>
            </a:r>
          </a:p>
        </p:txBody>
      </p:sp>
      <p:sp>
        <p:nvSpPr>
          <p:cNvPr id="9" name="TextBox 8">
            <a:extLst>
              <a:ext uri="{FF2B5EF4-FFF2-40B4-BE49-F238E27FC236}">
                <a16:creationId xmlns:a16="http://schemas.microsoft.com/office/drawing/2014/main" id="{6F183295-96E0-4844-86DC-EEC33D0EB5C4}"/>
              </a:ext>
            </a:extLst>
          </p:cNvPr>
          <p:cNvSpPr txBox="1"/>
          <p:nvPr/>
        </p:nvSpPr>
        <p:spPr>
          <a:xfrm>
            <a:off x="923283" y="1094422"/>
            <a:ext cx="10129421" cy="1384995"/>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4. Structuring of Data: </a:t>
            </a:r>
            <a:r>
              <a:rPr lang="en-US" sz="2800" dirty="0">
                <a:latin typeface="Times New Roman" panose="02020603050405020304" pitchFamily="18" charset="0"/>
                <a:cs typeface="Times New Roman" panose="02020603050405020304" pitchFamily="18" charset="0"/>
              </a:rPr>
              <a:t>Arranging of data in format such that its easily modified and must provide fast access. The data in our model is already structured in form of Excel Sheet.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81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5C51D4-B2EF-4F1C-A9EC-30EBA9657724}"/>
              </a:ext>
            </a:extLst>
          </p:cNvPr>
          <p:cNvSpPr txBox="1"/>
          <p:nvPr/>
        </p:nvSpPr>
        <p:spPr>
          <a:xfrm>
            <a:off x="640671" y="257453"/>
            <a:ext cx="681657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Structured and Arranged data</a:t>
            </a:r>
          </a:p>
        </p:txBody>
      </p:sp>
      <p:pic>
        <p:nvPicPr>
          <p:cNvPr id="3" name="Picture 2">
            <a:extLst>
              <a:ext uri="{FF2B5EF4-FFF2-40B4-BE49-F238E27FC236}">
                <a16:creationId xmlns:a16="http://schemas.microsoft.com/office/drawing/2014/main" id="{3E39A924-99DD-44C6-892A-F8161A393FD2}"/>
              </a:ext>
            </a:extLst>
          </p:cNvPr>
          <p:cNvPicPr>
            <a:picLocks noChangeAspect="1"/>
          </p:cNvPicPr>
          <p:nvPr/>
        </p:nvPicPr>
        <p:blipFill>
          <a:blip r:embed="rId2"/>
          <a:stretch>
            <a:fillRect/>
          </a:stretch>
        </p:blipFill>
        <p:spPr>
          <a:xfrm>
            <a:off x="426128" y="1029810"/>
            <a:ext cx="11452194" cy="5570737"/>
          </a:xfrm>
          <a:prstGeom prst="rect">
            <a:avLst/>
          </a:prstGeom>
        </p:spPr>
      </p:pic>
    </p:spTree>
    <p:extLst>
      <p:ext uri="{BB962C8B-B14F-4D97-AF65-F5344CB8AC3E}">
        <p14:creationId xmlns:p14="http://schemas.microsoft.com/office/powerpoint/2010/main" val="263268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1A8DF-F309-45ED-A8F2-CB49465E8A54}"/>
              </a:ext>
            </a:extLst>
          </p:cNvPr>
          <p:cNvSpPr txBox="1"/>
          <p:nvPr/>
        </p:nvSpPr>
        <p:spPr>
          <a:xfrm>
            <a:off x="1020932" y="1047566"/>
            <a:ext cx="10049522" cy="2677656"/>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5. Modelling the Data using TABLEAU: </a:t>
            </a:r>
            <a:r>
              <a:rPr lang="en-US" sz="2800" dirty="0">
                <a:latin typeface="Times New Roman" panose="02020603050405020304" pitchFamily="18" charset="0"/>
                <a:cs typeface="Times New Roman" panose="02020603050405020304" pitchFamily="18" charset="0"/>
              </a:rPr>
              <a:t>Tableau is a Business Intelligence tool for visually analyzing the data. The analysis of data objects and their relationships to other data objects. </a:t>
            </a:r>
          </a:p>
          <a:p>
            <a:pPr algn="just"/>
            <a:r>
              <a:rPr lang="en-US" sz="2800" dirty="0">
                <a:latin typeface="Times New Roman" panose="02020603050405020304" pitchFamily="18" charset="0"/>
                <a:cs typeface="Times New Roman" panose="02020603050405020304" pitchFamily="18" charset="0"/>
              </a:rPr>
              <a:t>Data modeling is often the first step in database design and object-oriented programming as the designers first create a conceptual model of how data items relate to each other. </a:t>
            </a:r>
          </a:p>
        </p:txBody>
      </p:sp>
    </p:spTree>
    <p:extLst>
      <p:ext uri="{BB962C8B-B14F-4D97-AF65-F5344CB8AC3E}">
        <p14:creationId xmlns:p14="http://schemas.microsoft.com/office/powerpoint/2010/main" val="94715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7AB7-FBE4-4FCF-8EA0-BC405F486DD9}"/>
              </a:ext>
            </a:extLst>
          </p:cNvPr>
          <p:cNvSpPr>
            <a:spLocks noGrp="1"/>
          </p:cNvSpPr>
          <p:nvPr>
            <p:ph type="title"/>
          </p:nvPr>
        </p:nvSpPr>
        <p:spPr>
          <a:xfrm>
            <a:off x="838200" y="365126"/>
            <a:ext cx="10515600" cy="901700"/>
          </a:xfrm>
        </p:spPr>
        <p:txBody>
          <a:bodyPr>
            <a:normAutofit/>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 of Areca nut tree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747C0D-AF65-4AE9-BF9D-2EB043A18F8B}"/>
              </a:ext>
            </a:extLst>
          </p:cNvPr>
          <p:cNvSpPr>
            <a:spLocks noGrp="1"/>
          </p:cNvSpPr>
          <p:nvPr>
            <p:ph idx="1"/>
          </p:nvPr>
        </p:nvSpPr>
        <p:spPr>
          <a:xfrm>
            <a:off x="838200" y="1266826"/>
            <a:ext cx="6334125" cy="5019674"/>
          </a:xfrm>
        </p:spPr>
        <p:txBody>
          <a:bodyPr>
            <a:normAutofit fontScale="92500" lnSpcReduction="20000"/>
          </a:bodyPr>
          <a:lstStyle/>
          <a:p>
            <a:pPr marL="0" indent="0" algn="just">
              <a:spcAft>
                <a:spcPts val="1950"/>
              </a:spcAft>
              <a:buNone/>
            </a:pP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Areca nut is also known by Betel nut (Chewing nut) or Supari. Areca nut is considered as a cash crop and Areca nut is considered as second most cash crop after Coconut. Areca nut is grown on a large scale in India since Areca nut crop has excellent commercial value in India. Areca nut palms can grow different heights depending on environmental conditions and variety. They can even reach up to 30 meters. Areca nut is said to be originated in India and South East countries. When it comes to world production and consumption of </a:t>
            </a:r>
            <a:r>
              <a:rPr lang="en-IN"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Arecanut</a:t>
            </a: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India occupies the first place. When it comes to Areca nut plant description, It is a tall stemmed tree can reach a height up to 90 feet. Apart from using in veterinary medicines and Ayurveda, its by-products are being used in commercial leather processing and paper manufacturing.</a:t>
            </a:r>
          </a:p>
          <a:p>
            <a:pPr marL="342900" lvl="0" indent="-342900">
              <a:lnSpc>
                <a:spcPts val="1800"/>
              </a:lnSpc>
              <a:buSzPts val="1000"/>
              <a:buFont typeface="Symbol" panose="05050102010706020507" pitchFamily="18" charset="2"/>
              <a:buChar char=""/>
              <a:tabLst>
                <a:tab pos="457200" algn="l"/>
              </a:tabLst>
            </a:pPr>
            <a:r>
              <a:rPr lang="en-IN"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Family name of Areca nut: </a:t>
            </a: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 </a:t>
            </a:r>
            <a:r>
              <a:rPr lang="en-IN"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Palmacea</a:t>
            </a: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ts val="1800"/>
              </a:lnSpc>
              <a:buSzPts val="1000"/>
              <a:buFont typeface="Symbol" panose="05050102010706020507" pitchFamily="18" charset="2"/>
              <a:buChar char=""/>
              <a:tabLst>
                <a:tab pos="457200" algn="l"/>
              </a:tabLst>
            </a:pPr>
            <a:r>
              <a:rPr lang="en-IN"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Botanical/Scientific Name of Areca Nut:</a:t>
            </a: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Areca catechu.</a:t>
            </a:r>
          </a:p>
          <a:p>
            <a:pPr marL="342900" lvl="0" indent="-342900">
              <a:lnSpc>
                <a:spcPts val="1800"/>
              </a:lnSpc>
              <a:buSzPts val="1000"/>
              <a:buFont typeface="Symbol" panose="05050102010706020507" pitchFamily="18" charset="2"/>
              <a:buChar char=""/>
              <a:tabLst>
                <a:tab pos="457200" algn="l"/>
              </a:tabLst>
            </a:pPr>
            <a:r>
              <a:rPr lang="en-IN"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Common Names:</a:t>
            </a: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Supari, Pinang, and </a:t>
            </a:r>
            <a:r>
              <a:rPr lang="en-IN"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Betal</a:t>
            </a: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nut.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descr="Dwarf Areca nut Tree.">
            <a:extLst>
              <a:ext uri="{FF2B5EF4-FFF2-40B4-BE49-F238E27FC236}">
                <a16:creationId xmlns:a16="http://schemas.microsoft.com/office/drawing/2014/main" id="{EC5A8658-3519-4BDF-85AF-0B79E42A186C}"/>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400924" y="1266826"/>
            <a:ext cx="3952876" cy="4324348"/>
          </a:xfrm>
          <a:prstGeom prst="rect">
            <a:avLst/>
          </a:prstGeom>
          <a:noFill/>
          <a:ln>
            <a:noFill/>
          </a:ln>
        </p:spPr>
      </p:pic>
      <p:sp>
        <p:nvSpPr>
          <p:cNvPr id="6" name="TextBox 5">
            <a:extLst>
              <a:ext uri="{FF2B5EF4-FFF2-40B4-BE49-F238E27FC236}">
                <a16:creationId xmlns:a16="http://schemas.microsoft.com/office/drawing/2014/main" id="{75F48ACE-5FDF-4366-98D1-3C8B61C60DBB}"/>
              </a:ext>
            </a:extLst>
          </p:cNvPr>
          <p:cNvSpPr txBox="1"/>
          <p:nvPr/>
        </p:nvSpPr>
        <p:spPr>
          <a:xfrm>
            <a:off x="7400924" y="5612881"/>
            <a:ext cx="3952876" cy="369332"/>
          </a:xfrm>
          <a:prstGeom prst="rect">
            <a:avLst/>
          </a:prstGeom>
          <a:noFill/>
        </p:spPr>
        <p:txBody>
          <a:bodyPr wrap="square">
            <a:spAutoFit/>
          </a:bodyPr>
          <a:lstStyle/>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Dwarf Areca nut Tree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65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F475-4FD3-4F5F-8F59-B2EBC84523E7}"/>
              </a:ext>
            </a:extLst>
          </p:cNvPr>
          <p:cNvSpPr>
            <a:spLocks noGrp="1"/>
          </p:cNvSpPr>
          <p:nvPr>
            <p:ph type="title"/>
          </p:nvPr>
        </p:nvSpPr>
        <p:spPr>
          <a:xfrm>
            <a:off x="838200" y="323850"/>
            <a:ext cx="10515600" cy="657225"/>
          </a:xfrm>
        </p:spPr>
        <p:txBody>
          <a:bodyPr>
            <a:noAutofit/>
          </a:bodyPr>
          <a:lstStyle/>
          <a:p>
            <a:b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Areca nut Varieties / Areca nut Cultivars</a:t>
            </a:r>
            <a:br>
              <a:rPr lang="en-IN" sz="3600" b="1" dirty="0">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6427F-9261-4205-B03E-5CB8793847C5}"/>
              </a:ext>
            </a:extLst>
          </p:cNvPr>
          <p:cNvSpPr>
            <a:spLocks noGrp="1"/>
          </p:cNvSpPr>
          <p:nvPr>
            <p:ph sz="half" idx="1"/>
          </p:nvPr>
        </p:nvSpPr>
        <p:spPr>
          <a:xfrm>
            <a:off x="838200" y="1314449"/>
            <a:ext cx="5181600" cy="4862513"/>
          </a:xfrm>
        </p:spPr>
        <p:txBody>
          <a:bodyPr>
            <a:normAutofit fontScale="70000" lnSpcReduction="20000"/>
          </a:bodyPr>
          <a:lstStyle/>
          <a:p>
            <a:pPr marL="0" indent="0">
              <a:spcAft>
                <a:spcPts val="1950"/>
              </a:spcAft>
              <a:buNone/>
            </a:pPr>
            <a:r>
              <a:rPr lang="en-IN" sz="23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VTL-12 (</a:t>
            </a:r>
            <a:r>
              <a:rPr lang="en-IN" sz="2300" b="1"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Swarnamangala</a:t>
            </a:r>
            <a:r>
              <a:rPr lang="en-IN" sz="23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3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These trees bear regularly and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considerd</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as a consistent yielder.</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variety of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Arecanut</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trees are semi-tall to tall with sturdy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atem</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They have shorter internodes.</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You can expect an average number of bunches/palm/year : 4.</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variety nuts will be orange to deep yellow for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riped</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ones.</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nuts shape is oblong to round and bold.</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Usually, these trees start bearing by fourth year after planting.</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You can obtain a potential yield of 6.5 kg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chali</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/palm/year.</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Expect an average yield of 4 kg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chali</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/palm/year.</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They have high recovery with 27% of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chali</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from fresh nuts.</a:t>
            </a:r>
          </a:p>
          <a:p>
            <a:pPr marL="0" indent="0">
              <a:buNone/>
            </a:pPr>
            <a:endParaRPr lang="en-IN" dirty="0"/>
          </a:p>
        </p:txBody>
      </p:sp>
      <p:sp>
        <p:nvSpPr>
          <p:cNvPr id="4" name="Content Placeholder 3">
            <a:extLst>
              <a:ext uri="{FF2B5EF4-FFF2-40B4-BE49-F238E27FC236}">
                <a16:creationId xmlns:a16="http://schemas.microsoft.com/office/drawing/2014/main" id="{C78B4E38-37FA-4692-8EB9-A042BB7A28F7}"/>
              </a:ext>
            </a:extLst>
          </p:cNvPr>
          <p:cNvSpPr>
            <a:spLocks noGrp="1"/>
          </p:cNvSpPr>
          <p:nvPr>
            <p:ph sz="half" idx="2"/>
          </p:nvPr>
        </p:nvSpPr>
        <p:spPr>
          <a:xfrm>
            <a:off x="6096000" y="981075"/>
            <a:ext cx="5257800" cy="5753100"/>
          </a:xfrm>
        </p:spPr>
        <p:txBody>
          <a:bodyPr>
            <a:normAutofit fontScale="70000" lnSpcReduction="20000"/>
          </a:bodyPr>
          <a:lstStyle/>
          <a:p>
            <a:pPr marL="0" indent="0">
              <a:spcAft>
                <a:spcPts val="1950"/>
              </a:spcAft>
              <a:buNone/>
            </a:pPr>
            <a:r>
              <a:rPr lang="en-IN" sz="23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VTLAH-1 (</a:t>
            </a:r>
            <a:r>
              <a:rPr lang="en-IN" sz="2300" b="1"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Vittal</a:t>
            </a:r>
            <a:r>
              <a:rPr lang="en-IN" sz="23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Areca Hybrid-1)</a:t>
            </a:r>
            <a:r>
              <a:rPr lang="en-IN" sz="2300" b="1" dirty="0">
                <a:solidFill>
                  <a:schemeClr val="bg1">
                    <a:lumMod val="95000"/>
                    <a:lumOff val="5000"/>
                  </a:schemeClr>
                </a:solidFill>
                <a:effectLst/>
                <a:latin typeface="Verdana" panose="020B0604030504040204" pitchFamily="34" charset="0"/>
                <a:ea typeface="Times New Roman" panose="02020603050405020304" pitchFamily="18" charset="0"/>
                <a:cs typeface="Calibri" panose="020F0502020204030204" pitchFamily="34" charset="0"/>
              </a:rPr>
              <a:t>:</a:t>
            </a:r>
            <a:endParaRPr lang="en-IN" sz="2300" dirty="0">
              <a:solidFill>
                <a:schemeClr val="bg1">
                  <a:lumMod val="95000"/>
                  <a:lumOff val="5000"/>
                </a:schemeClr>
              </a:solidFill>
              <a:effectLst/>
              <a:latin typeface="Calibri" panose="020F0502020204030204" pitchFamily="34" charset="0"/>
              <a:ea typeface="Times New Roman" panose="02020603050405020304" pitchFamily="18" charset="0"/>
            </a:endParaRP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varity</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is hybrid between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Hirehalli</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Dwarf and Sumangala.</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These tree are dwarf type with reduced canopy. They also have sturdy stem.</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These cultivars have partially drooping crown. These crowns have well spread leaves.</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it comes to nut yield, it is considered as a moderate yielder. However, you can expect early stabilization in nut yield.</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They produce medium sized oval, yellow to orange nuts.</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These trees can yield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abiout</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5200 kg/ha.</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Expect the recovery over fresh nut: 27%.</a:t>
            </a:r>
          </a:p>
          <a:p>
            <a:pPr marL="342900" lvl="0" indent="-342900">
              <a:lnSpc>
                <a:spcPts val="1800"/>
              </a:lnSpc>
              <a:buSzPts val="1000"/>
              <a:buFont typeface="Symbol" panose="05050102010706020507" pitchFamily="18" charset="2"/>
              <a:buChar char=""/>
              <a:tabLst>
                <a:tab pos="457200" algn="l"/>
              </a:tabLst>
            </a:pP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case of seed production, artificial crossing is advised between </a:t>
            </a:r>
            <a:r>
              <a:rPr lang="en-IN" sz="2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Hirehalli</a:t>
            </a:r>
            <a:r>
              <a:rPr lang="en-IN" sz="2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Dwarf and Sumangala.</a:t>
            </a:r>
          </a:p>
          <a:p>
            <a:pPr marL="0" indent="0">
              <a:buNone/>
            </a:pPr>
            <a:endParaRPr lang="en-IN" sz="2900" dirty="0"/>
          </a:p>
        </p:txBody>
      </p:sp>
    </p:spTree>
    <p:extLst>
      <p:ext uri="{BB962C8B-B14F-4D97-AF65-F5344CB8AC3E}">
        <p14:creationId xmlns:p14="http://schemas.microsoft.com/office/powerpoint/2010/main" val="299789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D3E2-B833-4DFE-932F-F734B1E611BE}"/>
              </a:ext>
            </a:extLst>
          </p:cNvPr>
          <p:cNvSpPr>
            <a:spLocks noGrp="1"/>
          </p:cNvSpPr>
          <p:nvPr>
            <p:ph type="title"/>
          </p:nvPr>
        </p:nvSpPr>
        <p:spPr>
          <a:xfrm>
            <a:off x="838200" y="365126"/>
            <a:ext cx="10515600" cy="806450"/>
          </a:xfrm>
        </p:spPr>
        <p:txBody>
          <a:bodyPr>
            <a:normAutofit/>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 for Growing Areca nut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934EA9-06B5-4885-8E07-781198A1E1B7}"/>
              </a:ext>
            </a:extLst>
          </p:cNvPr>
          <p:cNvSpPr>
            <a:spLocks noGrp="1"/>
          </p:cNvSpPr>
          <p:nvPr>
            <p:ph idx="1"/>
          </p:nvPr>
        </p:nvSpPr>
        <p:spPr>
          <a:xfrm>
            <a:off x="838200" y="1247775"/>
            <a:ext cx="10515600" cy="4929188"/>
          </a:xfrm>
        </p:spPr>
        <p:txBody>
          <a:bodyPr/>
          <a:lstStyle/>
          <a:p>
            <a:pPr marL="0" indent="0" algn="just">
              <a:spcAft>
                <a:spcPts val="1950"/>
              </a:spcAft>
              <a:buNone/>
            </a:pPr>
            <a:r>
              <a:rPr lang="en-IN" sz="24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Climate:</a:t>
            </a:r>
          </a:p>
          <a:p>
            <a:pPr marL="0" indent="0" algn="just">
              <a:spcAft>
                <a:spcPts val="1950"/>
              </a:spcAft>
              <a:buNone/>
            </a:pPr>
            <a:r>
              <a:rPr lang="en-IN"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Areca nut trees thrives best in a temperature range of 15ºC and 37ºC and temperatures below 10ºC and above 40ºC will hamper the growth of the palm trees. These trees require an minimum annual rainfall of 800 mm. In areas with low annual rainfall can use drip irrigation to meet the water requirement. </a:t>
            </a:r>
            <a:r>
              <a:rPr lang="en-IN" sz="18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Arecanut</a:t>
            </a:r>
            <a:r>
              <a:rPr lang="en-IN"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palms can be grown up to an altitude of more than 1000 meters of mean sea level.</a:t>
            </a:r>
          </a:p>
          <a:p>
            <a:pPr marL="0" indent="0" algn="just">
              <a:lnSpc>
                <a:spcPts val="2250"/>
              </a:lnSpc>
              <a:spcBef>
                <a:spcPts val="2025"/>
              </a:spcBef>
              <a:spcAft>
                <a:spcPts val="1275"/>
              </a:spcAft>
              <a:buNone/>
            </a:pPr>
            <a:r>
              <a:rPr lang="en-IN" sz="24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Soil:</a:t>
            </a:r>
          </a:p>
          <a:p>
            <a:pPr marL="0" indent="0" algn="just">
              <a:lnSpc>
                <a:spcPts val="2250"/>
              </a:lnSpc>
              <a:spcBef>
                <a:spcPts val="2025"/>
              </a:spcBef>
              <a:spcAft>
                <a:spcPts val="1275"/>
              </a:spcAft>
              <a:buNone/>
            </a:pPr>
            <a:r>
              <a:rPr lang="en-IN"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Though Areca nut is grown on wide range of soils, The gravelly laterite soils of red clay type is best suited for its cultivation. You can grow these </a:t>
            </a:r>
            <a:r>
              <a:rPr lang="en-IN" sz="18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treees</a:t>
            </a:r>
            <a:r>
              <a:rPr lang="en-IN" sz="18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 rich loamy soils as well. Avoid  brackish , sticky clay, sandy, calcareous and alluvial soils as they are not ideal for growing areca nut.</a:t>
            </a:r>
          </a:p>
          <a:p>
            <a:pPr marL="0" indent="0">
              <a:buNone/>
            </a:pPr>
            <a:endParaRPr lang="en-IN" dirty="0"/>
          </a:p>
        </p:txBody>
      </p:sp>
    </p:spTree>
    <p:extLst>
      <p:ext uri="{BB962C8B-B14F-4D97-AF65-F5344CB8AC3E}">
        <p14:creationId xmlns:p14="http://schemas.microsoft.com/office/powerpoint/2010/main" val="1818392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266B-1453-47F5-856F-01CBB639AB89}"/>
              </a:ext>
            </a:extLst>
          </p:cNvPr>
          <p:cNvSpPr>
            <a:spLocks noGrp="1"/>
          </p:cNvSpPr>
          <p:nvPr>
            <p:ph type="title"/>
          </p:nvPr>
        </p:nvSpPr>
        <p:spPr>
          <a:xfrm>
            <a:off x="838200" y="365125"/>
            <a:ext cx="10515600" cy="892175"/>
          </a:xfrm>
        </p:spPr>
        <p:txBody>
          <a:bodyPr>
            <a:normAutofit/>
          </a:bodyPr>
          <a:lstStyle/>
          <a:p>
            <a:r>
              <a:rPr lang="en-IN" sz="3600" b="1" dirty="0">
                <a:latin typeface="Times New Roman" panose="02020603050405020304" pitchFamily="18" charset="0"/>
                <a:cs typeface="Times New Roman" panose="02020603050405020304" pitchFamily="18" charset="0"/>
              </a:rPr>
              <a:t>Some Factors for Growing Areca nuts</a:t>
            </a:r>
          </a:p>
        </p:txBody>
      </p:sp>
      <p:sp>
        <p:nvSpPr>
          <p:cNvPr id="3" name="Content Placeholder 2">
            <a:extLst>
              <a:ext uri="{FF2B5EF4-FFF2-40B4-BE49-F238E27FC236}">
                <a16:creationId xmlns:a16="http://schemas.microsoft.com/office/drawing/2014/main" id="{F6951DA3-B7D3-4E7E-AFF7-076762AE807D}"/>
              </a:ext>
            </a:extLst>
          </p:cNvPr>
          <p:cNvSpPr>
            <a:spLocks noGrp="1"/>
          </p:cNvSpPr>
          <p:nvPr>
            <p:ph idx="1"/>
          </p:nvPr>
        </p:nvSpPr>
        <p:spPr>
          <a:xfrm>
            <a:off x="838200" y="1257299"/>
            <a:ext cx="5257800" cy="4733925"/>
          </a:xfrm>
        </p:spPr>
        <p:txBody>
          <a:bodyPr>
            <a:normAutofit/>
          </a:bodyPr>
          <a:lstStyle/>
          <a:p>
            <a:pPr marL="457200" indent="-457200">
              <a:buFont typeface="+mj-lt"/>
              <a:buAutoNum type="arabicPeriod"/>
            </a:pP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Site Selection and Layout Required for Growing Areca nut</a:t>
            </a:r>
            <a:endParaRPr lang="en-IN" sz="24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Season, Spacing and Transplanting in Growing Areca nut</a:t>
            </a:r>
            <a:endParaRPr lang="en-IN" sz="24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Shading and Drainage in Growing Areca nut</a:t>
            </a:r>
            <a:endParaRPr lang="en-IN" sz="24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Manures and Fertilizers in Growing Areca nut</a:t>
            </a:r>
            <a:endParaRPr lang="en-IN" sz="24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4" name="Picture 3" descr="Areca Palm.">
            <a:extLst>
              <a:ext uri="{FF2B5EF4-FFF2-40B4-BE49-F238E27FC236}">
                <a16:creationId xmlns:a16="http://schemas.microsoft.com/office/drawing/2014/main" id="{0536DE3E-5552-4688-BB69-31896567DB90}"/>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324600" y="1257300"/>
            <a:ext cx="5029200" cy="4171950"/>
          </a:xfrm>
          <a:prstGeom prst="rect">
            <a:avLst/>
          </a:prstGeom>
          <a:noFill/>
          <a:ln>
            <a:noFill/>
          </a:ln>
        </p:spPr>
      </p:pic>
      <p:sp>
        <p:nvSpPr>
          <p:cNvPr id="8" name="TextBox 7">
            <a:extLst>
              <a:ext uri="{FF2B5EF4-FFF2-40B4-BE49-F238E27FC236}">
                <a16:creationId xmlns:a16="http://schemas.microsoft.com/office/drawing/2014/main" id="{F23FAA27-39A0-470D-9590-C6D314E6D305}"/>
              </a:ext>
            </a:extLst>
          </p:cNvPr>
          <p:cNvSpPr txBox="1"/>
          <p:nvPr/>
        </p:nvSpPr>
        <p:spPr>
          <a:xfrm>
            <a:off x="6324598" y="3244334"/>
            <a:ext cx="5029201" cy="2585323"/>
          </a:xfrm>
          <a:prstGeom prst="rect">
            <a:avLst/>
          </a:prstGeom>
          <a:noFill/>
        </p:spPr>
        <p:txBody>
          <a:bodyPr wrap="square">
            <a:spAutoFit/>
          </a:bodyPr>
          <a:lstStyle/>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Areca Palm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30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1E23-4A85-4370-8251-66C2AA283C31}"/>
              </a:ext>
            </a:extLst>
          </p:cNvPr>
          <p:cNvSpPr>
            <a:spLocks noGrp="1"/>
          </p:cNvSpPr>
          <p:nvPr>
            <p:ph type="title"/>
          </p:nvPr>
        </p:nvSpPr>
        <p:spPr>
          <a:xfrm>
            <a:off x="838200" y="681037"/>
            <a:ext cx="10515600" cy="709613"/>
          </a:xfrm>
        </p:spPr>
        <p:txBody>
          <a:bodyPr>
            <a:normAutofit fontScale="90000"/>
          </a:bodyPr>
          <a:lstStyle/>
          <a:p>
            <a:br>
              <a:rPr lang="en-IN" sz="1800" b="1" dirty="0">
                <a:solidFill>
                  <a:srgbClr val="0000FF"/>
                </a:solidFill>
                <a:effectLst/>
                <a:latin typeface="Arial" panose="020B0604020202020204" pitchFamily="34" charset="0"/>
                <a:ea typeface="Times New Roman" panose="02020603050405020304" pitchFamily="18" charset="0"/>
              </a:rPr>
            </a:b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Irrigation in Growing Areca nut</a:t>
            </a:r>
            <a:br>
              <a:rPr lang="en-IN" sz="1800" b="1" dirty="0">
                <a:solidFill>
                  <a:srgbClr val="1F3763"/>
                </a:solidFill>
                <a:effectLst/>
                <a:latin typeface="Calibri Light" panose="020F0302020204030204" pitchFamily="34" charset="0"/>
              </a:rPr>
            </a:br>
            <a:endParaRPr lang="en-IN" dirty="0"/>
          </a:p>
        </p:txBody>
      </p:sp>
      <p:sp>
        <p:nvSpPr>
          <p:cNvPr id="3" name="Content Placeholder 2">
            <a:extLst>
              <a:ext uri="{FF2B5EF4-FFF2-40B4-BE49-F238E27FC236}">
                <a16:creationId xmlns:a16="http://schemas.microsoft.com/office/drawing/2014/main" id="{5C790E7F-5822-4842-B8A0-6AFF52F1A9DF}"/>
              </a:ext>
            </a:extLst>
          </p:cNvPr>
          <p:cNvSpPr>
            <a:spLocks noGrp="1"/>
          </p:cNvSpPr>
          <p:nvPr>
            <p:ph idx="1"/>
          </p:nvPr>
        </p:nvSpPr>
        <p:spPr>
          <a:xfrm>
            <a:off x="838200" y="1390650"/>
            <a:ext cx="5724525" cy="4786313"/>
          </a:xfrm>
        </p:spPr>
        <p:txBody>
          <a:bodyPr/>
          <a:lstStyle/>
          <a:p>
            <a:pPr marL="0" indent="0" algn="just">
              <a:buNone/>
            </a:pP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Areca  nut </a:t>
            </a:r>
            <a:r>
              <a:rPr lang="en-IN" sz="24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plams</a:t>
            </a: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are not drought resistant. As, these palms can not withstand </a:t>
            </a:r>
            <a:r>
              <a:rPr lang="en-IN" sz="24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drough</a:t>
            </a: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for long time, you should provide irrigation depending in moisture level of the soil. You must avoid water stress </a:t>
            </a:r>
            <a:r>
              <a:rPr lang="en-IN" sz="24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especillay</a:t>
            </a: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during their growth period. The frequency of irrigation depends in soil type, and </a:t>
            </a:r>
            <a:r>
              <a:rPr lang="en-IN" sz="24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cliamte</a:t>
            </a: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ideal frequency of irrigation is 5 to 9 days. Each palm require 200 to 250 </a:t>
            </a:r>
            <a:r>
              <a:rPr lang="en-IN" sz="24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liters</a:t>
            </a: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of water. In water scarcity areas and hot summers, drip </a:t>
            </a:r>
            <a:r>
              <a:rPr lang="en-IN" sz="24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irigation</a:t>
            </a: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4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sprinkeler</a:t>
            </a:r>
            <a:r>
              <a:rPr lang="en-IN" sz="24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irrigation methods are preferred.</a:t>
            </a:r>
          </a:p>
          <a:p>
            <a:pPr marL="0" indent="0">
              <a:buNone/>
            </a:pPr>
            <a:endParaRPr lang="en-IN" dirty="0"/>
          </a:p>
        </p:txBody>
      </p:sp>
      <p:pic>
        <p:nvPicPr>
          <p:cNvPr id="4" name="Picture 3" descr="Irrigation for Areca nut tree.">
            <a:extLst>
              <a:ext uri="{FF2B5EF4-FFF2-40B4-BE49-F238E27FC236}">
                <a16:creationId xmlns:a16="http://schemas.microsoft.com/office/drawing/2014/main" id="{AE6E8DEF-AE5A-445B-A322-96F83F8DC7DD}"/>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753224" y="1390649"/>
            <a:ext cx="4905375" cy="4048126"/>
          </a:xfrm>
          <a:prstGeom prst="rect">
            <a:avLst/>
          </a:prstGeom>
          <a:noFill/>
          <a:ln>
            <a:noFill/>
          </a:ln>
        </p:spPr>
      </p:pic>
      <p:sp>
        <p:nvSpPr>
          <p:cNvPr id="6" name="TextBox 5">
            <a:extLst>
              <a:ext uri="{FF2B5EF4-FFF2-40B4-BE49-F238E27FC236}">
                <a16:creationId xmlns:a16="http://schemas.microsoft.com/office/drawing/2014/main" id="{053890CF-0BCF-4365-BA2D-F77C34022C49}"/>
              </a:ext>
            </a:extLst>
          </p:cNvPr>
          <p:cNvSpPr txBox="1"/>
          <p:nvPr/>
        </p:nvSpPr>
        <p:spPr>
          <a:xfrm>
            <a:off x="6753222" y="3244334"/>
            <a:ext cx="4905376" cy="2585323"/>
          </a:xfrm>
          <a:prstGeom prst="rect">
            <a:avLst/>
          </a:prstGeom>
          <a:noFill/>
        </p:spPr>
        <p:txBody>
          <a:bodyPr wrap="square">
            <a:spAutoFit/>
          </a:bodyPr>
          <a:lstStyle/>
          <a:p>
            <a:endParaRPr lang="en-IN" sz="1800" dirty="0">
              <a:effectLst/>
              <a:latin typeface="Calibri" panose="020F0502020204030204" pitchFamily="34" charset="0"/>
              <a:ea typeface="Times New Roman" panose="02020603050405020304" pitchFamily="18" charset="0"/>
            </a:endParaRPr>
          </a:p>
          <a:p>
            <a:endParaRPr lang="en-IN" dirty="0">
              <a:latin typeface="Calibri" panose="020F0502020204030204" pitchFamily="34"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endParaRPr>
          </a:p>
          <a:p>
            <a:endParaRPr lang="en-IN" dirty="0">
              <a:latin typeface="Calibri" panose="020F0502020204030204" pitchFamily="34"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endParaRPr>
          </a:p>
          <a:p>
            <a:endParaRPr lang="en-IN" dirty="0">
              <a:latin typeface="Calibri" panose="020F0502020204030204" pitchFamily="34"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endParaRPr>
          </a:p>
          <a:p>
            <a:endParaRPr lang="en-IN" dirty="0">
              <a:latin typeface="Calibri" panose="020F0502020204030204" pitchFamily="34" charset="0"/>
              <a:ea typeface="Times New Roman" panose="02020603050405020304" pitchFamily="18" charset="0"/>
            </a:endParaRPr>
          </a:p>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Irrigation for Areca nut tree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59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1B9AEC-8E64-41DA-9195-F5F63077F522}"/>
              </a:ext>
            </a:extLst>
          </p:cNvPr>
          <p:cNvSpPr txBox="1"/>
          <p:nvPr/>
        </p:nvSpPr>
        <p:spPr>
          <a:xfrm>
            <a:off x="585926" y="390886"/>
            <a:ext cx="10946167"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Use and Implementation: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Tableau is a powerful and fastest growing data visualization tool used in the Business Intelligence Industry. </a:t>
            </a:r>
          </a:p>
          <a:p>
            <a:pPr algn="just"/>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It helps in simplifying raw data into the very easily understandable format. Data analysis is very fast with.</a:t>
            </a:r>
          </a:p>
          <a:p>
            <a:pPr algn="just"/>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Tableau and the visualizations created are in the form of dashboards and worksheets.</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88A74F5-1BC7-4A5F-A80C-CB1D0DCC296E}"/>
              </a:ext>
            </a:extLst>
          </p:cNvPr>
          <p:cNvSpPr txBox="1"/>
          <p:nvPr/>
        </p:nvSpPr>
        <p:spPr>
          <a:xfrm>
            <a:off x="2778711" y="6146078"/>
            <a:ext cx="658723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Line graph between markets versus average model price.</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651C8E-02FD-403A-9247-833288EFF0E2}"/>
              </a:ext>
            </a:extLst>
          </p:cNvPr>
          <p:cNvPicPr>
            <a:picLocks noChangeAspect="1"/>
          </p:cNvPicPr>
          <p:nvPr/>
        </p:nvPicPr>
        <p:blipFill>
          <a:blip r:embed="rId2"/>
          <a:stretch>
            <a:fillRect/>
          </a:stretch>
        </p:blipFill>
        <p:spPr>
          <a:xfrm>
            <a:off x="585926" y="2329879"/>
            <a:ext cx="10946167" cy="3816200"/>
          </a:xfrm>
          <a:prstGeom prst="rect">
            <a:avLst/>
          </a:prstGeom>
        </p:spPr>
      </p:pic>
    </p:spTree>
    <p:extLst>
      <p:ext uri="{BB962C8B-B14F-4D97-AF65-F5344CB8AC3E}">
        <p14:creationId xmlns:p14="http://schemas.microsoft.com/office/powerpoint/2010/main" val="183864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819B69-1E54-43A2-969B-C48C4FBD24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840" y="2287606"/>
            <a:ext cx="11450319" cy="4204633"/>
          </a:xfrm>
          <a:prstGeom prst="rect">
            <a:avLst/>
          </a:prstGeom>
        </p:spPr>
      </p:pic>
      <p:sp>
        <p:nvSpPr>
          <p:cNvPr id="2" name="Rectangle 1">
            <a:extLst>
              <a:ext uri="{FF2B5EF4-FFF2-40B4-BE49-F238E27FC236}">
                <a16:creationId xmlns:a16="http://schemas.microsoft.com/office/drawing/2014/main" id="{0DB43877-00A6-4BE3-BDB7-40D75AAD0268}"/>
              </a:ext>
            </a:extLst>
          </p:cNvPr>
          <p:cNvSpPr/>
          <p:nvPr/>
        </p:nvSpPr>
        <p:spPr>
          <a:xfrm>
            <a:off x="370840" y="845295"/>
            <a:ext cx="11450319" cy="1323439"/>
          </a:xfrm>
          <a:prstGeom prst="rect">
            <a:avLst/>
          </a:prstGeom>
          <a:noFill/>
        </p:spPr>
        <p:txBody>
          <a:bodyPr wrap="square" lIns="91440" tIns="45720" rIns="91440" bIns="45720">
            <a:spAutoFit/>
          </a:bodyPr>
          <a:lstStyle/>
          <a:p>
            <a:pPr algn="ctr"/>
            <a:r>
              <a:rPr lang="en-US"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Analysis and Visualization, Interpretation using Tableau</a:t>
            </a:r>
            <a:endParaRPr lang="en-US" sz="4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61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217BAC-2516-4737-9D85-FB220C06BF2E}"/>
              </a:ext>
            </a:extLst>
          </p:cNvPr>
          <p:cNvSpPr/>
          <p:nvPr/>
        </p:nvSpPr>
        <p:spPr>
          <a:xfrm>
            <a:off x="553374" y="296401"/>
            <a:ext cx="10915193" cy="120032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6. Analysis and Interpreted Results: </a:t>
            </a:r>
            <a:r>
              <a:rPr lang="en-US" sz="2400" dirty="0">
                <a:latin typeface="Times New Roman" panose="02020603050405020304" pitchFamily="18" charset="0"/>
                <a:cs typeface="Times New Roman" panose="02020603050405020304" pitchFamily="18" charset="0"/>
              </a:rPr>
              <a:t>After analyzing the data, we have got here are some interpretations which are clear indicator of what data is conveying on the basis of which we are going to make predictions and estimations for near future.</a:t>
            </a:r>
          </a:p>
        </p:txBody>
      </p:sp>
      <p:pic>
        <p:nvPicPr>
          <p:cNvPr id="3" name="Picture 2">
            <a:extLst>
              <a:ext uri="{FF2B5EF4-FFF2-40B4-BE49-F238E27FC236}">
                <a16:creationId xmlns:a16="http://schemas.microsoft.com/office/drawing/2014/main" id="{EED6576D-8E31-4AAF-8EE5-C7B09B42181C}"/>
              </a:ext>
            </a:extLst>
          </p:cNvPr>
          <p:cNvPicPr>
            <a:picLocks noChangeAspect="1"/>
          </p:cNvPicPr>
          <p:nvPr/>
        </p:nvPicPr>
        <p:blipFill>
          <a:blip r:embed="rId2"/>
          <a:stretch>
            <a:fillRect/>
          </a:stretch>
        </p:blipFill>
        <p:spPr>
          <a:xfrm>
            <a:off x="6593149" y="1775534"/>
            <a:ext cx="5229955" cy="4063254"/>
          </a:xfrm>
          <a:prstGeom prst="rect">
            <a:avLst/>
          </a:prstGeom>
        </p:spPr>
      </p:pic>
      <p:sp>
        <p:nvSpPr>
          <p:cNvPr id="10" name="TextBox 9">
            <a:extLst>
              <a:ext uri="{FF2B5EF4-FFF2-40B4-BE49-F238E27FC236}">
                <a16:creationId xmlns:a16="http://schemas.microsoft.com/office/drawing/2014/main" id="{EA2C73A7-69F7-431C-A64C-C08E0F500B89}"/>
              </a:ext>
            </a:extLst>
          </p:cNvPr>
          <p:cNvSpPr txBox="1"/>
          <p:nvPr/>
        </p:nvSpPr>
        <p:spPr>
          <a:xfrm>
            <a:off x="6593149" y="2476870"/>
            <a:ext cx="5471602" cy="4238439"/>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latin typeface="Times New Roman" panose="02020603050405020304" pitchFamily="18" charset="0"/>
                <a:cs typeface="Times New Roman" panose="02020603050405020304" pitchFamily="18" charset="0"/>
              </a:rPr>
              <a:t>Indication of geographical regions covered by Betelnut cultivation in the country.</a:t>
            </a:r>
          </a:p>
        </p:txBody>
      </p:sp>
      <p:sp>
        <p:nvSpPr>
          <p:cNvPr id="11" name="TextBox 10">
            <a:extLst>
              <a:ext uri="{FF2B5EF4-FFF2-40B4-BE49-F238E27FC236}">
                <a16:creationId xmlns:a16="http://schemas.microsoft.com/office/drawing/2014/main" id="{74EBAD6F-3172-4134-A7CD-839A2823A1B7}"/>
              </a:ext>
            </a:extLst>
          </p:cNvPr>
          <p:cNvSpPr txBox="1"/>
          <p:nvPr/>
        </p:nvSpPr>
        <p:spPr>
          <a:xfrm>
            <a:off x="553374" y="1496729"/>
            <a:ext cx="5678750" cy="4801314"/>
          </a:xfrm>
          <a:prstGeom prst="rect">
            <a:avLst/>
          </a:prstGeom>
          <a:noFill/>
        </p:spPr>
        <p:txBody>
          <a:bodyPr wrap="square">
            <a:spAutoFit/>
          </a:bodyPr>
          <a:lstStyle/>
          <a:p>
            <a:endParaRPr lang="en-US" dirty="0"/>
          </a:p>
          <a:p>
            <a:pPr algn="just"/>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Betelnut mostly grows in tropical and subtropical regions. It is a profitable plantation crop that is commercialized for maximizing returns. The main reason for cultivation in the above-shaded regions is well-distributed rainfall and well-drained soil with a low water table. The above regions mostly southern India and northeastern part are having laterite, loamy (red), and alluvial soil, which is suitable for its plantation. The temperature range required is usually 15°C-37°C.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39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031FD7-0AFB-4D5F-B5F9-98127BBF6085}"/>
              </a:ext>
            </a:extLst>
          </p:cNvPr>
          <p:cNvSpPr txBox="1"/>
          <p:nvPr/>
        </p:nvSpPr>
        <p:spPr>
          <a:xfrm>
            <a:off x="612559" y="319596"/>
            <a:ext cx="10830757" cy="1569660"/>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t could be concluded that the average maximum price is highest for the month of November with an average difference of Rs 9693 between the starting month of January and the end of November, which is a huge value for an average farmer in India. </a:t>
            </a:r>
          </a:p>
        </p:txBody>
      </p:sp>
      <p:sp>
        <p:nvSpPr>
          <p:cNvPr id="2" name="TextBox 1">
            <a:extLst>
              <a:ext uri="{FF2B5EF4-FFF2-40B4-BE49-F238E27FC236}">
                <a16:creationId xmlns:a16="http://schemas.microsoft.com/office/drawing/2014/main" id="{7F50BA40-1BAA-4DF0-B09C-9CF593DE76C5}"/>
              </a:ext>
            </a:extLst>
          </p:cNvPr>
          <p:cNvSpPr txBox="1"/>
          <p:nvPr/>
        </p:nvSpPr>
        <p:spPr>
          <a:xfrm>
            <a:off x="3187083" y="6240594"/>
            <a:ext cx="62936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Bar graph of Month of arrival versus average maximum price</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85D2E3A-2DF4-4E23-A9AC-6210D56C3FF2}"/>
              </a:ext>
            </a:extLst>
          </p:cNvPr>
          <p:cNvPicPr>
            <a:picLocks noGrp="1" noChangeAspect="1"/>
          </p:cNvPicPr>
          <p:nvPr>
            <p:ph idx="1"/>
          </p:nvPr>
        </p:nvPicPr>
        <p:blipFill>
          <a:blip r:embed="rId3"/>
          <a:stretch>
            <a:fillRect/>
          </a:stretch>
        </p:blipFill>
        <p:spPr>
          <a:xfrm>
            <a:off x="2438400" y="1889256"/>
            <a:ext cx="7191376" cy="4235318"/>
          </a:xfrm>
        </p:spPr>
      </p:pic>
    </p:spTree>
    <p:extLst>
      <p:ext uri="{BB962C8B-B14F-4D97-AF65-F5344CB8AC3E}">
        <p14:creationId xmlns:p14="http://schemas.microsoft.com/office/powerpoint/2010/main" val="3727182951"/>
      </p:ext>
    </p:extLst>
  </p:cSld>
  <p:clrMapOvr>
    <a:masterClrMapping/>
  </p:clrMapOvr>
  <p:transition spd="slow">
    <p:cover/>
    <p:sndAc>
      <p:stSnd>
        <p:snd r:embed="rId2" name="APPLAUSE.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87D8C9-88BA-46AC-A964-E9374D71256A}"/>
              </a:ext>
            </a:extLst>
          </p:cNvPr>
          <p:cNvSpPr txBox="1"/>
          <p:nvPr/>
        </p:nvSpPr>
        <p:spPr>
          <a:xfrm>
            <a:off x="752994" y="517159"/>
            <a:ext cx="4555853" cy="489364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We can interpret that </a:t>
            </a:r>
            <a:r>
              <a:rPr lang="en-US" sz="2400" i="1" dirty="0">
                <a:latin typeface="Times New Roman" panose="02020603050405020304" pitchFamily="18" charset="0"/>
                <a:cs typeface="Times New Roman" panose="02020603050405020304" pitchFamily="18" charset="0"/>
              </a:rPr>
              <a:t>raw</a:t>
            </a:r>
            <a:r>
              <a:rPr lang="en-US" sz="2400" dirty="0">
                <a:latin typeface="Times New Roman" panose="02020603050405020304" pitchFamily="18" charset="0"/>
                <a:cs typeface="Times New Roman" panose="02020603050405020304" pitchFamily="18" charset="0"/>
              </a:rPr>
              <a:t> and </a:t>
            </a:r>
            <a:r>
              <a:rPr lang="en-US" sz="2400" i="1" dirty="0" err="1">
                <a:latin typeface="Times New Roman" panose="02020603050405020304" pitchFamily="18" charset="0"/>
                <a:cs typeface="Times New Roman" panose="02020603050405020304" pitchFamily="18" charset="0"/>
              </a:rPr>
              <a:t>pudi</a:t>
            </a:r>
            <a:r>
              <a:rPr lang="en-US" sz="2400" dirty="0">
                <a:latin typeface="Times New Roman" panose="02020603050405020304" pitchFamily="18" charset="0"/>
                <a:cs typeface="Times New Roman" panose="02020603050405020304" pitchFamily="18" charset="0"/>
              </a:rPr>
              <a:t> variety Betelnut is having least maximum price difference and highest profit is obtained from it as far as other varieties are concerned so this a profitable variety because of least deviation from the median value i.e. 985, with reference to modal price. So farming of raw and </a:t>
            </a:r>
            <a:r>
              <a:rPr lang="en-US" sz="2400" i="1" dirty="0" err="1">
                <a:latin typeface="Times New Roman" panose="02020603050405020304" pitchFamily="18" charset="0"/>
                <a:cs typeface="Times New Roman" panose="02020603050405020304" pitchFamily="18" charset="0"/>
              </a:rPr>
              <a:t>pudi</a:t>
            </a:r>
            <a:r>
              <a:rPr lang="en-US" sz="2400" dirty="0">
                <a:latin typeface="Times New Roman" panose="02020603050405020304" pitchFamily="18" charset="0"/>
                <a:cs typeface="Times New Roman" panose="02020603050405020304" pitchFamily="18" charset="0"/>
              </a:rPr>
              <a:t> must be emphasized for cultivation to maximize the profit whereas </a:t>
            </a:r>
            <a:r>
              <a:rPr lang="en-US" sz="2400" i="1" dirty="0" err="1">
                <a:latin typeface="Times New Roman" panose="02020603050405020304" pitchFamily="18" charset="0"/>
                <a:cs typeface="Times New Roman" panose="02020603050405020304" pitchFamily="18" charset="0"/>
              </a:rPr>
              <a:t>suruku</a:t>
            </a:r>
            <a:r>
              <a:rPr lang="en-US" sz="2400" dirty="0">
                <a:latin typeface="Times New Roman" panose="02020603050405020304" pitchFamily="18" charset="0"/>
                <a:cs typeface="Times New Roman" panose="02020603050405020304" pitchFamily="18" charset="0"/>
              </a:rPr>
              <a:t> must be avoided due to less profit and demand. </a:t>
            </a:r>
          </a:p>
        </p:txBody>
      </p:sp>
      <p:sp>
        <p:nvSpPr>
          <p:cNvPr id="2" name="TextBox 1">
            <a:extLst>
              <a:ext uri="{FF2B5EF4-FFF2-40B4-BE49-F238E27FC236}">
                <a16:creationId xmlns:a16="http://schemas.microsoft.com/office/drawing/2014/main" id="{1CD6B1D8-907F-44D8-8458-C9842FAAF990}"/>
              </a:ext>
            </a:extLst>
          </p:cNvPr>
          <p:cNvSpPr txBox="1"/>
          <p:nvPr/>
        </p:nvSpPr>
        <p:spPr>
          <a:xfrm>
            <a:off x="5308847" y="4859415"/>
            <a:ext cx="5959746" cy="923330"/>
          </a:xfrm>
          <a:prstGeom prst="rect">
            <a:avLst/>
          </a:prstGeom>
          <a:noFill/>
        </p:spPr>
        <p:txBody>
          <a:bodyPr wrap="square" rtlCol="0">
            <a:spAutoFit/>
          </a:bodyPr>
          <a:lstStyle/>
          <a:p>
            <a:pPr algn="ctr"/>
            <a:endParaRPr lang="en-IN" b="1"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Line graph between average maximum price and average of maximum differences</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4B10DF2-DFEF-4808-BBB9-95B1C0C151C5}"/>
              </a:ext>
            </a:extLst>
          </p:cNvPr>
          <p:cNvPicPr>
            <a:picLocks noGrp="1" noChangeAspect="1"/>
          </p:cNvPicPr>
          <p:nvPr>
            <p:ph idx="1"/>
          </p:nvPr>
        </p:nvPicPr>
        <p:blipFill>
          <a:blip r:embed="rId3"/>
          <a:stretch>
            <a:fillRect/>
          </a:stretch>
        </p:blipFill>
        <p:spPr>
          <a:xfrm>
            <a:off x="5308847" y="685799"/>
            <a:ext cx="5959746" cy="4486275"/>
          </a:xfrm>
        </p:spPr>
      </p:pic>
    </p:spTree>
    <p:extLst>
      <p:ext uri="{BB962C8B-B14F-4D97-AF65-F5344CB8AC3E}">
        <p14:creationId xmlns:p14="http://schemas.microsoft.com/office/powerpoint/2010/main" val="2947659145"/>
      </p:ext>
    </p:extLst>
  </p:cSld>
  <p:clrMapOvr>
    <a:masterClrMapping/>
  </p:clrMapOvr>
  <p:transition spd="slow">
    <p:cover/>
    <p:sndAc>
      <p:stSnd>
        <p:snd r:embed="rId2" name="APPLAUSE.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815F-D49B-4B3F-95F0-FFD5B152724A}"/>
              </a:ext>
            </a:extLst>
          </p:cNvPr>
          <p:cNvSpPr/>
          <p:nvPr/>
        </p:nvSpPr>
        <p:spPr>
          <a:xfrm>
            <a:off x="900343" y="577049"/>
            <a:ext cx="10258888"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It could be estimated that Maharashtra is the state with the highest average market value for Betelnuts. So it’s advisable to farmers around Maharashtra that it is the state with the highest profit value.</a:t>
            </a:r>
            <a:r>
              <a:rPr lang="en-US" sz="2400" dirty="0"/>
              <a:t> </a:t>
            </a:r>
            <a:r>
              <a:rPr lang="en-US" sz="2400" dirty="0">
                <a:latin typeface="Times New Roman" panose="02020603050405020304" pitchFamily="18" charset="0"/>
                <a:cs typeface="Times New Roman" panose="02020603050405020304" pitchFamily="18" charset="0"/>
              </a:rPr>
              <a:t>Also, it is having a higher crop rate than other states with an average difference of Rs 13,215. </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067501C-5D4E-4621-B4C6-53A422B6EC6E}"/>
              </a:ext>
            </a:extLst>
          </p:cNvPr>
          <p:cNvSpPr/>
          <p:nvPr/>
        </p:nvSpPr>
        <p:spPr>
          <a:xfrm>
            <a:off x="3231473" y="5660329"/>
            <a:ext cx="6498454" cy="195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Month vs Profit plot</a:t>
            </a:r>
          </a:p>
        </p:txBody>
      </p:sp>
      <p:pic>
        <p:nvPicPr>
          <p:cNvPr id="8" name="Content Placeholder 7">
            <a:extLst>
              <a:ext uri="{FF2B5EF4-FFF2-40B4-BE49-F238E27FC236}">
                <a16:creationId xmlns:a16="http://schemas.microsoft.com/office/drawing/2014/main" id="{B2CD7CFD-51DF-4F87-A337-0CA2FED8176B}"/>
              </a:ext>
            </a:extLst>
          </p:cNvPr>
          <p:cNvPicPr>
            <a:picLocks noGrp="1" noChangeAspect="1"/>
          </p:cNvPicPr>
          <p:nvPr>
            <p:ph idx="1"/>
          </p:nvPr>
        </p:nvPicPr>
        <p:blipFill>
          <a:blip r:embed="rId3"/>
          <a:stretch>
            <a:fillRect/>
          </a:stretch>
        </p:blipFill>
        <p:spPr>
          <a:xfrm>
            <a:off x="3231471" y="2146709"/>
            <a:ext cx="6498455" cy="3377791"/>
          </a:xfrm>
        </p:spPr>
      </p:pic>
      <p:sp>
        <p:nvSpPr>
          <p:cNvPr id="11" name="TextBox 10">
            <a:extLst>
              <a:ext uri="{FF2B5EF4-FFF2-40B4-BE49-F238E27FC236}">
                <a16:creationId xmlns:a16="http://schemas.microsoft.com/office/drawing/2014/main" id="{D38370EA-C346-4EB3-B701-6D545BD25C06}"/>
              </a:ext>
            </a:extLst>
          </p:cNvPr>
          <p:cNvSpPr txBox="1"/>
          <p:nvPr/>
        </p:nvSpPr>
        <p:spPr>
          <a:xfrm>
            <a:off x="2681056" y="3222594"/>
            <a:ext cx="8114192" cy="3170099"/>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latin typeface="Times New Roman" panose="02020603050405020304" pitchFamily="18" charset="0"/>
                <a:cs typeface="Times New Roman" panose="02020603050405020304" pitchFamily="18" charset="0"/>
              </a:rPr>
              <a:t>Bar graph between average maximum price and average modal price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071236"/>
      </p:ext>
    </p:extLst>
  </p:cSld>
  <p:clrMapOvr>
    <a:masterClrMapping/>
  </p:clrMapOvr>
  <p:transition spd="slow">
    <p:cover/>
    <p:sndAc>
      <p:stSnd>
        <p:snd r:embed="rId2" name="APPLAUSE.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F49BBC-75D7-4914-8BC7-249DEB5564B6}"/>
              </a:ext>
            </a:extLst>
          </p:cNvPr>
          <p:cNvSpPr>
            <a:spLocks noGrp="1"/>
          </p:cNvSpPr>
          <p:nvPr>
            <p:ph type="title"/>
          </p:nvPr>
        </p:nvSpPr>
        <p:spPr>
          <a:xfrm>
            <a:off x="838200" y="173115"/>
            <a:ext cx="10515600" cy="922259"/>
          </a:xfrm>
        </p:spPr>
        <p:txBody>
          <a:bodyPr>
            <a:norm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7" name="Content Placeholder 6">
            <a:extLst>
              <a:ext uri="{FF2B5EF4-FFF2-40B4-BE49-F238E27FC236}">
                <a16:creationId xmlns:a16="http://schemas.microsoft.com/office/drawing/2014/main" id="{EFC51041-2B47-4F92-9AF8-A85C99411FDE}"/>
              </a:ext>
            </a:extLst>
          </p:cNvPr>
          <p:cNvSpPr>
            <a:spLocks noGrp="1"/>
          </p:cNvSpPr>
          <p:nvPr>
            <p:ph idx="1"/>
          </p:nvPr>
        </p:nvSpPr>
        <p:spPr>
          <a:xfrm>
            <a:off x="838200" y="1381125"/>
            <a:ext cx="10391776" cy="4591050"/>
          </a:xfrm>
        </p:spPr>
        <p:txBody>
          <a:bodyPr>
            <a:noAutofit/>
          </a:bodyPr>
          <a:lstStyle/>
          <a:p>
            <a:pPr marL="342900" indent="-342900">
              <a:buFont typeface="+mj-lt"/>
              <a:buAutoNum type="arabicPeriod"/>
            </a:pP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Baader</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F, Sattler U, an overview of Tableau Algorithm for Description Logic </a:t>
            </a:r>
          </a:p>
          <a:p>
            <a:pPr marL="342900" indent="-342900">
              <a:buFont typeface="+mj-lt"/>
              <a:buAutoNum type="arabicPeriod"/>
            </a:pP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Stolte</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C., Tang D., and Hanrahan, P. 2008. Polaris: a system for query, analysis, and visualization of multidimensional databases. Communication. ACM            51, 11 (Nov. 2008), 75--84. </a:t>
            </a:r>
          </a:p>
          <a:p>
            <a:pPr marL="342900" indent="-342900">
              <a:buFont typeface="+mj-lt"/>
              <a:buAutoNum type="arabicPeriod"/>
            </a:pP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Government of India, National Informatics Centre, DMI </a:t>
            </a:r>
          </a:p>
          <a:p>
            <a:pPr marL="342900" indent="-342900">
              <a:buFont typeface="+mj-lt"/>
              <a:buAutoNum type="arabicPeriod"/>
            </a:pP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Akhtar,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Nikhat</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&amp; Tabassum,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Nazia</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&amp;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Perwej</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Dr.</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Asif &amp;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Perwej</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Dr.</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Yusuf. (2020). Data analytics and visualization using Tableau utilitarian for COVID-19 (Coronavirus). Global Journal of Engineering and Technology Advances. Volume 3. Page 28-50. 10.30574/gjeta.2020.3.2.0029. </a:t>
            </a:r>
          </a:p>
          <a:p>
            <a:pPr marL="342900" indent="-342900">
              <a:buFont typeface="+mj-lt"/>
              <a:buAutoNum type="arabicPeriod"/>
            </a:pP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Grolemund</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G. and Wickham, H. (2014), A Cognitive Interpretation of Data Analysis. International Statistical Review, 82: 184-204.</a:t>
            </a:r>
          </a:p>
          <a:p>
            <a:pPr marL="342900" indent="-342900">
              <a:buFont typeface="+mj-lt"/>
              <a:buAutoNum type="arabicPeriod"/>
            </a:pP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Susan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Spiggle</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Analysis and Interpretation of Qualitative Data in Consumer Research, Journal of Consumer Research, Volume 21, Issue 3, December 1994, Pages 491–503, </a:t>
            </a:r>
          </a:p>
          <a:p>
            <a:pPr marL="342900" indent="-342900">
              <a:buFont typeface="+mj-lt"/>
              <a:buAutoNum type="arabicPeriod"/>
            </a:pP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Jamie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Hoelscher</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Amanda Mortimer, Using Tableau to visualize data and drive decision-making, Journal of Accounting Education, Volume 44,2018, Pages 49-59, ISSN 0748-5751,</a:t>
            </a:r>
          </a:p>
          <a:p>
            <a:pPr marL="342900" indent="-342900">
              <a:buFont typeface="+mj-lt"/>
              <a:buAutoNum type="arabicPeriod"/>
            </a:pP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Faten</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Hamad, Hussam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Fakhuri</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Sinaria</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Abdel Jabbar. (2020) Big Data Opportunities and Challenges for Analytics Strategies in Jordanian Academic Libraries. New Review of Academic Librarianship 0:0, pages 1-24. </a:t>
            </a:r>
          </a:p>
        </p:txBody>
      </p:sp>
    </p:spTree>
    <p:extLst>
      <p:ext uri="{BB962C8B-B14F-4D97-AF65-F5344CB8AC3E}">
        <p14:creationId xmlns:p14="http://schemas.microsoft.com/office/powerpoint/2010/main" val="1452607345"/>
      </p:ext>
    </p:extLst>
  </p:cSld>
  <p:clrMapOvr>
    <a:masterClrMapping/>
  </p:clrMapOvr>
  <p:transition spd="slow">
    <p:cover/>
    <p:sndAc>
      <p:stSnd>
        <p:snd r:embed="rId2" name="APPLAUSE.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FC85-4FFB-4741-A49E-99960926E69F}"/>
              </a:ext>
            </a:extLst>
          </p:cNvPr>
          <p:cNvSpPr>
            <a:spLocks noGrp="1"/>
          </p:cNvSpPr>
          <p:nvPr>
            <p:ph type="title"/>
          </p:nvPr>
        </p:nvSpPr>
        <p:spPr>
          <a:xfrm>
            <a:off x="571500" y="0"/>
            <a:ext cx="10782300" cy="1457326"/>
          </a:xfrm>
        </p:spPr>
        <p:txBody>
          <a:bodyPr>
            <a:norm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9EDC792-5844-4BF5-BB09-AA3039A2155A}"/>
              </a:ext>
            </a:extLst>
          </p:cNvPr>
          <p:cNvSpPr>
            <a:spLocks noGrp="1"/>
          </p:cNvSpPr>
          <p:nvPr>
            <p:ph idx="1"/>
          </p:nvPr>
        </p:nvSpPr>
        <p:spPr>
          <a:xfrm>
            <a:off x="571500" y="1209676"/>
            <a:ext cx="10782300" cy="5124450"/>
          </a:xfrm>
        </p:spPr>
        <p:txBody>
          <a:bodyPr>
            <a:normAutofit fontScale="77500" lnSpcReduction="20000"/>
          </a:bodyPr>
          <a:lstStyle/>
          <a:p>
            <a:pPr marL="514350" indent="-514350">
              <a:buFont typeface="+mj-lt"/>
              <a:buAutoNum type="arabicPeriod"/>
            </a:pPr>
            <a:r>
              <a:rPr lang="en-IN" sz="2300" dirty="0" err="1">
                <a:solidFill>
                  <a:schemeClr val="bg1">
                    <a:lumMod val="95000"/>
                    <a:lumOff val="5000"/>
                  </a:schemeClr>
                </a:solidFill>
                <a:latin typeface="Times New Roman" panose="02020603050405020304" pitchFamily="18" charset="0"/>
                <a:cs typeface="Times New Roman" panose="02020603050405020304" pitchFamily="18" charset="0"/>
              </a:rPr>
              <a:t>Lengere</a:t>
            </a: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 Monica, 2020/02/25, CHAPTER FOUR DATA ANALYSIS INTERPRETATION 4.1 Data analysis, Presentation and Interpretation Plan </a:t>
            </a:r>
          </a:p>
          <a:p>
            <a:pPr marL="514350" indent="-514350">
              <a:buFont typeface="+mj-lt"/>
              <a:buAutoNum type="arabicPeriod"/>
            </a:pP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Mons, Barend. (2018). Data cycle step 6: Data analysis, interpretation. 10.1201/9781315380711-7. Data Analysis and Visualization of Bicycle Dataset using Tableau Department of Computer Science and Engineering, LNCT Indore 45 </a:t>
            </a:r>
          </a:p>
          <a:p>
            <a:pPr marL="514350" indent="-514350">
              <a:buFont typeface="+mj-lt"/>
              <a:buAutoNum type="arabicPeriod"/>
            </a:pP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Sarah Anne Murphy (2013) Data Visualization and Rapid Analytics: Applying Tableau Desktop to Support Library Decision-Making, Journal of Web Librarianship, 7:4, 465- 476, DOI: 10.1080/19322909.2013.825148 </a:t>
            </a:r>
          </a:p>
          <a:p>
            <a:pPr marL="514350" indent="-514350">
              <a:buFont typeface="+mj-lt"/>
              <a:buAutoNum type="arabicPeriod"/>
            </a:pP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Mark Eaton. (2017) Seeing Library Data: A Prototype Data Visualization Application for Librarians. Journal of Web Librarianship 11:1, pages 69-78. </a:t>
            </a:r>
          </a:p>
          <a:p>
            <a:pPr marL="514350" indent="-514350">
              <a:buFont typeface="+mj-lt"/>
              <a:buAutoNum type="arabicPeriod"/>
            </a:pP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Suresh K. </a:t>
            </a:r>
            <a:r>
              <a:rPr lang="en-IN" sz="2300" dirty="0" err="1">
                <a:solidFill>
                  <a:schemeClr val="bg1">
                    <a:lumMod val="95000"/>
                    <a:lumOff val="5000"/>
                  </a:schemeClr>
                </a:solidFill>
                <a:latin typeface="Times New Roman" panose="02020603050405020304" pitchFamily="18" charset="0"/>
                <a:cs typeface="Times New Roman" panose="02020603050405020304" pitchFamily="18" charset="0"/>
              </a:rPr>
              <a:t>Peddoju</a:t>
            </a: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 Himanshu Upadhyay. 2020. Evaluation of IoT Data Visualization Tools and Techniques. Data Visualization, pages 115-139. </a:t>
            </a:r>
          </a:p>
          <a:p>
            <a:pPr marL="514350" indent="-514350">
              <a:buFont typeface="+mj-lt"/>
              <a:buAutoNum type="arabicPeriod"/>
            </a:pP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Chapman, Joyce and </a:t>
            </a:r>
            <a:r>
              <a:rPr lang="en-IN" sz="2300" dirty="0" err="1">
                <a:solidFill>
                  <a:schemeClr val="bg1">
                    <a:lumMod val="95000"/>
                    <a:lumOff val="5000"/>
                  </a:schemeClr>
                </a:solidFill>
                <a:latin typeface="Times New Roman" panose="02020603050405020304" pitchFamily="18" charset="0"/>
                <a:cs typeface="Times New Roman" panose="02020603050405020304" pitchFamily="18" charset="0"/>
              </a:rPr>
              <a:t>Lown</a:t>
            </a: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 Cory. 2010. Practical Ways to Promote and Support Collaborative Data Analysis Projects. code4lib,12: 1–10.</a:t>
            </a:r>
          </a:p>
          <a:p>
            <a:pPr marL="514350" indent="-514350">
              <a:buFont typeface="+mj-lt"/>
              <a:buAutoNum type="arabicPeriod"/>
            </a:pP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Tableau Software. 2020.3 Technical Specifications— Tableau Desktop. Accessed: November 2020. </a:t>
            </a:r>
          </a:p>
          <a:p>
            <a:pPr marL="514350" indent="-514350">
              <a:buFont typeface="+mj-lt"/>
              <a:buAutoNum type="arabicPeriod"/>
            </a:pPr>
            <a:r>
              <a:rPr lang="en-IN" sz="2300" dirty="0">
                <a:solidFill>
                  <a:schemeClr val="bg1">
                    <a:lumMod val="95000"/>
                    <a:lumOff val="5000"/>
                  </a:schemeClr>
                </a:solidFill>
                <a:latin typeface="Times New Roman" panose="02020603050405020304" pitchFamily="18" charset="0"/>
                <a:cs typeface="Times New Roman" panose="02020603050405020304" pitchFamily="18" charset="0"/>
              </a:rPr>
              <a:t>Few, Stephen. 2009a. Now You See It: Simple Visualization Techniques for Quantitative Analysis, Oakland, CA: Analytics Press. [Google Scholar]</a:t>
            </a:r>
          </a:p>
          <a:p>
            <a:pPr marL="0" indent="0">
              <a:buNone/>
            </a:pPr>
            <a:endParaRPr lang="en-IN" dirty="0"/>
          </a:p>
        </p:txBody>
      </p:sp>
    </p:spTree>
    <p:extLst>
      <p:ext uri="{BB962C8B-B14F-4D97-AF65-F5344CB8AC3E}">
        <p14:creationId xmlns:p14="http://schemas.microsoft.com/office/powerpoint/2010/main" val="87230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5007-377B-4D57-BB4E-DD92207E6AF3}"/>
              </a:ext>
            </a:extLst>
          </p:cNvPr>
          <p:cNvSpPr>
            <a:spLocks noGrp="1"/>
          </p:cNvSpPr>
          <p:nvPr>
            <p:ph type="title"/>
          </p:nvPr>
        </p:nvSpPr>
        <p:spPr>
          <a:xfrm>
            <a:off x="838200" y="630315"/>
            <a:ext cx="10515600" cy="4643021"/>
          </a:xfrm>
        </p:spPr>
        <p:txBody>
          <a:bodyPr>
            <a:normAutofit/>
          </a:bodyPr>
          <a:lstStyle/>
          <a:p>
            <a:pPr algn="ctr"/>
            <a:r>
              <a:rPr lang="en-IN" sz="9600" dirty="0">
                <a:latin typeface="Algerian" panose="04020705040A02060702" pitchFamily="82" charset="0"/>
              </a:rPr>
              <a:t>ANY QUESTIONS?</a:t>
            </a:r>
          </a:p>
        </p:txBody>
      </p:sp>
    </p:spTree>
    <p:extLst>
      <p:ext uri="{BB962C8B-B14F-4D97-AF65-F5344CB8AC3E}">
        <p14:creationId xmlns:p14="http://schemas.microsoft.com/office/powerpoint/2010/main" val="333603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E3BC-8573-4D87-B30D-C7928539CAA2}"/>
              </a:ext>
            </a:extLst>
          </p:cNvPr>
          <p:cNvSpPr>
            <a:spLocks noGrp="1"/>
          </p:cNvSpPr>
          <p:nvPr>
            <p:ph type="title"/>
          </p:nvPr>
        </p:nvSpPr>
        <p:spPr>
          <a:xfrm>
            <a:off x="1432289" y="1580226"/>
            <a:ext cx="8608356" cy="3302493"/>
          </a:xfrm>
        </p:spPr>
        <p:txBody>
          <a:bodyPr>
            <a:noAutofit/>
          </a:bodyPr>
          <a:lstStyle/>
          <a:p>
            <a:pPr algn="ctr"/>
            <a:r>
              <a:rPr lang="en-IN" sz="9600" b="1" kern="1800" spc="10" dirty="0">
                <a:latin typeface="Times New Roman" panose="02020603050405020304" pitchFamily="18" charset="0"/>
                <a:cs typeface="Times New Roman" panose="02020603050405020304" pitchFamily="18" charset="0"/>
              </a:rPr>
              <a:t>  </a:t>
            </a:r>
            <a:r>
              <a:rPr lang="en-IN" sz="9600" kern="1800" spc="10" dirty="0">
                <a:latin typeface="Algerian" panose="04020705040A02060702" pitchFamily="82" charset="0"/>
                <a:cs typeface="Times New Roman" panose="02020603050405020304" pitchFamily="18" charset="0"/>
              </a:rPr>
              <a:t>Thank You!                        </a:t>
            </a:r>
            <a:endParaRPr lang="en-IN" sz="4000" kern="1800" spc="1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140554865"/>
      </p:ext>
    </p:extLst>
  </p:cSld>
  <p:clrMapOvr>
    <a:masterClrMapping/>
  </p:clrMapOvr>
  <p:transition spd="slow">
    <p:cover/>
    <p:sndAc>
      <p:stSnd>
        <p:snd r:embed="rId2" name="APPLAUSE.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67D2-6374-41DD-99FA-970CE2D96CB0}"/>
              </a:ext>
            </a:extLst>
          </p:cNvPr>
          <p:cNvSpPr>
            <a:spLocks noGrp="1"/>
          </p:cNvSpPr>
          <p:nvPr>
            <p:ph type="title"/>
          </p:nvPr>
        </p:nvSpPr>
        <p:spPr>
          <a:xfrm>
            <a:off x="838200" y="365126"/>
            <a:ext cx="10515600" cy="596900"/>
          </a:xfrm>
        </p:spPr>
        <p:txBody>
          <a:bodyPr>
            <a:normAutofit fontScale="90000"/>
          </a:bodyPr>
          <a:lstStyle/>
          <a:p>
            <a:r>
              <a:rPr lang="en-IN" sz="3600" b="1" dirty="0" err="1">
                <a:latin typeface="Times New Roman" panose="02020603050405020304" pitchFamily="18" charset="0"/>
                <a:cs typeface="Times New Roman" panose="02020603050405020304" pitchFamily="18" charset="0"/>
              </a:rPr>
              <a:t>Contant</a:t>
            </a:r>
            <a:r>
              <a:rPr lang="en-IN" sz="36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4AF05F7-B5F4-4662-AF95-865752BB63EB}"/>
              </a:ext>
            </a:extLst>
          </p:cNvPr>
          <p:cNvSpPr>
            <a:spLocks noGrp="1"/>
          </p:cNvSpPr>
          <p:nvPr>
            <p:ph idx="1"/>
          </p:nvPr>
        </p:nvSpPr>
        <p:spPr>
          <a:xfrm>
            <a:off x="1866900" y="1076325"/>
            <a:ext cx="9486899" cy="5534025"/>
          </a:xfrm>
        </p:spPr>
        <p:txBody>
          <a:bodyPr>
            <a:normAutofit fontScale="85000" lnSpcReduction="20000"/>
          </a:bodyPr>
          <a:lstStyle/>
          <a:p>
            <a:pPr marL="514350" indent="-514350">
              <a:buFont typeface="+mj-lt"/>
              <a:buAutoNum type="arabicPeriod"/>
            </a:pPr>
            <a:r>
              <a:rPr lang="en-US" sz="3100" dirty="0">
                <a:solidFill>
                  <a:schemeClr val="bg1">
                    <a:lumMod val="95000"/>
                    <a:lumOff val="5000"/>
                  </a:schemeClr>
                </a:solidFill>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3100" dirty="0">
                <a:solidFill>
                  <a:schemeClr val="bg1">
                    <a:lumMod val="95000"/>
                    <a:lumOff val="5000"/>
                  </a:schemeClr>
                </a:solidFill>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US" sz="3100" dirty="0">
                <a:solidFill>
                  <a:schemeClr val="bg1">
                    <a:lumMod val="95000"/>
                    <a:lumOff val="5000"/>
                  </a:schemeClr>
                </a:solidFill>
                <a:latin typeface="Times New Roman" panose="02020603050405020304" pitchFamily="18" charset="0"/>
                <a:cs typeface="Times New Roman" panose="02020603050405020304" pitchFamily="18" charset="0"/>
              </a:rPr>
              <a:t>Process of Data Analysis </a:t>
            </a:r>
          </a:p>
          <a:p>
            <a:pPr marL="514350" indent="-514350">
              <a:buFont typeface="+mj-lt"/>
              <a:buAutoNum type="arabicPeriod"/>
            </a:pPr>
            <a:r>
              <a:rPr lang="en-IN" sz="3100" dirty="0">
                <a:solidFill>
                  <a:schemeClr val="bg1">
                    <a:lumMod val="95000"/>
                    <a:lumOff val="5000"/>
                  </a:schemeClr>
                </a:solidFill>
                <a:latin typeface="Times New Roman" panose="02020603050405020304" pitchFamily="18" charset="0"/>
                <a:cs typeface="Times New Roman" panose="02020603050405020304" pitchFamily="18" charset="0"/>
              </a:rPr>
              <a:t>Data Analysis Cycle</a:t>
            </a:r>
          </a:p>
          <a:p>
            <a:pPr marL="514350" indent="-514350">
              <a:buFont typeface="+mj-lt"/>
              <a:buAutoNum type="arabicPeriod"/>
            </a:pPr>
            <a:r>
              <a:rPr lang="en-IN" sz="3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of Areca nut tree</a:t>
            </a:r>
          </a:p>
          <a:p>
            <a:pPr marL="514350" indent="-514350">
              <a:buFont typeface="+mj-lt"/>
              <a:buAutoNum type="arabicPeriod"/>
            </a:pPr>
            <a:r>
              <a:rPr lang="en-IN" sz="3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Areca nut Varieties / Areca nut Cultivars</a:t>
            </a:r>
          </a:p>
          <a:p>
            <a:pPr marL="514350" indent="-514350">
              <a:buFont typeface="+mj-lt"/>
              <a:buAutoNum type="arabicPeriod"/>
            </a:pPr>
            <a:r>
              <a:rPr lang="en-IN" sz="3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for Growing Areca nut</a:t>
            </a:r>
          </a:p>
          <a:p>
            <a:pPr marL="514350" indent="-514350">
              <a:buFont typeface="+mj-lt"/>
              <a:buAutoNum type="arabicPeriod"/>
            </a:pPr>
            <a:r>
              <a:rPr lang="en-IN" sz="3100" dirty="0">
                <a:solidFill>
                  <a:schemeClr val="bg1">
                    <a:lumMod val="95000"/>
                    <a:lumOff val="5000"/>
                  </a:schemeClr>
                </a:solidFill>
                <a:latin typeface="Times New Roman" panose="02020603050405020304" pitchFamily="18" charset="0"/>
                <a:cs typeface="Times New Roman" panose="02020603050405020304" pitchFamily="18" charset="0"/>
              </a:rPr>
              <a:t>Some Factors for Growing Areca nuts</a:t>
            </a:r>
          </a:p>
          <a:p>
            <a:pPr marL="514350" indent="-514350">
              <a:buFont typeface="+mj-lt"/>
              <a:buAutoNum type="arabicPeriod"/>
            </a:pPr>
            <a:r>
              <a:rPr lang="en-IN" sz="31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Irrigation in Growing Areca nut</a:t>
            </a:r>
            <a:endParaRPr lang="en-IN" sz="31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100" dirty="0">
                <a:solidFill>
                  <a:schemeClr val="bg1">
                    <a:lumMod val="95000"/>
                    <a:lumOff val="5000"/>
                  </a:schemeClr>
                </a:solidFill>
                <a:latin typeface="Times New Roman" panose="02020603050405020304" pitchFamily="18" charset="0"/>
                <a:cs typeface="Times New Roman" panose="02020603050405020304" pitchFamily="18" charset="0"/>
              </a:rPr>
              <a:t>Implementation and Results</a:t>
            </a:r>
          </a:p>
          <a:p>
            <a:pPr marL="514350" indent="-514350">
              <a:buFont typeface="+mj-lt"/>
              <a:buAutoNum type="arabicPeriod"/>
            </a:pPr>
            <a:r>
              <a:rPr lang="en-IN" sz="3100" dirty="0">
                <a:solidFill>
                  <a:schemeClr val="bg1">
                    <a:lumMod val="95000"/>
                    <a:lumOff val="5000"/>
                  </a:schemeClr>
                </a:solidFill>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229838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71C37B-CBD9-49F6-AD36-F81E394EC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7" y="3083680"/>
            <a:ext cx="10955045" cy="31982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F62A13-5319-4DC5-A040-6AC30884B4F2}"/>
              </a:ext>
            </a:extLst>
          </p:cNvPr>
          <p:cNvSpPr txBox="1"/>
          <p:nvPr/>
        </p:nvSpPr>
        <p:spPr>
          <a:xfrm>
            <a:off x="621437" y="159804"/>
            <a:ext cx="10955045" cy="2616101"/>
          </a:xfrm>
          <a:prstGeom prst="rect">
            <a:avLst/>
          </a:prstGeom>
          <a:noFill/>
        </p:spPr>
        <p:txBody>
          <a:bodyPr wrap="square" rtlCol="0">
            <a:spAutoFit/>
          </a:bodyPr>
          <a:lstStyle/>
          <a:p>
            <a:r>
              <a:rPr lang="en-IN" sz="3200" b="1" dirty="0">
                <a:latin typeface="Times New Roman" panose="02020603050405020304" pitchFamily="18" charset="0"/>
                <a:ea typeface="MingLiU_HKSCS-ExtB" panose="02020500000000000000" pitchFamily="18" charset="-120"/>
                <a:cs typeface="Times New Roman" panose="02020603050405020304" pitchFamily="18" charset="0"/>
              </a:rPr>
              <a:t>Introduction to Data Analysis</a:t>
            </a:r>
            <a:br>
              <a:rPr lang="en-IN" sz="3200" b="1" dirty="0">
                <a:latin typeface="Times New Roman" panose="02020603050405020304" pitchFamily="18" charset="0"/>
                <a:ea typeface="MingLiU_HKSCS-ExtB" panose="02020500000000000000" pitchFamily="18" charset="-120"/>
                <a:cs typeface="Times New Roman" panose="02020603050405020304" pitchFamily="18" charset="0"/>
              </a:rPr>
            </a:br>
            <a:r>
              <a:rPr lang="en-IN" sz="3200" b="1" dirty="0">
                <a:latin typeface="Times New Roman" panose="02020603050405020304" pitchFamily="18" charset="0"/>
                <a:ea typeface="MingLiU_HKSCS-ExtB" panose="02020500000000000000" pitchFamily="18" charset="-120"/>
                <a:cs typeface="Times New Roman" panose="02020603050405020304" pitchFamily="18" charset="0"/>
              </a:rPr>
              <a:t>	</a:t>
            </a:r>
            <a:r>
              <a:rPr lang="en-US" sz="2000" dirty="0">
                <a:latin typeface="Times New Roman" panose="02020603050405020304" pitchFamily="18" charset="0"/>
                <a:ea typeface="MingLiU_HKSCS-ExtB" panose="02020500000000000000" pitchFamily="18" charset="-12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ata analysis is a process used by researchers for reducing data to a story and interpreting it to derive insights. The data analysis process helps in reducing a large chunk of data into smaller fragments, which makes sense.</a:t>
            </a:r>
            <a:br>
              <a:rPr lang="en-US" sz="2000"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It’s</a:t>
            </a:r>
            <a:r>
              <a:rPr lang="en-US" sz="2000" b="1" dirty="0">
                <a:latin typeface="Times New Roman" panose="02020603050405020304" pitchFamily="18" charset="0"/>
                <a:cs typeface="Times New Roman" panose="02020603050405020304" pitchFamily="18" charset="0"/>
              </a:rPr>
              <a:t> process of evaluating data using analytical and logical reasoning to examine each component of the data provided so as to get a perfect or semiperfect interpretation towards a trend.</a:t>
            </a:r>
            <a:endParaRPr lang="en-IN" sz="2000" dirty="0"/>
          </a:p>
        </p:txBody>
      </p:sp>
    </p:spTree>
    <p:extLst>
      <p:ext uri="{BB962C8B-B14F-4D97-AF65-F5344CB8AC3E}">
        <p14:creationId xmlns:p14="http://schemas.microsoft.com/office/powerpoint/2010/main" val="234789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A421F-1B72-4FB3-BB32-EA31D4D9660F}"/>
              </a:ext>
            </a:extLst>
          </p:cNvPr>
          <p:cNvSpPr txBox="1"/>
          <p:nvPr/>
        </p:nvSpPr>
        <p:spPr>
          <a:xfrm>
            <a:off x="685800" y="561974"/>
            <a:ext cx="10744200" cy="4278094"/>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Our</a:t>
            </a:r>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Objective</a:t>
            </a:r>
            <a:r>
              <a:rPr lang="en-IN" sz="3200"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Our objective for the given paper is to analyse the data and answer some  general questions like plotting graph and statistical data such that we could interpret some basic facts and views about our </a:t>
            </a:r>
            <a:r>
              <a:rPr lang="en-IN" sz="2400" b="1" i="1" dirty="0">
                <a:latin typeface="Times New Roman" panose="02020603050405020304" pitchFamily="18" charset="0"/>
                <a:cs typeface="Times New Roman" panose="02020603050405020304" pitchFamily="18" charset="0"/>
              </a:rPr>
              <a:t>PRODUCTION</a:t>
            </a: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paper was created with a motto to demonstrate a clear idea about data analytics on a simple complex and larger dataset of </a:t>
            </a:r>
            <a:r>
              <a:rPr lang="en-US" sz="2400" b="1" i="1" dirty="0">
                <a:latin typeface="Times New Roman" panose="02020603050405020304" pitchFamily="18" charset="0"/>
                <a:cs typeface="Times New Roman" panose="02020603050405020304" pitchFamily="18" charset="0"/>
              </a:rPr>
              <a:t>Betelnut’s</a:t>
            </a:r>
            <a:r>
              <a:rPr lang="en-US" sz="2400" dirty="0">
                <a:latin typeface="Times New Roman" panose="02020603050405020304" pitchFamily="18" charset="0"/>
                <a:cs typeface="Times New Roman" panose="02020603050405020304" pitchFamily="18" charset="0"/>
              </a:rPr>
              <a:t> selling across India in the current year 2020. The methodology explained here strictly focuses on Data Exploration, Model Development, and Data Visualization with basic knowledge of geography, culture, and tradition of our motherland India. Implementation has been done with the use of Tableau software. We have implemented this idea with a vision to give a clear idea of the use of data analytics at the local level in the country. </a:t>
            </a:r>
          </a:p>
        </p:txBody>
      </p:sp>
    </p:spTree>
    <p:extLst>
      <p:ext uri="{BB962C8B-B14F-4D97-AF65-F5344CB8AC3E}">
        <p14:creationId xmlns:p14="http://schemas.microsoft.com/office/powerpoint/2010/main" val="296610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EB411-399D-40E6-AA07-84095DCE6D3A}"/>
              </a:ext>
            </a:extLst>
          </p:cNvPr>
          <p:cNvSpPr txBox="1"/>
          <p:nvPr/>
        </p:nvSpPr>
        <p:spPr>
          <a:xfrm>
            <a:off x="520861" y="319495"/>
            <a:ext cx="4299995" cy="830997"/>
          </a:xfrm>
          <a:prstGeom prst="rect">
            <a:avLst/>
          </a:prstGeom>
          <a:noFill/>
        </p:spPr>
        <p:txBody>
          <a:bodyPr wrap="square" rtlCol="0">
            <a:spAutoFit/>
          </a:bodyPr>
          <a:lstStyle/>
          <a:p>
            <a:r>
              <a:rPr lang="en-IN" sz="4800" b="1" dirty="0">
                <a:ln w="0"/>
                <a:latin typeface="Times New Roman" panose="02020603050405020304" pitchFamily="18" charset="0"/>
                <a:cs typeface="Times New Roman" panose="02020603050405020304" pitchFamily="18" charset="0"/>
              </a:rPr>
              <a:t>Process</a:t>
            </a:r>
            <a:r>
              <a:rPr lang="en-IN" sz="3200" b="1" dirty="0">
                <a:ln w="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6BEB43DD-81A4-442D-8E22-408F18E8747B}"/>
              </a:ext>
            </a:extLst>
          </p:cNvPr>
          <p:cNvSpPr txBox="1"/>
          <p:nvPr/>
        </p:nvSpPr>
        <p:spPr>
          <a:xfrm>
            <a:off x="520861" y="1180618"/>
            <a:ext cx="9780607"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Following are the objectives of  our project:-</a:t>
            </a:r>
          </a:p>
          <a:p>
            <a:r>
              <a:rPr lang="en-IN" dirty="0">
                <a:latin typeface="Times New Roman" panose="02020603050405020304" pitchFamily="18" charset="0"/>
                <a:cs typeface="Times New Roman" panose="02020603050405020304" pitchFamily="18" charset="0"/>
              </a:rPr>
              <a:t>   1. To analyse the raw data before cleaning.</a:t>
            </a:r>
          </a:p>
          <a:p>
            <a:r>
              <a:rPr lang="en-IN" dirty="0">
                <a:latin typeface="Times New Roman" panose="02020603050405020304" pitchFamily="18" charset="0"/>
                <a:cs typeface="Times New Roman" panose="02020603050405020304" pitchFamily="18" charset="0"/>
              </a:rPr>
              <a:t>   2. To clean the raw data given using various norms and aspects provided.</a:t>
            </a:r>
          </a:p>
        </p:txBody>
      </p:sp>
      <p:pic>
        <p:nvPicPr>
          <p:cNvPr id="6" name="Picture 5">
            <a:extLst>
              <a:ext uri="{FF2B5EF4-FFF2-40B4-BE49-F238E27FC236}">
                <a16:creationId xmlns:a16="http://schemas.microsoft.com/office/drawing/2014/main" id="{FC07351A-0626-4D9E-AAFF-395A2A243460}"/>
              </a:ext>
            </a:extLst>
          </p:cNvPr>
          <p:cNvPicPr>
            <a:picLocks noChangeAspect="1"/>
          </p:cNvPicPr>
          <p:nvPr/>
        </p:nvPicPr>
        <p:blipFill>
          <a:blip r:embed="rId2"/>
          <a:stretch>
            <a:fillRect/>
          </a:stretch>
        </p:blipFill>
        <p:spPr>
          <a:xfrm>
            <a:off x="1615290" y="2117589"/>
            <a:ext cx="8686178" cy="3908307"/>
          </a:xfrm>
          <a:prstGeom prst="rect">
            <a:avLst/>
          </a:prstGeom>
        </p:spPr>
      </p:pic>
      <p:sp>
        <p:nvSpPr>
          <p:cNvPr id="4" name="TextBox 3">
            <a:extLst>
              <a:ext uri="{FF2B5EF4-FFF2-40B4-BE49-F238E27FC236}">
                <a16:creationId xmlns:a16="http://schemas.microsoft.com/office/drawing/2014/main" id="{2B008569-3A74-4F68-A52E-55A95ED8C7C0}"/>
              </a:ext>
            </a:extLst>
          </p:cNvPr>
          <p:cNvSpPr txBox="1"/>
          <p:nvPr/>
        </p:nvSpPr>
        <p:spPr>
          <a:xfrm>
            <a:off x="3677412" y="6138395"/>
            <a:ext cx="4837176"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Data Analysis Process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3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B4069D-BABB-4F7F-8747-820F3F021575}"/>
              </a:ext>
            </a:extLst>
          </p:cNvPr>
          <p:cNvSpPr/>
          <p:nvPr/>
        </p:nvSpPr>
        <p:spPr>
          <a:xfrm>
            <a:off x="10410472" y="568170"/>
            <a:ext cx="1361321"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8CB1B1B-C1EF-482B-ACC1-C7DDAB9FC1D0}"/>
              </a:ext>
            </a:extLst>
          </p:cNvPr>
          <p:cNvSpPr/>
          <p:nvPr/>
        </p:nvSpPr>
        <p:spPr>
          <a:xfrm>
            <a:off x="10525739" y="3720493"/>
            <a:ext cx="1148164" cy="76510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1C73CF0-08C0-4E98-A207-DEA29BBA3255}"/>
              </a:ext>
            </a:extLst>
          </p:cNvPr>
          <p:cNvSpPr/>
          <p:nvPr/>
        </p:nvSpPr>
        <p:spPr>
          <a:xfrm>
            <a:off x="8940395" y="4833882"/>
            <a:ext cx="1524479"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38E29D5-4AAF-4032-9A1F-F0F856E8B3FF}"/>
              </a:ext>
            </a:extLst>
          </p:cNvPr>
          <p:cNvSpPr/>
          <p:nvPr/>
        </p:nvSpPr>
        <p:spPr>
          <a:xfrm>
            <a:off x="5457309" y="1887415"/>
            <a:ext cx="1174323"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94D7C18-1615-4A74-B671-9CC6C035D23E}"/>
              </a:ext>
            </a:extLst>
          </p:cNvPr>
          <p:cNvSpPr/>
          <p:nvPr/>
        </p:nvSpPr>
        <p:spPr>
          <a:xfrm>
            <a:off x="6596690" y="4833882"/>
            <a:ext cx="1524479"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E9B4422-965D-483B-AB3A-F5E1808046B7}"/>
              </a:ext>
            </a:extLst>
          </p:cNvPr>
          <p:cNvSpPr/>
          <p:nvPr/>
        </p:nvSpPr>
        <p:spPr>
          <a:xfrm>
            <a:off x="7246159" y="1873191"/>
            <a:ext cx="1174323"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23D76E9-8665-456B-9EE0-8AE5074AC62B}"/>
              </a:ext>
            </a:extLst>
          </p:cNvPr>
          <p:cNvSpPr/>
          <p:nvPr/>
        </p:nvSpPr>
        <p:spPr>
          <a:xfrm>
            <a:off x="9051315" y="1873191"/>
            <a:ext cx="1113632"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55EB0ED-3785-4920-B337-DBC17121BE14}"/>
              </a:ext>
            </a:extLst>
          </p:cNvPr>
          <p:cNvSpPr txBox="1"/>
          <p:nvPr/>
        </p:nvSpPr>
        <p:spPr>
          <a:xfrm>
            <a:off x="10467785" y="674699"/>
            <a:ext cx="1231043" cy="830997"/>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Exploratory Data Analysis</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225ECE7-C390-4AC1-B3B0-001044F4A97D}"/>
              </a:ext>
            </a:extLst>
          </p:cNvPr>
          <p:cNvSpPr txBox="1"/>
          <p:nvPr/>
        </p:nvSpPr>
        <p:spPr>
          <a:xfrm>
            <a:off x="10549479" y="3819229"/>
            <a:ext cx="1098029" cy="584775"/>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Model &amp; Algorithm</a:t>
            </a:r>
            <a:endParaRPr lang="en-IN"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CFA8A27-A91D-4888-9743-7D75FDBBBC54}"/>
              </a:ext>
            </a:extLst>
          </p:cNvPr>
          <p:cNvSpPr txBox="1"/>
          <p:nvPr/>
        </p:nvSpPr>
        <p:spPr>
          <a:xfrm>
            <a:off x="8968697" y="4928274"/>
            <a:ext cx="1471948" cy="830997"/>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Communicate Visualize Report</a:t>
            </a:r>
            <a:endParaRPr lang="en-IN"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928697C-9957-45D6-9B89-10F232BDECBA}"/>
              </a:ext>
            </a:extLst>
          </p:cNvPr>
          <p:cNvSpPr txBox="1"/>
          <p:nvPr/>
        </p:nvSpPr>
        <p:spPr>
          <a:xfrm>
            <a:off x="6872374" y="5051386"/>
            <a:ext cx="904470" cy="584775"/>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Data Product</a:t>
            </a:r>
            <a:endParaRPr lang="en-IN" sz="1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D55FC35-8801-4067-8C5E-289B0DAD2A22}"/>
              </a:ext>
            </a:extLst>
          </p:cNvPr>
          <p:cNvSpPr txBox="1"/>
          <p:nvPr/>
        </p:nvSpPr>
        <p:spPr>
          <a:xfrm>
            <a:off x="5548545" y="1953091"/>
            <a:ext cx="976564" cy="830997"/>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Raw Data Collected</a:t>
            </a:r>
            <a:endParaRPr lang="en-IN" sz="16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2AB3301-328D-41EB-BD74-16A7E4AF805D}"/>
              </a:ext>
            </a:extLst>
          </p:cNvPr>
          <p:cNvSpPr txBox="1"/>
          <p:nvPr/>
        </p:nvSpPr>
        <p:spPr>
          <a:xfrm>
            <a:off x="7356372" y="2077377"/>
            <a:ext cx="926519" cy="584775"/>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Data is Proceed</a:t>
            </a:r>
            <a:endParaRPr lang="en-IN" sz="16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142654D-DF3D-4E92-80E1-FC47315BE9B5}"/>
              </a:ext>
            </a:extLst>
          </p:cNvPr>
          <p:cNvSpPr txBox="1"/>
          <p:nvPr/>
        </p:nvSpPr>
        <p:spPr>
          <a:xfrm>
            <a:off x="9111018" y="2086254"/>
            <a:ext cx="1036176" cy="584775"/>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Clean Database</a:t>
            </a:r>
            <a:endParaRPr lang="en-IN" sz="1600" dirty="0">
              <a:latin typeface="Times New Roman" panose="02020603050405020304" pitchFamily="18" charset="0"/>
              <a:cs typeface="Times New Roman" panose="02020603050405020304" pitchFamily="18" charset="0"/>
            </a:endParaRPr>
          </a:p>
        </p:txBody>
      </p:sp>
      <p:cxnSp>
        <p:nvCxnSpPr>
          <p:cNvPr id="24" name="Connector: Elbow 23">
            <a:extLst>
              <a:ext uri="{FF2B5EF4-FFF2-40B4-BE49-F238E27FC236}">
                <a16:creationId xmlns:a16="http://schemas.microsoft.com/office/drawing/2014/main" id="{56271097-8B6C-41FF-A59F-50D4726756DE}"/>
              </a:ext>
            </a:extLst>
          </p:cNvPr>
          <p:cNvCxnSpPr>
            <a:cxnSpLocks/>
            <a:stCxn id="12" idx="0"/>
          </p:cNvCxnSpPr>
          <p:nvPr/>
        </p:nvCxnSpPr>
        <p:spPr>
          <a:xfrm rot="5400000" flipH="1" flipV="1">
            <a:off x="9718110" y="1150658"/>
            <a:ext cx="612555" cy="832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040170F-34FB-4ECD-B66A-D834E1D64A55}"/>
              </a:ext>
            </a:extLst>
          </p:cNvPr>
          <p:cNvCxnSpPr>
            <a:cxnSpLocks/>
            <a:endCxn id="11" idx="0"/>
          </p:cNvCxnSpPr>
          <p:nvPr/>
        </p:nvCxnSpPr>
        <p:spPr>
          <a:xfrm rot="10800000" flipV="1">
            <a:off x="7833322" y="883329"/>
            <a:ext cx="2611849" cy="9898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9EBD974-B5B3-4552-A3E7-70BE3073F7FF}"/>
              </a:ext>
            </a:extLst>
          </p:cNvPr>
          <p:cNvCxnSpPr>
            <a:cxnSpLocks/>
            <a:endCxn id="10" idx="0"/>
          </p:cNvCxnSpPr>
          <p:nvPr/>
        </p:nvCxnSpPr>
        <p:spPr>
          <a:xfrm rot="10800000" flipV="1">
            <a:off x="7358930" y="4237164"/>
            <a:ext cx="3160342" cy="5967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4072E62-08DD-4127-8CA2-C4E5043CBF60}"/>
              </a:ext>
            </a:extLst>
          </p:cNvPr>
          <p:cNvCxnSpPr>
            <a:cxnSpLocks/>
          </p:cNvCxnSpPr>
          <p:nvPr/>
        </p:nvCxnSpPr>
        <p:spPr>
          <a:xfrm>
            <a:off x="9719529" y="4237164"/>
            <a:ext cx="0" cy="62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A1240775-C98B-4F76-A325-6B23E17EB597}"/>
              </a:ext>
            </a:extLst>
          </p:cNvPr>
          <p:cNvCxnSpPr>
            <a:cxnSpLocks/>
            <a:stCxn id="10" idx="1"/>
            <a:endCxn id="8" idx="2"/>
          </p:cNvCxnSpPr>
          <p:nvPr/>
        </p:nvCxnSpPr>
        <p:spPr>
          <a:xfrm rot="10800000">
            <a:off x="6044472" y="2877277"/>
            <a:ext cx="552219" cy="24515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FB388E-525C-43F2-B909-D30C43C50D74}"/>
              </a:ext>
            </a:extLst>
          </p:cNvPr>
          <p:cNvCxnSpPr>
            <a:cxnSpLocks/>
            <a:stCxn id="8" idx="3"/>
            <a:endCxn id="11" idx="1"/>
          </p:cNvCxnSpPr>
          <p:nvPr/>
        </p:nvCxnSpPr>
        <p:spPr>
          <a:xfrm flipV="1">
            <a:off x="6631632" y="2368122"/>
            <a:ext cx="614527" cy="14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043E3B-6AA4-4EB7-9348-D436B2E4FA4D}"/>
              </a:ext>
            </a:extLst>
          </p:cNvPr>
          <p:cNvCxnSpPr>
            <a:cxnSpLocks/>
            <a:stCxn id="11" idx="3"/>
            <a:endCxn id="12" idx="1"/>
          </p:cNvCxnSpPr>
          <p:nvPr/>
        </p:nvCxnSpPr>
        <p:spPr>
          <a:xfrm>
            <a:off x="8420482" y="2368122"/>
            <a:ext cx="63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32C850E-6C64-4BD3-AF0D-BAEDA399A0A3}"/>
              </a:ext>
            </a:extLst>
          </p:cNvPr>
          <p:cNvCxnSpPr>
            <a:cxnSpLocks/>
            <a:stCxn id="5" idx="2"/>
            <a:endCxn id="6" idx="0"/>
          </p:cNvCxnSpPr>
          <p:nvPr/>
        </p:nvCxnSpPr>
        <p:spPr>
          <a:xfrm>
            <a:off x="11091133" y="1558032"/>
            <a:ext cx="8688" cy="216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69A0A9C-2BC7-45CA-8D10-3E9DFC435272}"/>
              </a:ext>
            </a:extLst>
          </p:cNvPr>
          <p:cNvSpPr txBox="1"/>
          <p:nvPr/>
        </p:nvSpPr>
        <p:spPr>
          <a:xfrm>
            <a:off x="544493" y="674699"/>
            <a:ext cx="4441560" cy="452431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 Analysis Cycle</a:t>
            </a:r>
          </a:p>
          <a:p>
            <a:endParaRPr lang="en-US" sz="3600" b="1"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Data Gathering</a:t>
            </a:r>
          </a:p>
          <a:p>
            <a:pPr marL="342900" indent="-342900">
              <a:buAutoNum type="arabicPeriod"/>
            </a:pPr>
            <a:r>
              <a:rPr lang="en-US" sz="2400" dirty="0">
                <a:latin typeface="Times New Roman" panose="02020603050405020304" pitchFamily="18" charset="0"/>
                <a:cs typeface="Times New Roman" panose="02020603050405020304" pitchFamily="18" charset="0"/>
              </a:rPr>
              <a:t>Quality Checking</a:t>
            </a:r>
          </a:p>
          <a:p>
            <a:pPr marL="342900" indent="-342900">
              <a:buAutoNum type="arabicPeriod"/>
            </a:pPr>
            <a:r>
              <a:rPr lang="en-US" sz="2400" dirty="0">
                <a:latin typeface="Times New Roman" panose="02020603050405020304" pitchFamily="18" charset="0"/>
                <a:cs typeface="Times New Roman" panose="02020603050405020304" pitchFamily="18" charset="0"/>
              </a:rPr>
              <a:t>Data Cleaning</a:t>
            </a:r>
          </a:p>
          <a:p>
            <a:pPr marL="342900" indent="-342900">
              <a:buAutoNum type="arabicPeriod"/>
            </a:pPr>
            <a:r>
              <a:rPr lang="en-US" sz="2400" dirty="0">
                <a:latin typeface="Times New Roman" panose="02020603050405020304" pitchFamily="18" charset="0"/>
                <a:cs typeface="Times New Roman" panose="02020603050405020304" pitchFamily="18" charset="0"/>
              </a:rPr>
              <a:t>Structure of Data</a:t>
            </a:r>
          </a:p>
          <a:p>
            <a:pPr marL="342900" indent="-342900">
              <a:buAutoNum type="arabicPeriod"/>
            </a:pPr>
            <a:r>
              <a:rPr lang="en-US" sz="2400" dirty="0">
                <a:latin typeface="Times New Roman" panose="02020603050405020304" pitchFamily="18" charset="0"/>
                <a:cs typeface="Times New Roman" panose="02020603050405020304" pitchFamily="18" charset="0"/>
              </a:rPr>
              <a:t>Modelling the Data</a:t>
            </a:r>
          </a:p>
          <a:p>
            <a:pPr marL="342900" indent="-342900">
              <a:buAutoNum type="arabicPeriod"/>
            </a:pPr>
            <a:r>
              <a:rPr lang="en-US" sz="2400" dirty="0">
                <a:latin typeface="Times New Roman" panose="02020603050405020304" pitchFamily="18" charset="0"/>
                <a:cs typeface="Times New Roman" panose="02020603050405020304" pitchFamily="18" charset="0"/>
              </a:rPr>
              <a:t>Getting Interpreted</a:t>
            </a:r>
          </a:p>
          <a:p>
            <a:pPr marL="342900" indent="-342900">
              <a:buAutoNum type="arabicPeriod"/>
            </a:pPr>
            <a:r>
              <a:rPr lang="en-US" sz="2400" dirty="0">
                <a:latin typeface="Times New Roman" panose="02020603050405020304" pitchFamily="18" charset="0"/>
                <a:cs typeface="Times New Roman" panose="02020603050405020304" pitchFamily="18" charset="0"/>
              </a:rPr>
              <a:t>Concluding towards Result of problem domain and our Analysis</a:t>
            </a:r>
            <a:endParaRPr lang="en-IN" sz="2400" dirty="0">
              <a:latin typeface="Times New Roman" panose="02020603050405020304" pitchFamily="18"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2FF5204E-196E-44BB-BF10-2B3F7D1F93D3}"/>
              </a:ext>
            </a:extLst>
          </p:cNvPr>
          <p:cNvCxnSpPr>
            <a:cxnSpLocks/>
            <a:stCxn id="12" idx="2"/>
          </p:cNvCxnSpPr>
          <p:nvPr/>
        </p:nvCxnSpPr>
        <p:spPr>
          <a:xfrm>
            <a:off x="9608131" y="2863053"/>
            <a:ext cx="12341" cy="1089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8D44CAC-0EC5-4DB2-AB8C-6C070838A608}"/>
              </a:ext>
            </a:extLst>
          </p:cNvPr>
          <p:cNvCxnSpPr>
            <a:cxnSpLocks/>
          </p:cNvCxnSpPr>
          <p:nvPr/>
        </p:nvCxnSpPr>
        <p:spPr>
          <a:xfrm>
            <a:off x="9619436" y="3952399"/>
            <a:ext cx="954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DDB9D7D-B80A-40F0-BE40-E51D4EAAB98A}"/>
              </a:ext>
            </a:extLst>
          </p:cNvPr>
          <p:cNvSpPr txBox="1"/>
          <p:nvPr/>
        </p:nvSpPr>
        <p:spPr>
          <a:xfrm>
            <a:off x="6852519" y="6098959"/>
            <a:ext cx="448426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Data Analysis Cycle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63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EC27FA-F340-4F8A-947A-489A40ADAAAB}"/>
              </a:ext>
            </a:extLst>
          </p:cNvPr>
          <p:cNvSpPr/>
          <p:nvPr/>
        </p:nvSpPr>
        <p:spPr>
          <a:xfrm>
            <a:off x="1026257" y="601830"/>
            <a:ext cx="10140695" cy="495520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1. Data </a:t>
            </a:r>
            <a:r>
              <a:rPr lang="en-IN" sz="2800" b="1" dirty="0">
                <a:latin typeface="Times New Roman" panose="02020603050405020304" pitchFamily="18" charset="0"/>
                <a:cs typeface="Times New Roman" panose="02020603050405020304" pitchFamily="18" charset="0"/>
              </a:rPr>
              <a:t>Gathering : </a:t>
            </a:r>
            <a:r>
              <a:rPr lang="en-IN" sz="2800" dirty="0">
                <a:latin typeface="Times New Roman" panose="02020603050405020304" pitchFamily="18" charset="0"/>
                <a:cs typeface="Times New Roman" panose="02020603050405020304" pitchFamily="18" charset="0"/>
              </a:rPr>
              <a:t>Its process of collecting the raw data which is to be processed further.</a:t>
            </a:r>
          </a:p>
          <a:p>
            <a:r>
              <a:rPr lang="en-IN"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are  already having Betelnut’s dataset for analysis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the form Excel </a:t>
            </a:r>
            <a:r>
              <a:rPr lang="en-IN" sz="2400" dirty="0">
                <a:latin typeface="Times New Roman" panose="02020603050405020304" pitchFamily="18" charset="0"/>
                <a:cs typeface="Times New Roman" panose="02020603050405020304" pitchFamily="18" charset="0"/>
              </a:rPr>
              <a:t>sheet.</a:t>
            </a:r>
            <a:endParaRPr lang="en-US" sz="24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DEEB89FB-15C1-42F9-B320-B3306CB5B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12" y="1597980"/>
            <a:ext cx="6924581" cy="331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5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9C321-BE17-4323-965F-63C08104B6EE}"/>
              </a:ext>
            </a:extLst>
          </p:cNvPr>
          <p:cNvSpPr txBox="1"/>
          <p:nvPr/>
        </p:nvSpPr>
        <p:spPr>
          <a:xfrm>
            <a:off x="603691" y="887772"/>
            <a:ext cx="5814874" cy="4832092"/>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2. Quality Checking</a:t>
            </a:r>
            <a:r>
              <a:rPr lang="en-IN" sz="2800" dirty="0">
                <a:latin typeface="Times New Roman" panose="02020603050405020304" pitchFamily="18" charset="0"/>
                <a:cs typeface="Times New Roman" panose="02020603050405020304" pitchFamily="18" charset="0"/>
              </a:rPr>
              <a:t>: Analysing what kind of data is given and whether all the attributes are admissible or not. Data Quality plays a vital role in development of analytical model such that the result  obtained here is uniform and must have maximum variety  with moderate variance towards the central values so that the fluctuations and errors must be minimised to reach  much nearer to accuracy.       </a:t>
            </a:r>
          </a:p>
        </p:txBody>
      </p:sp>
      <p:pic>
        <p:nvPicPr>
          <p:cNvPr id="4" name="Picture 3">
            <a:extLst>
              <a:ext uri="{FF2B5EF4-FFF2-40B4-BE49-F238E27FC236}">
                <a16:creationId xmlns:a16="http://schemas.microsoft.com/office/drawing/2014/main" id="{C607B07B-5907-4BAD-8F01-9E2FABA5797D}"/>
              </a:ext>
            </a:extLst>
          </p:cNvPr>
          <p:cNvPicPr>
            <a:picLocks noChangeAspect="1"/>
          </p:cNvPicPr>
          <p:nvPr/>
        </p:nvPicPr>
        <p:blipFill>
          <a:blip r:embed="rId2"/>
          <a:stretch>
            <a:fillRect/>
          </a:stretch>
        </p:blipFill>
        <p:spPr>
          <a:xfrm>
            <a:off x="6755907" y="984143"/>
            <a:ext cx="4736138" cy="4768591"/>
          </a:xfrm>
          <a:prstGeom prst="rect">
            <a:avLst/>
          </a:prstGeom>
        </p:spPr>
      </p:pic>
    </p:spTree>
    <p:extLst>
      <p:ext uri="{BB962C8B-B14F-4D97-AF65-F5344CB8AC3E}">
        <p14:creationId xmlns:p14="http://schemas.microsoft.com/office/powerpoint/2010/main" val="20003580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1416</TotalTime>
  <Words>2350</Words>
  <Application>Microsoft Office PowerPoint</Application>
  <PresentationFormat>Widescreen</PresentationFormat>
  <Paragraphs>193</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Algerian</vt:lpstr>
      <vt:lpstr>Arial</vt:lpstr>
      <vt:lpstr>Calibri</vt:lpstr>
      <vt:lpstr>Calibri Light</vt:lpstr>
      <vt:lpstr>Century Gothic</vt:lpstr>
      <vt:lpstr>Symbol</vt:lpstr>
      <vt:lpstr>Times New Roman</vt:lpstr>
      <vt:lpstr>Verdana</vt:lpstr>
      <vt:lpstr>Wingdings 3</vt:lpstr>
      <vt:lpstr>Slice</vt:lpstr>
      <vt:lpstr>PowerPoint Presentation</vt:lpstr>
      <vt:lpstr>PowerPoint Presentation</vt:lpstr>
      <vt:lpstr>Contant:</vt:lpstr>
      <vt:lpstr>PowerPoint Presentation</vt:lpstr>
      <vt:lpstr>PowerPoint Presentation</vt:lpstr>
      <vt:lpstr>PowerPoint Presentation</vt:lpstr>
      <vt:lpstr>PowerPoint Presentation</vt:lpstr>
      <vt:lpstr>PowerPoint Presentation</vt:lpstr>
      <vt:lpstr>PowerPoint Presentation</vt:lpstr>
      <vt:lpstr>3. Data Cleaning: Data cleaning refers to removal of invalid and non usable data from the dataset. Data cleaning is most probably  main factor responsible  for the verge of accuracy. </vt:lpstr>
      <vt:lpstr>PowerPoint Presentation</vt:lpstr>
      <vt:lpstr>PowerPoint Presentation</vt:lpstr>
      <vt:lpstr>PowerPoint Presentation</vt:lpstr>
      <vt:lpstr>Introduction of Areca nut tree</vt:lpstr>
      <vt:lpstr> Areca nut Varieties / Areca nut Cultivars </vt:lpstr>
      <vt:lpstr>Requirements for Growing Areca nut</vt:lpstr>
      <vt:lpstr>Some Factors for Growing Areca nuts</vt:lpstr>
      <vt:lpstr> Irrigation in Growing Areca nut </vt:lpstr>
      <vt:lpstr>PowerPoint Presentation</vt:lpstr>
      <vt:lpstr>PowerPoint Presentation</vt:lpstr>
      <vt:lpstr>PowerPoint Presentation</vt:lpstr>
      <vt:lpstr>PowerPoint Presentation</vt:lpstr>
      <vt:lpstr>PowerPoint Presentation</vt:lpstr>
      <vt:lpstr>References</vt:lpstr>
      <vt:lpstr>References</vt:lpstr>
      <vt:lpstr>ANY QUESTIONS?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   data analysis is a process used by researchers for reducing data to a story and interpreting it to derive insights. The data analysis process helps in reducing a large chunk of data into smaller fragments, which makes sense. The process of evaluating data using analytical and logical reasoning to examine each component of the data provided.</dc:title>
  <dc:creator>vikas rahate</dc:creator>
  <cp:lastModifiedBy>badalchouhan295@gmail.com</cp:lastModifiedBy>
  <cp:revision>132</cp:revision>
  <dcterms:created xsi:type="dcterms:W3CDTF">2020-09-22T02:53:06Z</dcterms:created>
  <dcterms:modified xsi:type="dcterms:W3CDTF">2021-02-15T08:10:01Z</dcterms:modified>
</cp:coreProperties>
</file>