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0" r:id="rId1"/>
  </p:sldMasterIdLst>
  <p:notesMasterIdLst>
    <p:notesMasterId r:id="rId27"/>
  </p:notesMasterIdLst>
  <p:sldIdLst>
    <p:sldId id="287" r:id="rId2"/>
    <p:sldId id="286" r:id="rId3"/>
    <p:sldId id="298" r:id="rId4"/>
    <p:sldId id="299" r:id="rId5"/>
    <p:sldId id="300" r:id="rId6"/>
    <p:sldId id="256" r:id="rId7"/>
    <p:sldId id="257" r:id="rId8"/>
    <p:sldId id="260" r:id="rId9"/>
    <p:sldId id="263" r:id="rId10"/>
    <p:sldId id="268" r:id="rId11"/>
    <p:sldId id="269" r:id="rId12"/>
    <p:sldId id="291" r:id="rId13"/>
    <p:sldId id="295" r:id="rId14"/>
    <p:sldId id="296" r:id="rId15"/>
    <p:sldId id="297" r:id="rId16"/>
    <p:sldId id="293" r:id="rId17"/>
    <p:sldId id="270" r:id="rId18"/>
    <p:sldId id="276" r:id="rId19"/>
    <p:sldId id="282" r:id="rId20"/>
    <p:sldId id="284" r:id="rId21"/>
    <p:sldId id="278" r:id="rId22"/>
    <p:sldId id="285" r:id="rId23"/>
    <p:sldId id="301" r:id="rId24"/>
    <p:sldId id="289" r:id="rId25"/>
    <p:sldId id="28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kas rahate" initials="vr" lastIdx="1" clrIdx="0">
    <p:extLst>
      <p:ext uri="{19B8F6BF-5375-455C-9EA6-DF929625EA0E}">
        <p15:presenceInfo xmlns:p15="http://schemas.microsoft.com/office/powerpoint/2012/main" userId="3fc2f950c612d9b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2509" autoAdjust="0"/>
  </p:normalViewPr>
  <p:slideViewPr>
    <p:cSldViewPr snapToGrid="0">
      <p:cViewPr varScale="1">
        <p:scale>
          <a:sx n="77" d="100"/>
          <a:sy n="77" d="100"/>
        </p:scale>
        <p:origin x="91" y="4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4793E2-166A-4E10-AE76-7070725E425B}" type="datetimeFigureOut">
              <a:rPr lang="en-IN" smtClean="0"/>
              <a:t>16-02-2021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F5701B-1F88-4DE6-9546-2BC987EAA1DE}" type="slidenum">
              <a:rPr lang="en-IN" smtClean="0"/>
              <a:t>‹#›</a:t>
            </a:fld>
            <a:endParaRPr lang="en-IN"/>
          </a:p>
        </p:txBody>
      </p:sp>
    </p:spTree>
    <p:extLst>
      <p:ext uri="{BB962C8B-B14F-4D97-AF65-F5344CB8AC3E}">
        <p14:creationId xmlns:p14="http://schemas.microsoft.com/office/powerpoint/2010/main" val="41967000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D91C0-F72D-4C36-BFF8-6002295441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6BBC16A-A231-4452-B59A-9D344E5289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716877C-CFEC-4385-BADD-79DD07345FF2}"/>
              </a:ext>
            </a:extLst>
          </p:cNvPr>
          <p:cNvSpPr>
            <a:spLocks noGrp="1"/>
          </p:cNvSpPr>
          <p:nvPr>
            <p:ph type="dt" sz="half" idx="10"/>
          </p:nvPr>
        </p:nvSpPr>
        <p:spPr/>
        <p:txBody>
          <a:bodyPr/>
          <a:lstStyle/>
          <a:p>
            <a:fld id="{B61BEF0D-F0BB-DE4B-95CE-6DB70DBA9567}" type="datetimeFigureOut">
              <a:rPr lang="en-US" smtClean="0"/>
              <a:pPr/>
              <a:t>2/16/2021</a:t>
            </a:fld>
            <a:endParaRPr lang="en-US" dirty="0"/>
          </a:p>
        </p:txBody>
      </p:sp>
      <p:sp>
        <p:nvSpPr>
          <p:cNvPr id="5" name="Footer Placeholder 4">
            <a:extLst>
              <a:ext uri="{FF2B5EF4-FFF2-40B4-BE49-F238E27FC236}">
                <a16:creationId xmlns:a16="http://schemas.microsoft.com/office/drawing/2014/main" id="{22F6C713-72EE-4FDC-A732-9703F336A39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A879707-4E74-4E43-8A59-79B2CD39F05D}"/>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26553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70F91-6EC3-4E3E-ADD9-53DDB20460C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BB7B074-2A12-4FE4-84A2-D3F4667433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D2F788-A783-4170-AB02-CC6530F396E1}"/>
              </a:ext>
            </a:extLst>
          </p:cNvPr>
          <p:cNvSpPr>
            <a:spLocks noGrp="1"/>
          </p:cNvSpPr>
          <p:nvPr>
            <p:ph type="dt" sz="half" idx="10"/>
          </p:nvPr>
        </p:nvSpPr>
        <p:spPr/>
        <p:txBody>
          <a:bodyPr/>
          <a:lstStyle/>
          <a:p>
            <a:fld id="{B61BEF0D-F0BB-DE4B-95CE-6DB70DBA9567}" type="datetimeFigureOut">
              <a:rPr lang="en-US" smtClean="0"/>
              <a:pPr/>
              <a:t>2/16/2021</a:t>
            </a:fld>
            <a:endParaRPr lang="en-US" dirty="0"/>
          </a:p>
        </p:txBody>
      </p:sp>
      <p:sp>
        <p:nvSpPr>
          <p:cNvPr id="5" name="Footer Placeholder 4">
            <a:extLst>
              <a:ext uri="{FF2B5EF4-FFF2-40B4-BE49-F238E27FC236}">
                <a16:creationId xmlns:a16="http://schemas.microsoft.com/office/drawing/2014/main" id="{11C07E8E-C06C-4342-A20B-742280E1964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44D0593-DDD1-43CA-BACB-42C1A6AF9972}"/>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6299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F50DD0-3E4A-4268-B78A-938D93E3566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663E5DD-C955-4900-B879-4D4D88BD3AF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8E6047-6ACA-4928-841A-8CB0C7F38D5B}"/>
              </a:ext>
            </a:extLst>
          </p:cNvPr>
          <p:cNvSpPr>
            <a:spLocks noGrp="1"/>
          </p:cNvSpPr>
          <p:nvPr>
            <p:ph type="dt" sz="half" idx="10"/>
          </p:nvPr>
        </p:nvSpPr>
        <p:spPr/>
        <p:txBody>
          <a:bodyPr/>
          <a:lstStyle/>
          <a:p>
            <a:fld id="{B61BEF0D-F0BB-DE4B-95CE-6DB70DBA9567}" type="datetimeFigureOut">
              <a:rPr lang="en-US" smtClean="0"/>
              <a:pPr/>
              <a:t>2/16/2021</a:t>
            </a:fld>
            <a:endParaRPr lang="en-US" dirty="0"/>
          </a:p>
        </p:txBody>
      </p:sp>
      <p:sp>
        <p:nvSpPr>
          <p:cNvPr id="5" name="Footer Placeholder 4">
            <a:extLst>
              <a:ext uri="{FF2B5EF4-FFF2-40B4-BE49-F238E27FC236}">
                <a16:creationId xmlns:a16="http://schemas.microsoft.com/office/drawing/2014/main" id="{2A1ECBBA-0FFB-46F2-B12C-8C0C9D5C8C9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9A8D514-CA71-4A05-8610-4789907BC64F}"/>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75903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12DAA-B869-4C94-ADBD-91C5E093AA0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4E3242C-1FF1-4F40-ABF1-7D0A3809E3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76BEF8-DD07-4805-9981-69099A3C6869}"/>
              </a:ext>
            </a:extLst>
          </p:cNvPr>
          <p:cNvSpPr>
            <a:spLocks noGrp="1"/>
          </p:cNvSpPr>
          <p:nvPr>
            <p:ph type="dt" sz="half" idx="10"/>
          </p:nvPr>
        </p:nvSpPr>
        <p:spPr/>
        <p:txBody>
          <a:bodyPr/>
          <a:lstStyle/>
          <a:p>
            <a:fld id="{B61BEF0D-F0BB-DE4B-95CE-6DB70DBA9567}" type="datetimeFigureOut">
              <a:rPr lang="en-US" smtClean="0"/>
              <a:pPr/>
              <a:t>2/16/2021</a:t>
            </a:fld>
            <a:endParaRPr lang="en-US" dirty="0"/>
          </a:p>
        </p:txBody>
      </p:sp>
      <p:sp>
        <p:nvSpPr>
          <p:cNvPr id="5" name="Footer Placeholder 4">
            <a:extLst>
              <a:ext uri="{FF2B5EF4-FFF2-40B4-BE49-F238E27FC236}">
                <a16:creationId xmlns:a16="http://schemas.microsoft.com/office/drawing/2014/main" id="{8998D169-E562-4C07-B669-C43D4D017C1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60E90C8-6A81-4900-B65B-71BA893C035D}"/>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37173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78DA8-6420-45AC-966F-D23C834346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1AA4019-63D4-4B87-A086-AF1895999D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5B4DC4-8E7B-45CB-8419-2CF9A58FCAAD}"/>
              </a:ext>
            </a:extLst>
          </p:cNvPr>
          <p:cNvSpPr>
            <a:spLocks noGrp="1"/>
          </p:cNvSpPr>
          <p:nvPr>
            <p:ph type="dt" sz="half" idx="10"/>
          </p:nvPr>
        </p:nvSpPr>
        <p:spPr/>
        <p:txBody>
          <a:bodyPr/>
          <a:lstStyle/>
          <a:p>
            <a:fld id="{B61BEF0D-F0BB-DE4B-95CE-6DB70DBA9567}" type="datetimeFigureOut">
              <a:rPr lang="en-US" smtClean="0"/>
              <a:pPr/>
              <a:t>2/16/2021</a:t>
            </a:fld>
            <a:endParaRPr lang="en-US" dirty="0"/>
          </a:p>
        </p:txBody>
      </p:sp>
      <p:sp>
        <p:nvSpPr>
          <p:cNvPr id="5" name="Footer Placeholder 4">
            <a:extLst>
              <a:ext uri="{FF2B5EF4-FFF2-40B4-BE49-F238E27FC236}">
                <a16:creationId xmlns:a16="http://schemas.microsoft.com/office/drawing/2014/main" id="{C570A204-4A0F-4594-AD81-81F7350488B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A20567A-03B8-46A4-A172-71215B21452E}"/>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74648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022E7-30E6-4024-9363-56CF3749195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E4FBAA0-7D39-4EBE-A5F8-7647DB3427E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ECDCBF3-DB70-47D8-9D70-334C9D1974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908663D-0B42-42CD-9955-6CC57BC7A447}"/>
              </a:ext>
            </a:extLst>
          </p:cNvPr>
          <p:cNvSpPr>
            <a:spLocks noGrp="1"/>
          </p:cNvSpPr>
          <p:nvPr>
            <p:ph type="dt" sz="half" idx="10"/>
          </p:nvPr>
        </p:nvSpPr>
        <p:spPr/>
        <p:txBody>
          <a:bodyPr/>
          <a:lstStyle/>
          <a:p>
            <a:fld id="{B61BEF0D-F0BB-DE4B-95CE-6DB70DBA9567}" type="datetimeFigureOut">
              <a:rPr lang="en-US" smtClean="0"/>
              <a:pPr/>
              <a:t>2/16/2021</a:t>
            </a:fld>
            <a:endParaRPr lang="en-US" dirty="0"/>
          </a:p>
        </p:txBody>
      </p:sp>
      <p:sp>
        <p:nvSpPr>
          <p:cNvPr id="6" name="Footer Placeholder 5">
            <a:extLst>
              <a:ext uri="{FF2B5EF4-FFF2-40B4-BE49-F238E27FC236}">
                <a16:creationId xmlns:a16="http://schemas.microsoft.com/office/drawing/2014/main" id="{D99BF691-4501-40CC-AF91-D4379A55C3B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D5A6595-CED6-4CBB-95B9-B71DD4EE7E0B}"/>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74625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AE21C-07A6-49F8-9C6B-9175D501842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84CFA79-CCB9-4375-B5E5-535498ED39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7A6238-9439-440C-A019-7AF4647A01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E5F8D99-F2AC-4C17-B5E7-0E6419F5CE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020E4D-5A2F-48E0-8B1F-2D12D85462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8AF79D3-1C2B-4281-B376-11EEC76B76A5}"/>
              </a:ext>
            </a:extLst>
          </p:cNvPr>
          <p:cNvSpPr>
            <a:spLocks noGrp="1"/>
          </p:cNvSpPr>
          <p:nvPr>
            <p:ph type="dt" sz="half" idx="10"/>
          </p:nvPr>
        </p:nvSpPr>
        <p:spPr/>
        <p:txBody>
          <a:bodyPr/>
          <a:lstStyle/>
          <a:p>
            <a:fld id="{B61BEF0D-F0BB-DE4B-95CE-6DB70DBA9567}" type="datetimeFigureOut">
              <a:rPr lang="en-US" smtClean="0"/>
              <a:pPr/>
              <a:t>2/16/2021</a:t>
            </a:fld>
            <a:endParaRPr lang="en-US" dirty="0"/>
          </a:p>
        </p:txBody>
      </p:sp>
      <p:sp>
        <p:nvSpPr>
          <p:cNvPr id="8" name="Footer Placeholder 7">
            <a:extLst>
              <a:ext uri="{FF2B5EF4-FFF2-40B4-BE49-F238E27FC236}">
                <a16:creationId xmlns:a16="http://schemas.microsoft.com/office/drawing/2014/main" id="{522D2738-EE0D-4C22-B131-3A0DC8A3E69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85E25DE9-6501-44D7-BC64-05B4524ED8CC}"/>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27424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F8C2E-B69D-46CD-8940-C4EC77505E6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F4BE636-D643-481C-829B-4B57B6D84BF3}"/>
              </a:ext>
            </a:extLst>
          </p:cNvPr>
          <p:cNvSpPr>
            <a:spLocks noGrp="1"/>
          </p:cNvSpPr>
          <p:nvPr>
            <p:ph type="dt" sz="half" idx="10"/>
          </p:nvPr>
        </p:nvSpPr>
        <p:spPr/>
        <p:txBody>
          <a:bodyPr/>
          <a:lstStyle/>
          <a:p>
            <a:fld id="{B61BEF0D-F0BB-DE4B-95CE-6DB70DBA9567}" type="datetimeFigureOut">
              <a:rPr lang="en-US" smtClean="0"/>
              <a:pPr/>
              <a:t>2/16/2021</a:t>
            </a:fld>
            <a:endParaRPr lang="en-US" dirty="0"/>
          </a:p>
        </p:txBody>
      </p:sp>
      <p:sp>
        <p:nvSpPr>
          <p:cNvPr id="4" name="Footer Placeholder 3">
            <a:extLst>
              <a:ext uri="{FF2B5EF4-FFF2-40B4-BE49-F238E27FC236}">
                <a16:creationId xmlns:a16="http://schemas.microsoft.com/office/drawing/2014/main" id="{4A173F61-1099-4272-86D0-115C493AE82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249EB95-83E2-4E7E-B803-CAB8DA923556}"/>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72608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B2E15D-93FB-44ED-AC78-49401FCDA31E}"/>
              </a:ext>
            </a:extLst>
          </p:cNvPr>
          <p:cNvSpPr>
            <a:spLocks noGrp="1"/>
          </p:cNvSpPr>
          <p:nvPr>
            <p:ph type="dt" sz="half" idx="10"/>
          </p:nvPr>
        </p:nvSpPr>
        <p:spPr/>
        <p:txBody>
          <a:bodyPr/>
          <a:lstStyle/>
          <a:p>
            <a:fld id="{B61BEF0D-F0BB-DE4B-95CE-6DB70DBA9567}" type="datetimeFigureOut">
              <a:rPr lang="en-US" smtClean="0"/>
              <a:pPr/>
              <a:t>2/16/2021</a:t>
            </a:fld>
            <a:endParaRPr lang="en-US" dirty="0"/>
          </a:p>
        </p:txBody>
      </p:sp>
      <p:sp>
        <p:nvSpPr>
          <p:cNvPr id="3" name="Footer Placeholder 2">
            <a:extLst>
              <a:ext uri="{FF2B5EF4-FFF2-40B4-BE49-F238E27FC236}">
                <a16:creationId xmlns:a16="http://schemas.microsoft.com/office/drawing/2014/main" id="{310F4781-794B-4D88-A2E2-E6BA98A3CA03}"/>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DC604C9-6D48-43E9-B93D-C6A5DA3F9DC3}"/>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21159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51ED6-470A-4F35-8A0C-3CD61BC9F5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19448A1-7AB4-4EDA-B57A-3574D51FE9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FA9B422-54F8-4732-B7AF-EE32EE71C9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32298C-C1C4-4007-BC6A-DAE65D6A851F}"/>
              </a:ext>
            </a:extLst>
          </p:cNvPr>
          <p:cNvSpPr>
            <a:spLocks noGrp="1"/>
          </p:cNvSpPr>
          <p:nvPr>
            <p:ph type="dt" sz="half" idx="10"/>
          </p:nvPr>
        </p:nvSpPr>
        <p:spPr/>
        <p:txBody>
          <a:bodyPr/>
          <a:lstStyle/>
          <a:p>
            <a:fld id="{B61BEF0D-F0BB-DE4B-95CE-6DB70DBA9567}" type="datetimeFigureOut">
              <a:rPr lang="en-US" smtClean="0"/>
              <a:pPr/>
              <a:t>2/16/2021</a:t>
            </a:fld>
            <a:endParaRPr lang="en-US" dirty="0"/>
          </a:p>
        </p:txBody>
      </p:sp>
      <p:sp>
        <p:nvSpPr>
          <p:cNvPr id="6" name="Footer Placeholder 5">
            <a:extLst>
              <a:ext uri="{FF2B5EF4-FFF2-40B4-BE49-F238E27FC236}">
                <a16:creationId xmlns:a16="http://schemas.microsoft.com/office/drawing/2014/main" id="{921C5EC1-D10D-4607-BC51-CFE4DA27F43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304101E-9EC0-4F78-90A9-16333792D0A1}"/>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0853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7A2E8-CC84-4AB5-8FA8-33E23FA329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BDBF163-F911-44FB-9F5D-997403F9A0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96E89BD-AEB1-4EF7-9533-A663F59C3D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D9EEEB-404B-48A0-AF8C-10CC574AE181}"/>
              </a:ext>
            </a:extLst>
          </p:cNvPr>
          <p:cNvSpPr>
            <a:spLocks noGrp="1"/>
          </p:cNvSpPr>
          <p:nvPr>
            <p:ph type="dt" sz="half" idx="10"/>
          </p:nvPr>
        </p:nvSpPr>
        <p:spPr/>
        <p:txBody>
          <a:bodyPr/>
          <a:lstStyle/>
          <a:p>
            <a:fld id="{B61BEF0D-F0BB-DE4B-95CE-6DB70DBA9567}" type="datetimeFigureOut">
              <a:rPr lang="en-US" smtClean="0"/>
              <a:pPr/>
              <a:t>2/16/2021</a:t>
            </a:fld>
            <a:endParaRPr lang="en-US" dirty="0"/>
          </a:p>
        </p:txBody>
      </p:sp>
      <p:sp>
        <p:nvSpPr>
          <p:cNvPr id="6" name="Footer Placeholder 5">
            <a:extLst>
              <a:ext uri="{FF2B5EF4-FFF2-40B4-BE49-F238E27FC236}">
                <a16:creationId xmlns:a16="http://schemas.microsoft.com/office/drawing/2014/main" id="{880A4698-A6AA-4E17-8B12-8FFAF3679C6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46D846D-0EB1-44E2-80DB-07684FF02288}"/>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61959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75A33A-8930-4DA3-9588-F8D5B551D7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2960A70-D31B-4019-AA13-EB25ACC713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AE4B01-8620-4A3F-9E5B-6B67CBA389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2/16/2021</a:t>
            </a:fld>
            <a:endParaRPr lang="en-US" dirty="0"/>
          </a:p>
        </p:txBody>
      </p:sp>
      <p:sp>
        <p:nvSpPr>
          <p:cNvPr id="5" name="Footer Placeholder 4">
            <a:extLst>
              <a:ext uri="{FF2B5EF4-FFF2-40B4-BE49-F238E27FC236}">
                <a16:creationId xmlns:a16="http://schemas.microsoft.com/office/drawing/2014/main" id="{0B33D87D-1A5F-485B-B041-F886115EBD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BA0370CC-1F98-4497-AEDC-13F1AB392C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85927993"/>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cid:image001.jpg@01D6D538.EF563EE0" TargetMode="External"/><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cid:image003.jpg@01D6D538.EF563EE0" TargetMode="External"/><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cid:image005.jpg@01D6D538.EF563EE0" TargetMode="External"/><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cid:image007.jpg@01D6D538.EF563EE0" TargetMode="External"/><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556C358-1BF5-4934-A1FE-0611650D0F84}"/>
              </a:ext>
            </a:extLst>
          </p:cNvPr>
          <p:cNvSpPr/>
          <p:nvPr/>
        </p:nvSpPr>
        <p:spPr>
          <a:xfrm>
            <a:off x="308826" y="-70888"/>
            <a:ext cx="11571388" cy="6801862"/>
          </a:xfrm>
          <a:prstGeom prst="rect">
            <a:avLst/>
          </a:prstGeom>
          <a:noFill/>
        </p:spPr>
        <p:txBody>
          <a:bodyPr wrap="square" lIns="91440" tIns="45720" rIns="91440" bIns="45720">
            <a:spAutoFit/>
          </a:bodyPr>
          <a:lstStyle/>
          <a:p>
            <a:endParaRPr lang="en-US" sz="1200" b="1" i="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r>
              <a:rPr lang="en-US" sz="1200" b="1" i="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CHCS 1065</a:t>
            </a:r>
          </a:p>
          <a:p>
            <a:endParaRPr lang="en-US" sz="1200" b="1" i="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r>
              <a:rPr lang="en-US" sz="4000" b="1" i="1" dirty="0">
                <a:ln w="0"/>
                <a:solidFill>
                  <a:schemeClr val="accent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IEEE International Conference on Advances in Electrical, Computing, Communications and Sustainable Technologies-2021.</a:t>
            </a:r>
          </a:p>
          <a:p>
            <a:pPr algn="ctr"/>
            <a:endParaRPr lang="en-US" sz="4000" b="1" i="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r>
              <a:rPr lang="en-US" sz="4000" b="1" i="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Implementation &amp; Analysis of Betelnut’s Marketing using Tableau</a:t>
            </a:r>
            <a:endParaRPr lang="en-US" sz="4000" b="1" i="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r>
              <a:rPr lang="en-US" sz="4000" i="1"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p>
          <a:p>
            <a:r>
              <a:rPr lang="en-US" sz="4000" b="1" i="1"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US" sz="2000" b="1" i="1"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Guided By:          						Presented By:</a:t>
            </a:r>
          </a:p>
          <a:p>
            <a:r>
              <a:rPr lang="en-US" sz="2000" b="1" i="1"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US" sz="2000" b="1" i="1" dirty="0" err="1">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Er</a:t>
            </a:r>
            <a:r>
              <a:rPr lang="en-US" sz="2000" b="1" i="1"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Khushboo Sawant					Badal Chouhan(0820CS181018)</a:t>
            </a:r>
          </a:p>
          <a:p>
            <a:pPr algn="just"/>
            <a:r>
              <a:rPr lang="en-US" sz="2000" b="1" i="1"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US" sz="2000" b="1" i="1" dirty="0" err="1">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Er</a:t>
            </a:r>
            <a:r>
              <a:rPr lang="en-US" sz="2000" b="1" i="1"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Seema </a:t>
            </a:r>
            <a:r>
              <a:rPr lang="en-US" sz="2000" b="1" i="1" dirty="0" err="1">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Narvare</a:t>
            </a:r>
            <a:r>
              <a:rPr lang="en-US" sz="2000" b="1" i="1"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Manisha Yadav(0820CS181034)</a:t>
            </a:r>
          </a:p>
          <a:p>
            <a:pPr algn="just"/>
            <a:r>
              <a:rPr lang="en-US" sz="2000" b="1" i="1"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Vikas </a:t>
            </a:r>
            <a:r>
              <a:rPr lang="en-US" sz="2000" b="1" i="1" dirty="0" err="1">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Rahate</a:t>
            </a:r>
            <a:r>
              <a:rPr lang="en-US" sz="2000" b="1" i="1"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(0820CS181053)                          </a:t>
            </a:r>
          </a:p>
          <a:p>
            <a:r>
              <a:rPr lang="en-US" sz="2000" b="1" i="1"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p>
        </p:txBody>
      </p:sp>
      <p:sp>
        <p:nvSpPr>
          <p:cNvPr id="4" name="Rectangle 3">
            <a:extLst>
              <a:ext uri="{FF2B5EF4-FFF2-40B4-BE49-F238E27FC236}">
                <a16:creationId xmlns:a16="http://schemas.microsoft.com/office/drawing/2014/main" id="{B21990F8-700F-4E16-B75C-479598067417}"/>
              </a:ext>
            </a:extLst>
          </p:cNvPr>
          <p:cNvSpPr/>
          <p:nvPr/>
        </p:nvSpPr>
        <p:spPr>
          <a:xfrm>
            <a:off x="7037408" y="4525405"/>
            <a:ext cx="4722470" cy="923330"/>
          </a:xfrm>
          <a:prstGeom prst="rect">
            <a:avLst/>
          </a:prstGeom>
          <a:noFill/>
        </p:spPr>
        <p:txBody>
          <a:bodyPr wrap="square" lIns="91440" tIns="45720" rIns="91440" bIns="45720">
            <a:spAutoFit/>
          </a:bodyPr>
          <a:lstStyle/>
          <a:p>
            <a:pPr algn="just"/>
            <a:r>
              <a:rPr lang="en-US"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p>
          <a:p>
            <a:pPr algn="just"/>
            <a:endParaRPr lang="en-US"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a:p>
            <a:pPr algn="just"/>
            <a:r>
              <a:rPr lang="en-US"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229736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5C51D4-B2EF-4F1C-A9EC-30EBA9657724}"/>
              </a:ext>
            </a:extLst>
          </p:cNvPr>
          <p:cNvSpPr txBox="1"/>
          <p:nvPr/>
        </p:nvSpPr>
        <p:spPr>
          <a:xfrm>
            <a:off x="640671" y="257453"/>
            <a:ext cx="6816571" cy="646331"/>
          </a:xfrm>
          <a:prstGeom prst="rect">
            <a:avLst/>
          </a:prstGeom>
          <a:noFill/>
        </p:spPr>
        <p:txBody>
          <a:bodyPr wrap="square" rtlCol="0">
            <a:spAutoFit/>
          </a:bodyPr>
          <a:lstStyle/>
          <a:p>
            <a:r>
              <a:rPr lang="en-IN" sz="3600" b="1" dirty="0">
                <a:latin typeface="Times New Roman" panose="02020603050405020304" pitchFamily="18" charset="0"/>
                <a:cs typeface="Times New Roman" panose="02020603050405020304" pitchFamily="18" charset="0"/>
              </a:rPr>
              <a:t>Structured and Arranged data</a:t>
            </a:r>
          </a:p>
        </p:txBody>
      </p:sp>
      <p:pic>
        <p:nvPicPr>
          <p:cNvPr id="3" name="Picture 2">
            <a:extLst>
              <a:ext uri="{FF2B5EF4-FFF2-40B4-BE49-F238E27FC236}">
                <a16:creationId xmlns:a16="http://schemas.microsoft.com/office/drawing/2014/main" id="{3E39A924-99DD-44C6-892A-F8161A393FD2}"/>
              </a:ext>
            </a:extLst>
          </p:cNvPr>
          <p:cNvPicPr>
            <a:picLocks noChangeAspect="1"/>
          </p:cNvPicPr>
          <p:nvPr/>
        </p:nvPicPr>
        <p:blipFill>
          <a:blip r:embed="rId2"/>
          <a:stretch>
            <a:fillRect/>
          </a:stretch>
        </p:blipFill>
        <p:spPr>
          <a:xfrm>
            <a:off x="426128" y="1029810"/>
            <a:ext cx="11452194" cy="5570737"/>
          </a:xfrm>
          <a:prstGeom prst="rect">
            <a:avLst/>
          </a:prstGeom>
        </p:spPr>
      </p:pic>
    </p:spTree>
    <p:extLst>
      <p:ext uri="{BB962C8B-B14F-4D97-AF65-F5344CB8AC3E}">
        <p14:creationId xmlns:p14="http://schemas.microsoft.com/office/powerpoint/2010/main" val="2632687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11A8DF-F309-45ED-A8F2-CB49465E8A54}"/>
              </a:ext>
            </a:extLst>
          </p:cNvPr>
          <p:cNvSpPr txBox="1"/>
          <p:nvPr/>
        </p:nvSpPr>
        <p:spPr>
          <a:xfrm>
            <a:off x="1020932" y="1047566"/>
            <a:ext cx="10049522" cy="3108543"/>
          </a:xfrm>
          <a:prstGeom prst="rect">
            <a:avLst/>
          </a:prstGeom>
          <a:noFill/>
        </p:spPr>
        <p:txBody>
          <a:bodyPr wrap="square" rtlCol="0">
            <a:spAutoFit/>
          </a:bodyPr>
          <a:lstStyle/>
          <a:p>
            <a:pPr algn="just"/>
            <a:r>
              <a:rPr lang="en-IN" sz="2800" b="1" dirty="0">
                <a:latin typeface="Times New Roman" panose="02020603050405020304" pitchFamily="18" charset="0"/>
                <a:cs typeface="Times New Roman" panose="02020603050405020304" pitchFamily="18" charset="0"/>
              </a:rPr>
              <a:t>5. Modelling the Data using TABLEAU: </a:t>
            </a:r>
          </a:p>
          <a:p>
            <a:pPr algn="just"/>
            <a:r>
              <a:rPr lang="en-IN"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Tableau is a Business Intelligence tool for visually analyzing the data. The analysis of data objects and their relationships to other data objects. </a:t>
            </a:r>
          </a:p>
          <a:p>
            <a:pPr algn="just"/>
            <a:r>
              <a:rPr lang="en-US" sz="2800" dirty="0">
                <a:latin typeface="Times New Roman" panose="02020603050405020304" pitchFamily="18" charset="0"/>
                <a:cs typeface="Times New Roman" panose="02020603050405020304" pitchFamily="18" charset="0"/>
              </a:rPr>
              <a:t>                                              Data modeling is often the first step in database design and object-oriented programming as the designers first create a conceptual model of how data items relate to each other. </a:t>
            </a:r>
          </a:p>
        </p:txBody>
      </p:sp>
    </p:spTree>
    <p:extLst>
      <p:ext uri="{BB962C8B-B14F-4D97-AF65-F5344CB8AC3E}">
        <p14:creationId xmlns:p14="http://schemas.microsoft.com/office/powerpoint/2010/main" val="947150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97AB7-FBE4-4FCF-8EA0-BC405F486DD9}"/>
              </a:ext>
            </a:extLst>
          </p:cNvPr>
          <p:cNvSpPr>
            <a:spLocks noGrp="1"/>
          </p:cNvSpPr>
          <p:nvPr>
            <p:ph type="title"/>
          </p:nvPr>
        </p:nvSpPr>
        <p:spPr>
          <a:xfrm>
            <a:off x="838200" y="365126"/>
            <a:ext cx="10515600" cy="901700"/>
          </a:xfrm>
        </p:spPr>
        <p:txBody>
          <a:bodyPr>
            <a:normAutofit/>
          </a:bodyPr>
          <a:lstStyle/>
          <a:p>
            <a:r>
              <a:rPr lang="en-IN" sz="3600" b="1" dirty="0">
                <a:effectLst/>
                <a:latin typeface="Times New Roman" panose="02020603050405020304" pitchFamily="18" charset="0"/>
                <a:ea typeface="Times New Roman" panose="02020603050405020304" pitchFamily="18" charset="0"/>
                <a:cs typeface="Times New Roman" panose="02020603050405020304" pitchFamily="18" charset="0"/>
              </a:rPr>
              <a:t>Introduction of Areca nut tree</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E747C0D-AF65-4AE9-BF9D-2EB043A18F8B}"/>
              </a:ext>
            </a:extLst>
          </p:cNvPr>
          <p:cNvSpPr>
            <a:spLocks noGrp="1"/>
          </p:cNvSpPr>
          <p:nvPr>
            <p:ph idx="1"/>
          </p:nvPr>
        </p:nvSpPr>
        <p:spPr>
          <a:xfrm>
            <a:off x="838200" y="1266826"/>
            <a:ext cx="6334125" cy="5019674"/>
          </a:xfrm>
        </p:spPr>
        <p:txBody>
          <a:bodyPr>
            <a:normAutofit fontScale="92500" lnSpcReduction="10000"/>
          </a:bodyPr>
          <a:lstStyle/>
          <a:p>
            <a:pPr marL="0" indent="0" algn="just">
              <a:spcAft>
                <a:spcPts val="1950"/>
              </a:spcAft>
              <a:buNone/>
            </a:pPr>
            <a:r>
              <a:rPr lang="en-IN" sz="20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Areca nut is also known by Betel nut (Chewing nut) or Supari. Areca nut is considered as a cash crop and Areca nut is considered as second most cash crop after Coconut. Areca nut is grown on a large scale in India since Areca nut crop has excellent commercial value in India. Areca nut palms can grow different heights depending on environmental conditions and variety. They can even reach up to 30 meters. Areca nut is said to be originated in India and South East countries. </a:t>
            </a:r>
            <a:r>
              <a:rPr lang="en-IN" sz="2000" b="1" u="sng"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When it comes to world production and consumption of </a:t>
            </a:r>
            <a:r>
              <a:rPr lang="en-IN" sz="2000" b="1" u="sng" dirty="0" err="1">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Arecanut</a:t>
            </a:r>
            <a:r>
              <a:rPr lang="en-IN" sz="2000" b="1" u="sng"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India occupies the first place.</a:t>
            </a:r>
            <a:r>
              <a:rPr lang="en-IN" sz="20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When it comes to Areca nut plant description, It is a tall stemmed tree can reach a height up to 90 feet. Apart from using in veterinary medicines and Ayurveda, its by-products are being used in commercial leather processing and paper manufacturing.</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ts val="1800"/>
              </a:lnSpc>
              <a:buSzPts val="1000"/>
              <a:buFont typeface="Symbol" panose="05050102010706020507" pitchFamily="18" charset="2"/>
              <a:buChar char=""/>
              <a:tabLst>
                <a:tab pos="457200" algn="l"/>
              </a:tabLst>
            </a:pPr>
            <a:r>
              <a:rPr lang="en-IN" sz="2000" b="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Family name of Areca nut: </a:t>
            </a:r>
            <a:r>
              <a:rPr lang="en-IN" sz="20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O. </a:t>
            </a:r>
            <a:r>
              <a:rPr lang="en-IN" sz="2000" dirty="0" err="1">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Palmacea</a:t>
            </a:r>
            <a:r>
              <a:rPr lang="en-IN" sz="20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ts val="1800"/>
              </a:lnSpc>
              <a:buSzPts val="1000"/>
              <a:buFont typeface="Symbol" panose="05050102010706020507" pitchFamily="18" charset="2"/>
              <a:buChar char=""/>
              <a:tabLst>
                <a:tab pos="457200" algn="l"/>
              </a:tabLst>
            </a:pPr>
            <a:r>
              <a:rPr lang="en-IN" sz="2000" b="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Botanical/Scientific Name of Areca Nut:</a:t>
            </a:r>
            <a:r>
              <a:rPr lang="en-IN" sz="20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Areca catechu.</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ts val="1800"/>
              </a:lnSpc>
              <a:buSzPts val="1000"/>
              <a:buFont typeface="Symbol" panose="05050102010706020507" pitchFamily="18" charset="2"/>
              <a:buChar char=""/>
              <a:tabLst>
                <a:tab pos="457200" algn="l"/>
              </a:tabLst>
            </a:pPr>
            <a:r>
              <a:rPr lang="en-IN" sz="2000" b="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Common Names:</a:t>
            </a:r>
            <a:r>
              <a:rPr lang="en-IN" sz="20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Supari, Pinang, and Betel nut.</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pic>
        <p:nvPicPr>
          <p:cNvPr id="4" name="Picture 3" descr="Dwarf Areca nut Tree.">
            <a:extLst>
              <a:ext uri="{FF2B5EF4-FFF2-40B4-BE49-F238E27FC236}">
                <a16:creationId xmlns:a16="http://schemas.microsoft.com/office/drawing/2014/main" id="{EC5A8658-3519-4BDF-85AF-0B79E42A186C}"/>
              </a:ext>
            </a:extLst>
          </p:cNvPr>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7400924" y="571499"/>
            <a:ext cx="3952876" cy="5019675"/>
          </a:xfrm>
          <a:prstGeom prst="rect">
            <a:avLst/>
          </a:prstGeom>
          <a:noFill/>
          <a:ln>
            <a:noFill/>
          </a:ln>
        </p:spPr>
      </p:pic>
      <p:sp>
        <p:nvSpPr>
          <p:cNvPr id="6" name="TextBox 5">
            <a:extLst>
              <a:ext uri="{FF2B5EF4-FFF2-40B4-BE49-F238E27FC236}">
                <a16:creationId xmlns:a16="http://schemas.microsoft.com/office/drawing/2014/main" id="{75F48ACE-5FDF-4366-98D1-3C8B61C60DBB}"/>
              </a:ext>
            </a:extLst>
          </p:cNvPr>
          <p:cNvSpPr txBox="1"/>
          <p:nvPr/>
        </p:nvSpPr>
        <p:spPr>
          <a:xfrm>
            <a:off x="7400924" y="5612881"/>
            <a:ext cx="3952876" cy="369332"/>
          </a:xfrm>
          <a:prstGeom prst="rect">
            <a:avLst/>
          </a:prstGeom>
          <a:noFill/>
        </p:spPr>
        <p:txBody>
          <a:bodyPr wrap="square">
            <a:spAutoFit/>
          </a:bodyPr>
          <a:lstStyle/>
          <a:p>
            <a:pPr algn="ct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Dwarf Areca nut Tree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0658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8D3E2-B833-4DFE-932F-F734B1E611BE}"/>
              </a:ext>
            </a:extLst>
          </p:cNvPr>
          <p:cNvSpPr>
            <a:spLocks noGrp="1"/>
          </p:cNvSpPr>
          <p:nvPr>
            <p:ph type="title"/>
          </p:nvPr>
        </p:nvSpPr>
        <p:spPr>
          <a:xfrm>
            <a:off x="838200" y="365126"/>
            <a:ext cx="10515600" cy="806450"/>
          </a:xfrm>
        </p:spPr>
        <p:txBody>
          <a:bodyPr>
            <a:normAutofit/>
          </a:bodyPr>
          <a:lstStyle/>
          <a:p>
            <a:r>
              <a:rPr lang="en-IN" sz="3600" b="1" dirty="0">
                <a:effectLst/>
                <a:latin typeface="Times New Roman" panose="02020603050405020304" pitchFamily="18" charset="0"/>
                <a:ea typeface="Times New Roman" panose="02020603050405020304" pitchFamily="18" charset="0"/>
                <a:cs typeface="Times New Roman" panose="02020603050405020304" pitchFamily="18" charset="0"/>
              </a:rPr>
              <a:t>Requirements for Growing Areca nut</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4934EA9-06B5-4885-8E07-781198A1E1B7}"/>
              </a:ext>
            </a:extLst>
          </p:cNvPr>
          <p:cNvSpPr>
            <a:spLocks noGrp="1"/>
          </p:cNvSpPr>
          <p:nvPr>
            <p:ph idx="1"/>
          </p:nvPr>
        </p:nvSpPr>
        <p:spPr>
          <a:xfrm>
            <a:off x="838200" y="1247775"/>
            <a:ext cx="10515600" cy="4929188"/>
          </a:xfrm>
        </p:spPr>
        <p:txBody>
          <a:bodyPr/>
          <a:lstStyle/>
          <a:p>
            <a:pPr marL="0" indent="0" algn="just">
              <a:spcAft>
                <a:spcPts val="1950"/>
              </a:spcAft>
              <a:buNone/>
            </a:pPr>
            <a:r>
              <a:rPr lang="en-IN" sz="2400" b="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Climate:</a:t>
            </a:r>
          </a:p>
          <a:p>
            <a:pPr marL="0" indent="0" algn="just">
              <a:spcAft>
                <a:spcPts val="1950"/>
              </a:spcAft>
              <a:buNone/>
            </a:pPr>
            <a:r>
              <a:rPr lang="en-IN" sz="18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Areca nut trees thrives best in a temperature range of 15ºC and 37ºC and temperatures below 10ºC and above 40ºC will hamper the growth of the palm trees. These trees require an minimum annual rainfall of 800 mm. In areas with low annual rainfall can use drip irrigation to meet the water requirement. Areca nut palms can be grown up to an altitude of more than 1000 meters of mean sea level.</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ts val="2250"/>
              </a:lnSpc>
              <a:spcBef>
                <a:spcPts val="2025"/>
              </a:spcBef>
              <a:spcAft>
                <a:spcPts val="1275"/>
              </a:spcAft>
              <a:buNone/>
            </a:pP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Soil:</a:t>
            </a:r>
          </a:p>
          <a:p>
            <a:pPr marL="0" indent="0" algn="just">
              <a:lnSpc>
                <a:spcPts val="2250"/>
              </a:lnSpc>
              <a:spcBef>
                <a:spcPts val="2025"/>
              </a:spcBef>
              <a:spcAft>
                <a:spcPts val="1275"/>
              </a:spcAft>
              <a:buNone/>
            </a:pPr>
            <a:r>
              <a:rPr lang="en-IN" sz="18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Though Areca nut is grown on wide range of soils, The gravelly laterite soils of red clay type is best suited for its cultivation. You can grow these trees in rich loamy soils as well. Avoid  brackish , sticky clay, sandy, calcareous and alluvial soils as they are not ideal for growing areca nut.</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818392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1DA80-E309-42F6-9E71-0657C0CDB64A}"/>
              </a:ext>
            </a:extLst>
          </p:cNvPr>
          <p:cNvSpPr>
            <a:spLocks noGrp="1"/>
          </p:cNvSpPr>
          <p:nvPr>
            <p:ph type="title"/>
          </p:nvPr>
        </p:nvSpPr>
        <p:spPr/>
        <p:txBody>
          <a:bodyPr>
            <a:normAutofit/>
          </a:bodyPr>
          <a:lstStyle/>
          <a:p>
            <a:r>
              <a:rPr lang="en-IN" sz="3600" b="1" dirty="0">
                <a:effectLst/>
                <a:latin typeface="Times New Roman" panose="02020603050405020304" pitchFamily="18" charset="0"/>
                <a:ea typeface="Times New Roman" panose="02020603050405020304" pitchFamily="18" charset="0"/>
                <a:cs typeface="Times New Roman" panose="02020603050405020304" pitchFamily="18" charset="0"/>
              </a:rPr>
              <a:t>Raising Areca nut Seedlings</a:t>
            </a:r>
            <a:endParaRPr lang="en-IN" sz="3600" dirty="0">
              <a:latin typeface="Times New Roman" panose="02020603050405020304" pitchFamily="18" charset="0"/>
              <a:cs typeface="Times New Roman" panose="02020603050405020304" pitchFamily="18" charset="0"/>
            </a:endParaRPr>
          </a:p>
        </p:txBody>
      </p:sp>
      <p:pic>
        <p:nvPicPr>
          <p:cNvPr id="4" name="Content Placeholder 3" descr="Areaca nut Orchard.">
            <a:extLst>
              <a:ext uri="{FF2B5EF4-FFF2-40B4-BE49-F238E27FC236}">
                <a16:creationId xmlns:a16="http://schemas.microsoft.com/office/drawing/2014/main" id="{C7F2B0FE-0054-405D-9DB2-B15DF4D8385A}"/>
              </a:ext>
            </a:extLst>
          </p:cNvPr>
          <p:cNvPicPr>
            <a:picLocks noGrp="1"/>
          </p:cNvPicPr>
          <p:nvPr>
            <p:ph idx="1"/>
          </p:nvPr>
        </p:nvPicPr>
        <p:blipFill>
          <a:blip r:embed="rId2" r:link="rId3">
            <a:extLst>
              <a:ext uri="{28A0092B-C50C-407E-A947-70E740481C1C}">
                <a14:useLocalDpi xmlns:a14="http://schemas.microsoft.com/office/drawing/2010/main" val="0"/>
              </a:ext>
            </a:extLst>
          </a:blip>
          <a:srcRect/>
          <a:stretch>
            <a:fillRect/>
          </a:stretch>
        </p:blipFill>
        <p:spPr bwMode="auto">
          <a:xfrm>
            <a:off x="838199" y="1825625"/>
            <a:ext cx="10515600" cy="3937000"/>
          </a:xfrm>
          <a:prstGeom prst="rect">
            <a:avLst/>
          </a:prstGeom>
          <a:noFill/>
          <a:ln>
            <a:noFill/>
          </a:ln>
        </p:spPr>
      </p:pic>
      <p:sp>
        <p:nvSpPr>
          <p:cNvPr id="6" name="TextBox 5">
            <a:extLst>
              <a:ext uri="{FF2B5EF4-FFF2-40B4-BE49-F238E27FC236}">
                <a16:creationId xmlns:a16="http://schemas.microsoft.com/office/drawing/2014/main" id="{15206CFF-22D1-464F-8283-8898F26994F2}"/>
              </a:ext>
            </a:extLst>
          </p:cNvPr>
          <p:cNvSpPr txBox="1"/>
          <p:nvPr/>
        </p:nvSpPr>
        <p:spPr>
          <a:xfrm>
            <a:off x="838199" y="1825623"/>
            <a:ext cx="10020301" cy="4154984"/>
          </a:xfrm>
          <a:prstGeom prst="rect">
            <a:avLst/>
          </a:prstGeom>
          <a:noFill/>
        </p:spPr>
        <p:txBody>
          <a:bodyPr wrap="square">
            <a:spAutoFit/>
          </a:bodyPr>
          <a:lstStyle/>
          <a:p>
            <a:endParaRPr lang="en-IN" sz="2400" b="1" dirty="0">
              <a:solidFill>
                <a:schemeClr val="accent4">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IN" sz="2400" b="1" dirty="0">
                <a:solidFill>
                  <a:schemeClr val="accent4">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Mother palm Selection for growing Areca nut</a:t>
            </a:r>
          </a:p>
          <a:p>
            <a:endParaRPr lang="en-IN" sz="2400" b="1" dirty="0">
              <a:solidFill>
                <a:schemeClr val="accent4">
                  <a:lumMod val="60000"/>
                  <a:lumOff val="40000"/>
                </a:schemeClr>
              </a:solidFill>
              <a:latin typeface="Times New Roman" panose="02020603050405020304" pitchFamily="18" charset="0"/>
              <a:cs typeface="Times New Roman" panose="02020603050405020304" pitchFamily="18" charset="0"/>
            </a:endParaRPr>
          </a:p>
          <a:p>
            <a:r>
              <a:rPr lang="en-IN" sz="2400" b="1" dirty="0">
                <a:solidFill>
                  <a:schemeClr val="accent4">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Seed nut Selection for growing Areca nut</a:t>
            </a:r>
          </a:p>
          <a:p>
            <a:endParaRPr lang="en-IN" sz="2400" b="1" dirty="0">
              <a:solidFill>
                <a:schemeClr val="accent4">
                  <a:lumMod val="60000"/>
                  <a:lumOff val="40000"/>
                </a:schemeClr>
              </a:solidFill>
              <a:latin typeface="Times New Roman" panose="02020603050405020304" pitchFamily="18" charset="0"/>
              <a:cs typeface="Times New Roman" panose="02020603050405020304" pitchFamily="18" charset="0"/>
            </a:endParaRPr>
          </a:p>
          <a:p>
            <a:r>
              <a:rPr lang="en-IN" sz="2400" b="1" dirty="0">
                <a:solidFill>
                  <a:schemeClr val="accent4">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Raising of Areca nut Seedlings in Nursery Beds for growing Areca nut</a:t>
            </a:r>
          </a:p>
          <a:p>
            <a:endParaRPr lang="en-IN" sz="2400" b="1" dirty="0">
              <a:solidFill>
                <a:schemeClr val="accent4">
                  <a:lumMod val="60000"/>
                  <a:lumOff val="40000"/>
                </a:schemeClr>
              </a:solidFill>
              <a:latin typeface="Times New Roman" panose="02020603050405020304" pitchFamily="18" charset="0"/>
              <a:cs typeface="Times New Roman" panose="02020603050405020304" pitchFamily="18" charset="0"/>
            </a:endParaRPr>
          </a:p>
          <a:p>
            <a:r>
              <a:rPr lang="en-IN" sz="2400" b="1" dirty="0">
                <a:solidFill>
                  <a:schemeClr val="accent4">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Selection of Areca nut Seedlings for Transplanting</a:t>
            </a:r>
          </a:p>
          <a:p>
            <a:endParaRPr lang="en-IN" sz="2400" b="1" dirty="0">
              <a:solidFill>
                <a:schemeClr val="accent4">
                  <a:lumMod val="60000"/>
                  <a:lumOff val="40000"/>
                </a:schemeClr>
              </a:solidFill>
              <a:latin typeface="Times New Roman" panose="02020603050405020304" pitchFamily="18" charset="0"/>
              <a:cs typeface="Times New Roman" panose="02020603050405020304" pitchFamily="18" charset="0"/>
            </a:endParaRPr>
          </a:p>
          <a:p>
            <a:endParaRPr lang="en-IN" sz="2400" b="1" dirty="0">
              <a:solidFill>
                <a:schemeClr val="accent4">
                  <a:lumMod val="60000"/>
                  <a:lumOff val="40000"/>
                </a:schemeClr>
              </a:solidFill>
              <a:latin typeface="Times New Roman" panose="02020603050405020304" pitchFamily="18" charset="0"/>
              <a:cs typeface="Times New Roman" panose="02020603050405020304" pitchFamily="18" charset="0"/>
            </a:endParaRPr>
          </a:p>
          <a:p>
            <a:endParaRPr lang="en-IN" sz="2400" dirty="0">
              <a:solidFill>
                <a:schemeClr val="accent4">
                  <a:lumMod val="60000"/>
                  <a:lumOff val="40000"/>
                </a:schemeClr>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17F4C590-049F-40C8-8CEA-50F4DD45FE20}"/>
              </a:ext>
            </a:extLst>
          </p:cNvPr>
          <p:cNvSpPr txBox="1"/>
          <p:nvPr/>
        </p:nvSpPr>
        <p:spPr>
          <a:xfrm>
            <a:off x="838199" y="3282434"/>
            <a:ext cx="10515600" cy="2862322"/>
          </a:xfrm>
          <a:prstGeom prst="rect">
            <a:avLst/>
          </a:prstGeom>
          <a:noFill/>
        </p:spPr>
        <p:txBody>
          <a:bodyPr wrap="square">
            <a:spAutoFit/>
          </a:bodyPr>
          <a:lstStyle/>
          <a:p>
            <a:endParaRPr lang="en-IN" sz="1800" dirty="0">
              <a:effectLst/>
              <a:latin typeface="Calibri" panose="020F0502020204030204" pitchFamily="34" charset="0"/>
              <a:ea typeface="Times New Roman" panose="02020603050405020304" pitchFamily="18" charset="0"/>
            </a:endParaRPr>
          </a:p>
          <a:p>
            <a:endParaRPr lang="en-IN" dirty="0">
              <a:latin typeface="Calibri" panose="020F0502020204030204" pitchFamily="34" charset="0"/>
              <a:ea typeface="Times New Roman" panose="02020603050405020304" pitchFamily="18" charset="0"/>
            </a:endParaRPr>
          </a:p>
          <a:p>
            <a:endParaRPr lang="en-IN" sz="1800" dirty="0">
              <a:effectLst/>
              <a:latin typeface="Calibri" panose="020F0502020204030204" pitchFamily="34" charset="0"/>
              <a:ea typeface="Times New Roman" panose="02020603050405020304" pitchFamily="18" charset="0"/>
            </a:endParaRPr>
          </a:p>
          <a:p>
            <a:endParaRPr lang="en-IN" dirty="0">
              <a:latin typeface="Calibri" panose="020F0502020204030204" pitchFamily="34" charset="0"/>
              <a:ea typeface="Times New Roman" panose="02020603050405020304" pitchFamily="18" charset="0"/>
            </a:endParaRPr>
          </a:p>
          <a:p>
            <a:endParaRPr lang="en-IN" sz="1800" dirty="0">
              <a:effectLst/>
              <a:latin typeface="Calibri" panose="020F0502020204030204" pitchFamily="34" charset="0"/>
              <a:ea typeface="Times New Roman" panose="02020603050405020304" pitchFamily="18" charset="0"/>
            </a:endParaRPr>
          </a:p>
          <a:p>
            <a:endParaRPr lang="en-IN" dirty="0">
              <a:latin typeface="Calibri" panose="020F0502020204030204" pitchFamily="34" charset="0"/>
              <a:ea typeface="Times New Roman" panose="02020603050405020304" pitchFamily="18" charset="0"/>
            </a:endParaRPr>
          </a:p>
          <a:p>
            <a:endParaRPr lang="en-IN" sz="1800" dirty="0">
              <a:effectLst/>
              <a:latin typeface="Calibri" panose="020F0502020204030204" pitchFamily="34" charset="0"/>
              <a:ea typeface="Times New Roman" panose="02020603050405020304" pitchFamily="18" charset="0"/>
            </a:endParaRPr>
          </a:p>
          <a:p>
            <a:endParaRPr lang="en-IN" dirty="0">
              <a:latin typeface="Calibri" panose="020F0502020204030204" pitchFamily="34" charset="0"/>
              <a:ea typeface="Times New Roman" panose="02020603050405020304" pitchFamily="18" charset="0"/>
            </a:endParaRPr>
          </a:p>
          <a:p>
            <a:endParaRPr lang="en-IN" sz="1800" dirty="0">
              <a:effectLst/>
              <a:latin typeface="Calibri" panose="020F0502020204030204" pitchFamily="34" charset="0"/>
              <a:ea typeface="Times New Roman" panose="02020603050405020304" pitchFamily="18" charset="0"/>
            </a:endParaRPr>
          </a:p>
          <a:p>
            <a:pPr algn="ct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Areca nut Orchard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09572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D266B-1453-47F5-856F-01CBB639AB89}"/>
              </a:ext>
            </a:extLst>
          </p:cNvPr>
          <p:cNvSpPr>
            <a:spLocks noGrp="1"/>
          </p:cNvSpPr>
          <p:nvPr>
            <p:ph type="title"/>
          </p:nvPr>
        </p:nvSpPr>
        <p:spPr>
          <a:xfrm>
            <a:off x="838200" y="365125"/>
            <a:ext cx="10515600" cy="892175"/>
          </a:xfrm>
        </p:spPr>
        <p:txBody>
          <a:bodyPr>
            <a:normAutofit/>
          </a:bodyPr>
          <a:lstStyle/>
          <a:p>
            <a:r>
              <a:rPr lang="en-IN" sz="3600" b="1" dirty="0">
                <a:latin typeface="Times New Roman" panose="02020603050405020304" pitchFamily="18" charset="0"/>
                <a:cs typeface="Times New Roman" panose="02020603050405020304" pitchFamily="18" charset="0"/>
              </a:rPr>
              <a:t>Some Factors for Growing Areca nuts</a:t>
            </a:r>
          </a:p>
        </p:txBody>
      </p:sp>
      <p:sp>
        <p:nvSpPr>
          <p:cNvPr id="3" name="Content Placeholder 2">
            <a:extLst>
              <a:ext uri="{FF2B5EF4-FFF2-40B4-BE49-F238E27FC236}">
                <a16:creationId xmlns:a16="http://schemas.microsoft.com/office/drawing/2014/main" id="{F6951DA3-B7D3-4E7E-AFF7-076762AE807D}"/>
              </a:ext>
            </a:extLst>
          </p:cNvPr>
          <p:cNvSpPr>
            <a:spLocks noGrp="1"/>
          </p:cNvSpPr>
          <p:nvPr>
            <p:ph idx="1"/>
          </p:nvPr>
        </p:nvSpPr>
        <p:spPr>
          <a:xfrm>
            <a:off x="838200" y="1257299"/>
            <a:ext cx="5257800" cy="4733925"/>
          </a:xfrm>
        </p:spPr>
        <p:txBody>
          <a:bodyPr>
            <a:normAutofit/>
          </a:bodyPr>
          <a:lstStyle/>
          <a:p>
            <a:pPr marL="457200" indent="-457200">
              <a:buFont typeface="+mj-lt"/>
              <a:buAutoNum type="arabicPeriod"/>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Site Selection and Layout Required for Growing Areca nut</a:t>
            </a:r>
            <a:endParaRPr lang="en-IN" sz="2400" dirty="0">
              <a:effectLst/>
              <a:latin typeface="Times New Roman" panose="02020603050405020304" pitchFamily="18" charset="0"/>
              <a:cs typeface="Times New Roman" panose="02020603050405020304" pitchFamily="18" charset="0"/>
            </a:endParaRPr>
          </a:p>
          <a:p>
            <a:pPr marL="457200" indent="-457200">
              <a:buFont typeface="+mj-lt"/>
              <a:buAutoNum type="arabicPeriod"/>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Season, Spacing and Transplanting in Growing Areca nut</a:t>
            </a:r>
            <a:endParaRPr lang="en-IN" sz="2400" dirty="0">
              <a:effectLst/>
              <a:latin typeface="Times New Roman" panose="02020603050405020304" pitchFamily="18" charset="0"/>
              <a:cs typeface="Times New Roman" panose="02020603050405020304" pitchFamily="18" charset="0"/>
            </a:endParaRPr>
          </a:p>
          <a:p>
            <a:pPr marL="457200" indent="-457200">
              <a:buFont typeface="+mj-lt"/>
              <a:buAutoNum type="arabicPeriod"/>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Shading and Drainage in Growing Areca nut</a:t>
            </a:r>
            <a:endParaRPr lang="en-IN" sz="2400" dirty="0">
              <a:effectLst/>
              <a:latin typeface="Times New Roman" panose="02020603050405020304" pitchFamily="18" charset="0"/>
              <a:cs typeface="Times New Roman" panose="02020603050405020304" pitchFamily="18" charset="0"/>
            </a:endParaRPr>
          </a:p>
          <a:p>
            <a:pPr marL="457200" indent="-457200">
              <a:buFont typeface="+mj-lt"/>
              <a:buAutoNum type="arabicPeriod"/>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Manures and Fertilizers in Growing Areca nut</a:t>
            </a:r>
            <a:endParaRPr lang="en-IN" sz="2400" dirty="0">
              <a:effectLst/>
              <a:latin typeface="Times New Roman" panose="02020603050405020304" pitchFamily="18" charset="0"/>
              <a:cs typeface="Times New Roman" panose="02020603050405020304" pitchFamily="18" charset="0"/>
            </a:endParaRPr>
          </a:p>
          <a:p>
            <a:pPr marL="0" indent="0">
              <a:buNone/>
            </a:pPr>
            <a:endParaRPr lang="en-IN" sz="2400" dirty="0"/>
          </a:p>
        </p:txBody>
      </p:sp>
      <p:pic>
        <p:nvPicPr>
          <p:cNvPr id="4" name="Picture 3" descr="Areca Palm.">
            <a:extLst>
              <a:ext uri="{FF2B5EF4-FFF2-40B4-BE49-F238E27FC236}">
                <a16:creationId xmlns:a16="http://schemas.microsoft.com/office/drawing/2014/main" id="{0536DE3E-5552-4688-BB69-31896567DB90}"/>
              </a:ext>
            </a:extLst>
          </p:cNvPr>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6324600" y="1257300"/>
            <a:ext cx="5029200" cy="4171950"/>
          </a:xfrm>
          <a:prstGeom prst="rect">
            <a:avLst/>
          </a:prstGeom>
          <a:noFill/>
          <a:ln>
            <a:noFill/>
          </a:ln>
        </p:spPr>
      </p:pic>
      <p:sp>
        <p:nvSpPr>
          <p:cNvPr id="8" name="TextBox 7">
            <a:extLst>
              <a:ext uri="{FF2B5EF4-FFF2-40B4-BE49-F238E27FC236}">
                <a16:creationId xmlns:a16="http://schemas.microsoft.com/office/drawing/2014/main" id="{F23FAA27-39A0-470D-9590-C6D314E6D305}"/>
              </a:ext>
            </a:extLst>
          </p:cNvPr>
          <p:cNvSpPr txBox="1"/>
          <p:nvPr/>
        </p:nvSpPr>
        <p:spPr>
          <a:xfrm>
            <a:off x="6324598" y="3244334"/>
            <a:ext cx="5029201" cy="2585323"/>
          </a:xfrm>
          <a:prstGeom prst="rect">
            <a:avLst/>
          </a:prstGeom>
          <a:noFill/>
        </p:spPr>
        <p:txBody>
          <a:bodyPr wrap="square">
            <a:spAutoFit/>
          </a:bodyPr>
          <a:lstStyle/>
          <a:p>
            <a:pPr algn="ct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a:p>
            <a:pPr algn="ct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a:p>
            <a:pPr algn="ct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a:p>
            <a:pPr algn="ct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a:p>
            <a:pPr algn="ct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Areca Palm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63080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6F408-5831-4140-9437-72E689BC030D}"/>
              </a:ext>
            </a:extLst>
          </p:cNvPr>
          <p:cNvSpPr>
            <a:spLocks noGrp="1"/>
          </p:cNvSpPr>
          <p:nvPr>
            <p:ph type="title"/>
          </p:nvPr>
        </p:nvSpPr>
        <p:spPr>
          <a:xfrm>
            <a:off x="838200" y="365124"/>
            <a:ext cx="10515600" cy="1444624"/>
          </a:xfrm>
        </p:spPr>
        <p:txBody>
          <a:bodyPr>
            <a:normAutofit fontScale="90000"/>
          </a:bodyPr>
          <a:lstStyle/>
          <a:p>
            <a:br>
              <a:rPr lang="en-IN" sz="3600" b="1"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3600" b="1" dirty="0">
                <a:effectLst/>
                <a:latin typeface="Times New Roman" panose="02020603050405020304" pitchFamily="18" charset="0"/>
                <a:ea typeface="Times New Roman" panose="02020603050405020304" pitchFamily="18" charset="0"/>
                <a:cs typeface="Times New Roman" panose="02020603050405020304" pitchFamily="18" charset="0"/>
              </a:rPr>
              <a:t>Intercultural operations in Growing Areca nut</a:t>
            </a:r>
            <a:br>
              <a:rPr lang="en-IN" sz="1800" b="1" dirty="0">
                <a:solidFill>
                  <a:srgbClr val="1F3763"/>
                </a:solidFill>
                <a:effectLst/>
                <a:latin typeface="Calibri Light" panose="020F0302020204030204" pitchFamily="34" charset="0"/>
              </a:rPr>
            </a:br>
            <a:endParaRPr lang="en-IN" dirty="0"/>
          </a:p>
        </p:txBody>
      </p:sp>
      <p:pic>
        <p:nvPicPr>
          <p:cNvPr id="4" name="Content Placeholder 3" descr="Areca nut Plantation.">
            <a:extLst>
              <a:ext uri="{FF2B5EF4-FFF2-40B4-BE49-F238E27FC236}">
                <a16:creationId xmlns:a16="http://schemas.microsoft.com/office/drawing/2014/main" id="{BA1BF75D-D2D4-4BF7-BDF9-6A852325DB1A}"/>
              </a:ext>
            </a:extLst>
          </p:cNvPr>
          <p:cNvPicPr>
            <a:picLocks noGrp="1"/>
          </p:cNvPicPr>
          <p:nvPr>
            <p:ph idx="1"/>
          </p:nvPr>
        </p:nvPicPr>
        <p:blipFill>
          <a:blip r:embed="rId2" r:link="rId3">
            <a:extLst>
              <a:ext uri="{28A0092B-C50C-407E-A947-70E740481C1C}">
                <a14:useLocalDpi xmlns:a14="http://schemas.microsoft.com/office/drawing/2010/main" val="0"/>
              </a:ext>
            </a:extLst>
          </a:blip>
          <a:srcRect/>
          <a:stretch>
            <a:fillRect/>
          </a:stretch>
        </p:blipFill>
        <p:spPr bwMode="auto">
          <a:xfrm>
            <a:off x="838200" y="1809749"/>
            <a:ext cx="10620375" cy="4086226"/>
          </a:xfrm>
          <a:prstGeom prst="rect">
            <a:avLst/>
          </a:prstGeom>
          <a:noFill/>
          <a:ln>
            <a:noFill/>
          </a:ln>
        </p:spPr>
      </p:pic>
      <p:sp>
        <p:nvSpPr>
          <p:cNvPr id="6" name="TextBox 5">
            <a:extLst>
              <a:ext uri="{FF2B5EF4-FFF2-40B4-BE49-F238E27FC236}">
                <a16:creationId xmlns:a16="http://schemas.microsoft.com/office/drawing/2014/main" id="{C70BB17C-B0E4-45AA-B724-E6FAC55A368C}"/>
              </a:ext>
            </a:extLst>
          </p:cNvPr>
          <p:cNvSpPr txBox="1"/>
          <p:nvPr/>
        </p:nvSpPr>
        <p:spPr>
          <a:xfrm>
            <a:off x="838200" y="1876425"/>
            <a:ext cx="10620374" cy="3046988"/>
          </a:xfrm>
          <a:prstGeom prst="rect">
            <a:avLst/>
          </a:prstGeom>
          <a:noFill/>
        </p:spPr>
        <p:txBody>
          <a:bodyPr wrap="square">
            <a:spAutoFit/>
          </a:bodyPr>
          <a:lstStyle/>
          <a:p>
            <a:pPr marL="342900" indent="-342900">
              <a:buFont typeface="+mj-lt"/>
              <a:buAutoNum type="arabicPeriod"/>
            </a:pPr>
            <a:r>
              <a:rPr lang="en-IN" sz="2400" b="1" dirty="0">
                <a:solidFill>
                  <a:schemeClr val="accent4">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Weed Management in growing Areca nut.</a:t>
            </a:r>
          </a:p>
          <a:p>
            <a:pPr marL="342900" indent="-342900">
              <a:buFont typeface="+mj-lt"/>
              <a:buAutoNum type="arabicPeriod"/>
            </a:pPr>
            <a:endParaRPr lang="en-IN" sz="2400" b="1" dirty="0">
              <a:solidFill>
                <a:schemeClr val="accent4">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buFont typeface="+mj-lt"/>
              <a:buAutoNum type="arabicPeriod"/>
            </a:pPr>
            <a:r>
              <a:rPr lang="en-IN" sz="2400" b="1" dirty="0">
                <a:solidFill>
                  <a:schemeClr val="accent4">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Inter/Mixed Cropping in growing Areca nut.</a:t>
            </a:r>
          </a:p>
          <a:p>
            <a:pPr marL="342900" indent="-342900">
              <a:buFont typeface="+mj-lt"/>
              <a:buAutoNum type="arabicPeriod"/>
            </a:pPr>
            <a:endParaRPr lang="en-IN" sz="2400" b="1" dirty="0">
              <a:solidFill>
                <a:schemeClr val="accent4">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buFont typeface="+mj-lt"/>
              <a:buAutoNum type="arabicPeriod"/>
            </a:pPr>
            <a:r>
              <a:rPr lang="en-IN" sz="2400" b="1" dirty="0">
                <a:solidFill>
                  <a:schemeClr val="accent4">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Cultural Operations in growing Areca nut.</a:t>
            </a:r>
          </a:p>
          <a:p>
            <a:pPr marL="342900" indent="-342900">
              <a:buFont typeface="+mj-lt"/>
              <a:buAutoNum type="arabicPeriod"/>
            </a:pPr>
            <a:endParaRPr lang="en-IN" sz="2400" b="1" dirty="0">
              <a:solidFill>
                <a:schemeClr val="accent4">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buFont typeface="+mj-lt"/>
              <a:buAutoNum type="arabicPeriod"/>
            </a:pPr>
            <a:r>
              <a:rPr lang="en-IN" sz="2400" b="1" dirty="0">
                <a:solidFill>
                  <a:schemeClr val="accent4">
                    <a:lumMod val="20000"/>
                    <a:lumOff val="8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Organic Matter Recycling in growing Areca nut.</a:t>
            </a:r>
            <a:endParaRPr lang="en-IN" sz="2400" b="1" dirty="0">
              <a:solidFill>
                <a:schemeClr val="accent4">
                  <a:lumMod val="20000"/>
                  <a:lumOff val="80000"/>
                </a:schemeClr>
              </a:solidFill>
              <a:latin typeface="Times New Roman" panose="02020603050405020304" pitchFamily="18" charset="0"/>
              <a:cs typeface="Times New Roman" panose="02020603050405020304" pitchFamily="18" charset="0"/>
            </a:endParaRPr>
          </a:p>
          <a:p>
            <a:endParaRPr lang="en-IN" sz="2400" b="1" dirty="0">
              <a:solidFill>
                <a:schemeClr val="accent4">
                  <a:lumMod val="20000"/>
                  <a:lumOff val="80000"/>
                </a:schemeClr>
              </a:solidFill>
            </a:endParaRPr>
          </a:p>
        </p:txBody>
      </p:sp>
      <p:sp>
        <p:nvSpPr>
          <p:cNvPr id="10" name="TextBox 9">
            <a:extLst>
              <a:ext uri="{FF2B5EF4-FFF2-40B4-BE49-F238E27FC236}">
                <a16:creationId xmlns:a16="http://schemas.microsoft.com/office/drawing/2014/main" id="{BA920E04-F7E8-48E5-927F-5E28406946DC}"/>
              </a:ext>
            </a:extLst>
          </p:cNvPr>
          <p:cNvSpPr txBox="1"/>
          <p:nvPr/>
        </p:nvSpPr>
        <p:spPr>
          <a:xfrm>
            <a:off x="838200" y="4781547"/>
            <a:ext cx="10620375" cy="1477328"/>
          </a:xfrm>
          <a:prstGeom prst="rect">
            <a:avLst/>
          </a:prstGeom>
          <a:noFill/>
        </p:spPr>
        <p:txBody>
          <a:bodyPr wrap="square">
            <a:spAutoFit/>
          </a:bodyPr>
          <a:lstStyle/>
          <a:p>
            <a:pPr algn="ct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a:p>
            <a:pPr algn="ct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a:p>
            <a:pPr algn="ct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Areca nut Plantation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06202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E1B9AEC-8E64-41DA-9195-F5F63077F522}"/>
              </a:ext>
            </a:extLst>
          </p:cNvPr>
          <p:cNvSpPr txBox="1"/>
          <p:nvPr/>
        </p:nvSpPr>
        <p:spPr>
          <a:xfrm>
            <a:off x="585926" y="390886"/>
            <a:ext cx="10946167" cy="1938992"/>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Use and Implementation: </a:t>
            </a:r>
            <a:r>
              <a:rPr lang="en-US" sz="2400" dirty="0">
                <a:solidFill>
                  <a:srgbClr val="525252"/>
                </a:solidFill>
                <a:latin typeface="Times New Roman" panose="02020603050405020304" pitchFamily="18" charset="0"/>
                <a:cs typeface="Times New Roman" panose="02020603050405020304" pitchFamily="18" charset="0"/>
              </a:rPr>
              <a:t>Tableau is a powerful and fastest growing data visualization tool used in the Business Intelligence Industry. </a:t>
            </a:r>
          </a:p>
          <a:p>
            <a:pPr algn="just"/>
            <a:r>
              <a:rPr lang="en-US" sz="2400" dirty="0">
                <a:solidFill>
                  <a:srgbClr val="525252"/>
                </a:solidFill>
                <a:latin typeface="Times New Roman" panose="02020603050405020304" pitchFamily="18" charset="0"/>
                <a:cs typeface="Times New Roman" panose="02020603050405020304" pitchFamily="18" charset="0"/>
              </a:rPr>
              <a:t>It helps in simplifying raw data into the very easily understandable format. Data analysis is very fast with.</a:t>
            </a:r>
          </a:p>
          <a:p>
            <a:pPr algn="just"/>
            <a:r>
              <a:rPr lang="en-US" sz="2400" dirty="0">
                <a:solidFill>
                  <a:srgbClr val="525252"/>
                </a:solidFill>
                <a:latin typeface="Times New Roman" panose="02020603050405020304" pitchFamily="18" charset="0"/>
                <a:cs typeface="Times New Roman" panose="02020603050405020304" pitchFamily="18" charset="0"/>
              </a:rPr>
              <a:t>Tableau and the visualizations created are in the form of dashboards and worksheets.</a:t>
            </a:r>
            <a:endParaRPr lang="en-IN" sz="2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88A74F5-1BC7-4A5F-A80C-CB1D0DCC296E}"/>
              </a:ext>
            </a:extLst>
          </p:cNvPr>
          <p:cNvSpPr txBox="1"/>
          <p:nvPr/>
        </p:nvSpPr>
        <p:spPr>
          <a:xfrm>
            <a:off x="2778711" y="6146078"/>
            <a:ext cx="6587231"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Line graph between markets versus average model price.</a:t>
            </a:r>
            <a:endParaRPr lang="en-IN" sz="20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A651C8E-02FD-403A-9247-833288EFF0E2}"/>
              </a:ext>
            </a:extLst>
          </p:cNvPr>
          <p:cNvPicPr>
            <a:picLocks noChangeAspect="1"/>
          </p:cNvPicPr>
          <p:nvPr/>
        </p:nvPicPr>
        <p:blipFill>
          <a:blip r:embed="rId2"/>
          <a:stretch>
            <a:fillRect/>
          </a:stretch>
        </p:blipFill>
        <p:spPr>
          <a:xfrm>
            <a:off x="585926" y="2329879"/>
            <a:ext cx="10946167" cy="3816200"/>
          </a:xfrm>
          <a:prstGeom prst="rect">
            <a:avLst/>
          </a:prstGeom>
        </p:spPr>
      </p:pic>
    </p:spTree>
    <p:extLst>
      <p:ext uri="{BB962C8B-B14F-4D97-AF65-F5344CB8AC3E}">
        <p14:creationId xmlns:p14="http://schemas.microsoft.com/office/powerpoint/2010/main" val="18386442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0217BAC-2516-4737-9D85-FB220C06BF2E}"/>
              </a:ext>
            </a:extLst>
          </p:cNvPr>
          <p:cNvSpPr/>
          <p:nvPr/>
        </p:nvSpPr>
        <p:spPr>
          <a:xfrm>
            <a:off x="553374" y="296401"/>
            <a:ext cx="10915193" cy="1200329"/>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6. Analysis and Interpreted Results: </a:t>
            </a:r>
            <a:r>
              <a:rPr lang="en-US" sz="2400" dirty="0">
                <a:latin typeface="Times New Roman" panose="02020603050405020304" pitchFamily="18" charset="0"/>
                <a:cs typeface="Times New Roman" panose="02020603050405020304" pitchFamily="18" charset="0"/>
              </a:rPr>
              <a:t>After analyzing the data, we have got here are some interpretations which are clear indicator of what data is conveying on the basis of which we are going to make predictions and estimations for near future.</a:t>
            </a:r>
          </a:p>
        </p:txBody>
      </p:sp>
      <p:pic>
        <p:nvPicPr>
          <p:cNvPr id="3" name="Picture 2">
            <a:extLst>
              <a:ext uri="{FF2B5EF4-FFF2-40B4-BE49-F238E27FC236}">
                <a16:creationId xmlns:a16="http://schemas.microsoft.com/office/drawing/2014/main" id="{EED6576D-8E31-4AAF-8EE5-C7B09B42181C}"/>
              </a:ext>
            </a:extLst>
          </p:cNvPr>
          <p:cNvPicPr>
            <a:picLocks noChangeAspect="1"/>
          </p:cNvPicPr>
          <p:nvPr/>
        </p:nvPicPr>
        <p:blipFill>
          <a:blip r:embed="rId2"/>
          <a:stretch>
            <a:fillRect/>
          </a:stretch>
        </p:blipFill>
        <p:spPr>
          <a:xfrm>
            <a:off x="6593149" y="1775534"/>
            <a:ext cx="5229955" cy="4063254"/>
          </a:xfrm>
          <a:prstGeom prst="rect">
            <a:avLst/>
          </a:prstGeom>
        </p:spPr>
      </p:pic>
      <p:sp>
        <p:nvSpPr>
          <p:cNvPr id="10" name="TextBox 9">
            <a:extLst>
              <a:ext uri="{FF2B5EF4-FFF2-40B4-BE49-F238E27FC236}">
                <a16:creationId xmlns:a16="http://schemas.microsoft.com/office/drawing/2014/main" id="{EA2C73A7-69F7-431C-A64C-C08E0F500B89}"/>
              </a:ext>
            </a:extLst>
          </p:cNvPr>
          <p:cNvSpPr txBox="1"/>
          <p:nvPr/>
        </p:nvSpPr>
        <p:spPr>
          <a:xfrm>
            <a:off x="6593149" y="2476870"/>
            <a:ext cx="5471602" cy="4238439"/>
          </a:xfrm>
          <a:prstGeom prst="rect">
            <a:avLst/>
          </a:prstGeom>
          <a:noFill/>
        </p:spPr>
        <p:txBody>
          <a:bodyPr wrap="square">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algn="ctr"/>
            <a:r>
              <a:rPr lang="en-US" dirty="0">
                <a:latin typeface="Times New Roman" panose="02020603050405020304" pitchFamily="18" charset="0"/>
                <a:cs typeface="Times New Roman" panose="02020603050405020304" pitchFamily="18" charset="0"/>
              </a:rPr>
              <a:t>Indication of geographical regions covered by Betelnut cultivation in the country.</a:t>
            </a:r>
          </a:p>
        </p:txBody>
      </p:sp>
      <p:sp>
        <p:nvSpPr>
          <p:cNvPr id="11" name="TextBox 10">
            <a:extLst>
              <a:ext uri="{FF2B5EF4-FFF2-40B4-BE49-F238E27FC236}">
                <a16:creationId xmlns:a16="http://schemas.microsoft.com/office/drawing/2014/main" id="{74EBAD6F-3172-4134-A7CD-839A2823A1B7}"/>
              </a:ext>
            </a:extLst>
          </p:cNvPr>
          <p:cNvSpPr txBox="1"/>
          <p:nvPr/>
        </p:nvSpPr>
        <p:spPr>
          <a:xfrm>
            <a:off x="553374" y="1496729"/>
            <a:ext cx="5678750" cy="4801314"/>
          </a:xfrm>
          <a:prstGeom prst="rect">
            <a:avLst/>
          </a:prstGeom>
          <a:noFill/>
        </p:spPr>
        <p:txBody>
          <a:bodyPr wrap="square">
            <a:spAutoFit/>
          </a:bodyPr>
          <a:lstStyle/>
          <a:p>
            <a:endParaRPr lang="en-US" dirty="0"/>
          </a:p>
          <a:p>
            <a:pPr algn="just"/>
            <a:r>
              <a:rPr lang="en-US" sz="2400" b="1" dirty="0">
                <a:latin typeface="Times New Roman" panose="02020603050405020304" pitchFamily="18" charset="0"/>
                <a:cs typeface="Times New Roman" panose="02020603050405020304" pitchFamily="18" charset="0"/>
              </a:rPr>
              <a:t>1. </a:t>
            </a:r>
            <a:r>
              <a:rPr lang="en-US" sz="2400" dirty="0">
                <a:latin typeface="Times New Roman" panose="02020603050405020304" pitchFamily="18" charset="0"/>
                <a:cs typeface="Times New Roman" panose="02020603050405020304" pitchFamily="18" charset="0"/>
              </a:rPr>
              <a:t>Betelnut mostly grows in tropical and subtropical regions. It is a profitable plantation crop that is commercialized for maximizing returns. The main reason for cultivation in the above-shaded regions is well-distributed rainfall and well-drained soil with a low water table. The above regions mostly southern India and northeastern part are having laterite, loamy (red), and alluvial soil, which is suitable for its plantation. The temperature range required is usually 15°C-37°C.</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63997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031FD7-0AFB-4D5F-B5F9-98127BBF6085}"/>
              </a:ext>
            </a:extLst>
          </p:cNvPr>
          <p:cNvSpPr txBox="1"/>
          <p:nvPr/>
        </p:nvSpPr>
        <p:spPr>
          <a:xfrm>
            <a:off x="612559" y="319596"/>
            <a:ext cx="10830757" cy="1569660"/>
          </a:xfrm>
          <a:prstGeom prst="rect">
            <a:avLst/>
          </a:prstGeom>
          <a:noFill/>
        </p:spPr>
        <p:txBody>
          <a:bodyPr wrap="square" rtlCol="0">
            <a:spAutoFit/>
          </a:bodyPr>
          <a:lstStyle/>
          <a:p>
            <a:pPr algn="just"/>
            <a:r>
              <a:rPr lang="en-IN" sz="2400" b="1" dirty="0">
                <a:latin typeface="Times New Roman" panose="02020603050405020304" pitchFamily="18" charset="0"/>
                <a:cs typeface="Times New Roman" panose="02020603050405020304" pitchFamily="18" charset="0"/>
              </a:rPr>
              <a:t>2. </a:t>
            </a:r>
            <a:r>
              <a:rPr lang="en-IN" sz="2400" dirty="0">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t can be concluded that the average maximum price is highest (constantly increasing except march) for the month of November with a difference of Rs 9693 between the starting month of January and the end of November, which is a huge value for an average farmer in India and average price difference of Rs 5652. </a:t>
            </a:r>
          </a:p>
        </p:txBody>
      </p:sp>
      <p:sp>
        <p:nvSpPr>
          <p:cNvPr id="2" name="TextBox 1">
            <a:extLst>
              <a:ext uri="{FF2B5EF4-FFF2-40B4-BE49-F238E27FC236}">
                <a16:creationId xmlns:a16="http://schemas.microsoft.com/office/drawing/2014/main" id="{7F50BA40-1BAA-4DF0-B09C-9CF593DE76C5}"/>
              </a:ext>
            </a:extLst>
          </p:cNvPr>
          <p:cNvSpPr txBox="1"/>
          <p:nvPr/>
        </p:nvSpPr>
        <p:spPr>
          <a:xfrm>
            <a:off x="3187083" y="6240594"/>
            <a:ext cx="6293652"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Bar graph of Month of arrival versus average maximum price</a:t>
            </a:r>
            <a:endParaRPr lang="en-IN" b="1"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A85D2E3A-2DF4-4E23-A9AC-6210D56C3FF2}"/>
              </a:ext>
            </a:extLst>
          </p:cNvPr>
          <p:cNvPicPr>
            <a:picLocks noGrp="1" noChangeAspect="1"/>
          </p:cNvPicPr>
          <p:nvPr>
            <p:ph idx="1"/>
          </p:nvPr>
        </p:nvPicPr>
        <p:blipFill>
          <a:blip r:embed="rId3"/>
          <a:stretch>
            <a:fillRect/>
          </a:stretch>
        </p:blipFill>
        <p:spPr>
          <a:xfrm>
            <a:off x="1988598" y="1889255"/>
            <a:ext cx="8211845" cy="4351339"/>
          </a:xfrm>
        </p:spPr>
      </p:pic>
    </p:spTree>
    <p:extLst>
      <p:ext uri="{BB962C8B-B14F-4D97-AF65-F5344CB8AC3E}">
        <p14:creationId xmlns:p14="http://schemas.microsoft.com/office/powerpoint/2010/main" val="3727182951"/>
      </p:ext>
    </p:extLst>
  </p:cSld>
  <p:clrMapOvr>
    <a:masterClrMapping/>
  </p:clrMapOvr>
  <p:transition spd="slow">
    <p:cover/>
    <p:sndAc>
      <p:stSnd>
        <p:snd r:embed="rId2" name="APPLAUSE.WAV"/>
      </p:stSnd>
    </p:sndAc>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68819B69-1E54-43A2-969B-C48C4FBD24F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70840" y="2287606"/>
            <a:ext cx="11450319" cy="4204633"/>
          </a:xfrm>
          <a:prstGeom prst="rect">
            <a:avLst/>
          </a:prstGeom>
        </p:spPr>
      </p:pic>
      <p:sp>
        <p:nvSpPr>
          <p:cNvPr id="2" name="Rectangle 1">
            <a:extLst>
              <a:ext uri="{FF2B5EF4-FFF2-40B4-BE49-F238E27FC236}">
                <a16:creationId xmlns:a16="http://schemas.microsoft.com/office/drawing/2014/main" id="{0DB43877-00A6-4BE3-BDB7-40D75AAD0268}"/>
              </a:ext>
            </a:extLst>
          </p:cNvPr>
          <p:cNvSpPr/>
          <p:nvPr/>
        </p:nvSpPr>
        <p:spPr>
          <a:xfrm>
            <a:off x="370840" y="845295"/>
            <a:ext cx="11450319" cy="1323439"/>
          </a:xfrm>
          <a:prstGeom prst="rect">
            <a:avLst/>
          </a:prstGeom>
          <a:noFill/>
        </p:spPr>
        <p:txBody>
          <a:bodyPr wrap="square" lIns="91440" tIns="45720" rIns="91440" bIns="45720">
            <a:spAutoFit/>
          </a:bodyPr>
          <a:lstStyle/>
          <a:p>
            <a:pPr algn="ctr"/>
            <a:r>
              <a:rPr lang="en-US" sz="40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Data Analysis and Visualization, Interpretation using Tableau</a:t>
            </a:r>
            <a:endParaRPr lang="en-US" sz="40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56142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787D8C9-88BA-46AC-A964-E9374D71256A}"/>
              </a:ext>
            </a:extLst>
          </p:cNvPr>
          <p:cNvSpPr txBox="1"/>
          <p:nvPr/>
        </p:nvSpPr>
        <p:spPr>
          <a:xfrm>
            <a:off x="752994" y="517159"/>
            <a:ext cx="4555853" cy="4893647"/>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3. </a:t>
            </a:r>
            <a:r>
              <a:rPr lang="en-US" sz="2400" dirty="0">
                <a:latin typeface="Times New Roman" panose="02020603050405020304" pitchFamily="18" charset="0"/>
                <a:cs typeface="Times New Roman" panose="02020603050405020304" pitchFamily="18" charset="0"/>
              </a:rPr>
              <a:t>We can interpret that </a:t>
            </a:r>
            <a:r>
              <a:rPr lang="en-US" sz="2400" i="1" dirty="0">
                <a:latin typeface="Times New Roman" panose="02020603050405020304" pitchFamily="18" charset="0"/>
                <a:cs typeface="Times New Roman" panose="02020603050405020304" pitchFamily="18" charset="0"/>
              </a:rPr>
              <a:t>raw</a:t>
            </a:r>
            <a:r>
              <a:rPr lang="en-US" sz="2400" dirty="0">
                <a:latin typeface="Times New Roman" panose="02020603050405020304" pitchFamily="18" charset="0"/>
                <a:cs typeface="Times New Roman" panose="02020603050405020304" pitchFamily="18" charset="0"/>
              </a:rPr>
              <a:t> and </a:t>
            </a:r>
            <a:r>
              <a:rPr lang="en-US" sz="2400" i="1" dirty="0" err="1">
                <a:latin typeface="Times New Roman" panose="02020603050405020304" pitchFamily="18" charset="0"/>
                <a:cs typeface="Times New Roman" panose="02020603050405020304" pitchFamily="18" charset="0"/>
              </a:rPr>
              <a:t>pudi</a:t>
            </a:r>
            <a:r>
              <a:rPr lang="en-US" sz="2400" dirty="0">
                <a:latin typeface="Times New Roman" panose="02020603050405020304" pitchFamily="18" charset="0"/>
                <a:cs typeface="Times New Roman" panose="02020603050405020304" pitchFamily="18" charset="0"/>
              </a:rPr>
              <a:t> variety Betelnut is having least maximum price difference and highest profit is obtained from it as far as other varieties are concerned so this a profitable variety because of least deviation from the median value i.e. 985, with reference to modal price. So farming of raw and </a:t>
            </a:r>
            <a:r>
              <a:rPr lang="en-US" sz="2400" i="1" dirty="0" err="1">
                <a:latin typeface="Times New Roman" panose="02020603050405020304" pitchFamily="18" charset="0"/>
                <a:cs typeface="Times New Roman" panose="02020603050405020304" pitchFamily="18" charset="0"/>
              </a:rPr>
              <a:t>pudi</a:t>
            </a:r>
            <a:r>
              <a:rPr lang="en-US" sz="2400" dirty="0">
                <a:latin typeface="Times New Roman" panose="02020603050405020304" pitchFamily="18" charset="0"/>
                <a:cs typeface="Times New Roman" panose="02020603050405020304" pitchFamily="18" charset="0"/>
              </a:rPr>
              <a:t> must be emphasized for cultivation to maximize the profit whereas </a:t>
            </a:r>
            <a:r>
              <a:rPr lang="en-US" sz="2400" i="1" dirty="0" err="1">
                <a:latin typeface="Times New Roman" panose="02020603050405020304" pitchFamily="18" charset="0"/>
                <a:cs typeface="Times New Roman" panose="02020603050405020304" pitchFamily="18" charset="0"/>
              </a:rPr>
              <a:t>suruku</a:t>
            </a:r>
            <a:r>
              <a:rPr lang="en-US" sz="2400" dirty="0">
                <a:latin typeface="Times New Roman" panose="02020603050405020304" pitchFamily="18" charset="0"/>
                <a:cs typeface="Times New Roman" panose="02020603050405020304" pitchFamily="18" charset="0"/>
              </a:rPr>
              <a:t> must be avoided due to less profit and demand. </a:t>
            </a:r>
          </a:p>
        </p:txBody>
      </p:sp>
      <p:sp>
        <p:nvSpPr>
          <p:cNvPr id="2" name="TextBox 1">
            <a:extLst>
              <a:ext uri="{FF2B5EF4-FFF2-40B4-BE49-F238E27FC236}">
                <a16:creationId xmlns:a16="http://schemas.microsoft.com/office/drawing/2014/main" id="{1CD6B1D8-907F-44D8-8458-C9842FAAF990}"/>
              </a:ext>
            </a:extLst>
          </p:cNvPr>
          <p:cNvSpPr txBox="1"/>
          <p:nvPr/>
        </p:nvSpPr>
        <p:spPr>
          <a:xfrm>
            <a:off x="5308847" y="4859415"/>
            <a:ext cx="5959746" cy="923330"/>
          </a:xfrm>
          <a:prstGeom prst="rect">
            <a:avLst/>
          </a:prstGeom>
          <a:noFill/>
        </p:spPr>
        <p:txBody>
          <a:bodyPr wrap="square" rtlCol="0">
            <a:spAutoFit/>
          </a:bodyPr>
          <a:lstStyle/>
          <a:p>
            <a:pPr algn="ctr"/>
            <a:endParaRPr lang="en-IN" b="1"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Line graph between average maximum price and average of maximum differences</a:t>
            </a:r>
            <a:endParaRPr lang="en-IN" b="1"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F4B10DF2-DFEF-4808-BBB9-95B1C0C151C5}"/>
              </a:ext>
            </a:extLst>
          </p:cNvPr>
          <p:cNvPicPr>
            <a:picLocks noGrp="1" noChangeAspect="1"/>
          </p:cNvPicPr>
          <p:nvPr>
            <p:ph idx="1"/>
          </p:nvPr>
        </p:nvPicPr>
        <p:blipFill>
          <a:blip r:embed="rId3"/>
          <a:stretch>
            <a:fillRect/>
          </a:stretch>
        </p:blipFill>
        <p:spPr>
          <a:xfrm>
            <a:off x="5308847" y="517159"/>
            <a:ext cx="5959746" cy="4587502"/>
          </a:xfrm>
        </p:spPr>
      </p:pic>
    </p:spTree>
    <p:extLst>
      <p:ext uri="{BB962C8B-B14F-4D97-AF65-F5344CB8AC3E}">
        <p14:creationId xmlns:p14="http://schemas.microsoft.com/office/powerpoint/2010/main" val="2947659145"/>
      </p:ext>
    </p:extLst>
  </p:cSld>
  <p:clrMapOvr>
    <a:masterClrMapping/>
  </p:clrMapOvr>
  <p:transition spd="slow">
    <p:cover/>
    <p:sndAc>
      <p:stSnd>
        <p:snd r:embed="rId2" name="APPLAUSE.WAV"/>
      </p:stSnd>
    </p:sndAc>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D29815F-D49B-4B3F-95F0-FFD5B152724A}"/>
              </a:ext>
            </a:extLst>
          </p:cNvPr>
          <p:cNvSpPr/>
          <p:nvPr/>
        </p:nvSpPr>
        <p:spPr>
          <a:xfrm>
            <a:off x="900343" y="577049"/>
            <a:ext cx="10258888" cy="1569660"/>
          </a:xfrm>
          <a:prstGeom prst="rect">
            <a:avLst/>
          </a:prstGeom>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4. </a:t>
            </a:r>
            <a:r>
              <a:rPr lang="en-US" sz="2400" dirty="0">
                <a:latin typeface="Times New Roman" panose="02020603050405020304" pitchFamily="18" charset="0"/>
                <a:cs typeface="Times New Roman" panose="02020603050405020304" pitchFamily="18" charset="0"/>
              </a:rPr>
              <a:t>It could be estimated that Maharashtra is the state with the highest average market value for Betelnut. So we can advise to farmers around Maharashtra that it is the state with the highest profit value.</a:t>
            </a:r>
            <a:r>
              <a:rPr lang="en-US" sz="2400" dirty="0"/>
              <a:t> </a:t>
            </a:r>
            <a:r>
              <a:rPr lang="en-US" sz="2400" dirty="0">
                <a:latin typeface="Times New Roman" panose="02020603050405020304" pitchFamily="18" charset="0"/>
                <a:cs typeface="Times New Roman" panose="02020603050405020304" pitchFamily="18" charset="0"/>
              </a:rPr>
              <a:t>Also, it is having a higher crop price than other states with an average  maximum price difference of Rs 13,215. </a:t>
            </a:r>
            <a:endParaRPr lang="en-IN" sz="2400"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F067501C-5D4E-4621-B4C6-53A422B6EC6E}"/>
              </a:ext>
            </a:extLst>
          </p:cNvPr>
          <p:cNvSpPr/>
          <p:nvPr/>
        </p:nvSpPr>
        <p:spPr>
          <a:xfrm>
            <a:off x="3231473" y="5660329"/>
            <a:ext cx="6498454" cy="19530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Month vs Profit plot</a:t>
            </a:r>
          </a:p>
        </p:txBody>
      </p:sp>
      <p:pic>
        <p:nvPicPr>
          <p:cNvPr id="8" name="Content Placeholder 7">
            <a:extLst>
              <a:ext uri="{FF2B5EF4-FFF2-40B4-BE49-F238E27FC236}">
                <a16:creationId xmlns:a16="http://schemas.microsoft.com/office/drawing/2014/main" id="{B2CD7CFD-51DF-4F87-A337-0CA2FED8176B}"/>
              </a:ext>
            </a:extLst>
          </p:cNvPr>
          <p:cNvPicPr>
            <a:picLocks noGrp="1" noChangeAspect="1"/>
          </p:cNvPicPr>
          <p:nvPr>
            <p:ph idx="1"/>
          </p:nvPr>
        </p:nvPicPr>
        <p:blipFill>
          <a:blip r:embed="rId3"/>
          <a:stretch>
            <a:fillRect/>
          </a:stretch>
        </p:blipFill>
        <p:spPr>
          <a:xfrm>
            <a:off x="1571349" y="2146709"/>
            <a:ext cx="9301698" cy="3513619"/>
          </a:xfrm>
        </p:spPr>
      </p:pic>
      <p:sp>
        <p:nvSpPr>
          <p:cNvPr id="11" name="TextBox 10">
            <a:extLst>
              <a:ext uri="{FF2B5EF4-FFF2-40B4-BE49-F238E27FC236}">
                <a16:creationId xmlns:a16="http://schemas.microsoft.com/office/drawing/2014/main" id="{D38370EA-C346-4EB3-B701-6D545BD25C06}"/>
              </a:ext>
            </a:extLst>
          </p:cNvPr>
          <p:cNvSpPr txBox="1"/>
          <p:nvPr/>
        </p:nvSpPr>
        <p:spPr>
          <a:xfrm>
            <a:off x="2681056" y="3222594"/>
            <a:ext cx="8114192" cy="3170099"/>
          </a:xfrm>
          <a:prstGeom prst="rect">
            <a:avLst/>
          </a:prstGeom>
          <a:noFill/>
        </p:spPr>
        <p:txBody>
          <a:bodyPr wrap="square">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sz="2000" dirty="0">
                <a:latin typeface="Times New Roman" panose="02020603050405020304" pitchFamily="18" charset="0"/>
                <a:cs typeface="Times New Roman" panose="02020603050405020304" pitchFamily="18" charset="0"/>
              </a:rPr>
              <a:t>Bar graph between average maximum price and average modal price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1071236"/>
      </p:ext>
    </p:extLst>
  </p:cSld>
  <p:clrMapOvr>
    <a:masterClrMapping/>
  </p:clrMapOvr>
  <p:transition spd="slow">
    <p:cover/>
    <p:sndAc>
      <p:stSnd>
        <p:snd r:embed="rId2" name="APPLAUSE.WAV"/>
      </p:stSnd>
    </p:sndAc>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BF49BBC-75D7-4914-8BC7-249DEB5564B6}"/>
              </a:ext>
            </a:extLst>
          </p:cNvPr>
          <p:cNvSpPr>
            <a:spLocks noGrp="1"/>
          </p:cNvSpPr>
          <p:nvPr>
            <p:ph type="title"/>
          </p:nvPr>
        </p:nvSpPr>
        <p:spPr>
          <a:xfrm>
            <a:off x="838200" y="173115"/>
            <a:ext cx="10515600" cy="922259"/>
          </a:xfrm>
        </p:spPr>
        <p:txBody>
          <a:bodyPr>
            <a:normAutofit/>
          </a:bodyPr>
          <a:lstStyle/>
          <a:p>
            <a:r>
              <a:rPr lang="en-IN" sz="3600" b="1" dirty="0">
                <a:latin typeface="Times New Roman" panose="02020603050405020304" pitchFamily="18" charset="0"/>
                <a:cs typeface="Times New Roman" panose="02020603050405020304" pitchFamily="18" charset="0"/>
              </a:rPr>
              <a:t>References</a:t>
            </a:r>
          </a:p>
        </p:txBody>
      </p:sp>
      <p:sp>
        <p:nvSpPr>
          <p:cNvPr id="7" name="Content Placeholder 6">
            <a:extLst>
              <a:ext uri="{FF2B5EF4-FFF2-40B4-BE49-F238E27FC236}">
                <a16:creationId xmlns:a16="http://schemas.microsoft.com/office/drawing/2014/main" id="{EFC51041-2B47-4F92-9AF8-A85C99411FDE}"/>
              </a:ext>
            </a:extLst>
          </p:cNvPr>
          <p:cNvSpPr>
            <a:spLocks noGrp="1"/>
          </p:cNvSpPr>
          <p:nvPr>
            <p:ph idx="1"/>
          </p:nvPr>
        </p:nvSpPr>
        <p:spPr>
          <a:xfrm>
            <a:off x="714376" y="1095374"/>
            <a:ext cx="10515600" cy="11219209"/>
          </a:xfrm>
        </p:spPr>
        <p:txBody>
          <a:bodyPr>
            <a:noAutofit/>
          </a:bodyPr>
          <a:lstStyle/>
          <a:p>
            <a:pPr marL="342900" indent="-342900">
              <a:buFont typeface="+mj-lt"/>
              <a:buAutoNum type="arabicPeriod"/>
            </a:pPr>
            <a:r>
              <a:rPr lang="en-IN" sz="1800" dirty="0" err="1">
                <a:latin typeface="Times New Roman" panose="02020603050405020304" pitchFamily="18" charset="0"/>
                <a:cs typeface="Times New Roman" panose="02020603050405020304" pitchFamily="18" charset="0"/>
              </a:rPr>
              <a:t>Baader</a:t>
            </a:r>
            <a:r>
              <a:rPr lang="en-IN" sz="1800" dirty="0">
                <a:latin typeface="Times New Roman" panose="02020603050405020304" pitchFamily="18" charset="0"/>
                <a:cs typeface="Times New Roman" panose="02020603050405020304" pitchFamily="18" charset="0"/>
              </a:rPr>
              <a:t> F, Sattler U, an overview of Tableau Algorithm for Description Logic </a:t>
            </a:r>
          </a:p>
          <a:p>
            <a:pPr marL="342900" indent="-342900">
              <a:buFont typeface="+mj-lt"/>
              <a:buAutoNum type="arabicPeriod"/>
            </a:pPr>
            <a:r>
              <a:rPr lang="en-IN" sz="1800" dirty="0" err="1">
                <a:latin typeface="Times New Roman" panose="02020603050405020304" pitchFamily="18" charset="0"/>
                <a:cs typeface="Times New Roman" panose="02020603050405020304" pitchFamily="18" charset="0"/>
              </a:rPr>
              <a:t>Stolte</a:t>
            </a:r>
            <a:r>
              <a:rPr lang="en-IN" sz="1800" dirty="0">
                <a:latin typeface="Times New Roman" panose="02020603050405020304" pitchFamily="18" charset="0"/>
                <a:cs typeface="Times New Roman" panose="02020603050405020304" pitchFamily="18" charset="0"/>
              </a:rPr>
              <a:t> C., Tang D., and Hanrahan, P. 2008. Polaris: a system for query, analysis, and visualization of multidimensional databases. Communication. ACM 51, 11 (Nov. 2008), 75--84. </a:t>
            </a:r>
          </a:p>
          <a:p>
            <a:pPr marL="342900" indent="-342900">
              <a:buFont typeface="+mj-lt"/>
              <a:buAutoNum type="arabicPeriod"/>
            </a:pPr>
            <a:r>
              <a:rPr lang="en-IN" sz="1800" dirty="0">
                <a:latin typeface="Times New Roman" panose="02020603050405020304" pitchFamily="18" charset="0"/>
                <a:cs typeface="Times New Roman" panose="02020603050405020304" pitchFamily="18" charset="0"/>
              </a:rPr>
              <a:t>Government of India, National Informatics Centre, DMI </a:t>
            </a:r>
          </a:p>
          <a:p>
            <a:pPr marL="342900" indent="-342900">
              <a:buFont typeface="+mj-lt"/>
              <a:buAutoNum type="arabicPeriod"/>
            </a:pPr>
            <a:r>
              <a:rPr lang="en-IN" sz="1800" dirty="0">
                <a:latin typeface="Times New Roman" panose="02020603050405020304" pitchFamily="18" charset="0"/>
                <a:cs typeface="Times New Roman" panose="02020603050405020304" pitchFamily="18" charset="0"/>
              </a:rPr>
              <a:t>Akhtar, </a:t>
            </a:r>
            <a:r>
              <a:rPr lang="en-IN" sz="1800" dirty="0" err="1">
                <a:latin typeface="Times New Roman" panose="02020603050405020304" pitchFamily="18" charset="0"/>
                <a:cs typeface="Times New Roman" panose="02020603050405020304" pitchFamily="18" charset="0"/>
              </a:rPr>
              <a:t>Nikhat</a:t>
            </a:r>
            <a:r>
              <a:rPr lang="en-IN" sz="1800" dirty="0">
                <a:latin typeface="Times New Roman" panose="02020603050405020304" pitchFamily="18" charset="0"/>
                <a:cs typeface="Times New Roman" panose="02020603050405020304" pitchFamily="18" charset="0"/>
              </a:rPr>
              <a:t> &amp; Tabassum, </a:t>
            </a:r>
            <a:r>
              <a:rPr lang="en-IN" sz="1800" dirty="0" err="1">
                <a:latin typeface="Times New Roman" panose="02020603050405020304" pitchFamily="18" charset="0"/>
                <a:cs typeface="Times New Roman" panose="02020603050405020304" pitchFamily="18" charset="0"/>
              </a:rPr>
              <a:t>Nazia</a:t>
            </a:r>
            <a:r>
              <a:rPr lang="en-IN" sz="1800" dirty="0">
                <a:latin typeface="Times New Roman" panose="02020603050405020304" pitchFamily="18" charset="0"/>
                <a:cs typeface="Times New Roman" panose="02020603050405020304" pitchFamily="18" charset="0"/>
              </a:rPr>
              <a:t> &amp; </a:t>
            </a:r>
            <a:r>
              <a:rPr lang="en-IN" sz="1800" dirty="0" err="1">
                <a:latin typeface="Times New Roman" panose="02020603050405020304" pitchFamily="18" charset="0"/>
                <a:cs typeface="Times New Roman" panose="02020603050405020304" pitchFamily="18" charset="0"/>
              </a:rPr>
              <a:t>Perwej</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Dr.</a:t>
            </a:r>
            <a:r>
              <a:rPr lang="en-IN" sz="1800" dirty="0">
                <a:latin typeface="Times New Roman" panose="02020603050405020304" pitchFamily="18" charset="0"/>
                <a:cs typeface="Times New Roman" panose="02020603050405020304" pitchFamily="18" charset="0"/>
              </a:rPr>
              <a:t> Asif &amp; </a:t>
            </a:r>
            <a:r>
              <a:rPr lang="en-IN" sz="1800" dirty="0" err="1">
                <a:latin typeface="Times New Roman" panose="02020603050405020304" pitchFamily="18" charset="0"/>
                <a:cs typeface="Times New Roman" panose="02020603050405020304" pitchFamily="18" charset="0"/>
              </a:rPr>
              <a:t>Perwej</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Dr.</a:t>
            </a:r>
            <a:r>
              <a:rPr lang="en-IN" sz="1800" dirty="0">
                <a:latin typeface="Times New Roman" panose="02020603050405020304" pitchFamily="18" charset="0"/>
                <a:cs typeface="Times New Roman" panose="02020603050405020304" pitchFamily="18" charset="0"/>
              </a:rPr>
              <a:t> Yusuf. (2020). Data analytics and visualization using Tableau utilitarian for COVID-19 (Coronavirus). Global Journal of Engineering and Technology Advances. Volume 3. Page 28-50. 10.30574/gjeta.2020.3.2.0029. </a:t>
            </a:r>
          </a:p>
          <a:p>
            <a:pPr marL="342900" indent="-342900">
              <a:buFont typeface="+mj-lt"/>
              <a:buAutoNum type="arabicPeriod"/>
            </a:pPr>
            <a:r>
              <a:rPr lang="en-IN" sz="1800" dirty="0" err="1">
                <a:latin typeface="Times New Roman" panose="02020603050405020304" pitchFamily="18" charset="0"/>
                <a:cs typeface="Times New Roman" panose="02020603050405020304" pitchFamily="18" charset="0"/>
              </a:rPr>
              <a:t>Grolemund</a:t>
            </a:r>
            <a:r>
              <a:rPr lang="en-IN" sz="1800" dirty="0">
                <a:latin typeface="Times New Roman" panose="02020603050405020304" pitchFamily="18" charset="0"/>
                <a:cs typeface="Times New Roman" panose="02020603050405020304" pitchFamily="18" charset="0"/>
              </a:rPr>
              <a:t> G. and Wickham H. (2014), A Cognitive Interpretation of Data Analysis. International Statistical Review, 82: 184-204.</a:t>
            </a:r>
          </a:p>
          <a:p>
            <a:pPr marL="342900" indent="-342900">
              <a:buFont typeface="+mj-lt"/>
              <a:buAutoNum type="arabicPeriod"/>
            </a:pPr>
            <a:r>
              <a:rPr lang="en-IN" sz="1800" dirty="0">
                <a:latin typeface="Times New Roman" panose="02020603050405020304" pitchFamily="18" charset="0"/>
                <a:cs typeface="Times New Roman" panose="02020603050405020304" pitchFamily="18" charset="0"/>
              </a:rPr>
              <a:t>Susan </a:t>
            </a:r>
            <a:r>
              <a:rPr lang="en-IN" sz="1800" dirty="0" err="1">
                <a:latin typeface="Times New Roman" panose="02020603050405020304" pitchFamily="18" charset="0"/>
                <a:cs typeface="Times New Roman" panose="02020603050405020304" pitchFamily="18" charset="0"/>
              </a:rPr>
              <a:t>Spiggle</a:t>
            </a:r>
            <a:r>
              <a:rPr lang="en-IN" sz="1800" dirty="0">
                <a:latin typeface="Times New Roman" panose="02020603050405020304" pitchFamily="18" charset="0"/>
                <a:cs typeface="Times New Roman" panose="02020603050405020304" pitchFamily="18" charset="0"/>
              </a:rPr>
              <a:t>, Analysis and Interpretation of Qualitative Data in Consumer Research, Journal of Consumer Research, Volume 21, Issue 3, December 1994, Pages 491–503, </a:t>
            </a:r>
          </a:p>
          <a:p>
            <a:pPr marL="342900" indent="-342900">
              <a:buFont typeface="+mj-lt"/>
              <a:buAutoNum type="arabicPeriod"/>
            </a:pPr>
            <a:r>
              <a:rPr lang="en-IN" sz="1800" dirty="0">
                <a:latin typeface="Times New Roman" panose="02020603050405020304" pitchFamily="18" charset="0"/>
                <a:cs typeface="Times New Roman" panose="02020603050405020304" pitchFamily="18" charset="0"/>
              </a:rPr>
              <a:t>Jamie </a:t>
            </a:r>
            <a:r>
              <a:rPr lang="en-IN" sz="1800" dirty="0" err="1">
                <a:latin typeface="Times New Roman" panose="02020603050405020304" pitchFamily="18" charset="0"/>
                <a:cs typeface="Times New Roman" panose="02020603050405020304" pitchFamily="18" charset="0"/>
              </a:rPr>
              <a:t>Hoelscher</a:t>
            </a:r>
            <a:r>
              <a:rPr lang="en-IN" sz="1800" dirty="0">
                <a:latin typeface="Times New Roman" panose="02020603050405020304" pitchFamily="18" charset="0"/>
                <a:cs typeface="Times New Roman" panose="02020603050405020304" pitchFamily="18" charset="0"/>
              </a:rPr>
              <a:t>, Amanda Mortimer, Using Tableau to visualize data and drive decision-making, Journal of Accounting Education, Volume 44,2018, Pages 49-59, ISSN 0748-5751,</a:t>
            </a:r>
          </a:p>
          <a:p>
            <a:pPr marL="342900" indent="-342900">
              <a:buFont typeface="+mj-lt"/>
              <a:buAutoNum type="arabicPeriod"/>
            </a:pPr>
            <a:r>
              <a:rPr lang="en-IN" sz="1800" dirty="0" err="1">
                <a:latin typeface="Times New Roman" panose="02020603050405020304" pitchFamily="18" charset="0"/>
                <a:cs typeface="Times New Roman" panose="02020603050405020304" pitchFamily="18" charset="0"/>
              </a:rPr>
              <a:t>Faten</a:t>
            </a:r>
            <a:r>
              <a:rPr lang="en-IN" sz="1800" dirty="0">
                <a:latin typeface="Times New Roman" panose="02020603050405020304" pitchFamily="18" charset="0"/>
                <a:cs typeface="Times New Roman" panose="02020603050405020304" pitchFamily="18" charset="0"/>
              </a:rPr>
              <a:t> Hamad, Hussam </a:t>
            </a:r>
            <a:r>
              <a:rPr lang="en-IN" sz="1800" dirty="0" err="1">
                <a:latin typeface="Times New Roman" panose="02020603050405020304" pitchFamily="18" charset="0"/>
                <a:cs typeface="Times New Roman" panose="02020603050405020304" pitchFamily="18" charset="0"/>
              </a:rPr>
              <a:t>Fakhuri</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Sinaria</a:t>
            </a:r>
            <a:r>
              <a:rPr lang="en-IN" sz="1800" dirty="0">
                <a:latin typeface="Times New Roman" panose="02020603050405020304" pitchFamily="18" charset="0"/>
                <a:cs typeface="Times New Roman" panose="02020603050405020304" pitchFamily="18" charset="0"/>
              </a:rPr>
              <a:t> Abdel Jabbar. (2020) Big Data Opportunities and Challenges for Analytics Strategies in Jordanian Academic Libraries. New Review of Academic Librarianship 0:0, pages 1-24.</a:t>
            </a:r>
          </a:p>
          <a:p>
            <a:pPr marL="342900" indent="-342900">
              <a:buFont typeface="+mj-lt"/>
              <a:buAutoNum type="arabicPeriod"/>
            </a:pPr>
            <a:r>
              <a:rPr lang="en-IN" sz="1800" dirty="0" err="1">
                <a:latin typeface="Times New Roman" panose="02020603050405020304" pitchFamily="18" charset="0"/>
                <a:cs typeface="Times New Roman" panose="02020603050405020304" pitchFamily="18" charset="0"/>
              </a:rPr>
              <a:t>Lengere</a:t>
            </a:r>
            <a:r>
              <a:rPr lang="en-IN" sz="1800" dirty="0">
                <a:latin typeface="Times New Roman" panose="02020603050405020304" pitchFamily="18" charset="0"/>
                <a:cs typeface="Times New Roman" panose="02020603050405020304" pitchFamily="18" charset="0"/>
              </a:rPr>
              <a:t>, Monica, 2020/02/25, CHAPTER FOUR DATA ANALYSIS INTERPRETATION 4.1 Data analysis,         Presentation and Interpretation Plan </a:t>
            </a:r>
          </a:p>
        </p:txBody>
      </p:sp>
    </p:spTree>
    <p:extLst>
      <p:ext uri="{BB962C8B-B14F-4D97-AF65-F5344CB8AC3E}">
        <p14:creationId xmlns:p14="http://schemas.microsoft.com/office/powerpoint/2010/main" val="1452607345"/>
      </p:ext>
    </p:extLst>
  </p:cSld>
  <p:clrMapOvr>
    <a:masterClrMapping/>
  </p:clrMapOvr>
  <p:transition spd="slow">
    <p:cover/>
    <p:sndAc>
      <p:stSnd>
        <p:snd r:embed="rId2" name="APPLAUSE.WAV"/>
      </p:stSnd>
    </p:sndAc>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BDD6D-559E-4975-BF1A-D7C15FC058FA}"/>
              </a:ext>
            </a:extLst>
          </p:cNvPr>
          <p:cNvSpPr>
            <a:spLocks noGrp="1"/>
          </p:cNvSpPr>
          <p:nvPr>
            <p:ph type="title"/>
          </p:nvPr>
        </p:nvSpPr>
        <p:spPr>
          <a:xfrm>
            <a:off x="838200" y="365126"/>
            <a:ext cx="10515600" cy="1274832"/>
          </a:xfrm>
        </p:spPr>
        <p:txBody>
          <a:bodyPr>
            <a:normAutofit/>
          </a:bodyPr>
          <a:lstStyle/>
          <a:p>
            <a:r>
              <a:rPr lang="en-IN" sz="3200" b="1" dirty="0">
                <a:latin typeface="Times New Roman" panose="02020603050405020304" pitchFamily="18" charset="0"/>
                <a:cs typeface="Times New Roman" panose="02020603050405020304" pitchFamily="18" charset="0"/>
              </a:rPr>
              <a:t>References</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7B07234-32FD-434C-93A6-E80292795490}"/>
              </a:ext>
            </a:extLst>
          </p:cNvPr>
          <p:cNvSpPr>
            <a:spLocks noGrp="1"/>
          </p:cNvSpPr>
          <p:nvPr>
            <p:ph idx="1"/>
          </p:nvPr>
        </p:nvSpPr>
        <p:spPr>
          <a:xfrm>
            <a:off x="838200" y="1639958"/>
            <a:ext cx="10515600" cy="4852916"/>
          </a:xfrm>
        </p:spPr>
        <p:txBody>
          <a:bodyPr>
            <a:noAutofit/>
          </a:bodyPr>
          <a:lstStyle/>
          <a:p>
            <a:pPr marL="0" indent="0">
              <a:buNone/>
            </a:pPr>
            <a:r>
              <a:rPr lang="en-IN" sz="1900" dirty="0">
                <a:latin typeface="Times New Roman" panose="02020603050405020304" pitchFamily="18" charset="0"/>
                <a:cs typeface="Times New Roman" panose="02020603050405020304" pitchFamily="18" charset="0"/>
              </a:rPr>
              <a:t>10. Mons, Barend. (2018). Data cycle step 6: Data analysis, interpretation. 10.1201/9781315380711-7.</a:t>
            </a:r>
          </a:p>
          <a:p>
            <a:pPr marL="0" indent="0">
              <a:buNone/>
            </a:pPr>
            <a:r>
              <a:rPr lang="en-IN" sz="1900" dirty="0">
                <a:latin typeface="Times New Roman" panose="02020603050405020304" pitchFamily="18" charset="0"/>
                <a:cs typeface="Times New Roman" panose="02020603050405020304" pitchFamily="18" charset="0"/>
              </a:rPr>
              <a:t>11. Sarah Anne Murphy (2013) Data Visualization and Rapid Analytics: Applying Tableau Desktop to Support Library Decision-Making, Journal of Web Librarianship, 7:4, 465- 476, DOI: 10.1080/19322909.2013.825148 </a:t>
            </a:r>
          </a:p>
          <a:p>
            <a:pPr marL="0" indent="0">
              <a:buNone/>
            </a:pPr>
            <a:r>
              <a:rPr lang="en-IN" sz="1900" dirty="0">
                <a:latin typeface="Times New Roman" panose="02020603050405020304" pitchFamily="18" charset="0"/>
                <a:cs typeface="Times New Roman" panose="02020603050405020304" pitchFamily="18" charset="0"/>
              </a:rPr>
              <a:t>12. Mark Eaton. (2017) Seeing Library Data: A Prototype Data Visualization Application for Librarians. Journal of Web Librarianship 11:1, pages 69-78. </a:t>
            </a:r>
          </a:p>
          <a:p>
            <a:pPr marL="0" indent="0">
              <a:buNone/>
            </a:pPr>
            <a:r>
              <a:rPr lang="en-IN" sz="1900" dirty="0">
                <a:latin typeface="Times New Roman" panose="02020603050405020304" pitchFamily="18" charset="0"/>
                <a:cs typeface="Times New Roman" panose="02020603050405020304" pitchFamily="18" charset="0"/>
              </a:rPr>
              <a:t>13. Suresh K. </a:t>
            </a:r>
            <a:r>
              <a:rPr lang="en-IN" sz="1900" dirty="0" err="1">
                <a:latin typeface="Times New Roman" panose="02020603050405020304" pitchFamily="18" charset="0"/>
                <a:cs typeface="Times New Roman" panose="02020603050405020304" pitchFamily="18" charset="0"/>
              </a:rPr>
              <a:t>Peddoju</a:t>
            </a:r>
            <a:r>
              <a:rPr lang="en-IN" sz="1900" dirty="0">
                <a:latin typeface="Times New Roman" panose="02020603050405020304" pitchFamily="18" charset="0"/>
                <a:cs typeface="Times New Roman" panose="02020603050405020304" pitchFamily="18" charset="0"/>
              </a:rPr>
              <a:t>, Himanshu Upadhyay. 2020. Evaluation of IoT Data Visualization Tools and Techniques. Data Visualization, pages 115-139. </a:t>
            </a:r>
          </a:p>
          <a:p>
            <a:pPr marL="0" indent="0">
              <a:buNone/>
            </a:pPr>
            <a:r>
              <a:rPr lang="en-IN" sz="1900" dirty="0">
                <a:latin typeface="Times New Roman" panose="02020603050405020304" pitchFamily="18" charset="0"/>
                <a:cs typeface="Times New Roman" panose="02020603050405020304" pitchFamily="18" charset="0"/>
              </a:rPr>
              <a:t>14. Chapman, Joyce and </a:t>
            </a:r>
            <a:r>
              <a:rPr lang="en-IN" sz="1900" dirty="0" err="1">
                <a:latin typeface="Times New Roman" panose="02020603050405020304" pitchFamily="18" charset="0"/>
                <a:cs typeface="Times New Roman" panose="02020603050405020304" pitchFamily="18" charset="0"/>
              </a:rPr>
              <a:t>Lown</a:t>
            </a:r>
            <a:r>
              <a:rPr lang="en-IN" sz="1900" dirty="0">
                <a:latin typeface="Times New Roman" panose="02020603050405020304" pitchFamily="18" charset="0"/>
                <a:cs typeface="Times New Roman" panose="02020603050405020304" pitchFamily="18" charset="0"/>
              </a:rPr>
              <a:t>, Cory. 2010. Practical Ways to Promote and Support Collaborative Data Analysis Projects. code4lib,12: 1–10.</a:t>
            </a:r>
          </a:p>
          <a:p>
            <a:pPr marL="0" indent="0">
              <a:buNone/>
            </a:pPr>
            <a:r>
              <a:rPr lang="en-IN" sz="1900" dirty="0">
                <a:latin typeface="Times New Roman" panose="02020603050405020304" pitchFamily="18" charset="0"/>
                <a:cs typeface="Times New Roman" panose="02020603050405020304" pitchFamily="18" charset="0"/>
              </a:rPr>
              <a:t>15. Tableau Software. 2020.3 Technical Specifications— Tableau Desktop. Accessed: November 2020. </a:t>
            </a:r>
          </a:p>
          <a:p>
            <a:pPr marL="0" indent="0">
              <a:buNone/>
            </a:pPr>
            <a:r>
              <a:rPr lang="en-IN" sz="1900" dirty="0">
                <a:latin typeface="Times New Roman" panose="02020603050405020304" pitchFamily="18" charset="0"/>
                <a:cs typeface="Times New Roman" panose="02020603050405020304" pitchFamily="18" charset="0"/>
              </a:rPr>
              <a:t>16. Few, Stephen. 2009a. Now You See It: Simple Visualization Techniques for Quantitative Analysis, Oakland, CA: Analytics Press. [Google Scholar]</a:t>
            </a:r>
          </a:p>
          <a:p>
            <a:pPr marL="0" indent="0">
              <a:buNone/>
            </a:pPr>
            <a:r>
              <a:rPr lang="en-IN" sz="1900" dirty="0">
                <a:latin typeface="Times New Roman" panose="02020603050405020304" pitchFamily="18" charset="0"/>
                <a:cs typeface="Times New Roman" panose="02020603050405020304" pitchFamily="18" charset="0"/>
              </a:rPr>
              <a:t>17.  Images from  www.google.com </a:t>
            </a:r>
          </a:p>
          <a:p>
            <a:endParaRPr lang="en-IN"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12964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75007-377B-4D57-BB4E-DD92207E6AF3}"/>
              </a:ext>
            </a:extLst>
          </p:cNvPr>
          <p:cNvSpPr>
            <a:spLocks noGrp="1"/>
          </p:cNvSpPr>
          <p:nvPr>
            <p:ph type="title"/>
          </p:nvPr>
        </p:nvSpPr>
        <p:spPr>
          <a:xfrm>
            <a:off x="838200" y="630315"/>
            <a:ext cx="10515600" cy="4643021"/>
          </a:xfrm>
        </p:spPr>
        <p:txBody>
          <a:bodyPr>
            <a:normAutofit/>
          </a:bodyPr>
          <a:lstStyle/>
          <a:p>
            <a:pPr algn="ctr"/>
            <a:r>
              <a:rPr lang="en-IN" sz="9600" dirty="0">
                <a:latin typeface="Algerian" panose="04020705040A02060702" pitchFamily="82" charset="0"/>
              </a:rPr>
              <a:t>ANY QUESTIONS?</a:t>
            </a:r>
          </a:p>
        </p:txBody>
      </p:sp>
    </p:spTree>
    <p:extLst>
      <p:ext uri="{BB962C8B-B14F-4D97-AF65-F5344CB8AC3E}">
        <p14:creationId xmlns:p14="http://schemas.microsoft.com/office/powerpoint/2010/main" val="33360320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7E3BC-8573-4D87-B30D-C7928539CAA2}"/>
              </a:ext>
            </a:extLst>
          </p:cNvPr>
          <p:cNvSpPr>
            <a:spLocks noGrp="1"/>
          </p:cNvSpPr>
          <p:nvPr>
            <p:ph type="title"/>
          </p:nvPr>
        </p:nvSpPr>
        <p:spPr>
          <a:xfrm>
            <a:off x="1432289" y="1580226"/>
            <a:ext cx="8608356" cy="3302493"/>
          </a:xfrm>
        </p:spPr>
        <p:txBody>
          <a:bodyPr>
            <a:noAutofit/>
          </a:bodyPr>
          <a:lstStyle/>
          <a:p>
            <a:pPr algn="ctr"/>
            <a:r>
              <a:rPr lang="en-IN" sz="9600" b="1" kern="1800" spc="10" dirty="0">
                <a:latin typeface="Times New Roman" panose="02020603050405020304" pitchFamily="18" charset="0"/>
                <a:cs typeface="Times New Roman" panose="02020603050405020304" pitchFamily="18" charset="0"/>
              </a:rPr>
              <a:t>  </a:t>
            </a:r>
            <a:r>
              <a:rPr lang="en-IN" sz="9600" kern="1800" spc="10" dirty="0">
                <a:latin typeface="Algerian" panose="04020705040A02060702" pitchFamily="82" charset="0"/>
                <a:cs typeface="Times New Roman" panose="02020603050405020304" pitchFamily="18" charset="0"/>
              </a:rPr>
              <a:t>Thank You!                        </a:t>
            </a:r>
            <a:endParaRPr lang="en-IN" sz="4000" kern="1800" spc="10" dirty="0">
              <a:latin typeface="Algerian" panose="04020705040A02060702" pitchFamily="82" charset="0"/>
              <a:cs typeface="Times New Roman" panose="02020603050405020304" pitchFamily="18" charset="0"/>
            </a:endParaRPr>
          </a:p>
        </p:txBody>
      </p:sp>
    </p:spTree>
    <p:extLst>
      <p:ext uri="{BB962C8B-B14F-4D97-AF65-F5344CB8AC3E}">
        <p14:creationId xmlns:p14="http://schemas.microsoft.com/office/powerpoint/2010/main" val="1140554865"/>
      </p:ext>
    </p:extLst>
  </p:cSld>
  <p:clrMapOvr>
    <a:masterClrMapping/>
  </p:clrMapOvr>
  <p:transition spd="slow">
    <p:cover/>
    <p:sndAc>
      <p:stSnd>
        <p:snd r:embed="rId2" name="APPLAUSE.WAV"/>
      </p:stSnd>
    </p:sndAc>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C67D2-6374-41DD-99FA-970CE2D96CB0}"/>
              </a:ext>
            </a:extLst>
          </p:cNvPr>
          <p:cNvSpPr>
            <a:spLocks noGrp="1"/>
          </p:cNvSpPr>
          <p:nvPr>
            <p:ph type="title"/>
          </p:nvPr>
        </p:nvSpPr>
        <p:spPr>
          <a:xfrm>
            <a:off x="838200" y="365126"/>
            <a:ext cx="10515600" cy="596900"/>
          </a:xfrm>
        </p:spPr>
        <p:txBody>
          <a:bodyPr>
            <a:normAutofit fontScale="90000"/>
          </a:bodyPr>
          <a:lstStyle/>
          <a:p>
            <a:r>
              <a:rPr lang="en-IN" sz="3600" b="1" dirty="0">
                <a:latin typeface="Times New Roman" panose="02020603050405020304" pitchFamily="18" charset="0"/>
                <a:cs typeface="Times New Roman" panose="02020603050405020304" pitchFamily="18" charset="0"/>
              </a:rPr>
              <a:t>Contents:</a:t>
            </a:r>
            <a:br>
              <a:rPr lang="en-IN" sz="3600" b="1" dirty="0">
                <a:latin typeface="Times New Roman" panose="02020603050405020304" pitchFamily="18" charset="0"/>
                <a:cs typeface="Times New Roman" panose="02020603050405020304" pitchFamily="18" charset="0"/>
              </a:rPr>
            </a:b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4AF05F7-B5F4-4662-AF95-865752BB63EB}"/>
              </a:ext>
            </a:extLst>
          </p:cNvPr>
          <p:cNvSpPr>
            <a:spLocks noGrp="1"/>
          </p:cNvSpPr>
          <p:nvPr>
            <p:ph idx="1"/>
          </p:nvPr>
        </p:nvSpPr>
        <p:spPr>
          <a:xfrm>
            <a:off x="1790700" y="962026"/>
            <a:ext cx="9563100" cy="5648324"/>
          </a:xfrm>
        </p:spPr>
        <p:txBody>
          <a:bodyPr>
            <a:normAutofit lnSpcReduction="10000"/>
          </a:bodyPr>
          <a:lstStyle/>
          <a:p>
            <a:pPr marL="514350" indent="-514350">
              <a:buFont typeface="+mj-lt"/>
              <a:buAutoNum type="arabicPeriod"/>
            </a:pPr>
            <a:r>
              <a:rPr lang="en-IN" sz="3100" dirty="0">
                <a:latin typeface="Times New Roman" panose="02020603050405020304" pitchFamily="18" charset="0"/>
                <a:cs typeface="Times New Roman" panose="02020603050405020304" pitchFamily="18" charset="0"/>
              </a:rPr>
              <a:t>Abstract </a:t>
            </a:r>
            <a:endParaRPr lang="en-US" sz="31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3100" dirty="0">
                <a:latin typeface="Times New Roman" panose="02020603050405020304" pitchFamily="18" charset="0"/>
                <a:cs typeface="Times New Roman" panose="02020603050405020304" pitchFamily="18" charset="0"/>
              </a:rPr>
              <a:t>Related Work</a:t>
            </a:r>
          </a:p>
          <a:p>
            <a:pPr marL="514350" indent="-514350">
              <a:buFont typeface="+mj-lt"/>
              <a:buAutoNum type="arabicPeriod"/>
            </a:pPr>
            <a:r>
              <a:rPr lang="en-US" sz="3100" dirty="0">
                <a:latin typeface="Times New Roman" panose="02020603050405020304" pitchFamily="18" charset="0"/>
                <a:cs typeface="Times New Roman" panose="02020603050405020304" pitchFamily="18" charset="0"/>
              </a:rPr>
              <a:t>Introduction</a:t>
            </a:r>
          </a:p>
          <a:p>
            <a:pPr marL="514350" indent="-514350">
              <a:buFont typeface="+mj-lt"/>
              <a:buAutoNum type="arabicPeriod"/>
            </a:pPr>
            <a:r>
              <a:rPr lang="en-US" sz="3100" dirty="0">
                <a:latin typeface="Times New Roman" panose="02020603050405020304" pitchFamily="18" charset="0"/>
                <a:cs typeface="Times New Roman" panose="02020603050405020304" pitchFamily="18" charset="0"/>
              </a:rPr>
              <a:t>Problem Domain</a:t>
            </a:r>
          </a:p>
          <a:p>
            <a:pPr marL="514350" indent="-514350">
              <a:buFont typeface="+mj-lt"/>
              <a:buAutoNum type="arabicPeriod"/>
            </a:pPr>
            <a:r>
              <a:rPr lang="en-IN" sz="3100" dirty="0">
                <a:effectLst/>
                <a:latin typeface="Times New Roman" panose="02020603050405020304" pitchFamily="18" charset="0"/>
                <a:ea typeface="Times New Roman" panose="02020603050405020304" pitchFamily="18" charset="0"/>
                <a:cs typeface="Times New Roman" panose="02020603050405020304" pitchFamily="18" charset="0"/>
              </a:rPr>
              <a:t>Introduction of </a:t>
            </a:r>
            <a:r>
              <a:rPr lang="en-IN" sz="3100" dirty="0">
                <a:latin typeface="Times New Roman" panose="02020603050405020304" pitchFamily="18" charset="0"/>
                <a:ea typeface="Times New Roman" panose="02020603050405020304" pitchFamily="18" charset="0"/>
                <a:cs typeface="Times New Roman" panose="02020603050405020304" pitchFamily="18" charset="0"/>
              </a:rPr>
              <a:t>Betel</a:t>
            </a:r>
            <a:r>
              <a:rPr lang="en-IN" sz="3100" dirty="0">
                <a:effectLst/>
                <a:latin typeface="Times New Roman" panose="02020603050405020304" pitchFamily="18" charset="0"/>
                <a:ea typeface="Times New Roman" panose="02020603050405020304" pitchFamily="18" charset="0"/>
                <a:cs typeface="Times New Roman" panose="02020603050405020304" pitchFamily="18" charset="0"/>
              </a:rPr>
              <a:t>nuts</a:t>
            </a:r>
          </a:p>
          <a:p>
            <a:pPr marL="514350" indent="-514350">
              <a:buFont typeface="+mj-lt"/>
              <a:buAutoNum type="arabicPeriod"/>
            </a:pPr>
            <a:r>
              <a:rPr lang="en-IN" sz="3100" dirty="0">
                <a:latin typeface="Times New Roman" panose="02020603050405020304" pitchFamily="18" charset="0"/>
                <a:cs typeface="Times New Roman" panose="02020603050405020304" pitchFamily="18" charset="0"/>
              </a:rPr>
              <a:t>Factors responsible for growing Betelnuts</a:t>
            </a:r>
            <a:endParaRPr lang="en-US" sz="31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3100" dirty="0">
                <a:latin typeface="Times New Roman" panose="02020603050405020304" pitchFamily="18" charset="0"/>
                <a:cs typeface="Times New Roman" panose="02020603050405020304" pitchFamily="18" charset="0"/>
              </a:rPr>
              <a:t>Process of Data Analysis </a:t>
            </a:r>
          </a:p>
          <a:p>
            <a:pPr marL="514350" indent="-514350">
              <a:buFont typeface="+mj-lt"/>
              <a:buAutoNum type="arabicPeriod"/>
            </a:pPr>
            <a:r>
              <a:rPr lang="en-IN" sz="3100" dirty="0">
                <a:effectLst/>
                <a:latin typeface="Times New Roman" panose="02020603050405020304" pitchFamily="18" charset="0"/>
                <a:ea typeface="Times New Roman" panose="02020603050405020304" pitchFamily="18" charset="0"/>
                <a:cs typeface="Times New Roman" panose="02020603050405020304" pitchFamily="18" charset="0"/>
              </a:rPr>
              <a:t>Dataset Attributes</a:t>
            </a:r>
          </a:p>
          <a:p>
            <a:pPr marL="514350" indent="-514350">
              <a:buFont typeface="+mj-lt"/>
              <a:buAutoNum type="arabicPeriod"/>
            </a:pPr>
            <a:r>
              <a:rPr lang="en-IN" sz="3100" dirty="0">
                <a:latin typeface="Times New Roman" panose="02020603050405020304" pitchFamily="18" charset="0"/>
                <a:ea typeface="Times New Roman" panose="02020603050405020304" pitchFamily="18" charset="0"/>
                <a:cs typeface="Times New Roman" panose="02020603050405020304" pitchFamily="18" charset="0"/>
              </a:rPr>
              <a:t>Tableau Description </a:t>
            </a:r>
            <a:endParaRPr lang="en-IN" sz="31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sz="3100" dirty="0">
                <a:latin typeface="Times New Roman" panose="02020603050405020304" pitchFamily="18" charset="0"/>
                <a:cs typeface="Times New Roman" panose="02020603050405020304" pitchFamily="18" charset="0"/>
              </a:rPr>
              <a:t>Implementation and Result Discussion</a:t>
            </a:r>
          </a:p>
          <a:p>
            <a:pPr marL="514350" indent="-514350">
              <a:buFont typeface="+mj-lt"/>
              <a:buAutoNum type="arabicPeriod"/>
            </a:pPr>
            <a:r>
              <a:rPr lang="en-IN" sz="3100" dirty="0">
                <a:latin typeface="Times New Roman" panose="02020603050405020304" pitchFamily="18" charset="0"/>
                <a:cs typeface="Times New Roman" panose="02020603050405020304" pitchFamily="18" charset="0"/>
              </a:rPr>
              <a:t>References</a:t>
            </a:r>
          </a:p>
          <a:p>
            <a:pPr marL="0" indent="0">
              <a:buNone/>
            </a:pPr>
            <a:endParaRPr lang="en-IN" dirty="0"/>
          </a:p>
        </p:txBody>
      </p:sp>
    </p:spTree>
    <p:extLst>
      <p:ext uri="{BB962C8B-B14F-4D97-AF65-F5344CB8AC3E}">
        <p14:creationId xmlns:p14="http://schemas.microsoft.com/office/powerpoint/2010/main" val="2298389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D1E442-D92E-444A-8E6B-EC3D860D8D13}"/>
              </a:ext>
            </a:extLst>
          </p:cNvPr>
          <p:cNvSpPr txBox="1"/>
          <p:nvPr/>
        </p:nvSpPr>
        <p:spPr>
          <a:xfrm>
            <a:off x="294073" y="318052"/>
            <a:ext cx="9273955" cy="1200329"/>
          </a:xfrm>
          <a:prstGeom prst="rect">
            <a:avLst/>
          </a:prstGeom>
          <a:noFill/>
        </p:spPr>
        <p:txBody>
          <a:bodyPr wrap="square">
            <a:spAutoFit/>
          </a:bodyPr>
          <a:lstStyle/>
          <a:p>
            <a:r>
              <a:rPr lang="en-IN" sz="3600" dirty="0">
                <a:latin typeface="Times New Roman" panose="02020603050405020304" pitchFamily="18" charset="0"/>
                <a:cs typeface="Times New Roman" panose="02020603050405020304" pitchFamily="18" charset="0"/>
              </a:rPr>
              <a:t>     Abstract:</a:t>
            </a:r>
          </a:p>
          <a:p>
            <a:r>
              <a:rPr lang="en-IN" sz="3600" dirty="0">
                <a:latin typeface="Times New Roman" panose="02020603050405020304" pitchFamily="18" charset="0"/>
                <a:cs typeface="Times New Roman" panose="02020603050405020304" pitchFamily="18" charset="0"/>
              </a:rPr>
              <a:t>          </a:t>
            </a:r>
          </a:p>
        </p:txBody>
      </p:sp>
      <p:sp>
        <p:nvSpPr>
          <p:cNvPr id="5" name="TextBox 4">
            <a:extLst>
              <a:ext uri="{FF2B5EF4-FFF2-40B4-BE49-F238E27FC236}">
                <a16:creationId xmlns:a16="http://schemas.microsoft.com/office/drawing/2014/main" id="{D4D7FD4C-20D4-44E7-B8C4-A5FEDA21426A}"/>
              </a:ext>
            </a:extLst>
          </p:cNvPr>
          <p:cNvSpPr txBox="1"/>
          <p:nvPr/>
        </p:nvSpPr>
        <p:spPr>
          <a:xfrm>
            <a:off x="1818861" y="1143000"/>
            <a:ext cx="8895522" cy="5062924"/>
          </a:xfrm>
          <a:prstGeom prst="rect">
            <a:avLst/>
          </a:prstGeom>
          <a:noFill/>
        </p:spPr>
        <p:txBody>
          <a:bodyPr wrap="square">
            <a:spAutoFit/>
          </a:bodyPr>
          <a:lstStyle/>
          <a:p>
            <a:pPr marL="342900" indent="-342900" algn="just">
              <a:buFont typeface="Arial" panose="020B0604020202020204" pitchFamily="34" charset="0"/>
              <a:buChar char="•"/>
            </a:pPr>
            <a:endParaRPr lang="en-IN" sz="19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19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1900" dirty="0">
                <a:latin typeface="Times New Roman" panose="02020603050405020304" pitchFamily="18" charset="0"/>
                <a:cs typeface="Times New Roman" panose="02020603050405020304" pitchFamily="18" charset="0"/>
              </a:rPr>
              <a:t>The key work done here  is emphasised on selling of Betelnuts and identity the trends in the given dataset or record set . </a:t>
            </a:r>
          </a:p>
          <a:p>
            <a:pPr marL="285750" indent="-285750" algn="just">
              <a:buFont typeface="Arial" panose="020B0604020202020204" pitchFamily="34" charset="0"/>
              <a:buChar char="•"/>
            </a:pPr>
            <a:r>
              <a:rPr lang="en-IN" sz="1900" dirty="0">
                <a:latin typeface="Times New Roman" panose="02020603050405020304" pitchFamily="18" charset="0"/>
                <a:cs typeface="Times New Roman" panose="02020603050405020304" pitchFamily="18" charset="0"/>
              </a:rPr>
              <a:t> The trends obtained mainly provides us interpretations which the data                                                                                                                                                                                                                   </a:t>
            </a:r>
          </a:p>
          <a:p>
            <a:pPr algn="just"/>
            <a:r>
              <a:rPr lang="en-IN" sz="1900" dirty="0">
                <a:latin typeface="Times New Roman" panose="02020603050405020304" pitchFamily="18" charset="0"/>
                <a:cs typeface="Times New Roman" panose="02020603050405020304" pitchFamily="18" charset="0"/>
              </a:rPr>
              <a:t>      wanted to  convey or indicate.</a:t>
            </a:r>
          </a:p>
          <a:p>
            <a:pPr marL="342900" indent="-342900" algn="just">
              <a:buFont typeface="Arial" panose="020B0604020202020204" pitchFamily="34" charset="0"/>
              <a:buChar char="•"/>
            </a:pPr>
            <a:r>
              <a:rPr lang="en-IN" sz="1900" dirty="0">
                <a:latin typeface="Times New Roman" panose="02020603050405020304" pitchFamily="18" charset="0"/>
                <a:cs typeface="Times New Roman" panose="02020603050405020304" pitchFamily="18" charset="0"/>
              </a:rPr>
              <a:t>The problem here is mainly applying Data Analysis at local level in various  fields especially  Agricultural field where more work has to be done .</a:t>
            </a:r>
          </a:p>
          <a:p>
            <a:pPr marL="342900" indent="-342900" algn="just">
              <a:buFont typeface="Arial" panose="020B0604020202020204" pitchFamily="34" charset="0"/>
              <a:buChar char="•"/>
            </a:pP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The research work aims to compress the large real-time dataset into their insights with proper procedure.</a:t>
            </a:r>
          </a:p>
          <a:p>
            <a:pPr marL="342900" indent="-342900" algn="just">
              <a:buFont typeface="Arial" panose="020B0604020202020204" pitchFamily="34" charset="0"/>
              <a:buChar char="•"/>
            </a:pP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It’s a clear demonstration of Data Analysis process with proper results and their interpretations which we have estimated based on the dataset.</a:t>
            </a:r>
          </a:p>
          <a:p>
            <a:pPr marL="342900" indent="-342900" algn="just">
              <a:buFont typeface="Arial" panose="020B0604020202020204" pitchFamily="34" charset="0"/>
              <a:buChar char="•"/>
            </a:pP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This paper was created with a motto to demonstrate a clear idea about data analytics on a simple but larger dataset of Betelnuts selling across  the country in current year 2020.</a:t>
            </a:r>
          </a:p>
          <a:p>
            <a:pPr marL="342900" indent="-342900" algn="just">
              <a:buFont typeface="Arial" panose="020B0604020202020204" pitchFamily="34" charset="0"/>
              <a:buChar char="•"/>
            </a:pPr>
            <a:endParaRPr lang="en-IN" sz="1900" dirty="0">
              <a:latin typeface="Times New Roman" panose="02020603050405020304" pitchFamily="18" charset="0"/>
              <a:cs typeface="Times New Roman" panose="02020603050405020304" pitchFamily="18" charset="0"/>
            </a:endParaRPr>
          </a:p>
          <a:p>
            <a:pPr marL="342900" indent="-342900" algn="just">
              <a:buAutoNum type="arabicPeriod"/>
            </a:pPr>
            <a:endParaRPr lang="en-IN"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2099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0AC6B0-803E-41BC-B570-E6DBF6EDAAA4}"/>
              </a:ext>
            </a:extLst>
          </p:cNvPr>
          <p:cNvSpPr txBox="1"/>
          <p:nvPr/>
        </p:nvSpPr>
        <p:spPr>
          <a:xfrm>
            <a:off x="596348" y="218661"/>
            <a:ext cx="11231217" cy="5755422"/>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Related Work:</a:t>
            </a:r>
            <a:r>
              <a:rPr lang="en-US" sz="1800" dirty="0">
                <a:effectLst/>
                <a:latin typeface="Times New Roman" panose="02020603050405020304" pitchFamily="18" charset="0"/>
                <a:ea typeface="SimSun" panose="02010600030101010101" pitchFamily="2" charset="-122"/>
              </a:rPr>
              <a:t> </a:t>
            </a:r>
          </a:p>
          <a:p>
            <a:endParaRPr lang="en-US" dirty="0">
              <a:solidFill>
                <a:srgbClr val="222222"/>
              </a:solidFill>
              <a:latin typeface="Times New Roman" panose="02020603050405020304" pitchFamily="18" charset="0"/>
              <a:ea typeface="SimSun" panose="02010600030101010101" pitchFamily="2" charset="-122"/>
            </a:endParaRPr>
          </a:p>
          <a:p>
            <a:pPr marL="285750" indent="-285750">
              <a:buFont typeface="Arial" panose="020B0604020202020204" pitchFamily="34" charset="0"/>
              <a:buChar char="•"/>
            </a:pPr>
            <a:r>
              <a:rPr lang="en-US" dirty="0">
                <a:solidFill>
                  <a:srgbClr val="222222"/>
                </a:solidFill>
                <a:latin typeface="Times New Roman" panose="02020603050405020304" pitchFamily="18" charset="0"/>
                <a:ea typeface="SimSun" panose="02010600030101010101" pitchFamily="2" charset="-122"/>
              </a:rPr>
              <a:t>   </a:t>
            </a:r>
            <a:r>
              <a:rPr lang="en-US" sz="1800" dirty="0" err="1">
                <a:solidFill>
                  <a:srgbClr val="222222"/>
                </a:solidFill>
                <a:effectLst/>
                <a:latin typeface="Times New Roman" panose="02020603050405020304" pitchFamily="18" charset="0"/>
                <a:ea typeface="SimSun" panose="02010600030101010101" pitchFamily="2" charset="-122"/>
              </a:rPr>
              <a:t>Baeder</a:t>
            </a:r>
            <a:r>
              <a:rPr lang="en-US" sz="1800" dirty="0">
                <a:solidFill>
                  <a:srgbClr val="222222"/>
                </a:solidFill>
                <a:effectLst/>
                <a:latin typeface="Times New Roman" panose="02020603050405020304" pitchFamily="18" charset="0"/>
                <a:ea typeface="SimSun" panose="02010600030101010101" pitchFamily="2" charset="-122"/>
              </a:rPr>
              <a:t> F. et al. [1] discussed Description logic is a family of knowledge representation formalism that goes down from semantic networks and frames via the system Kl-one. During the last decade, it has been shown that the important reasoning problems in a variety of description logic can be distinguished using tableau-like algorithms.</a:t>
            </a:r>
          </a:p>
          <a:p>
            <a:r>
              <a:rPr lang="en-US" sz="1800" dirty="0">
                <a:solidFill>
                  <a:srgbClr val="222222"/>
                </a:solidFill>
                <a:effectLst/>
                <a:latin typeface="Times New Roman" panose="02020603050405020304" pitchFamily="18" charset="0"/>
                <a:ea typeface="SimSun" panose="02010600030101010101" pitchFamily="2" charset="-122"/>
              </a:rPr>
              <a:t> </a:t>
            </a:r>
          </a:p>
          <a:p>
            <a:pPr marL="285750" indent="-285750">
              <a:buFont typeface="Arial" panose="020B0604020202020204" pitchFamily="34" charset="0"/>
              <a:buChar char="•"/>
            </a:pPr>
            <a:r>
              <a:rPr lang="en-US" sz="1800" dirty="0">
                <a:solidFill>
                  <a:srgbClr val="222222"/>
                </a:solidFill>
                <a:effectLst/>
                <a:latin typeface="Times New Roman" panose="02020603050405020304" pitchFamily="18" charset="0"/>
                <a:ea typeface="SimSun" panose="02010600030101010101" pitchFamily="2" charset="-122"/>
              </a:rPr>
              <a:t>Akhtar et al [4] have investigated Data analytics and visualization using Tableau utilitarian for COVID-19 (Coronavirus). A huge opportunity provided to use this data and to turn these opportunities into reality. At this time spread of COVID-19, peoples must be made available with reliable, trustworthy information. At this time tableau played an important role.</a:t>
            </a:r>
          </a:p>
          <a:p>
            <a:endParaRPr lang="en-US" sz="1800" dirty="0">
              <a:solidFill>
                <a:srgbClr val="222222"/>
              </a:solidFill>
              <a:effectLst/>
              <a:latin typeface="Times New Roman" panose="02020603050405020304" pitchFamily="18" charset="0"/>
              <a:ea typeface="SimSun" panose="02010600030101010101" pitchFamily="2" charset="-122"/>
            </a:endParaRPr>
          </a:p>
          <a:p>
            <a:pPr marL="285750" indent="-285750">
              <a:buFont typeface="Arial" panose="020B0604020202020204" pitchFamily="34" charset="0"/>
              <a:buChar char="•"/>
            </a:pPr>
            <a:r>
              <a:rPr lang="en-US" sz="1800" dirty="0">
                <a:solidFill>
                  <a:srgbClr val="222222"/>
                </a:solidFill>
                <a:effectLst/>
                <a:latin typeface="Times New Roman" panose="02020603050405020304" pitchFamily="18" charset="0"/>
                <a:ea typeface="SimSun" panose="02010600030101010101" pitchFamily="2" charset="-122"/>
              </a:rPr>
              <a:t> In April 2014, </a:t>
            </a:r>
            <a:r>
              <a:rPr lang="en-US" sz="1800" dirty="0" err="1">
                <a:solidFill>
                  <a:srgbClr val="222222"/>
                </a:solidFill>
                <a:effectLst/>
                <a:latin typeface="Times New Roman" panose="02020603050405020304" pitchFamily="18" charset="0"/>
                <a:ea typeface="SimSun" panose="02010600030101010101" pitchFamily="2" charset="-122"/>
              </a:rPr>
              <a:t>Grolemund</a:t>
            </a:r>
            <a:r>
              <a:rPr lang="en-US" sz="1800" dirty="0">
                <a:solidFill>
                  <a:srgbClr val="222222"/>
                </a:solidFill>
                <a:effectLst/>
                <a:latin typeface="Times New Roman" panose="02020603050405020304" pitchFamily="18" charset="0"/>
                <a:ea typeface="SimSun" panose="02010600030101010101" pitchFamily="2" charset="-122"/>
              </a:rPr>
              <a:t> G. and Wickham H. [5] investigated “A Cognitive Interpretation  in Data Analysis”, the current paper has explained the data analysis process in the form of a scientific model. In this, it has been argued that data analysis is primarily a procedure to develop understanding because it includes several processes. </a:t>
            </a:r>
          </a:p>
          <a:p>
            <a:endParaRPr lang="en-US" sz="1800" dirty="0">
              <a:solidFill>
                <a:srgbClr val="222222"/>
              </a:solidFill>
              <a:effectLst/>
              <a:latin typeface="Times New Roman" panose="02020603050405020304" pitchFamily="18" charset="0"/>
              <a:ea typeface="SimSun" panose="02010600030101010101" pitchFamily="2" charset="-122"/>
            </a:endParaRPr>
          </a:p>
          <a:p>
            <a:pPr marL="285750" indent="-285750">
              <a:buFont typeface="Arial" panose="020B0604020202020204" pitchFamily="34" charset="0"/>
              <a:buChar char="•"/>
            </a:pPr>
            <a:r>
              <a:rPr lang="en-US" sz="1800" dirty="0">
                <a:solidFill>
                  <a:srgbClr val="222222"/>
                </a:solidFill>
                <a:effectLst/>
                <a:latin typeface="Times New Roman" panose="02020603050405020304" pitchFamily="18" charset="0"/>
                <a:ea typeface="SimSun" panose="02010600030101010101" pitchFamily="2" charset="-122"/>
              </a:rPr>
              <a:t> In 1994, Susan </a:t>
            </a:r>
            <a:r>
              <a:rPr lang="en-US" sz="1800" dirty="0" err="1">
                <a:solidFill>
                  <a:srgbClr val="222222"/>
                </a:solidFill>
                <a:effectLst/>
                <a:latin typeface="Times New Roman" panose="02020603050405020304" pitchFamily="18" charset="0"/>
                <a:ea typeface="SimSun" panose="02010600030101010101" pitchFamily="2" charset="-122"/>
              </a:rPr>
              <a:t>Spiggle</a:t>
            </a:r>
            <a:r>
              <a:rPr lang="en-US" sz="1800" dirty="0">
                <a:solidFill>
                  <a:srgbClr val="222222"/>
                </a:solidFill>
                <a:effectLst/>
                <a:latin typeface="Times New Roman" panose="02020603050405020304" pitchFamily="18" charset="0"/>
                <a:ea typeface="SimSun" panose="02010600030101010101" pitchFamily="2" charset="-122"/>
              </a:rPr>
              <a:t> [6] has investigated on Analysis and Interpretation of Qualitative Data in Consumer Research and explained the work done by him in the field of qualitative data analysis. </a:t>
            </a:r>
          </a:p>
          <a:p>
            <a:pPr marL="285750" indent="-285750">
              <a:buFont typeface="Arial" panose="020B0604020202020204" pitchFamily="34" charset="0"/>
              <a:buChar char="•"/>
            </a:pPr>
            <a:endParaRPr lang="en-US" b="1" dirty="0">
              <a:solidFill>
                <a:srgbClr val="222222"/>
              </a:solidFill>
              <a:latin typeface="Times New Roman" panose="02020603050405020304" pitchFamily="18" charset="0"/>
              <a:ea typeface="SimSun" panose="02010600030101010101" pitchFamily="2" charset="-122"/>
              <a:cs typeface="Times New Roman" panose="02020603050405020304" pitchFamily="18" charset="0"/>
            </a:endParaRPr>
          </a:p>
          <a:p>
            <a:pPr marL="285750" indent="-285750">
              <a:buFont typeface="Arial" panose="020B0604020202020204" pitchFamily="34" charset="0"/>
              <a:buChar char="•"/>
            </a:pPr>
            <a:endParaRPr lang="en-US" sz="1900" b="1" dirty="0">
              <a:solidFill>
                <a:srgbClr val="222222"/>
              </a:solidFill>
              <a:latin typeface="Times New Roman" panose="02020603050405020304" pitchFamily="18" charset="0"/>
              <a:ea typeface="SimSun" panose="02010600030101010101" pitchFamily="2" charset="-122"/>
              <a:cs typeface="Times New Roman" panose="02020603050405020304" pitchFamily="18" charset="0"/>
            </a:endParaRPr>
          </a:p>
          <a:p>
            <a:r>
              <a:rPr lang="en-IN" sz="19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002957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D71C37B-CBD9-49F6-AD36-F81E394EC5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437" y="3083680"/>
            <a:ext cx="10955045" cy="319824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8F62A13-5319-4DC5-A040-6AC30884B4F2}"/>
              </a:ext>
            </a:extLst>
          </p:cNvPr>
          <p:cNvSpPr txBox="1"/>
          <p:nvPr/>
        </p:nvSpPr>
        <p:spPr>
          <a:xfrm>
            <a:off x="621437" y="159804"/>
            <a:ext cx="10955045" cy="2923877"/>
          </a:xfrm>
          <a:prstGeom prst="rect">
            <a:avLst/>
          </a:prstGeom>
          <a:noFill/>
        </p:spPr>
        <p:txBody>
          <a:bodyPr wrap="square" rtlCol="0">
            <a:spAutoFit/>
          </a:bodyPr>
          <a:lstStyle/>
          <a:p>
            <a:r>
              <a:rPr lang="en-IN" sz="3200" b="1" dirty="0">
                <a:latin typeface="Times New Roman" panose="02020603050405020304" pitchFamily="18" charset="0"/>
                <a:ea typeface="MingLiU_HKSCS-ExtB" panose="02020500000000000000" pitchFamily="18" charset="-120"/>
                <a:cs typeface="Times New Roman" panose="02020603050405020304" pitchFamily="18" charset="0"/>
              </a:rPr>
              <a:t>Introduction to Data Analysis</a:t>
            </a:r>
            <a:br>
              <a:rPr lang="en-IN" sz="3200" b="1" dirty="0">
                <a:latin typeface="Times New Roman" panose="02020603050405020304" pitchFamily="18" charset="0"/>
                <a:ea typeface="MingLiU_HKSCS-ExtB" panose="02020500000000000000" pitchFamily="18" charset="-120"/>
                <a:cs typeface="Times New Roman" panose="02020603050405020304" pitchFamily="18" charset="0"/>
              </a:rPr>
            </a:br>
            <a:r>
              <a:rPr lang="en-IN" sz="3200" b="1" dirty="0">
                <a:latin typeface="Times New Roman" panose="02020603050405020304" pitchFamily="18" charset="0"/>
                <a:ea typeface="MingLiU_HKSCS-ExtB" panose="02020500000000000000" pitchFamily="18" charset="-120"/>
                <a:cs typeface="Times New Roman" panose="02020603050405020304" pitchFamily="18" charset="0"/>
              </a:rPr>
              <a:t>	</a:t>
            </a:r>
            <a:r>
              <a:rPr lang="en-US" sz="2000" dirty="0">
                <a:latin typeface="Times New Roman" panose="02020603050405020304" pitchFamily="18" charset="0"/>
                <a:ea typeface="MingLiU_HKSCS-ExtB" panose="02020500000000000000" pitchFamily="18" charset="-120"/>
                <a:cs typeface="Times New Roman" panose="02020603050405020304" pitchFamily="18" charset="0"/>
              </a:rPr>
              <a:t>D</a:t>
            </a:r>
            <a:r>
              <a:rPr lang="en-US" sz="2000" dirty="0">
                <a:latin typeface="Times New Roman" panose="02020603050405020304" pitchFamily="18" charset="0"/>
                <a:cs typeface="Times New Roman" panose="02020603050405020304" pitchFamily="18" charset="0"/>
              </a:rPr>
              <a:t>ata analysis is a process used for reducing data to a story and interpreting and modelling it to derive insights. The data analysis process helps in reducing a large chunk of data into smaller fragments, which makes sense.</a:t>
            </a:r>
            <a:br>
              <a:rPr lang="en-US" sz="2000"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It’s</a:t>
            </a:r>
            <a:r>
              <a:rPr lang="en-US" sz="2000" b="1" dirty="0">
                <a:latin typeface="Times New Roman" panose="02020603050405020304" pitchFamily="18" charset="0"/>
                <a:cs typeface="Times New Roman" panose="02020603050405020304" pitchFamily="18" charset="0"/>
              </a:rPr>
              <a:t> process of evaluation of  data using analytical and logical reasoning to examine each component of the data provided , so as to get a perfect or semiperfect interpretation towards obtained  trend.</a:t>
            </a:r>
            <a:endParaRPr lang="en-IN" sz="2000" dirty="0"/>
          </a:p>
        </p:txBody>
      </p:sp>
    </p:spTree>
    <p:extLst>
      <p:ext uri="{BB962C8B-B14F-4D97-AF65-F5344CB8AC3E}">
        <p14:creationId xmlns:p14="http://schemas.microsoft.com/office/powerpoint/2010/main" val="2347898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5EB411-399D-40E6-AA07-84095DCE6D3A}"/>
              </a:ext>
            </a:extLst>
          </p:cNvPr>
          <p:cNvSpPr txBox="1"/>
          <p:nvPr/>
        </p:nvSpPr>
        <p:spPr>
          <a:xfrm>
            <a:off x="530800" y="319495"/>
            <a:ext cx="6307322" cy="523220"/>
          </a:xfrm>
          <a:prstGeom prst="rect">
            <a:avLst/>
          </a:prstGeom>
          <a:noFill/>
        </p:spPr>
        <p:txBody>
          <a:bodyPr wrap="square" rtlCol="0">
            <a:spAutoFit/>
          </a:bodyPr>
          <a:lstStyle/>
          <a:p>
            <a:r>
              <a:rPr lang="en-IN" sz="2800" b="1" dirty="0">
                <a:ln w="0"/>
                <a:latin typeface="Times New Roman" panose="02020603050405020304" pitchFamily="18" charset="0"/>
                <a:cs typeface="Times New Roman" panose="02020603050405020304" pitchFamily="18" charset="0"/>
              </a:rPr>
              <a:t>Process of Data Analysis </a:t>
            </a:r>
          </a:p>
        </p:txBody>
      </p:sp>
      <p:sp>
        <p:nvSpPr>
          <p:cNvPr id="3" name="TextBox 2">
            <a:extLst>
              <a:ext uri="{FF2B5EF4-FFF2-40B4-BE49-F238E27FC236}">
                <a16:creationId xmlns:a16="http://schemas.microsoft.com/office/drawing/2014/main" id="{6BEB43DD-81A4-442D-8E22-408F18E8747B}"/>
              </a:ext>
            </a:extLst>
          </p:cNvPr>
          <p:cNvSpPr txBox="1"/>
          <p:nvPr/>
        </p:nvSpPr>
        <p:spPr>
          <a:xfrm>
            <a:off x="520861" y="1180618"/>
            <a:ext cx="9780607" cy="923330"/>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Following are the objectives of  our project:-</a:t>
            </a:r>
          </a:p>
          <a:p>
            <a:r>
              <a:rPr lang="en-IN" dirty="0">
                <a:latin typeface="Times New Roman" panose="02020603050405020304" pitchFamily="18" charset="0"/>
                <a:cs typeface="Times New Roman" panose="02020603050405020304" pitchFamily="18" charset="0"/>
              </a:rPr>
              <a:t>   1. To analyse the raw data before cleaning.</a:t>
            </a:r>
          </a:p>
          <a:p>
            <a:r>
              <a:rPr lang="en-IN" dirty="0">
                <a:latin typeface="Times New Roman" panose="02020603050405020304" pitchFamily="18" charset="0"/>
                <a:cs typeface="Times New Roman" panose="02020603050405020304" pitchFamily="18" charset="0"/>
              </a:rPr>
              <a:t>   2. To clean the raw data given using various norms and aspects provided.</a:t>
            </a:r>
          </a:p>
        </p:txBody>
      </p:sp>
      <p:pic>
        <p:nvPicPr>
          <p:cNvPr id="6" name="Picture 5">
            <a:extLst>
              <a:ext uri="{FF2B5EF4-FFF2-40B4-BE49-F238E27FC236}">
                <a16:creationId xmlns:a16="http://schemas.microsoft.com/office/drawing/2014/main" id="{FC07351A-0626-4D9E-AAFF-395A2A243460}"/>
              </a:ext>
            </a:extLst>
          </p:cNvPr>
          <p:cNvPicPr>
            <a:picLocks noChangeAspect="1"/>
          </p:cNvPicPr>
          <p:nvPr/>
        </p:nvPicPr>
        <p:blipFill>
          <a:blip r:embed="rId2"/>
          <a:stretch>
            <a:fillRect/>
          </a:stretch>
        </p:blipFill>
        <p:spPr>
          <a:xfrm>
            <a:off x="1615290" y="2117589"/>
            <a:ext cx="8686178" cy="3908307"/>
          </a:xfrm>
          <a:prstGeom prst="rect">
            <a:avLst/>
          </a:prstGeom>
        </p:spPr>
      </p:pic>
      <p:sp>
        <p:nvSpPr>
          <p:cNvPr id="4" name="TextBox 3">
            <a:extLst>
              <a:ext uri="{FF2B5EF4-FFF2-40B4-BE49-F238E27FC236}">
                <a16:creationId xmlns:a16="http://schemas.microsoft.com/office/drawing/2014/main" id="{2B008569-3A74-4F68-A52E-55A95ED8C7C0}"/>
              </a:ext>
            </a:extLst>
          </p:cNvPr>
          <p:cNvSpPr txBox="1"/>
          <p:nvPr/>
        </p:nvSpPr>
        <p:spPr>
          <a:xfrm>
            <a:off x="3677412" y="6138395"/>
            <a:ext cx="4837176"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Data Analysis Process</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338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BB4069D-BABB-4F7F-8747-820F3F021575}"/>
              </a:ext>
            </a:extLst>
          </p:cNvPr>
          <p:cNvSpPr/>
          <p:nvPr/>
        </p:nvSpPr>
        <p:spPr>
          <a:xfrm>
            <a:off x="10410472" y="568170"/>
            <a:ext cx="1361321" cy="989862"/>
          </a:xfrm>
          <a:prstGeom prst="rect">
            <a:avLst/>
          </a:prstGeom>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C8CB1B1B-C1EF-482B-ACC1-C7DDAB9FC1D0}"/>
              </a:ext>
            </a:extLst>
          </p:cNvPr>
          <p:cNvSpPr/>
          <p:nvPr/>
        </p:nvSpPr>
        <p:spPr>
          <a:xfrm>
            <a:off x="10525739" y="3720493"/>
            <a:ext cx="1148164" cy="765104"/>
          </a:xfrm>
          <a:prstGeom prst="rect">
            <a:avLst/>
          </a:prstGeom>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11C73CF0-08C0-4E98-A207-DEA29BBA3255}"/>
              </a:ext>
            </a:extLst>
          </p:cNvPr>
          <p:cNvSpPr/>
          <p:nvPr/>
        </p:nvSpPr>
        <p:spPr>
          <a:xfrm>
            <a:off x="8940395" y="4833882"/>
            <a:ext cx="1524479" cy="989862"/>
          </a:xfrm>
          <a:prstGeom prst="rect">
            <a:avLst/>
          </a:prstGeom>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338E29D5-4AAF-4032-9A1F-F0F856E8B3FF}"/>
              </a:ext>
            </a:extLst>
          </p:cNvPr>
          <p:cNvSpPr/>
          <p:nvPr/>
        </p:nvSpPr>
        <p:spPr>
          <a:xfrm>
            <a:off x="5457309" y="1887415"/>
            <a:ext cx="1174323" cy="989862"/>
          </a:xfrm>
          <a:prstGeom prst="rect">
            <a:avLst/>
          </a:prstGeom>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C94D7C18-1615-4A74-B671-9CC6C035D23E}"/>
              </a:ext>
            </a:extLst>
          </p:cNvPr>
          <p:cNvSpPr/>
          <p:nvPr/>
        </p:nvSpPr>
        <p:spPr>
          <a:xfrm>
            <a:off x="6596690" y="4833882"/>
            <a:ext cx="1524479" cy="989862"/>
          </a:xfrm>
          <a:prstGeom prst="rect">
            <a:avLst/>
          </a:prstGeom>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0E9B4422-965D-483B-AB3A-F5E1808046B7}"/>
              </a:ext>
            </a:extLst>
          </p:cNvPr>
          <p:cNvSpPr/>
          <p:nvPr/>
        </p:nvSpPr>
        <p:spPr>
          <a:xfrm>
            <a:off x="7246159" y="1873191"/>
            <a:ext cx="1174323" cy="989862"/>
          </a:xfrm>
          <a:prstGeom prst="rect">
            <a:avLst/>
          </a:prstGeom>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423D76E9-8665-456B-9EE0-8AE5074AC62B}"/>
              </a:ext>
            </a:extLst>
          </p:cNvPr>
          <p:cNvSpPr/>
          <p:nvPr/>
        </p:nvSpPr>
        <p:spPr>
          <a:xfrm>
            <a:off x="9051315" y="1873191"/>
            <a:ext cx="1113632" cy="989862"/>
          </a:xfrm>
          <a:prstGeom prst="rect">
            <a:avLst/>
          </a:prstGeom>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E55EB0ED-3785-4920-B337-DBC17121BE14}"/>
              </a:ext>
            </a:extLst>
          </p:cNvPr>
          <p:cNvSpPr txBox="1"/>
          <p:nvPr/>
        </p:nvSpPr>
        <p:spPr>
          <a:xfrm>
            <a:off x="10467785" y="674699"/>
            <a:ext cx="1231043" cy="830997"/>
          </a:xfrm>
          <a:prstGeom prst="rect">
            <a:avLst/>
          </a:prstGeom>
          <a:ln>
            <a:no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1600" dirty="0">
                <a:latin typeface="Times New Roman" panose="02020603050405020304" pitchFamily="18" charset="0"/>
                <a:cs typeface="Times New Roman" panose="02020603050405020304" pitchFamily="18" charset="0"/>
              </a:rPr>
              <a:t>Exploratory Data Analysis</a:t>
            </a:r>
            <a:endParaRPr lang="en-IN" sz="16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B225ECE7-C390-4AC1-B3B0-001044F4A97D}"/>
              </a:ext>
            </a:extLst>
          </p:cNvPr>
          <p:cNvSpPr txBox="1"/>
          <p:nvPr/>
        </p:nvSpPr>
        <p:spPr>
          <a:xfrm>
            <a:off x="10549479" y="3819229"/>
            <a:ext cx="1098029" cy="584775"/>
          </a:xfrm>
          <a:prstGeom prst="rect">
            <a:avLst/>
          </a:prstGeom>
          <a:ln>
            <a:no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1600" dirty="0">
                <a:latin typeface="Times New Roman" panose="02020603050405020304" pitchFamily="18" charset="0"/>
                <a:cs typeface="Times New Roman" panose="02020603050405020304" pitchFamily="18" charset="0"/>
              </a:rPr>
              <a:t>Model &amp; Algorithm</a:t>
            </a:r>
            <a:endParaRPr lang="en-IN" sz="16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ECFA8A27-A91D-4888-9743-7D75FDBBBC54}"/>
              </a:ext>
            </a:extLst>
          </p:cNvPr>
          <p:cNvSpPr txBox="1"/>
          <p:nvPr/>
        </p:nvSpPr>
        <p:spPr>
          <a:xfrm>
            <a:off x="8968697" y="4928274"/>
            <a:ext cx="1471948" cy="830997"/>
          </a:xfrm>
          <a:prstGeom prst="rect">
            <a:avLst/>
          </a:prstGeom>
          <a:ln>
            <a:no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1600" dirty="0">
                <a:latin typeface="Times New Roman" panose="02020603050405020304" pitchFamily="18" charset="0"/>
                <a:cs typeface="Times New Roman" panose="02020603050405020304" pitchFamily="18" charset="0"/>
              </a:rPr>
              <a:t>Communicate Visualize Report</a:t>
            </a:r>
            <a:endParaRPr lang="en-IN" sz="1600"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B928697C-9957-45D6-9B89-10F232BDECBA}"/>
              </a:ext>
            </a:extLst>
          </p:cNvPr>
          <p:cNvSpPr txBox="1"/>
          <p:nvPr/>
        </p:nvSpPr>
        <p:spPr>
          <a:xfrm>
            <a:off x="6872374" y="5051386"/>
            <a:ext cx="904470" cy="584775"/>
          </a:xfrm>
          <a:prstGeom prst="rect">
            <a:avLst/>
          </a:prstGeom>
          <a:ln>
            <a:no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1600" dirty="0">
                <a:latin typeface="Times New Roman" panose="02020603050405020304" pitchFamily="18" charset="0"/>
                <a:cs typeface="Times New Roman" panose="02020603050405020304" pitchFamily="18" charset="0"/>
              </a:rPr>
              <a:t>Data Product</a:t>
            </a:r>
            <a:endParaRPr lang="en-IN" sz="1600"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ED55FC35-8801-4067-8C5E-289B0DAD2A22}"/>
              </a:ext>
            </a:extLst>
          </p:cNvPr>
          <p:cNvSpPr txBox="1"/>
          <p:nvPr/>
        </p:nvSpPr>
        <p:spPr>
          <a:xfrm>
            <a:off x="5548545" y="1953091"/>
            <a:ext cx="976564" cy="830997"/>
          </a:xfrm>
          <a:prstGeom prst="rect">
            <a:avLst/>
          </a:prstGeom>
          <a:ln>
            <a:no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1600" dirty="0">
                <a:latin typeface="Times New Roman" panose="02020603050405020304" pitchFamily="18" charset="0"/>
                <a:cs typeface="Times New Roman" panose="02020603050405020304" pitchFamily="18" charset="0"/>
              </a:rPr>
              <a:t>Raw Data Collected</a:t>
            </a:r>
            <a:endParaRPr lang="en-IN" sz="1600"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52AB3301-328D-41EB-BD74-16A7E4AF805D}"/>
              </a:ext>
            </a:extLst>
          </p:cNvPr>
          <p:cNvSpPr txBox="1"/>
          <p:nvPr/>
        </p:nvSpPr>
        <p:spPr>
          <a:xfrm>
            <a:off x="7356372" y="2077377"/>
            <a:ext cx="926519" cy="584775"/>
          </a:xfrm>
          <a:prstGeom prst="rect">
            <a:avLst/>
          </a:prstGeom>
          <a:ln>
            <a:no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1600" dirty="0">
                <a:latin typeface="Times New Roman" panose="02020603050405020304" pitchFamily="18" charset="0"/>
                <a:cs typeface="Times New Roman" panose="02020603050405020304" pitchFamily="18" charset="0"/>
              </a:rPr>
              <a:t>Data is Proceed</a:t>
            </a:r>
            <a:endParaRPr lang="en-IN" sz="1600" dirty="0">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5142654D-DF3D-4E92-80E1-FC47315BE9B5}"/>
              </a:ext>
            </a:extLst>
          </p:cNvPr>
          <p:cNvSpPr txBox="1"/>
          <p:nvPr/>
        </p:nvSpPr>
        <p:spPr>
          <a:xfrm>
            <a:off x="9111018" y="2086254"/>
            <a:ext cx="1036176" cy="584775"/>
          </a:xfrm>
          <a:prstGeom prst="rect">
            <a:avLst/>
          </a:prstGeom>
          <a:ln>
            <a:no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1600" dirty="0">
                <a:latin typeface="Times New Roman" panose="02020603050405020304" pitchFamily="18" charset="0"/>
                <a:cs typeface="Times New Roman" panose="02020603050405020304" pitchFamily="18" charset="0"/>
              </a:rPr>
              <a:t>Clean Database</a:t>
            </a:r>
            <a:endParaRPr lang="en-IN" sz="1600" dirty="0">
              <a:latin typeface="Times New Roman" panose="02020603050405020304" pitchFamily="18" charset="0"/>
              <a:cs typeface="Times New Roman" panose="02020603050405020304" pitchFamily="18" charset="0"/>
            </a:endParaRPr>
          </a:p>
        </p:txBody>
      </p:sp>
      <p:cxnSp>
        <p:nvCxnSpPr>
          <p:cNvPr id="24" name="Connector: Elbow 23">
            <a:extLst>
              <a:ext uri="{FF2B5EF4-FFF2-40B4-BE49-F238E27FC236}">
                <a16:creationId xmlns:a16="http://schemas.microsoft.com/office/drawing/2014/main" id="{56271097-8B6C-41FF-A59F-50D4726756DE}"/>
              </a:ext>
            </a:extLst>
          </p:cNvPr>
          <p:cNvCxnSpPr>
            <a:cxnSpLocks/>
            <a:stCxn id="12" idx="0"/>
          </p:cNvCxnSpPr>
          <p:nvPr/>
        </p:nvCxnSpPr>
        <p:spPr>
          <a:xfrm rot="5400000" flipH="1" flipV="1">
            <a:off x="9718110" y="1150658"/>
            <a:ext cx="612555" cy="83251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5040170F-34FB-4ECD-B66A-D834E1D64A55}"/>
              </a:ext>
            </a:extLst>
          </p:cNvPr>
          <p:cNvCxnSpPr>
            <a:cxnSpLocks/>
            <a:endCxn id="11" idx="0"/>
          </p:cNvCxnSpPr>
          <p:nvPr/>
        </p:nvCxnSpPr>
        <p:spPr>
          <a:xfrm rot="10800000" flipV="1">
            <a:off x="7833322" y="883329"/>
            <a:ext cx="2611849" cy="98986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99EBD974-B5B3-4552-A3E7-70BE3073F7FF}"/>
              </a:ext>
            </a:extLst>
          </p:cNvPr>
          <p:cNvCxnSpPr>
            <a:cxnSpLocks/>
            <a:endCxn id="10" idx="0"/>
          </p:cNvCxnSpPr>
          <p:nvPr/>
        </p:nvCxnSpPr>
        <p:spPr>
          <a:xfrm rot="10800000" flipV="1">
            <a:off x="7358930" y="4237164"/>
            <a:ext cx="3160342" cy="59671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4072E62-08DD-4127-8CA2-C4E5043CBF60}"/>
              </a:ext>
            </a:extLst>
          </p:cNvPr>
          <p:cNvCxnSpPr>
            <a:cxnSpLocks/>
          </p:cNvCxnSpPr>
          <p:nvPr/>
        </p:nvCxnSpPr>
        <p:spPr>
          <a:xfrm>
            <a:off x="9719529" y="4237164"/>
            <a:ext cx="0" cy="624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A1240775-C98B-4F76-A325-6B23E17EB597}"/>
              </a:ext>
            </a:extLst>
          </p:cNvPr>
          <p:cNvCxnSpPr>
            <a:cxnSpLocks/>
            <a:stCxn id="10" idx="1"/>
            <a:endCxn id="8" idx="2"/>
          </p:cNvCxnSpPr>
          <p:nvPr/>
        </p:nvCxnSpPr>
        <p:spPr>
          <a:xfrm rot="10800000">
            <a:off x="6044472" y="2877277"/>
            <a:ext cx="552219" cy="245153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21FB388E-525C-43F2-B909-D30C43C50D74}"/>
              </a:ext>
            </a:extLst>
          </p:cNvPr>
          <p:cNvCxnSpPr>
            <a:cxnSpLocks/>
            <a:stCxn id="8" idx="3"/>
            <a:endCxn id="11" idx="1"/>
          </p:cNvCxnSpPr>
          <p:nvPr/>
        </p:nvCxnSpPr>
        <p:spPr>
          <a:xfrm flipV="1">
            <a:off x="6631632" y="2368122"/>
            <a:ext cx="614527" cy="14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1043E3B-6AA4-4EB7-9348-D436B2E4FA4D}"/>
              </a:ext>
            </a:extLst>
          </p:cNvPr>
          <p:cNvCxnSpPr>
            <a:cxnSpLocks/>
            <a:stCxn id="11" idx="3"/>
            <a:endCxn id="12" idx="1"/>
          </p:cNvCxnSpPr>
          <p:nvPr/>
        </p:nvCxnSpPr>
        <p:spPr>
          <a:xfrm>
            <a:off x="8420482" y="2368122"/>
            <a:ext cx="6308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B32C850E-6C64-4BD3-AF0D-BAEDA399A0A3}"/>
              </a:ext>
            </a:extLst>
          </p:cNvPr>
          <p:cNvCxnSpPr>
            <a:cxnSpLocks/>
            <a:stCxn id="5" idx="2"/>
            <a:endCxn id="6" idx="0"/>
          </p:cNvCxnSpPr>
          <p:nvPr/>
        </p:nvCxnSpPr>
        <p:spPr>
          <a:xfrm>
            <a:off x="11091133" y="1558032"/>
            <a:ext cx="8688" cy="2162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369A0A9C-2BC7-45CA-8D10-3E9DFC435272}"/>
              </a:ext>
            </a:extLst>
          </p:cNvPr>
          <p:cNvSpPr txBox="1"/>
          <p:nvPr/>
        </p:nvSpPr>
        <p:spPr>
          <a:xfrm>
            <a:off x="544493" y="674699"/>
            <a:ext cx="4441560" cy="4524315"/>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Data Analysis Cycle</a:t>
            </a:r>
          </a:p>
          <a:p>
            <a:endParaRPr lang="en-US" sz="3600" b="1" dirty="0">
              <a:latin typeface="Times New Roman" panose="02020603050405020304" pitchFamily="18" charset="0"/>
              <a:cs typeface="Times New Roman" panose="02020603050405020304" pitchFamily="18" charset="0"/>
            </a:endParaRPr>
          </a:p>
          <a:p>
            <a:pPr marL="342900" indent="-342900">
              <a:buAutoNum type="arabicPeriod"/>
            </a:pPr>
            <a:r>
              <a:rPr lang="en-US" sz="2400" dirty="0">
                <a:latin typeface="Times New Roman" panose="02020603050405020304" pitchFamily="18" charset="0"/>
                <a:cs typeface="Times New Roman" panose="02020603050405020304" pitchFamily="18" charset="0"/>
              </a:rPr>
              <a:t>Data Gathering</a:t>
            </a:r>
          </a:p>
          <a:p>
            <a:pPr marL="342900" indent="-342900">
              <a:buAutoNum type="arabicPeriod"/>
            </a:pPr>
            <a:r>
              <a:rPr lang="en-US" sz="2400" dirty="0">
                <a:latin typeface="Times New Roman" panose="02020603050405020304" pitchFamily="18" charset="0"/>
                <a:cs typeface="Times New Roman" panose="02020603050405020304" pitchFamily="18" charset="0"/>
              </a:rPr>
              <a:t>Quality Checking</a:t>
            </a:r>
          </a:p>
          <a:p>
            <a:pPr marL="342900" indent="-342900">
              <a:buAutoNum type="arabicPeriod"/>
            </a:pPr>
            <a:r>
              <a:rPr lang="en-US" sz="2400" dirty="0">
                <a:latin typeface="Times New Roman" panose="02020603050405020304" pitchFamily="18" charset="0"/>
                <a:cs typeface="Times New Roman" panose="02020603050405020304" pitchFamily="18" charset="0"/>
              </a:rPr>
              <a:t>Data Cleaning</a:t>
            </a:r>
          </a:p>
          <a:p>
            <a:pPr marL="342900" indent="-342900">
              <a:buAutoNum type="arabicPeriod"/>
            </a:pPr>
            <a:r>
              <a:rPr lang="en-US" sz="2400" dirty="0">
                <a:latin typeface="Times New Roman" panose="02020603050405020304" pitchFamily="18" charset="0"/>
                <a:cs typeface="Times New Roman" panose="02020603050405020304" pitchFamily="18" charset="0"/>
              </a:rPr>
              <a:t>Structure of Data</a:t>
            </a:r>
          </a:p>
          <a:p>
            <a:pPr marL="342900" indent="-342900">
              <a:buAutoNum type="arabicPeriod"/>
            </a:pPr>
            <a:r>
              <a:rPr lang="en-US" sz="2400" dirty="0">
                <a:latin typeface="Times New Roman" panose="02020603050405020304" pitchFamily="18" charset="0"/>
                <a:cs typeface="Times New Roman" panose="02020603050405020304" pitchFamily="18" charset="0"/>
              </a:rPr>
              <a:t>Modelling the Data</a:t>
            </a:r>
          </a:p>
          <a:p>
            <a:pPr marL="342900" indent="-342900">
              <a:buAutoNum type="arabicPeriod"/>
            </a:pPr>
            <a:r>
              <a:rPr lang="en-US" sz="2400" dirty="0">
                <a:latin typeface="Times New Roman" panose="02020603050405020304" pitchFamily="18" charset="0"/>
                <a:cs typeface="Times New Roman" panose="02020603050405020304" pitchFamily="18" charset="0"/>
              </a:rPr>
              <a:t>Getting Interpreted</a:t>
            </a:r>
          </a:p>
          <a:p>
            <a:pPr marL="342900" indent="-342900">
              <a:buAutoNum type="arabicPeriod"/>
            </a:pPr>
            <a:r>
              <a:rPr lang="en-US" sz="2400" dirty="0">
                <a:latin typeface="Times New Roman" panose="02020603050405020304" pitchFamily="18" charset="0"/>
                <a:cs typeface="Times New Roman" panose="02020603050405020304" pitchFamily="18" charset="0"/>
              </a:rPr>
              <a:t>Concluding towards Result of problem domain and our Analysis</a:t>
            </a:r>
            <a:endParaRPr lang="en-IN" sz="2400" dirty="0">
              <a:latin typeface="Times New Roman" panose="02020603050405020304" pitchFamily="18" charset="0"/>
              <a:cs typeface="Times New Roman" panose="02020603050405020304" pitchFamily="18" charset="0"/>
            </a:endParaRPr>
          </a:p>
        </p:txBody>
      </p:sp>
      <p:cxnSp>
        <p:nvCxnSpPr>
          <p:cNvPr id="83" name="Straight Connector 82">
            <a:extLst>
              <a:ext uri="{FF2B5EF4-FFF2-40B4-BE49-F238E27FC236}">
                <a16:creationId xmlns:a16="http://schemas.microsoft.com/office/drawing/2014/main" id="{2FF5204E-196E-44BB-BF10-2B3F7D1F93D3}"/>
              </a:ext>
            </a:extLst>
          </p:cNvPr>
          <p:cNvCxnSpPr>
            <a:cxnSpLocks/>
            <a:stCxn id="12" idx="2"/>
          </p:cNvCxnSpPr>
          <p:nvPr/>
        </p:nvCxnSpPr>
        <p:spPr>
          <a:xfrm>
            <a:off x="9608131" y="2863053"/>
            <a:ext cx="12341" cy="1089346"/>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A8D44CAC-0EC5-4DB2-AB8C-6C070838A608}"/>
              </a:ext>
            </a:extLst>
          </p:cNvPr>
          <p:cNvCxnSpPr>
            <a:cxnSpLocks/>
          </p:cNvCxnSpPr>
          <p:nvPr/>
        </p:nvCxnSpPr>
        <p:spPr>
          <a:xfrm>
            <a:off x="9619436" y="3952399"/>
            <a:ext cx="9543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CDDB9D7D-B80A-40F0-BE40-E51D4EAAB98A}"/>
              </a:ext>
            </a:extLst>
          </p:cNvPr>
          <p:cNvSpPr txBox="1"/>
          <p:nvPr/>
        </p:nvSpPr>
        <p:spPr>
          <a:xfrm>
            <a:off x="6852519" y="6098959"/>
            <a:ext cx="4484266"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Data Analysis Cycle</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0633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A5CAC-85DF-49C5-AB16-098C6B097FA5}"/>
              </a:ext>
            </a:extLst>
          </p:cNvPr>
          <p:cNvSpPr>
            <a:spLocks noGrp="1"/>
          </p:cNvSpPr>
          <p:nvPr>
            <p:ph type="title"/>
          </p:nvPr>
        </p:nvSpPr>
        <p:spPr>
          <a:xfrm>
            <a:off x="807868" y="480676"/>
            <a:ext cx="10884023" cy="1734302"/>
          </a:xfrm>
        </p:spPr>
        <p:txBody>
          <a:bodyPr>
            <a:noAutofit/>
          </a:bodyPr>
          <a:lstStyle/>
          <a:p>
            <a:r>
              <a:rPr lang="en-IN" sz="2800" b="1" dirty="0">
                <a:latin typeface="Times New Roman" panose="02020603050405020304" pitchFamily="18" charset="0"/>
                <a:cs typeface="Times New Roman" panose="02020603050405020304" pitchFamily="18" charset="0"/>
              </a:rPr>
              <a:t> Data Cleaning: </a:t>
            </a:r>
            <a:r>
              <a:rPr lang="en-IN" sz="2800" dirty="0">
                <a:latin typeface="Times New Roman" panose="02020603050405020304" pitchFamily="18" charset="0"/>
                <a:cs typeface="Times New Roman" panose="02020603050405020304" pitchFamily="18" charset="0"/>
              </a:rPr>
              <a:t>Data cleaning refers to removal of invalid and non usable data from the dataset. Data cleaning is most probably  main factor responsible  for the verge of accuracy.</a:t>
            </a:r>
            <a:br>
              <a:rPr lang="en-IN" sz="2800" dirty="0">
                <a:latin typeface="Times New Roman" panose="02020603050405020304" pitchFamily="18" charset="0"/>
                <a:cs typeface="Times New Roman" panose="02020603050405020304" pitchFamily="18" charset="0"/>
              </a:rPr>
            </a:br>
            <a:endParaRPr lang="en-IN" sz="2800" b="1" dirty="0">
              <a:latin typeface="Times New Roman" panose="02020603050405020304" pitchFamily="18" charset="0"/>
              <a:cs typeface="Times New Roman" panose="02020603050405020304" pitchFamily="18" charset="0"/>
            </a:endParaRPr>
          </a:p>
        </p:txBody>
      </p:sp>
      <p:sp>
        <p:nvSpPr>
          <p:cNvPr id="3" name="Oval 2">
            <a:extLst>
              <a:ext uri="{FF2B5EF4-FFF2-40B4-BE49-F238E27FC236}">
                <a16:creationId xmlns:a16="http://schemas.microsoft.com/office/drawing/2014/main" id="{2E677532-A037-474A-B4C0-A55259CA29F2}"/>
              </a:ext>
            </a:extLst>
          </p:cNvPr>
          <p:cNvSpPr/>
          <p:nvPr/>
        </p:nvSpPr>
        <p:spPr>
          <a:xfrm>
            <a:off x="5094937" y="4767305"/>
            <a:ext cx="2566486" cy="1136342"/>
          </a:xfrm>
          <a:prstGeom prst="ellipse">
            <a:avLst/>
          </a:prstGeom>
          <a:ln>
            <a:no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IN" dirty="0"/>
          </a:p>
        </p:txBody>
      </p:sp>
      <p:sp>
        <p:nvSpPr>
          <p:cNvPr id="4" name="Rectangle 3">
            <a:extLst>
              <a:ext uri="{FF2B5EF4-FFF2-40B4-BE49-F238E27FC236}">
                <a16:creationId xmlns:a16="http://schemas.microsoft.com/office/drawing/2014/main" id="{265B130B-62CB-4ABC-B7AA-BAA25E6CBD07}"/>
              </a:ext>
            </a:extLst>
          </p:cNvPr>
          <p:cNvSpPr/>
          <p:nvPr/>
        </p:nvSpPr>
        <p:spPr>
          <a:xfrm>
            <a:off x="5383132" y="2414723"/>
            <a:ext cx="1953087" cy="1029810"/>
          </a:xfrm>
          <a:prstGeom prst="rect">
            <a:avLst/>
          </a:prstGeom>
          <a:ln>
            <a:no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D7FF5D5E-8DF8-4E50-94A0-1A83124AFB98}"/>
              </a:ext>
            </a:extLst>
          </p:cNvPr>
          <p:cNvSpPr/>
          <p:nvPr/>
        </p:nvSpPr>
        <p:spPr>
          <a:xfrm>
            <a:off x="1748903" y="3240346"/>
            <a:ext cx="1953087" cy="1029810"/>
          </a:xfrm>
          <a:prstGeom prst="rect">
            <a:avLst/>
          </a:prstGeom>
          <a:ln>
            <a:no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1A57EF6D-7BC0-4A24-8A94-4A5460C2988C}"/>
              </a:ext>
            </a:extLst>
          </p:cNvPr>
          <p:cNvSpPr/>
          <p:nvPr/>
        </p:nvSpPr>
        <p:spPr>
          <a:xfrm>
            <a:off x="1748903" y="4758428"/>
            <a:ext cx="1953088" cy="1029810"/>
          </a:xfrm>
          <a:prstGeom prst="rect">
            <a:avLst/>
          </a:prstGeom>
          <a:ln>
            <a:no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FB46952F-9241-4481-8BCE-6C7A62C9894B}"/>
              </a:ext>
            </a:extLst>
          </p:cNvPr>
          <p:cNvSpPr/>
          <p:nvPr/>
        </p:nvSpPr>
        <p:spPr>
          <a:xfrm>
            <a:off x="8753386" y="4758428"/>
            <a:ext cx="1953087" cy="1029810"/>
          </a:xfrm>
          <a:prstGeom prst="rect">
            <a:avLst/>
          </a:prstGeom>
          <a:ln>
            <a:no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69629ECE-F912-4CE6-8A64-8E71C793CD01}"/>
              </a:ext>
            </a:extLst>
          </p:cNvPr>
          <p:cNvSpPr/>
          <p:nvPr/>
        </p:nvSpPr>
        <p:spPr>
          <a:xfrm>
            <a:off x="8753386" y="3253434"/>
            <a:ext cx="1953087" cy="1029810"/>
          </a:xfrm>
          <a:prstGeom prst="rect">
            <a:avLst/>
          </a:prstGeom>
          <a:ln>
            <a:no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D267D192-7D97-465D-BAD4-77F2FBCD8E1F}"/>
              </a:ext>
            </a:extLst>
          </p:cNvPr>
          <p:cNvSpPr txBox="1"/>
          <p:nvPr/>
        </p:nvSpPr>
        <p:spPr>
          <a:xfrm>
            <a:off x="5548184" y="5085428"/>
            <a:ext cx="1748772" cy="400110"/>
          </a:xfrm>
          <a:prstGeom prst="rect">
            <a:avLst/>
          </a:prstGeom>
          <a:ln>
            <a:noFill/>
          </a:ln>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r>
              <a:rPr lang="en-US" sz="2000" dirty="0">
                <a:latin typeface="Times New Roman" panose="02020603050405020304" pitchFamily="18" charset="0"/>
                <a:cs typeface="Times New Roman" panose="02020603050405020304" pitchFamily="18" charset="0"/>
              </a:rPr>
              <a:t>Data Cleaning</a:t>
            </a:r>
            <a:endParaRPr lang="en-IN"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6C5AE56-B601-4C3F-AB54-9AB4D3DBF0E9}"/>
              </a:ext>
            </a:extLst>
          </p:cNvPr>
          <p:cNvSpPr txBox="1"/>
          <p:nvPr/>
        </p:nvSpPr>
        <p:spPr>
          <a:xfrm>
            <a:off x="5625608" y="2574515"/>
            <a:ext cx="1449891" cy="707886"/>
          </a:xfrm>
          <a:prstGeom prst="rect">
            <a:avLst/>
          </a:prstGeom>
          <a:ln>
            <a:noFill/>
          </a:ln>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r>
              <a:rPr lang="en-US" sz="2000" dirty="0">
                <a:latin typeface="Times New Roman" panose="02020603050405020304" pitchFamily="18" charset="0"/>
                <a:cs typeface="Times New Roman" panose="02020603050405020304" pitchFamily="18" charset="0"/>
              </a:rPr>
              <a:t>Irrelevant Data</a:t>
            </a:r>
            <a:endParaRPr lang="en-IN" sz="20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5F47CD77-D54B-401F-A50F-4B3055CF7F52}"/>
              </a:ext>
            </a:extLst>
          </p:cNvPr>
          <p:cNvSpPr txBox="1"/>
          <p:nvPr/>
        </p:nvSpPr>
        <p:spPr>
          <a:xfrm>
            <a:off x="2038927" y="3435652"/>
            <a:ext cx="1433023" cy="707886"/>
          </a:xfrm>
          <a:prstGeom prst="rect">
            <a:avLst/>
          </a:prstGeom>
          <a:ln>
            <a:noFill/>
          </a:ln>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r>
              <a:rPr lang="en-US" sz="2000" dirty="0">
                <a:latin typeface="Times New Roman" panose="02020603050405020304" pitchFamily="18" charset="0"/>
                <a:cs typeface="Times New Roman" panose="02020603050405020304" pitchFamily="18" charset="0"/>
              </a:rPr>
              <a:t>Incomplete Data</a:t>
            </a:r>
            <a:endParaRPr lang="en-IN" sz="20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3BE295E5-4690-44CD-B0B4-D88C729CABBE}"/>
              </a:ext>
            </a:extLst>
          </p:cNvPr>
          <p:cNvSpPr txBox="1"/>
          <p:nvPr/>
        </p:nvSpPr>
        <p:spPr>
          <a:xfrm>
            <a:off x="2012293" y="4931540"/>
            <a:ext cx="1441119" cy="707886"/>
          </a:xfrm>
          <a:prstGeom prst="rect">
            <a:avLst/>
          </a:prstGeom>
          <a:ln>
            <a:noFill/>
          </a:ln>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r>
              <a:rPr lang="en-US" sz="2000" dirty="0">
                <a:latin typeface="Times New Roman" panose="02020603050405020304" pitchFamily="18" charset="0"/>
                <a:cs typeface="Times New Roman" panose="02020603050405020304" pitchFamily="18" charset="0"/>
              </a:rPr>
              <a:t>Incorrect Data</a:t>
            </a:r>
            <a:endParaRPr lang="en-IN" sz="20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19F04B71-8BB6-44AB-BBAB-6F2FB6460AD1}"/>
              </a:ext>
            </a:extLst>
          </p:cNvPr>
          <p:cNvSpPr txBox="1"/>
          <p:nvPr/>
        </p:nvSpPr>
        <p:spPr>
          <a:xfrm>
            <a:off x="8878480" y="3443363"/>
            <a:ext cx="1702898" cy="707886"/>
          </a:xfrm>
          <a:prstGeom prst="rect">
            <a:avLst/>
          </a:prstGeom>
          <a:ln>
            <a:noFill/>
          </a:ln>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r>
              <a:rPr lang="en-US" sz="2000" dirty="0">
                <a:latin typeface="Times New Roman" panose="02020603050405020304" pitchFamily="18" charset="0"/>
                <a:cs typeface="Times New Roman" panose="02020603050405020304" pitchFamily="18" charset="0"/>
              </a:rPr>
              <a:t>Incomplete Data</a:t>
            </a:r>
            <a:endParaRPr lang="en-IN" sz="200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3F2E6F89-CDF0-4799-9F23-6D9F7F524D59}"/>
              </a:ext>
            </a:extLst>
          </p:cNvPr>
          <p:cNvSpPr txBox="1"/>
          <p:nvPr/>
        </p:nvSpPr>
        <p:spPr>
          <a:xfrm>
            <a:off x="9001978" y="4981533"/>
            <a:ext cx="1441119" cy="707886"/>
          </a:xfrm>
          <a:prstGeom prst="rect">
            <a:avLst/>
          </a:prstGeom>
          <a:ln>
            <a:noFill/>
          </a:ln>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r>
              <a:rPr lang="en-US" sz="2000" dirty="0">
                <a:latin typeface="Times New Roman" panose="02020603050405020304" pitchFamily="18" charset="0"/>
                <a:cs typeface="Times New Roman" panose="02020603050405020304" pitchFamily="18" charset="0"/>
              </a:rPr>
              <a:t>Incorrect Data</a:t>
            </a:r>
            <a:endParaRPr lang="en-IN" sz="2000" dirty="0">
              <a:latin typeface="Times New Roman" panose="02020603050405020304" pitchFamily="18" charset="0"/>
              <a:cs typeface="Times New Roman" panose="02020603050405020304" pitchFamily="18" charset="0"/>
            </a:endParaRPr>
          </a:p>
        </p:txBody>
      </p:sp>
      <p:sp>
        <p:nvSpPr>
          <p:cNvPr id="15" name="Arrow: Right 14">
            <a:extLst>
              <a:ext uri="{FF2B5EF4-FFF2-40B4-BE49-F238E27FC236}">
                <a16:creationId xmlns:a16="http://schemas.microsoft.com/office/drawing/2014/main" id="{8F5D115E-0D72-4BDB-B231-34A96D1B6577}"/>
              </a:ext>
            </a:extLst>
          </p:cNvPr>
          <p:cNvSpPr/>
          <p:nvPr/>
        </p:nvSpPr>
        <p:spPr>
          <a:xfrm rot="5400000">
            <a:off x="5726769" y="3727942"/>
            <a:ext cx="1322777" cy="738197"/>
          </a:xfrm>
          <a:prstGeom prst="rightArrow">
            <a:avLst>
              <a:gd name="adj1" fmla="val 38308"/>
              <a:gd name="adj2" fmla="val 55011"/>
            </a:avLst>
          </a:prstGeom>
          <a:ln>
            <a:no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IN"/>
          </a:p>
        </p:txBody>
      </p:sp>
      <p:sp>
        <p:nvSpPr>
          <p:cNvPr id="18" name="Arrow: Right 17">
            <a:extLst>
              <a:ext uri="{FF2B5EF4-FFF2-40B4-BE49-F238E27FC236}">
                <a16:creationId xmlns:a16="http://schemas.microsoft.com/office/drawing/2014/main" id="{0C8C7FF1-8703-4985-BB2A-8635D9571E62}"/>
              </a:ext>
            </a:extLst>
          </p:cNvPr>
          <p:cNvSpPr/>
          <p:nvPr/>
        </p:nvSpPr>
        <p:spPr>
          <a:xfrm rot="2173069">
            <a:off x="3618213" y="3930649"/>
            <a:ext cx="2038217" cy="738197"/>
          </a:xfrm>
          <a:prstGeom prst="rightArrow">
            <a:avLst>
              <a:gd name="adj1" fmla="val 38308"/>
              <a:gd name="adj2" fmla="val 55011"/>
            </a:avLst>
          </a:prstGeom>
          <a:ln>
            <a:no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IN"/>
          </a:p>
        </p:txBody>
      </p:sp>
      <p:sp>
        <p:nvSpPr>
          <p:cNvPr id="20" name="Arrow: Right 19">
            <a:extLst>
              <a:ext uri="{FF2B5EF4-FFF2-40B4-BE49-F238E27FC236}">
                <a16:creationId xmlns:a16="http://schemas.microsoft.com/office/drawing/2014/main" id="{18D5E215-BD55-45B4-B74C-AE2CCC3208EC}"/>
              </a:ext>
            </a:extLst>
          </p:cNvPr>
          <p:cNvSpPr/>
          <p:nvPr/>
        </p:nvSpPr>
        <p:spPr>
          <a:xfrm>
            <a:off x="3692254" y="4931540"/>
            <a:ext cx="1427650" cy="738197"/>
          </a:xfrm>
          <a:prstGeom prst="rightArrow">
            <a:avLst>
              <a:gd name="adj1" fmla="val 38308"/>
              <a:gd name="adj2" fmla="val 55011"/>
            </a:avLst>
          </a:prstGeom>
          <a:ln>
            <a:no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IN"/>
          </a:p>
        </p:txBody>
      </p:sp>
      <p:sp>
        <p:nvSpPr>
          <p:cNvPr id="21" name="Arrow: Right 20">
            <a:extLst>
              <a:ext uri="{FF2B5EF4-FFF2-40B4-BE49-F238E27FC236}">
                <a16:creationId xmlns:a16="http://schemas.microsoft.com/office/drawing/2014/main" id="{5B4C5AFF-AE2C-494E-A0AB-E7B20AF00651}"/>
              </a:ext>
            </a:extLst>
          </p:cNvPr>
          <p:cNvSpPr/>
          <p:nvPr/>
        </p:nvSpPr>
        <p:spPr>
          <a:xfrm rot="8081633">
            <a:off x="7080402" y="3887492"/>
            <a:ext cx="1829786" cy="738197"/>
          </a:xfrm>
          <a:prstGeom prst="rightArrow">
            <a:avLst>
              <a:gd name="adj1" fmla="val 38308"/>
              <a:gd name="adj2" fmla="val 55011"/>
            </a:avLst>
          </a:prstGeom>
          <a:ln>
            <a:no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IN"/>
          </a:p>
        </p:txBody>
      </p:sp>
      <p:sp>
        <p:nvSpPr>
          <p:cNvPr id="22" name="Arrow: Right 21">
            <a:extLst>
              <a:ext uri="{FF2B5EF4-FFF2-40B4-BE49-F238E27FC236}">
                <a16:creationId xmlns:a16="http://schemas.microsoft.com/office/drawing/2014/main" id="{1E02EA29-CA73-4AD1-BD58-9F465FE4DA3A}"/>
              </a:ext>
            </a:extLst>
          </p:cNvPr>
          <p:cNvSpPr/>
          <p:nvPr/>
        </p:nvSpPr>
        <p:spPr>
          <a:xfrm rot="10800000">
            <a:off x="7629149" y="4917195"/>
            <a:ext cx="1146907" cy="738197"/>
          </a:xfrm>
          <a:prstGeom prst="rightArrow">
            <a:avLst>
              <a:gd name="adj1" fmla="val 38308"/>
              <a:gd name="adj2" fmla="val 55011"/>
            </a:avLst>
          </a:prstGeom>
          <a:ln>
            <a:no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583626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1873</TotalTime>
  <Words>2163</Words>
  <Application>Microsoft Office PowerPoint</Application>
  <PresentationFormat>Widescreen</PresentationFormat>
  <Paragraphs>203</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Algerian</vt:lpstr>
      <vt:lpstr>Arial</vt:lpstr>
      <vt:lpstr>Calibri</vt:lpstr>
      <vt:lpstr>Calibri Light</vt:lpstr>
      <vt:lpstr>Symbol</vt:lpstr>
      <vt:lpstr>Times New Roman</vt:lpstr>
      <vt:lpstr>Office Theme</vt:lpstr>
      <vt:lpstr>PowerPoint Presentation</vt:lpstr>
      <vt:lpstr>PowerPoint Presentation</vt:lpstr>
      <vt:lpstr>Contents: </vt:lpstr>
      <vt:lpstr>PowerPoint Presentation</vt:lpstr>
      <vt:lpstr>PowerPoint Presentation</vt:lpstr>
      <vt:lpstr>PowerPoint Presentation</vt:lpstr>
      <vt:lpstr>PowerPoint Presentation</vt:lpstr>
      <vt:lpstr>PowerPoint Presentation</vt:lpstr>
      <vt:lpstr> Data Cleaning: Data cleaning refers to removal of invalid and non usable data from the dataset. Data cleaning is most probably  main factor responsible  for the verge of accuracy. </vt:lpstr>
      <vt:lpstr>PowerPoint Presentation</vt:lpstr>
      <vt:lpstr>PowerPoint Presentation</vt:lpstr>
      <vt:lpstr>Introduction of Areca nut tree</vt:lpstr>
      <vt:lpstr>Requirements for Growing Areca nut</vt:lpstr>
      <vt:lpstr>Raising Areca nut Seedlings</vt:lpstr>
      <vt:lpstr>Some Factors for Growing Areca nuts</vt:lpstr>
      <vt:lpstr> Intercultural operations in Growing Areca nut </vt:lpstr>
      <vt:lpstr>PowerPoint Presentation</vt:lpstr>
      <vt:lpstr>PowerPoint Presentation</vt:lpstr>
      <vt:lpstr>PowerPoint Presentation</vt:lpstr>
      <vt:lpstr>PowerPoint Presentation</vt:lpstr>
      <vt:lpstr>PowerPoint Presentation</vt:lpstr>
      <vt:lpstr>References</vt:lpstr>
      <vt:lpstr>References</vt:lpstr>
      <vt:lpstr>ANY QUESTIONS?</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   data analysis is a process used by researchers for reducing data to a story and interpreting it to derive insights. The data analysis process helps in reducing a large chunk of data into smaller fragments, which makes sense. The process of evaluating data using analytical and logical reasoning to examine each component of the data provided.</dc:title>
  <dc:creator>vikas rahate</dc:creator>
  <cp:lastModifiedBy>vikas rahate</cp:lastModifiedBy>
  <cp:revision>141</cp:revision>
  <dcterms:created xsi:type="dcterms:W3CDTF">2020-09-22T02:53:06Z</dcterms:created>
  <dcterms:modified xsi:type="dcterms:W3CDTF">2021-02-16T10:04:54Z</dcterms:modified>
</cp:coreProperties>
</file>