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56" r:id="rId2"/>
    <p:sldId id="279" r:id="rId3"/>
    <p:sldId id="257" r:id="rId4"/>
    <p:sldId id="258" r:id="rId5"/>
    <p:sldId id="259" r:id="rId6"/>
    <p:sldId id="260" r:id="rId7"/>
    <p:sldId id="267" r:id="rId8"/>
    <p:sldId id="261" r:id="rId9"/>
    <p:sldId id="262" r:id="rId10"/>
    <p:sldId id="268" r:id="rId11"/>
    <p:sldId id="263" r:id="rId12"/>
    <p:sldId id="270" r:id="rId13"/>
    <p:sldId id="264" r:id="rId14"/>
    <p:sldId id="274" r:id="rId15"/>
    <p:sldId id="265" r:id="rId16"/>
    <p:sldId id="275" r:id="rId17"/>
    <p:sldId id="276" r:id="rId18"/>
    <p:sldId id="266" r:id="rId19"/>
    <p:sldId id="271" r:id="rId20"/>
    <p:sldId id="273"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1104"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E368FC-3E90-4EBA-AB09-F553E9F8920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355879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368FC-3E90-4EBA-AB09-F553E9F8920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366397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368FC-3E90-4EBA-AB09-F553E9F8920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8B3EF3-BB6A-480B-A483-BC9C9C03087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7133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E368FC-3E90-4EBA-AB09-F553E9F8920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291185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E368FC-3E90-4EBA-AB09-F553E9F8920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8B3EF3-BB6A-480B-A483-BC9C9C03087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628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E368FC-3E90-4EBA-AB09-F553E9F8920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3865565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368FC-3E90-4EBA-AB09-F553E9F8920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362794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368FC-3E90-4EBA-AB09-F553E9F8920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212664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368FC-3E90-4EBA-AB09-F553E9F8920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424421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368FC-3E90-4EBA-AB09-F553E9F8920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133723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E368FC-3E90-4EBA-AB09-F553E9F8920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26635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E368FC-3E90-4EBA-AB09-F553E9F89201}"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115482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368FC-3E90-4EBA-AB09-F553E9F89201}"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70833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368FC-3E90-4EBA-AB09-F553E9F89201}"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104898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368FC-3E90-4EBA-AB09-F553E9F8920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210226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368FC-3E90-4EBA-AB09-F553E9F8920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8B3EF3-BB6A-480B-A483-BC9C9C03087F}" type="slidenum">
              <a:rPr lang="en-IN" smtClean="0"/>
              <a:t>‹#›</a:t>
            </a:fld>
            <a:endParaRPr lang="en-IN"/>
          </a:p>
        </p:txBody>
      </p:sp>
    </p:spTree>
    <p:extLst>
      <p:ext uri="{BB962C8B-B14F-4D97-AF65-F5344CB8AC3E}">
        <p14:creationId xmlns:p14="http://schemas.microsoft.com/office/powerpoint/2010/main" val="86394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E368FC-3E90-4EBA-AB09-F553E9F89201}" type="datetimeFigureOut">
              <a:rPr lang="en-IN" smtClean="0"/>
              <a:t>29-07-2023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D8B3EF3-BB6A-480B-A483-BC9C9C03087F}" type="slidenum">
              <a:rPr lang="en-IN" smtClean="0"/>
              <a:t>‹#›</a:t>
            </a:fld>
            <a:endParaRPr lang="en-IN"/>
          </a:p>
        </p:txBody>
      </p:sp>
    </p:spTree>
    <p:extLst>
      <p:ext uri="{BB962C8B-B14F-4D97-AF65-F5344CB8AC3E}">
        <p14:creationId xmlns:p14="http://schemas.microsoft.com/office/powerpoint/2010/main" val="253259345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FDD4-C9D4-3EE4-72DE-B3489C78650E}"/>
              </a:ext>
            </a:extLst>
          </p:cNvPr>
          <p:cNvSpPr>
            <a:spLocks noGrp="1"/>
          </p:cNvSpPr>
          <p:nvPr>
            <p:ph type="ctrTitle"/>
          </p:nvPr>
        </p:nvSpPr>
        <p:spPr>
          <a:xfrm>
            <a:off x="1524000" y="2148731"/>
            <a:ext cx="9144000" cy="2387600"/>
          </a:xfrm>
        </p:spPr>
        <p:txBody>
          <a:bodyPr>
            <a:normAutofit/>
          </a:bodyPr>
          <a:lstStyle/>
          <a:p>
            <a:r>
              <a:rPr lang="en-US" dirty="0">
                <a:solidFill>
                  <a:schemeClr val="tx1"/>
                </a:solidFill>
                <a:latin typeface="Bodoni MT Black" panose="02070A03080606020203" pitchFamily="18" charset="0"/>
              </a:rPr>
              <a:t>CELEBAL SUMMER </a:t>
            </a:r>
            <a:br>
              <a:rPr lang="en-US" dirty="0">
                <a:solidFill>
                  <a:schemeClr val="tx1"/>
                </a:solidFill>
                <a:latin typeface="Bodoni MT Black" panose="02070A03080606020203" pitchFamily="18" charset="0"/>
              </a:rPr>
            </a:br>
            <a:r>
              <a:rPr lang="en-US" dirty="0">
                <a:solidFill>
                  <a:schemeClr val="tx1"/>
                </a:solidFill>
                <a:latin typeface="Bodoni MT Black" panose="02070A03080606020203" pitchFamily="18" charset="0"/>
              </a:rPr>
              <a:t>INTERNSHIP</a:t>
            </a:r>
            <a:endParaRPr lang="en-IN" dirty="0">
              <a:solidFill>
                <a:schemeClr val="tx1"/>
              </a:solidFill>
              <a:latin typeface="Bodoni MT Black" panose="02070A03080606020203" pitchFamily="18" charset="0"/>
            </a:endParaRPr>
          </a:p>
        </p:txBody>
      </p:sp>
    </p:spTree>
    <p:extLst>
      <p:ext uri="{BB962C8B-B14F-4D97-AF65-F5344CB8AC3E}">
        <p14:creationId xmlns:p14="http://schemas.microsoft.com/office/powerpoint/2010/main" val="363014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EED2D3-B2AE-D43D-3908-969F4C9F4610}"/>
              </a:ext>
            </a:extLst>
          </p:cNvPr>
          <p:cNvPicPr>
            <a:picLocks noChangeAspect="1"/>
          </p:cNvPicPr>
          <p:nvPr/>
        </p:nvPicPr>
        <p:blipFill rotWithShape="1">
          <a:blip r:embed="rId2">
            <a:extLst>
              <a:ext uri="{28A0092B-C50C-407E-A947-70E740481C1C}">
                <a14:useLocalDpi xmlns:a14="http://schemas.microsoft.com/office/drawing/2010/main" val="0"/>
              </a:ext>
            </a:extLst>
          </a:blip>
          <a:srcRect l="34669" t="21225" r="21020" b="21497"/>
          <a:stretch/>
        </p:blipFill>
        <p:spPr>
          <a:xfrm>
            <a:off x="5604588" y="1161660"/>
            <a:ext cx="6279197" cy="4534679"/>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CC981C1F-12C5-448C-C0D2-B3061992AC2D}"/>
              </a:ext>
            </a:extLst>
          </p:cNvPr>
          <p:cNvPicPr>
            <a:picLocks noChangeAspect="1"/>
          </p:cNvPicPr>
          <p:nvPr/>
        </p:nvPicPr>
        <p:blipFill rotWithShape="1">
          <a:blip r:embed="rId3">
            <a:extLst>
              <a:ext uri="{28A0092B-C50C-407E-A947-70E740481C1C}">
                <a14:useLocalDpi xmlns:a14="http://schemas.microsoft.com/office/drawing/2010/main" val="0"/>
              </a:ext>
            </a:extLst>
          </a:blip>
          <a:srcRect l="35357" t="25307" r="32347" b="44353"/>
          <a:stretch/>
        </p:blipFill>
        <p:spPr>
          <a:xfrm>
            <a:off x="1184988" y="2048069"/>
            <a:ext cx="4021494" cy="27618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902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309A-F7DA-FC89-3173-9D39FB8A8913}"/>
              </a:ext>
            </a:extLst>
          </p:cNvPr>
          <p:cNvSpPr txBox="1">
            <a:spLocks/>
          </p:cNvSpPr>
          <p:nvPr/>
        </p:nvSpPr>
        <p:spPr>
          <a:xfrm>
            <a:off x="1799434" y="472368"/>
            <a:ext cx="9872773"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Bodoni MT Black" panose="02070A03080606020203" pitchFamily="18" charset="0"/>
              </a:rPr>
              <a:t>DATA VISUALIZATION</a:t>
            </a:r>
            <a:endParaRPr lang="en-IN" sz="4800" dirty="0"/>
          </a:p>
        </p:txBody>
      </p:sp>
      <p:pic>
        <p:nvPicPr>
          <p:cNvPr id="10" name="Picture 9">
            <a:extLst>
              <a:ext uri="{FF2B5EF4-FFF2-40B4-BE49-F238E27FC236}">
                <a16:creationId xmlns:a16="http://schemas.microsoft.com/office/drawing/2014/main" id="{B67C4AEC-A562-FC26-544B-746A843E5376}"/>
              </a:ext>
            </a:extLst>
          </p:cNvPr>
          <p:cNvPicPr>
            <a:picLocks noChangeAspect="1"/>
          </p:cNvPicPr>
          <p:nvPr/>
        </p:nvPicPr>
        <p:blipFill rotWithShape="1">
          <a:blip r:embed="rId2">
            <a:extLst>
              <a:ext uri="{28A0092B-C50C-407E-A947-70E740481C1C}">
                <a14:useLocalDpi xmlns:a14="http://schemas.microsoft.com/office/drawing/2010/main" val="0"/>
              </a:ext>
            </a:extLst>
          </a:blip>
          <a:srcRect l="36199" t="50439" r="21326" b="19728"/>
          <a:stretch/>
        </p:blipFill>
        <p:spPr>
          <a:xfrm>
            <a:off x="2838893" y="4622061"/>
            <a:ext cx="6220047" cy="210834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23C380FE-BC22-8DEE-C99B-9ABF026A1538}"/>
              </a:ext>
            </a:extLst>
          </p:cNvPr>
          <p:cNvPicPr>
            <a:picLocks noChangeAspect="1"/>
          </p:cNvPicPr>
          <p:nvPr/>
        </p:nvPicPr>
        <p:blipFill rotWithShape="1">
          <a:blip r:embed="rId3">
            <a:extLst>
              <a:ext uri="{28A0092B-C50C-407E-A947-70E740481C1C}">
                <a14:useLocalDpi xmlns:a14="http://schemas.microsoft.com/office/drawing/2010/main" val="0"/>
              </a:ext>
            </a:extLst>
          </a:blip>
          <a:srcRect l="36199" t="44490" r="33954" b="17619"/>
          <a:stretch/>
        </p:blipFill>
        <p:spPr>
          <a:xfrm>
            <a:off x="3876924" y="1354221"/>
            <a:ext cx="3895635" cy="30051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054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14763-B047-BD0A-56CE-08AB023FCFE3}"/>
              </a:ext>
            </a:extLst>
          </p:cNvPr>
          <p:cNvPicPr>
            <a:picLocks noChangeAspect="1"/>
          </p:cNvPicPr>
          <p:nvPr/>
        </p:nvPicPr>
        <p:blipFill rotWithShape="1">
          <a:blip r:embed="rId2">
            <a:extLst>
              <a:ext uri="{28A0092B-C50C-407E-A947-70E740481C1C}">
                <a14:useLocalDpi xmlns:a14="http://schemas.microsoft.com/office/drawing/2010/main" val="0"/>
              </a:ext>
            </a:extLst>
          </a:blip>
          <a:srcRect l="36046" t="24082" r="20714" b="5578"/>
          <a:stretch/>
        </p:blipFill>
        <p:spPr>
          <a:xfrm>
            <a:off x="2445488" y="265814"/>
            <a:ext cx="7612911" cy="62944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1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2D92-B55F-717F-E741-7CA90FD42415}"/>
              </a:ext>
            </a:extLst>
          </p:cNvPr>
          <p:cNvSpPr txBox="1">
            <a:spLocks/>
          </p:cNvSpPr>
          <p:nvPr/>
        </p:nvSpPr>
        <p:spPr>
          <a:xfrm>
            <a:off x="1818484" y="521473"/>
            <a:ext cx="9872773"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Bodoni MT Black" panose="02070A03080606020203" pitchFamily="18" charset="0"/>
              </a:rPr>
              <a:t>Model Selection</a:t>
            </a:r>
            <a:endParaRPr lang="en-IN" sz="4800" dirty="0"/>
          </a:p>
        </p:txBody>
      </p:sp>
      <p:sp>
        <p:nvSpPr>
          <p:cNvPr id="5" name="TextBox 4">
            <a:extLst>
              <a:ext uri="{FF2B5EF4-FFF2-40B4-BE49-F238E27FC236}">
                <a16:creationId xmlns:a16="http://schemas.microsoft.com/office/drawing/2014/main" id="{7704547C-142F-C63D-3296-EDAF8B5BDA8B}"/>
              </a:ext>
            </a:extLst>
          </p:cNvPr>
          <p:cNvSpPr txBox="1"/>
          <p:nvPr/>
        </p:nvSpPr>
        <p:spPr>
          <a:xfrm>
            <a:off x="1724025" y="1479197"/>
            <a:ext cx="9967232" cy="646331"/>
          </a:xfrm>
          <a:prstGeom prst="rect">
            <a:avLst/>
          </a:prstGeom>
          <a:noFill/>
        </p:spPr>
        <p:txBody>
          <a:bodyPr wrap="square" rtlCol="0">
            <a:spAutoFit/>
          </a:bodyPr>
          <a:lstStyle/>
          <a:p>
            <a:pPr algn="just"/>
            <a:r>
              <a:rPr lang="en-US" b="0" i="0" dirty="0">
                <a:solidFill>
                  <a:srgbClr val="374151"/>
                </a:solidFill>
                <a:effectLst/>
                <a:latin typeface="Copperplate Gothic Bold" panose="020E0705020206020404" pitchFamily="34" charset="0"/>
              </a:rPr>
              <a:t>Choose appropriate machine learning algorithms (e.g., Decision trees, Logistic Regression, and KNN ) for medical diagnosis.</a:t>
            </a:r>
            <a:endParaRPr lang="en-IN" dirty="0">
              <a:latin typeface="Copperplate Gothic Bold" panose="020E0705020206020404" pitchFamily="34" charset="0"/>
            </a:endParaRPr>
          </a:p>
        </p:txBody>
      </p:sp>
      <p:sp>
        <p:nvSpPr>
          <p:cNvPr id="14" name="TextBox 13">
            <a:extLst>
              <a:ext uri="{FF2B5EF4-FFF2-40B4-BE49-F238E27FC236}">
                <a16:creationId xmlns:a16="http://schemas.microsoft.com/office/drawing/2014/main" id="{6BA11A34-1592-F2DB-7882-96871C5627B6}"/>
              </a:ext>
            </a:extLst>
          </p:cNvPr>
          <p:cNvSpPr txBox="1"/>
          <p:nvPr/>
        </p:nvSpPr>
        <p:spPr>
          <a:xfrm>
            <a:off x="1299796" y="3409034"/>
            <a:ext cx="3638814" cy="1323439"/>
          </a:xfrm>
          <a:prstGeom prst="rect">
            <a:avLst/>
          </a:prstGeom>
          <a:noFill/>
        </p:spPr>
        <p:txBody>
          <a:bodyPr wrap="square" rtlCol="0">
            <a:spAutoFit/>
          </a:bodyPr>
          <a:lstStyle/>
          <a:p>
            <a:pPr algn="ctr"/>
            <a:r>
              <a:rPr lang="en-US" sz="4000" dirty="0">
                <a:solidFill>
                  <a:schemeClr val="accent1"/>
                </a:solidFill>
                <a:effectLst>
                  <a:outerShdw blurRad="38100" dist="38100" dir="2700000" algn="tl">
                    <a:srgbClr val="000000">
                      <a:alpha val="43137"/>
                    </a:srgbClr>
                  </a:outerShdw>
                </a:effectLst>
                <a:latin typeface="Copperplate Gothic Bold" panose="020E0705020206020404" pitchFamily="34" charset="0"/>
              </a:rPr>
              <a:t>1. Decision tree</a:t>
            </a:r>
            <a:endParaRPr lang="en-IN" sz="4000" dirty="0">
              <a:solidFill>
                <a:schemeClr val="accent1"/>
              </a:solidFill>
              <a:effectLst>
                <a:outerShdw blurRad="38100" dist="38100" dir="2700000" algn="tl">
                  <a:srgbClr val="000000">
                    <a:alpha val="43137"/>
                  </a:srgbClr>
                </a:outerShdw>
              </a:effectLst>
              <a:latin typeface="Copperplate Gothic Bold" panose="020E0705020206020404" pitchFamily="34" charset="0"/>
            </a:endParaRPr>
          </a:p>
        </p:txBody>
      </p:sp>
      <p:pic>
        <p:nvPicPr>
          <p:cNvPr id="30" name="Picture 29">
            <a:extLst>
              <a:ext uri="{FF2B5EF4-FFF2-40B4-BE49-F238E27FC236}">
                <a16:creationId xmlns:a16="http://schemas.microsoft.com/office/drawing/2014/main" id="{21A5306E-518F-78B5-8A22-16AECEB41229}"/>
              </a:ext>
            </a:extLst>
          </p:cNvPr>
          <p:cNvPicPr>
            <a:picLocks noChangeAspect="1"/>
          </p:cNvPicPr>
          <p:nvPr/>
        </p:nvPicPr>
        <p:blipFill rotWithShape="1">
          <a:blip r:embed="rId2">
            <a:extLst>
              <a:ext uri="{28A0092B-C50C-407E-A947-70E740481C1C}">
                <a14:useLocalDpi xmlns:a14="http://schemas.microsoft.com/office/drawing/2010/main" val="0"/>
              </a:ext>
            </a:extLst>
          </a:blip>
          <a:srcRect l="37936" t="36035" r="26301" b="29479"/>
          <a:stretch/>
        </p:blipFill>
        <p:spPr>
          <a:xfrm>
            <a:off x="5385178" y="2503374"/>
            <a:ext cx="5336904" cy="3982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90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57F7D-A497-0905-6CA9-7B4C1AB5C7C6}"/>
              </a:ext>
            </a:extLst>
          </p:cNvPr>
          <p:cNvSpPr txBox="1"/>
          <p:nvPr/>
        </p:nvSpPr>
        <p:spPr>
          <a:xfrm>
            <a:off x="2203968" y="884687"/>
            <a:ext cx="3571309" cy="954107"/>
          </a:xfrm>
          <a:prstGeom prst="rect">
            <a:avLst/>
          </a:prstGeom>
          <a:noFill/>
        </p:spPr>
        <p:txBody>
          <a:bodyPr wrap="square" rtlCol="0">
            <a:spAutoFit/>
          </a:bodyPr>
          <a:lstStyle/>
          <a:p>
            <a:r>
              <a:rPr lang="en-US" sz="2800" dirty="0">
                <a:solidFill>
                  <a:schemeClr val="accent1"/>
                </a:solidFill>
                <a:effectLst>
                  <a:outerShdw blurRad="38100" dist="38100" dir="2700000" algn="tl">
                    <a:srgbClr val="000000">
                      <a:alpha val="43137"/>
                    </a:srgbClr>
                  </a:outerShdw>
                </a:effectLst>
                <a:latin typeface="Copperplate Gothic Bold" panose="020E0705020206020404" pitchFamily="34" charset="0"/>
              </a:rPr>
              <a:t>2. K Nearest Neighbor(KNN)</a:t>
            </a:r>
            <a:endParaRPr lang="en-IN" sz="2800" dirty="0">
              <a:solidFill>
                <a:schemeClr val="accent1"/>
              </a:solidFill>
              <a:effectLst>
                <a:outerShdw blurRad="38100" dist="38100" dir="2700000" algn="tl">
                  <a:srgbClr val="000000">
                    <a:alpha val="43137"/>
                  </a:srgbClr>
                </a:outerShdw>
              </a:effectLst>
              <a:latin typeface="Copperplate Gothic Bold" panose="020E0705020206020404" pitchFamily="34" charset="0"/>
            </a:endParaRPr>
          </a:p>
        </p:txBody>
      </p:sp>
      <p:pic>
        <p:nvPicPr>
          <p:cNvPr id="3" name="Picture 2">
            <a:extLst>
              <a:ext uri="{FF2B5EF4-FFF2-40B4-BE49-F238E27FC236}">
                <a16:creationId xmlns:a16="http://schemas.microsoft.com/office/drawing/2014/main" id="{168094E5-44A5-5FA3-5D87-7C4E4123D0F6}"/>
              </a:ext>
            </a:extLst>
          </p:cNvPr>
          <p:cNvPicPr>
            <a:picLocks noChangeAspect="1"/>
          </p:cNvPicPr>
          <p:nvPr/>
        </p:nvPicPr>
        <p:blipFill rotWithShape="1">
          <a:blip r:embed="rId2">
            <a:extLst>
              <a:ext uri="{28A0092B-C50C-407E-A947-70E740481C1C}">
                <a14:useLocalDpi xmlns:a14="http://schemas.microsoft.com/office/drawing/2010/main" val="0"/>
              </a:ext>
            </a:extLst>
          </a:blip>
          <a:srcRect l="38583" t="34883" r="35727" b="29480"/>
          <a:stretch/>
        </p:blipFill>
        <p:spPr>
          <a:xfrm>
            <a:off x="7333473" y="2379124"/>
            <a:ext cx="4254620" cy="3319927"/>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EEBE5CC-37E7-4B9F-FD86-E7DDB42D7117}"/>
              </a:ext>
            </a:extLst>
          </p:cNvPr>
          <p:cNvSpPr txBox="1"/>
          <p:nvPr/>
        </p:nvSpPr>
        <p:spPr>
          <a:xfrm>
            <a:off x="7793726" y="884686"/>
            <a:ext cx="3334114" cy="954107"/>
          </a:xfrm>
          <a:prstGeom prst="rect">
            <a:avLst/>
          </a:prstGeom>
          <a:noFill/>
        </p:spPr>
        <p:txBody>
          <a:bodyPr wrap="square" rtlCol="0">
            <a:spAutoFit/>
          </a:bodyPr>
          <a:lstStyle/>
          <a:p>
            <a:r>
              <a:rPr lang="en-US" sz="2800" dirty="0">
                <a:solidFill>
                  <a:schemeClr val="accent1"/>
                </a:solidFill>
                <a:effectLst>
                  <a:outerShdw blurRad="38100" dist="38100" dir="2700000" algn="tl">
                    <a:srgbClr val="000000">
                      <a:alpha val="43137"/>
                    </a:srgbClr>
                  </a:outerShdw>
                </a:effectLst>
                <a:latin typeface="Copperplate Gothic Bold" panose="020E0705020206020404" pitchFamily="34" charset="0"/>
              </a:rPr>
              <a:t>3. Logistic Regression</a:t>
            </a:r>
            <a:endParaRPr lang="en-IN" sz="2800" dirty="0">
              <a:solidFill>
                <a:schemeClr val="accent1"/>
              </a:solidFill>
              <a:effectLst>
                <a:outerShdw blurRad="38100" dist="38100" dir="2700000" algn="tl">
                  <a:srgbClr val="000000">
                    <a:alpha val="43137"/>
                  </a:srgbClr>
                </a:outerShdw>
              </a:effectLst>
              <a:latin typeface="Copperplate Gothic Bold" panose="020E0705020206020404" pitchFamily="34" charset="0"/>
            </a:endParaRPr>
          </a:p>
        </p:txBody>
      </p:sp>
      <p:pic>
        <p:nvPicPr>
          <p:cNvPr id="5" name="Picture 4">
            <a:extLst>
              <a:ext uri="{FF2B5EF4-FFF2-40B4-BE49-F238E27FC236}">
                <a16:creationId xmlns:a16="http://schemas.microsoft.com/office/drawing/2014/main" id="{F683B891-706D-303F-5A1C-4B2F5C1212B9}"/>
              </a:ext>
            </a:extLst>
          </p:cNvPr>
          <p:cNvPicPr>
            <a:picLocks noChangeAspect="1"/>
          </p:cNvPicPr>
          <p:nvPr/>
        </p:nvPicPr>
        <p:blipFill rotWithShape="1">
          <a:blip r:embed="rId3">
            <a:extLst>
              <a:ext uri="{28A0092B-C50C-407E-A947-70E740481C1C}">
                <a14:useLocalDpi xmlns:a14="http://schemas.microsoft.com/office/drawing/2010/main" val="0"/>
              </a:ext>
            </a:extLst>
          </a:blip>
          <a:srcRect l="38285" t="32966" r="25618" b="26280"/>
          <a:stretch/>
        </p:blipFill>
        <p:spPr>
          <a:xfrm>
            <a:off x="1070345" y="2379124"/>
            <a:ext cx="5227746" cy="33199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475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67478D-9301-02C8-C8A7-3A1514BB5A01}"/>
              </a:ext>
            </a:extLst>
          </p:cNvPr>
          <p:cNvPicPr>
            <a:picLocks noChangeAspect="1"/>
          </p:cNvPicPr>
          <p:nvPr/>
        </p:nvPicPr>
        <p:blipFill rotWithShape="1">
          <a:blip r:embed="rId2">
            <a:extLst>
              <a:ext uri="{28A0092B-C50C-407E-A947-70E740481C1C}">
                <a14:useLocalDpi xmlns:a14="http://schemas.microsoft.com/office/drawing/2010/main" val="0"/>
              </a:ext>
            </a:extLst>
          </a:blip>
          <a:srcRect l="38418" t="55023" r="23776" b="8980"/>
          <a:stretch/>
        </p:blipFill>
        <p:spPr>
          <a:xfrm>
            <a:off x="2607603" y="2190307"/>
            <a:ext cx="8514053" cy="4465674"/>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D1A7B9CF-A679-C2E6-DD14-E2F3EA0D30B6}"/>
              </a:ext>
            </a:extLst>
          </p:cNvPr>
          <p:cNvSpPr txBox="1">
            <a:spLocks/>
          </p:cNvSpPr>
          <p:nvPr/>
        </p:nvSpPr>
        <p:spPr>
          <a:xfrm>
            <a:off x="1818484" y="521473"/>
            <a:ext cx="9872773"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Bodoni MT Black" panose="02070A03080606020203" pitchFamily="18" charset="0"/>
              </a:rPr>
              <a:t>Model Evaluation</a:t>
            </a:r>
            <a:endParaRPr lang="en-IN" sz="4800" dirty="0"/>
          </a:p>
        </p:txBody>
      </p:sp>
      <p:sp>
        <p:nvSpPr>
          <p:cNvPr id="5" name="TextBox 4">
            <a:extLst>
              <a:ext uri="{FF2B5EF4-FFF2-40B4-BE49-F238E27FC236}">
                <a16:creationId xmlns:a16="http://schemas.microsoft.com/office/drawing/2014/main" id="{DF5FDE1E-0F02-75B0-A8B5-8624FECC709C}"/>
              </a:ext>
            </a:extLst>
          </p:cNvPr>
          <p:cNvSpPr txBox="1"/>
          <p:nvPr/>
        </p:nvSpPr>
        <p:spPr>
          <a:xfrm>
            <a:off x="1818484" y="1275907"/>
            <a:ext cx="9872773" cy="646331"/>
          </a:xfrm>
          <a:prstGeom prst="rect">
            <a:avLst/>
          </a:prstGeom>
          <a:noFill/>
        </p:spPr>
        <p:txBody>
          <a:bodyPr wrap="square" rtlCol="0">
            <a:spAutoFit/>
          </a:bodyPr>
          <a:lstStyle/>
          <a:p>
            <a:r>
              <a:rPr lang="en-US" b="0" i="0" dirty="0">
                <a:solidFill>
                  <a:srgbClr val="374151"/>
                </a:solidFill>
                <a:effectLst/>
                <a:latin typeface="Copperplate Gothic Bold" panose="020E0705020206020404" pitchFamily="34" charset="0"/>
              </a:rPr>
              <a:t>Assess the model's performance using metrics like accuracy, precision, recall, ROC Curve, and F1-score.</a:t>
            </a:r>
            <a:endParaRPr lang="en-IN" dirty="0">
              <a:latin typeface="Copperplate Gothic Bold" panose="020E0705020206020404" pitchFamily="34" charset="0"/>
            </a:endParaRPr>
          </a:p>
        </p:txBody>
      </p:sp>
    </p:spTree>
    <p:extLst>
      <p:ext uri="{BB962C8B-B14F-4D97-AF65-F5344CB8AC3E}">
        <p14:creationId xmlns:p14="http://schemas.microsoft.com/office/powerpoint/2010/main" val="344675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195C7-60C8-3B79-002A-9D63BC2CE733}"/>
              </a:ext>
            </a:extLst>
          </p:cNvPr>
          <p:cNvSpPr txBox="1"/>
          <p:nvPr/>
        </p:nvSpPr>
        <p:spPr>
          <a:xfrm>
            <a:off x="2020187" y="1637413"/>
            <a:ext cx="9494874" cy="3477875"/>
          </a:xfrm>
          <a:prstGeom prst="rect">
            <a:avLst/>
          </a:prstGeom>
          <a:noFill/>
        </p:spPr>
        <p:txBody>
          <a:bodyPr wrap="square" rtlCol="0">
            <a:spAutoFit/>
          </a:bodyPr>
          <a:lstStyle/>
          <a:p>
            <a:pPr algn="just"/>
            <a:r>
              <a:rPr lang="en-US" sz="2000" dirty="0">
                <a:latin typeface="Copperplate Gothic Bold" panose="020E0705020206020404" pitchFamily="34" charset="0"/>
              </a:rPr>
              <a:t>Looking at the comparative study of the accuracy of 3 different machine learning algorithm, Logistics Regression model happens to have the highest accuracy of 84.4%.</a:t>
            </a:r>
          </a:p>
          <a:p>
            <a:pPr algn="just"/>
            <a:endParaRPr lang="en-US" sz="2000" dirty="0">
              <a:latin typeface="Copperplate Gothic Bold" panose="020E0705020206020404" pitchFamily="34" charset="0"/>
            </a:endParaRPr>
          </a:p>
          <a:p>
            <a:pPr algn="just"/>
            <a:r>
              <a:rPr lang="en-US" sz="2000" b="0" i="0" dirty="0">
                <a:solidFill>
                  <a:srgbClr val="222222"/>
                </a:solidFill>
                <a:effectLst/>
                <a:latin typeface="Copperplate Gothic Bold" panose="020E0705020206020404" pitchFamily="34" charset="0"/>
              </a:rPr>
              <a:t>In our problem statement, </a:t>
            </a:r>
            <a:r>
              <a:rPr lang="en-US" sz="2000" b="1" i="0" dirty="0">
                <a:solidFill>
                  <a:srgbClr val="222222"/>
                </a:solidFill>
                <a:effectLst/>
                <a:latin typeface="Copperplate Gothic Bold" panose="020E0705020206020404" pitchFamily="34" charset="0"/>
              </a:rPr>
              <a:t>Logistic Regression</a:t>
            </a:r>
            <a:r>
              <a:rPr lang="en-US" sz="2000" b="0" i="0" dirty="0">
                <a:solidFill>
                  <a:srgbClr val="222222"/>
                </a:solidFill>
                <a:effectLst/>
                <a:latin typeface="Copperplate Gothic Bold" panose="020E0705020206020404" pitchFamily="34" charset="0"/>
              </a:rPr>
              <a:t> follows the principle of </a:t>
            </a:r>
            <a:r>
              <a:rPr lang="en-US" sz="2000" b="1" i="0" dirty="0">
                <a:solidFill>
                  <a:srgbClr val="222222"/>
                </a:solidFill>
                <a:effectLst/>
                <a:latin typeface="Copperplate Gothic Bold" panose="020E0705020206020404" pitchFamily="34" charset="0"/>
              </a:rPr>
              <a:t>Occam’s Razor,</a:t>
            </a:r>
            <a:r>
              <a:rPr lang="en-US" sz="2000" b="0" i="0" dirty="0">
                <a:solidFill>
                  <a:srgbClr val="222222"/>
                </a:solidFill>
                <a:effectLst/>
                <a:latin typeface="Copperplate Gothic Bold" panose="020E0705020206020404" pitchFamily="34" charset="0"/>
              </a:rPr>
              <a:t> which defines that for a particular problem statement, if the data has no assumption, then the simplest model works the best. Since our dataset does not have any assumptions and Logistic Regression is a simple model. Therefore, the concept holds true for the above-mentioned dataset.</a:t>
            </a:r>
            <a:endParaRPr lang="en-IN" sz="2000" dirty="0">
              <a:latin typeface="Copperplate Gothic Bold" panose="020E0705020206020404" pitchFamily="34" charset="0"/>
            </a:endParaRPr>
          </a:p>
        </p:txBody>
      </p:sp>
    </p:spTree>
    <p:extLst>
      <p:ext uri="{BB962C8B-B14F-4D97-AF65-F5344CB8AC3E}">
        <p14:creationId xmlns:p14="http://schemas.microsoft.com/office/powerpoint/2010/main" val="318819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9EE2-83BB-C7D0-89B6-B722253C1886}"/>
              </a:ext>
            </a:extLst>
          </p:cNvPr>
          <p:cNvSpPr txBox="1">
            <a:spLocks/>
          </p:cNvSpPr>
          <p:nvPr/>
        </p:nvSpPr>
        <p:spPr>
          <a:xfrm>
            <a:off x="1818484" y="521473"/>
            <a:ext cx="9872773"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Bodoni MT Black" panose="02070A03080606020203" pitchFamily="18" charset="0"/>
              </a:rPr>
              <a:t>Model Training</a:t>
            </a:r>
            <a:endParaRPr lang="en-IN" sz="4800" dirty="0"/>
          </a:p>
        </p:txBody>
      </p:sp>
      <p:sp>
        <p:nvSpPr>
          <p:cNvPr id="3" name="TextBox 2">
            <a:extLst>
              <a:ext uri="{FF2B5EF4-FFF2-40B4-BE49-F238E27FC236}">
                <a16:creationId xmlns:a16="http://schemas.microsoft.com/office/drawing/2014/main" id="{12DB4205-98A5-7E84-A211-5F016FBF547D}"/>
              </a:ext>
            </a:extLst>
          </p:cNvPr>
          <p:cNvSpPr txBox="1"/>
          <p:nvPr/>
        </p:nvSpPr>
        <p:spPr>
          <a:xfrm>
            <a:off x="1818484" y="1658679"/>
            <a:ext cx="9346018" cy="923330"/>
          </a:xfrm>
          <a:prstGeom prst="rect">
            <a:avLst/>
          </a:prstGeom>
          <a:noFill/>
        </p:spPr>
        <p:txBody>
          <a:bodyPr wrap="square" rtlCol="0">
            <a:spAutoFit/>
          </a:bodyPr>
          <a:lstStyle/>
          <a:p>
            <a:pPr algn="just"/>
            <a:r>
              <a:rPr lang="en-US" dirty="0">
                <a:latin typeface="Copperplate Gothic Bold" panose="020E0705020206020404" pitchFamily="34" charset="0"/>
              </a:rPr>
              <a:t>The selected model was trained on a labelled dataset, and performance was validated using appropriate metrics such as accuracy, precision, recall, and F1-score.</a:t>
            </a:r>
            <a:endParaRPr lang="en-IN" dirty="0">
              <a:latin typeface="Copperplate Gothic Bold" panose="020E0705020206020404" pitchFamily="34" charset="0"/>
            </a:endParaRPr>
          </a:p>
        </p:txBody>
      </p:sp>
      <p:pic>
        <p:nvPicPr>
          <p:cNvPr id="5" name="Picture 4">
            <a:extLst>
              <a:ext uri="{FF2B5EF4-FFF2-40B4-BE49-F238E27FC236}">
                <a16:creationId xmlns:a16="http://schemas.microsoft.com/office/drawing/2014/main" id="{8870B54E-841C-79EA-9B31-536A58477761}"/>
              </a:ext>
            </a:extLst>
          </p:cNvPr>
          <p:cNvPicPr>
            <a:picLocks noChangeAspect="1"/>
          </p:cNvPicPr>
          <p:nvPr/>
        </p:nvPicPr>
        <p:blipFill rotWithShape="1">
          <a:blip r:embed="rId2">
            <a:extLst>
              <a:ext uri="{28A0092B-C50C-407E-A947-70E740481C1C}">
                <a14:useLocalDpi xmlns:a14="http://schemas.microsoft.com/office/drawing/2010/main" val="0"/>
              </a:ext>
            </a:extLst>
          </a:blip>
          <a:srcRect l="38110" t="42243" r="17762" b="38915"/>
          <a:stretch/>
        </p:blipFill>
        <p:spPr>
          <a:xfrm>
            <a:off x="1562986" y="2897039"/>
            <a:ext cx="10239154" cy="33052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3724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3107-C1C1-8816-81B9-DF26444416E5}"/>
              </a:ext>
            </a:extLst>
          </p:cNvPr>
          <p:cNvSpPr txBox="1">
            <a:spLocks/>
          </p:cNvSpPr>
          <p:nvPr/>
        </p:nvSpPr>
        <p:spPr>
          <a:xfrm>
            <a:off x="1818484" y="521473"/>
            <a:ext cx="9872773"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Bodoni MT Black" panose="02070A03080606020203" pitchFamily="18" charset="0"/>
              </a:rPr>
              <a:t>Deployment</a:t>
            </a:r>
            <a:endParaRPr lang="en-IN" sz="4800" dirty="0"/>
          </a:p>
        </p:txBody>
      </p:sp>
      <p:pic>
        <p:nvPicPr>
          <p:cNvPr id="3" name="Picture 2">
            <a:extLst>
              <a:ext uri="{FF2B5EF4-FFF2-40B4-BE49-F238E27FC236}">
                <a16:creationId xmlns:a16="http://schemas.microsoft.com/office/drawing/2014/main" id="{EF3C83CD-6400-BFA3-2770-E46A12FE0EB6}"/>
              </a:ext>
            </a:extLst>
          </p:cNvPr>
          <p:cNvPicPr>
            <a:picLocks noChangeAspect="1"/>
          </p:cNvPicPr>
          <p:nvPr/>
        </p:nvPicPr>
        <p:blipFill rotWithShape="1">
          <a:blip r:embed="rId2">
            <a:extLst>
              <a:ext uri="{28A0092B-C50C-407E-A947-70E740481C1C}">
                <a14:useLocalDpi xmlns:a14="http://schemas.microsoft.com/office/drawing/2010/main" val="0"/>
              </a:ext>
            </a:extLst>
          </a:blip>
          <a:srcRect l="38372" t="40246" r="21511" b="16230"/>
          <a:stretch/>
        </p:blipFill>
        <p:spPr>
          <a:xfrm>
            <a:off x="3007184" y="2530549"/>
            <a:ext cx="7285132" cy="4157329"/>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12DC2790-9519-526D-B41F-15D32FE87C0C}"/>
              </a:ext>
            </a:extLst>
          </p:cNvPr>
          <p:cNvSpPr txBox="1"/>
          <p:nvPr/>
        </p:nvSpPr>
        <p:spPr>
          <a:xfrm>
            <a:off x="1818484" y="1520456"/>
            <a:ext cx="9335069" cy="923330"/>
          </a:xfrm>
          <a:prstGeom prst="rect">
            <a:avLst/>
          </a:prstGeom>
          <a:noFill/>
        </p:spPr>
        <p:txBody>
          <a:bodyPr wrap="square" rtlCol="0">
            <a:spAutoFit/>
          </a:bodyPr>
          <a:lstStyle/>
          <a:p>
            <a:pPr algn="just"/>
            <a:r>
              <a:rPr lang="en-US" dirty="0">
                <a:latin typeface="Copperplate Gothic Bold" panose="020E0705020206020404" pitchFamily="34" charset="0"/>
              </a:rPr>
              <a:t>Based on the appropriate machine learning model we develop a FORM on </a:t>
            </a:r>
            <a:r>
              <a:rPr lang="en-US" dirty="0" err="1">
                <a:latin typeface="Copperplate Gothic Bold" panose="020E0705020206020404" pitchFamily="34" charset="0"/>
              </a:rPr>
              <a:t>streamlit</a:t>
            </a:r>
            <a:r>
              <a:rPr lang="en-US" dirty="0">
                <a:latin typeface="Copperplate Gothic Bold" panose="020E0705020206020404" pitchFamily="34" charset="0"/>
              </a:rPr>
              <a:t> platform where patient will be able to take assessment on the information provided by them.</a:t>
            </a:r>
            <a:endParaRPr lang="en-IN" dirty="0">
              <a:latin typeface="Copperplate Gothic Bold" panose="020E0705020206020404" pitchFamily="34" charset="0"/>
            </a:endParaRPr>
          </a:p>
        </p:txBody>
      </p:sp>
    </p:spTree>
    <p:extLst>
      <p:ext uri="{BB962C8B-B14F-4D97-AF65-F5344CB8AC3E}">
        <p14:creationId xmlns:p14="http://schemas.microsoft.com/office/powerpoint/2010/main" val="19169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A3F2EC-AAE5-FEC7-B96F-9B3A0D76687E}"/>
              </a:ext>
            </a:extLst>
          </p:cNvPr>
          <p:cNvSpPr txBox="1">
            <a:spLocks/>
          </p:cNvSpPr>
          <p:nvPr/>
        </p:nvSpPr>
        <p:spPr>
          <a:xfrm>
            <a:off x="1818484" y="521473"/>
            <a:ext cx="9872773"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Bodoni MT Black" panose="02070A03080606020203" pitchFamily="18" charset="0"/>
              </a:rPr>
              <a:t>Results and Impact</a:t>
            </a:r>
            <a:endParaRPr lang="en-IN" sz="4800" dirty="0"/>
          </a:p>
        </p:txBody>
      </p:sp>
      <p:sp>
        <p:nvSpPr>
          <p:cNvPr id="5" name="TextBox 4">
            <a:extLst>
              <a:ext uri="{FF2B5EF4-FFF2-40B4-BE49-F238E27FC236}">
                <a16:creationId xmlns:a16="http://schemas.microsoft.com/office/drawing/2014/main" id="{D1F69B18-872A-8FFE-02D9-D188568F97B9}"/>
              </a:ext>
            </a:extLst>
          </p:cNvPr>
          <p:cNvSpPr txBox="1"/>
          <p:nvPr/>
        </p:nvSpPr>
        <p:spPr>
          <a:xfrm>
            <a:off x="2260303" y="2128850"/>
            <a:ext cx="8265928" cy="646331"/>
          </a:xfrm>
          <a:prstGeom prst="rect">
            <a:avLst/>
          </a:prstGeom>
          <a:noFill/>
        </p:spPr>
        <p:txBody>
          <a:bodyPr wrap="square">
            <a:spAutoFit/>
          </a:bodyPr>
          <a:lstStyle/>
          <a:p>
            <a:pPr algn="just"/>
            <a:r>
              <a:rPr lang="en-IN" b="0" i="0" dirty="0">
                <a:solidFill>
                  <a:srgbClr val="374151"/>
                </a:solidFill>
                <a:effectLst/>
                <a:latin typeface="Copperplate Gothic Bold" panose="020E0705020206020404" pitchFamily="34" charset="0"/>
              </a:rPr>
              <a:t>Model performance evaluation results in deciding Linear regression as the best model with an accuracy score of 84%. </a:t>
            </a:r>
            <a:endParaRPr lang="en-IN" dirty="0">
              <a:latin typeface="Copperplate Gothic Bold" panose="020E0705020206020404" pitchFamily="34" charset="0"/>
            </a:endParaRPr>
          </a:p>
        </p:txBody>
      </p:sp>
      <p:sp>
        <p:nvSpPr>
          <p:cNvPr id="7" name="TextBox 6">
            <a:extLst>
              <a:ext uri="{FF2B5EF4-FFF2-40B4-BE49-F238E27FC236}">
                <a16:creationId xmlns:a16="http://schemas.microsoft.com/office/drawing/2014/main" id="{E346A3D4-6746-4CF4-C116-9572D515D9DE}"/>
              </a:ext>
            </a:extLst>
          </p:cNvPr>
          <p:cNvSpPr txBox="1"/>
          <p:nvPr/>
        </p:nvSpPr>
        <p:spPr>
          <a:xfrm>
            <a:off x="2260303" y="3748000"/>
            <a:ext cx="8265927" cy="2123658"/>
          </a:xfrm>
          <a:prstGeom prst="rect">
            <a:avLst/>
          </a:prstGeom>
          <a:noFill/>
        </p:spPr>
        <p:txBody>
          <a:bodyPr wrap="square">
            <a:spAutoFit/>
          </a:bodyPr>
          <a:lstStyle/>
          <a:p>
            <a:pPr marL="285750" indent="-285750" algn="just">
              <a:buFont typeface="Wingdings" panose="05000000000000000000" pitchFamily="2" charset="2"/>
              <a:buChar char="q"/>
            </a:pPr>
            <a:r>
              <a:rPr lang="en-IN" sz="2000" b="1" i="0" dirty="0">
                <a:solidFill>
                  <a:schemeClr val="accent1"/>
                </a:solidFill>
                <a:effectLst/>
                <a:latin typeface="Copperplate Gothic Bold" panose="020E0705020206020404" pitchFamily="34" charset="0"/>
              </a:rPr>
              <a:t>Enhanced Diagnostic Accuracy: </a:t>
            </a:r>
            <a:r>
              <a:rPr lang="en-IN" b="0" i="0" dirty="0">
                <a:solidFill>
                  <a:srgbClr val="374151"/>
                </a:solidFill>
                <a:effectLst/>
                <a:latin typeface="Copperplate Gothic Bold" panose="020E0705020206020404" pitchFamily="34" charset="0"/>
              </a:rPr>
              <a:t>Improved precision in identifying medical conditions through pattern analysis.</a:t>
            </a:r>
          </a:p>
          <a:p>
            <a:pPr marL="285750" indent="-285750" algn="just">
              <a:buFont typeface="Wingdings" panose="05000000000000000000" pitchFamily="2" charset="2"/>
              <a:buChar char="q"/>
            </a:pPr>
            <a:r>
              <a:rPr lang="en-IN" sz="2000" b="1" i="0" dirty="0">
                <a:solidFill>
                  <a:schemeClr val="accent1"/>
                </a:solidFill>
                <a:effectLst/>
                <a:latin typeface="Copperplate Gothic Bold" panose="020E0705020206020404" pitchFamily="34" charset="0"/>
              </a:rPr>
              <a:t>Personalized Treatment Plans: </a:t>
            </a:r>
            <a:r>
              <a:rPr lang="en-IN" b="0" i="0" dirty="0">
                <a:solidFill>
                  <a:srgbClr val="374151"/>
                </a:solidFill>
                <a:effectLst/>
                <a:latin typeface="Copperplate Gothic Bold" panose="020E0705020206020404" pitchFamily="34" charset="0"/>
              </a:rPr>
              <a:t>Tailored interventions based on accurate diagnoses.</a:t>
            </a:r>
          </a:p>
          <a:p>
            <a:pPr marL="285750" indent="-285750" algn="just">
              <a:buFont typeface="Wingdings" panose="05000000000000000000" pitchFamily="2" charset="2"/>
              <a:buChar char="q"/>
            </a:pPr>
            <a:r>
              <a:rPr lang="en-IN" sz="2000" b="1" i="0" dirty="0">
                <a:solidFill>
                  <a:schemeClr val="accent1"/>
                </a:solidFill>
                <a:effectLst/>
                <a:latin typeface="Copperplate Gothic Bold" panose="020E0705020206020404" pitchFamily="34" charset="0"/>
              </a:rPr>
              <a:t>Improved Patient Outcomes: </a:t>
            </a:r>
            <a:r>
              <a:rPr lang="en-IN" b="0" i="0" dirty="0">
                <a:solidFill>
                  <a:srgbClr val="374151"/>
                </a:solidFill>
                <a:effectLst/>
                <a:latin typeface="Copperplate Gothic Bold" panose="020E0705020206020404" pitchFamily="34" charset="0"/>
              </a:rPr>
              <a:t>Timely, precise diagnoses lead to better healthcare results and increased patient satisfaction.</a:t>
            </a:r>
          </a:p>
        </p:txBody>
      </p:sp>
      <p:sp>
        <p:nvSpPr>
          <p:cNvPr id="8" name="TextBox 7">
            <a:extLst>
              <a:ext uri="{FF2B5EF4-FFF2-40B4-BE49-F238E27FC236}">
                <a16:creationId xmlns:a16="http://schemas.microsoft.com/office/drawing/2014/main" id="{2814AD5A-36CA-62FB-9E38-98C90AC66DC3}"/>
              </a:ext>
            </a:extLst>
          </p:cNvPr>
          <p:cNvSpPr txBox="1"/>
          <p:nvPr/>
        </p:nvSpPr>
        <p:spPr>
          <a:xfrm>
            <a:off x="2260303" y="3138859"/>
            <a:ext cx="2254102" cy="461665"/>
          </a:xfrm>
          <a:prstGeom prst="rect">
            <a:avLst/>
          </a:prstGeom>
          <a:noFill/>
        </p:spPr>
        <p:txBody>
          <a:bodyPr wrap="square" rtlCol="0">
            <a:spAutoFit/>
          </a:bodyPr>
          <a:lstStyle/>
          <a:p>
            <a:r>
              <a:rPr lang="en-US" sz="2400" b="1" dirty="0">
                <a:solidFill>
                  <a:schemeClr val="accent1"/>
                </a:solidFill>
                <a:effectLst>
                  <a:outerShdw blurRad="38100" dist="38100" dir="2700000" algn="tl">
                    <a:srgbClr val="000000">
                      <a:alpha val="43137"/>
                    </a:srgbClr>
                  </a:outerShdw>
                </a:effectLst>
                <a:latin typeface="Copperplate Gothic Bold" panose="020E0705020206020404" pitchFamily="34" charset="0"/>
              </a:rPr>
              <a:t>Impacts:</a:t>
            </a:r>
            <a:endParaRPr lang="en-IN" sz="2400" b="1" dirty="0">
              <a:solidFill>
                <a:schemeClr val="accent1"/>
              </a:solidFill>
              <a:effectLst>
                <a:outerShdw blurRad="38100" dist="38100" dir="2700000" algn="tl">
                  <a:srgbClr val="000000">
                    <a:alpha val="43137"/>
                  </a:srgbClr>
                </a:outerShdw>
              </a:effectLst>
              <a:latin typeface="Copperplate Gothic Bold" panose="020E0705020206020404" pitchFamily="34" charset="0"/>
            </a:endParaRPr>
          </a:p>
        </p:txBody>
      </p:sp>
    </p:spTree>
    <p:extLst>
      <p:ext uri="{BB962C8B-B14F-4D97-AF65-F5344CB8AC3E}">
        <p14:creationId xmlns:p14="http://schemas.microsoft.com/office/powerpoint/2010/main" val="125999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40FEB-01CB-466C-B50B-E081019304F5}"/>
              </a:ext>
            </a:extLst>
          </p:cNvPr>
          <p:cNvSpPr>
            <a:spLocks noGrp="1"/>
          </p:cNvSpPr>
          <p:nvPr>
            <p:ph idx="1"/>
          </p:nvPr>
        </p:nvSpPr>
        <p:spPr>
          <a:xfrm>
            <a:off x="2404731" y="2181690"/>
            <a:ext cx="8915400" cy="3777622"/>
          </a:xfrm>
        </p:spPr>
        <p:txBody>
          <a:bodyPr/>
          <a:lstStyle/>
          <a:p>
            <a:r>
              <a:rPr lang="en-US" sz="3200" b="1" dirty="0">
                <a:solidFill>
                  <a:schemeClr val="accent1">
                    <a:lumMod val="75000"/>
                  </a:schemeClr>
                </a:solidFill>
                <a:latin typeface="Copperplate Gothic Bold" panose="020E0705020206020404" pitchFamily="34" charset="0"/>
              </a:rPr>
              <a:t>Project:</a:t>
            </a:r>
            <a:r>
              <a:rPr lang="en-US" sz="2800" dirty="0">
                <a:latin typeface="Copperplate Gothic Bold" panose="020E0705020206020404" pitchFamily="34" charset="0"/>
              </a:rPr>
              <a:t> Neha Dutta</a:t>
            </a:r>
          </a:p>
          <a:p>
            <a:endParaRPr lang="en-US" dirty="0">
              <a:latin typeface="Copperplate Gothic Bold" panose="020E0705020206020404" pitchFamily="34" charset="0"/>
            </a:endParaRPr>
          </a:p>
          <a:p>
            <a:r>
              <a:rPr lang="en-US" sz="3200" b="1" dirty="0">
                <a:solidFill>
                  <a:schemeClr val="accent1">
                    <a:lumMod val="75000"/>
                  </a:schemeClr>
                </a:solidFill>
                <a:latin typeface="Copperplate Gothic Bold" panose="020E0705020206020404" pitchFamily="34" charset="0"/>
              </a:rPr>
              <a:t>Presentation:</a:t>
            </a:r>
            <a:r>
              <a:rPr lang="en-US" dirty="0">
                <a:latin typeface="Copperplate Gothic Bold" panose="020E0705020206020404" pitchFamily="34" charset="0"/>
              </a:rPr>
              <a:t> </a:t>
            </a:r>
            <a:r>
              <a:rPr lang="en-US" sz="2800" dirty="0">
                <a:latin typeface="Copperplate Gothic Bold" panose="020E0705020206020404" pitchFamily="34" charset="0"/>
              </a:rPr>
              <a:t>Ayushi Agrawal</a:t>
            </a:r>
            <a:endParaRPr lang="en-US" dirty="0">
              <a:latin typeface="Copperplate Gothic Bold" panose="020E0705020206020404" pitchFamily="34" charset="0"/>
            </a:endParaRPr>
          </a:p>
          <a:p>
            <a:pPr marL="0" indent="0">
              <a:buNone/>
            </a:pPr>
            <a:r>
              <a:rPr lang="en-US" dirty="0">
                <a:latin typeface="Copperplate Gothic Bold" panose="020E0705020206020404" pitchFamily="34" charset="0"/>
              </a:rPr>
              <a:t>                                                                </a:t>
            </a:r>
            <a:r>
              <a:rPr lang="en-US" sz="2800" dirty="0">
                <a:latin typeface="Copperplate Gothic Bold" panose="020E0705020206020404" pitchFamily="34" charset="0"/>
              </a:rPr>
              <a:t>Divy Sharma</a:t>
            </a:r>
          </a:p>
          <a:p>
            <a:pPr marL="0" indent="0">
              <a:buNone/>
            </a:pPr>
            <a:endParaRPr lang="en-US" dirty="0">
              <a:latin typeface="Copperplate Gothic Bold" panose="020E0705020206020404" pitchFamily="34" charset="0"/>
            </a:endParaRPr>
          </a:p>
          <a:p>
            <a:r>
              <a:rPr lang="en-US" sz="3200" b="1" dirty="0">
                <a:solidFill>
                  <a:schemeClr val="accent1">
                    <a:lumMod val="75000"/>
                  </a:schemeClr>
                </a:solidFill>
                <a:latin typeface="Copperplate Gothic Bold" panose="020E0705020206020404" pitchFamily="34" charset="0"/>
              </a:rPr>
              <a:t>Report:</a:t>
            </a:r>
            <a:r>
              <a:rPr lang="en-US" dirty="0">
                <a:latin typeface="Copperplate Gothic Bold" panose="020E0705020206020404" pitchFamily="34" charset="0"/>
              </a:rPr>
              <a:t> </a:t>
            </a:r>
            <a:r>
              <a:rPr lang="en-US" sz="2800" dirty="0">
                <a:latin typeface="Copperplate Gothic Bold" panose="020E0705020206020404" pitchFamily="34" charset="0"/>
              </a:rPr>
              <a:t>Badal Singh Rathore</a:t>
            </a:r>
          </a:p>
          <a:p>
            <a:pPr marL="0" indent="0">
              <a:buNone/>
            </a:pPr>
            <a:r>
              <a:rPr lang="en-US" sz="2800" dirty="0">
                <a:latin typeface="Copperplate Gothic Bold" panose="020E0705020206020404" pitchFamily="34" charset="0"/>
              </a:rPr>
              <a:t>                         Sukhvir Singh</a:t>
            </a:r>
          </a:p>
          <a:p>
            <a:endParaRPr lang="en-IN" dirty="0">
              <a:latin typeface="Copperplate Gothic Bold" panose="020E0705020206020404" pitchFamily="34" charset="0"/>
            </a:endParaRPr>
          </a:p>
        </p:txBody>
      </p:sp>
      <p:sp>
        <p:nvSpPr>
          <p:cNvPr id="4" name="Title 1">
            <a:extLst>
              <a:ext uri="{FF2B5EF4-FFF2-40B4-BE49-F238E27FC236}">
                <a16:creationId xmlns:a16="http://schemas.microsoft.com/office/drawing/2014/main" id="{795E2CA7-0061-022D-5F6A-B54A670B8524}"/>
              </a:ext>
            </a:extLst>
          </p:cNvPr>
          <p:cNvSpPr txBox="1">
            <a:spLocks/>
          </p:cNvSpPr>
          <p:nvPr/>
        </p:nvSpPr>
        <p:spPr>
          <a:xfrm>
            <a:off x="1708654" y="539048"/>
            <a:ext cx="9508879"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solidFill>
                  <a:schemeClr val="tx1"/>
                </a:solidFill>
                <a:latin typeface="Bodoni MT Black" panose="02070A03080606020203" pitchFamily="18" charset="0"/>
              </a:rPr>
              <a:t>Team Contributors</a:t>
            </a:r>
            <a:endParaRPr lang="en-IN" sz="5400" dirty="0"/>
          </a:p>
        </p:txBody>
      </p:sp>
    </p:spTree>
    <p:extLst>
      <p:ext uri="{BB962C8B-B14F-4D97-AF65-F5344CB8AC3E}">
        <p14:creationId xmlns:p14="http://schemas.microsoft.com/office/powerpoint/2010/main" val="246029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C9448A-DF25-FFBA-16A7-DCC4F9A01BB3}"/>
              </a:ext>
            </a:extLst>
          </p:cNvPr>
          <p:cNvSpPr txBox="1"/>
          <p:nvPr/>
        </p:nvSpPr>
        <p:spPr>
          <a:xfrm>
            <a:off x="2634754" y="2090172"/>
            <a:ext cx="8240232" cy="2677656"/>
          </a:xfrm>
          <a:prstGeom prst="rect">
            <a:avLst/>
          </a:prstGeom>
          <a:noFill/>
        </p:spPr>
        <p:txBody>
          <a:bodyPr wrap="square" rtlCol="0">
            <a:spAutoFit/>
          </a:bodyPr>
          <a:lstStyle/>
          <a:p>
            <a:pPr marL="285750" indent="-285750" algn="l">
              <a:buFont typeface="Wingdings" panose="05000000000000000000" pitchFamily="2" charset="2"/>
              <a:buChar char="q"/>
            </a:pPr>
            <a:r>
              <a:rPr lang="en-US" sz="2400" b="0" i="0" dirty="0">
                <a:solidFill>
                  <a:srgbClr val="374151"/>
                </a:solidFill>
                <a:effectLst/>
                <a:latin typeface="Copperplate Gothic Bold" panose="020E0705020206020404" pitchFamily="34" charset="0"/>
              </a:rPr>
              <a:t>Model evolves with new patients data.</a:t>
            </a:r>
          </a:p>
          <a:p>
            <a:pPr marL="285750" indent="-285750" algn="l">
              <a:buFont typeface="Wingdings" panose="05000000000000000000" pitchFamily="2" charset="2"/>
              <a:buChar char="q"/>
            </a:pPr>
            <a:r>
              <a:rPr lang="en-US" sz="2400" b="0" i="0" dirty="0">
                <a:solidFill>
                  <a:srgbClr val="374151"/>
                </a:solidFill>
                <a:effectLst/>
                <a:latin typeface="Copperplate Gothic Bold" panose="020E0705020206020404" pitchFamily="34" charset="0"/>
              </a:rPr>
              <a:t>Periodic retraining for improved accuracy.</a:t>
            </a:r>
          </a:p>
          <a:p>
            <a:pPr marL="285750" indent="-285750" algn="l">
              <a:buFont typeface="Wingdings" panose="05000000000000000000" pitchFamily="2" charset="2"/>
              <a:buChar char="q"/>
            </a:pPr>
            <a:r>
              <a:rPr lang="en-US" sz="2400" b="0" i="0" dirty="0">
                <a:solidFill>
                  <a:srgbClr val="374151"/>
                </a:solidFill>
                <a:effectLst/>
                <a:latin typeface="Copperplate Gothic Bold" panose="020E0705020206020404" pitchFamily="34" charset="0"/>
              </a:rPr>
              <a:t>Retains past knowledge while integrating new trends.</a:t>
            </a:r>
          </a:p>
          <a:p>
            <a:pPr marL="285750" indent="-285750" algn="l">
              <a:buFont typeface="Wingdings" panose="05000000000000000000" pitchFamily="2" charset="2"/>
              <a:buChar char="q"/>
            </a:pPr>
            <a:r>
              <a:rPr lang="en-US" sz="2400" b="0" i="0" dirty="0">
                <a:solidFill>
                  <a:srgbClr val="374151"/>
                </a:solidFill>
                <a:effectLst/>
                <a:latin typeface="Copperplate Gothic Bold" panose="020E0705020206020404" pitchFamily="34" charset="0"/>
              </a:rPr>
              <a:t>Seamless updates for medical professionals.</a:t>
            </a:r>
          </a:p>
          <a:p>
            <a:pPr marL="285750" indent="-285750">
              <a:buFont typeface="Wingdings" panose="05000000000000000000" pitchFamily="2" charset="2"/>
              <a:buChar char="q"/>
            </a:pPr>
            <a:endParaRPr lang="en-IN" sz="2400" dirty="0">
              <a:latin typeface="Copperplate Gothic Bold" panose="020E0705020206020404" pitchFamily="34" charset="0"/>
            </a:endParaRPr>
          </a:p>
        </p:txBody>
      </p:sp>
      <p:sp>
        <p:nvSpPr>
          <p:cNvPr id="3" name="Title 1">
            <a:extLst>
              <a:ext uri="{FF2B5EF4-FFF2-40B4-BE49-F238E27FC236}">
                <a16:creationId xmlns:a16="http://schemas.microsoft.com/office/drawing/2014/main" id="{D8323FE7-7E8E-D6E2-E24A-82A20F0520DA}"/>
              </a:ext>
            </a:extLst>
          </p:cNvPr>
          <p:cNvSpPr txBox="1">
            <a:spLocks/>
          </p:cNvSpPr>
          <p:nvPr/>
        </p:nvSpPr>
        <p:spPr>
          <a:xfrm>
            <a:off x="1818484" y="521473"/>
            <a:ext cx="9872773"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Bodoni MT Black" panose="02070A03080606020203" pitchFamily="18" charset="0"/>
              </a:rPr>
              <a:t>Continuous learning &amp; updates</a:t>
            </a:r>
            <a:endParaRPr lang="en-IN" sz="4800" dirty="0"/>
          </a:p>
        </p:txBody>
      </p:sp>
    </p:spTree>
    <p:extLst>
      <p:ext uri="{BB962C8B-B14F-4D97-AF65-F5344CB8AC3E}">
        <p14:creationId xmlns:p14="http://schemas.microsoft.com/office/powerpoint/2010/main" val="3813540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F041C-9118-BC07-CCD2-2605B47E1E68}"/>
              </a:ext>
            </a:extLst>
          </p:cNvPr>
          <p:cNvSpPr txBox="1"/>
          <p:nvPr/>
        </p:nvSpPr>
        <p:spPr>
          <a:xfrm>
            <a:off x="2147777" y="1802363"/>
            <a:ext cx="9229060" cy="3416320"/>
          </a:xfrm>
          <a:prstGeom prst="rect">
            <a:avLst/>
          </a:prstGeom>
          <a:noFill/>
        </p:spPr>
        <p:txBody>
          <a:bodyPr wrap="square">
            <a:spAutoFit/>
          </a:bodyPr>
          <a:lstStyle/>
          <a:p>
            <a:pPr algn="just"/>
            <a:r>
              <a:rPr lang="en-US" b="0" i="0" dirty="0">
                <a:solidFill>
                  <a:srgbClr val="374151"/>
                </a:solidFill>
                <a:effectLst/>
                <a:latin typeface="Copperplate Gothic Bold" panose="020E0705020206020404" pitchFamily="34" charset="0"/>
              </a:rPr>
              <a:t>In conclusion, the development of our innovative machine learning model has showcased its potential in revolutionizing medical diagnoses. </a:t>
            </a:r>
          </a:p>
          <a:p>
            <a:pPr algn="just"/>
            <a:r>
              <a:rPr lang="en-US" b="0" i="0" dirty="0">
                <a:solidFill>
                  <a:srgbClr val="374151"/>
                </a:solidFill>
                <a:effectLst/>
                <a:latin typeface="Copperplate Gothic Bold" panose="020E0705020206020404" pitchFamily="34" charset="0"/>
              </a:rPr>
              <a:t>By leveraging patient symptoms, medical history, and test results, we have achieved enhanced diagnostic accuracy and personalized treatment plans. </a:t>
            </a:r>
          </a:p>
          <a:p>
            <a:pPr algn="just"/>
            <a:r>
              <a:rPr lang="en-US" b="0" i="0" dirty="0">
                <a:solidFill>
                  <a:srgbClr val="374151"/>
                </a:solidFill>
                <a:effectLst/>
                <a:latin typeface="Copperplate Gothic Bold" panose="020E0705020206020404" pitchFamily="34" charset="0"/>
              </a:rPr>
              <a:t>The impact on patient outcomes and healthcare efficiency has been significant, setting a promising path for the future of precision medicine. </a:t>
            </a:r>
          </a:p>
          <a:p>
            <a:pPr algn="just"/>
            <a:r>
              <a:rPr lang="en-US" b="0" i="0" dirty="0">
                <a:solidFill>
                  <a:srgbClr val="374151"/>
                </a:solidFill>
                <a:effectLst/>
                <a:latin typeface="Copperplate Gothic Bold" panose="020E0705020206020404" pitchFamily="34" charset="0"/>
              </a:rPr>
              <a:t>This project highlights the power of technology in transforming healthcare, ultimately benefiting patients and medical professionals alike.</a:t>
            </a:r>
            <a:endParaRPr lang="en-IN" dirty="0">
              <a:latin typeface="Copperplate Gothic Bold" panose="020E0705020206020404" pitchFamily="34" charset="0"/>
            </a:endParaRPr>
          </a:p>
        </p:txBody>
      </p:sp>
      <p:sp>
        <p:nvSpPr>
          <p:cNvPr id="4" name="Title 1">
            <a:extLst>
              <a:ext uri="{FF2B5EF4-FFF2-40B4-BE49-F238E27FC236}">
                <a16:creationId xmlns:a16="http://schemas.microsoft.com/office/drawing/2014/main" id="{D23B2373-C844-9F91-FD76-70B00B092256}"/>
              </a:ext>
            </a:extLst>
          </p:cNvPr>
          <p:cNvSpPr txBox="1">
            <a:spLocks/>
          </p:cNvSpPr>
          <p:nvPr/>
        </p:nvSpPr>
        <p:spPr>
          <a:xfrm>
            <a:off x="1818484" y="521473"/>
            <a:ext cx="9872773"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Bodoni MT Black" panose="02070A03080606020203" pitchFamily="18" charset="0"/>
              </a:rPr>
              <a:t>Conclusion</a:t>
            </a:r>
            <a:endParaRPr lang="en-IN" sz="4800" dirty="0"/>
          </a:p>
        </p:txBody>
      </p:sp>
    </p:spTree>
    <p:extLst>
      <p:ext uri="{BB962C8B-B14F-4D97-AF65-F5344CB8AC3E}">
        <p14:creationId xmlns:p14="http://schemas.microsoft.com/office/powerpoint/2010/main" val="207961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F7E2EA-4E64-BA19-8F33-7ECD6A29E450}"/>
              </a:ext>
            </a:extLst>
          </p:cNvPr>
          <p:cNvSpPr/>
          <p:nvPr/>
        </p:nvSpPr>
        <p:spPr>
          <a:xfrm>
            <a:off x="3038706" y="2705725"/>
            <a:ext cx="6688754" cy="1446550"/>
          </a:xfrm>
          <a:prstGeom prst="rect">
            <a:avLst/>
          </a:prstGeom>
        </p:spPr>
        <p:style>
          <a:lnRef idx="2">
            <a:schemeClr val="accent3"/>
          </a:lnRef>
          <a:fillRef idx="1">
            <a:schemeClr val="lt1"/>
          </a:fillRef>
          <a:effectRef idx="0">
            <a:schemeClr val="accent3"/>
          </a:effectRef>
          <a:fontRef idx="minor">
            <a:schemeClr val="dk1"/>
          </a:fontRef>
        </p:style>
        <p:txBody>
          <a:bodyPr wrap="none" lIns="91440" tIns="45720" rIns="91440" bIns="45720">
            <a:spAutoFit/>
          </a:bodyPr>
          <a:lstStyle/>
          <a:p>
            <a:pPr algn="ctr"/>
            <a:r>
              <a:rPr lang="en-US" sz="8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rPr>
              <a:t>Thank you!</a:t>
            </a:r>
          </a:p>
        </p:txBody>
      </p:sp>
    </p:spTree>
    <p:extLst>
      <p:ext uri="{BB962C8B-B14F-4D97-AF65-F5344CB8AC3E}">
        <p14:creationId xmlns:p14="http://schemas.microsoft.com/office/powerpoint/2010/main" val="317307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F04D-E309-2E4A-6DAA-1DBA2CF8BB8E}"/>
              </a:ext>
            </a:extLst>
          </p:cNvPr>
          <p:cNvSpPr>
            <a:spLocks noGrp="1"/>
          </p:cNvSpPr>
          <p:nvPr>
            <p:ph type="title"/>
          </p:nvPr>
        </p:nvSpPr>
        <p:spPr>
          <a:xfrm>
            <a:off x="2154386" y="540135"/>
            <a:ext cx="8911687" cy="1280890"/>
          </a:xfrm>
        </p:spPr>
        <p:txBody>
          <a:bodyPr>
            <a:normAutofit/>
          </a:bodyPr>
          <a:lstStyle/>
          <a:p>
            <a:r>
              <a:rPr lang="en-US" sz="5400" b="1" dirty="0">
                <a:solidFill>
                  <a:schemeClr val="tx1"/>
                </a:solidFill>
                <a:latin typeface="Bodoni MT Black" panose="02070A03080606020203" pitchFamily="18" charset="0"/>
              </a:rPr>
              <a:t>Project title</a:t>
            </a:r>
            <a:endParaRPr lang="en-IN" sz="5400" b="1" dirty="0">
              <a:solidFill>
                <a:schemeClr val="tx1"/>
              </a:solidFill>
              <a:latin typeface="Bodoni MT Black" panose="02070A03080606020203" pitchFamily="18" charset="0"/>
            </a:endParaRPr>
          </a:p>
        </p:txBody>
      </p:sp>
      <p:sp>
        <p:nvSpPr>
          <p:cNvPr id="4" name="TextBox 3">
            <a:extLst>
              <a:ext uri="{FF2B5EF4-FFF2-40B4-BE49-F238E27FC236}">
                <a16:creationId xmlns:a16="http://schemas.microsoft.com/office/drawing/2014/main" id="{DAB5A85E-C6A0-66B5-F38F-D36D1A560C41}"/>
              </a:ext>
            </a:extLst>
          </p:cNvPr>
          <p:cNvSpPr txBox="1"/>
          <p:nvPr/>
        </p:nvSpPr>
        <p:spPr>
          <a:xfrm>
            <a:off x="3083258" y="2644170"/>
            <a:ext cx="7893698" cy="1569660"/>
          </a:xfrm>
          <a:prstGeom prst="rect">
            <a:avLst/>
          </a:prstGeom>
          <a:noFill/>
        </p:spPr>
        <p:txBody>
          <a:bodyPr wrap="square" rtlCol="0">
            <a:spAutoFit/>
          </a:bodyPr>
          <a:lstStyle/>
          <a:p>
            <a:r>
              <a:rPr lang="en-US" sz="2400" b="0" i="0" dirty="0">
                <a:solidFill>
                  <a:srgbClr val="374151"/>
                </a:solidFill>
                <a:effectLst/>
                <a:latin typeface="Copperplate Gothic Bold" panose="020E0705020206020404" pitchFamily="34" charset="0"/>
              </a:rPr>
              <a:t>Enhancing Medical Diagnosis through Advanced Machine Learning: A Personalized Approach for Timely Treatments</a:t>
            </a:r>
            <a:endParaRPr lang="en-IN" sz="2400" dirty="0">
              <a:latin typeface="Copperplate Gothic Bold" panose="020E0705020206020404" pitchFamily="34" charset="0"/>
            </a:endParaRPr>
          </a:p>
        </p:txBody>
      </p:sp>
      <p:pic>
        <p:nvPicPr>
          <p:cNvPr id="6" name="Picture 5">
            <a:extLst>
              <a:ext uri="{FF2B5EF4-FFF2-40B4-BE49-F238E27FC236}">
                <a16:creationId xmlns:a16="http://schemas.microsoft.com/office/drawing/2014/main" id="{1060EB66-E5A6-C546-CE58-CBAF10B76E82}"/>
              </a:ext>
            </a:extLst>
          </p:cNvPr>
          <p:cNvPicPr>
            <a:picLocks noChangeAspect="1"/>
          </p:cNvPicPr>
          <p:nvPr/>
        </p:nvPicPr>
        <p:blipFill>
          <a:blip r:embed="rId2">
            <a:extLst>
              <a:ext uri="{BEBA8EAE-BF5A-486C-A8C5-ECC9F3942E4B}">
                <a14:imgProps xmlns:a14="http://schemas.microsoft.com/office/drawing/2010/main">
                  <a14:imgLayer r:embed="rId3">
                    <a14:imgEffect>
                      <a14:artisticMarker trans="72000" size="18"/>
                    </a14:imgEffect>
                  </a14:imgLayer>
                </a14:imgProps>
              </a:ext>
              <a:ext uri="{28A0092B-C50C-407E-A947-70E740481C1C}">
                <a14:useLocalDpi xmlns:a14="http://schemas.microsoft.com/office/drawing/2010/main" val="0"/>
              </a:ext>
            </a:extLst>
          </a:blip>
          <a:stretch>
            <a:fillRect/>
          </a:stretch>
        </p:blipFill>
        <p:spPr>
          <a:xfrm>
            <a:off x="1477926" y="1624630"/>
            <a:ext cx="10088581" cy="4749897"/>
          </a:xfrm>
          <a:prstGeom prst="rect">
            <a:avLst/>
          </a:prstGeom>
          <a:effectLst>
            <a:glow>
              <a:schemeClr val="accent1"/>
            </a:glow>
            <a:outerShdw blurRad="50800" dist="50800" dir="600000" sx="1000" sy="1000" algn="ctr" rotWithShape="0">
              <a:srgbClr val="000000"/>
            </a:outerShdw>
          </a:effectLst>
        </p:spPr>
      </p:pic>
      <p:sp>
        <p:nvSpPr>
          <p:cNvPr id="10" name="TextBox 9">
            <a:extLst>
              <a:ext uri="{FF2B5EF4-FFF2-40B4-BE49-F238E27FC236}">
                <a16:creationId xmlns:a16="http://schemas.microsoft.com/office/drawing/2014/main" id="{12042F2E-E593-0D63-345C-806CD0D51B52}"/>
              </a:ext>
            </a:extLst>
          </p:cNvPr>
          <p:cNvSpPr txBox="1"/>
          <p:nvPr/>
        </p:nvSpPr>
        <p:spPr>
          <a:xfrm>
            <a:off x="1215044" y="3305889"/>
            <a:ext cx="10213460" cy="2554545"/>
          </a:xfrm>
          <a:prstGeom prst="rect">
            <a:avLst/>
          </a:prstGeom>
          <a:noFill/>
        </p:spPr>
        <p:txBody>
          <a:bodyPr wrap="square">
            <a:spAutoFit/>
          </a:bodyPr>
          <a:lstStyle/>
          <a:p>
            <a:pPr algn="ctr"/>
            <a:r>
              <a:rPr lang="en-US" sz="4000" b="1" i="0" dirty="0">
                <a:solidFill>
                  <a:schemeClr val="accent1">
                    <a:lumMod val="60000"/>
                    <a:lumOff val="40000"/>
                  </a:schemeClr>
                </a:solidFill>
                <a:effectLst>
                  <a:outerShdw blurRad="38100" dist="38100" dir="2700000" algn="tl">
                    <a:srgbClr val="000000">
                      <a:alpha val="43137"/>
                    </a:srgbClr>
                  </a:outerShdw>
                </a:effectLst>
                <a:latin typeface="Copperplate Gothic Bold" panose="020E0705020206020404" pitchFamily="34" charset="0"/>
              </a:rPr>
              <a:t>Enhancing Medical Diagnosis through Advanced Machine Learning: A Personalized Approach for Timely Treatments</a:t>
            </a:r>
            <a:endParaRPr lang="en-IN" sz="4000" b="1" dirty="0">
              <a:solidFill>
                <a:schemeClr val="accent1">
                  <a:lumMod val="60000"/>
                  <a:lumOff val="40000"/>
                </a:schemeClr>
              </a:solidFill>
              <a:effectLst>
                <a:outerShdw blurRad="38100" dist="38100" dir="2700000" algn="tl">
                  <a:srgbClr val="000000">
                    <a:alpha val="43137"/>
                  </a:srgbClr>
                </a:outerShdw>
              </a:effectLst>
              <a:latin typeface="Copperplate Gothic Bold" panose="020E0705020206020404" pitchFamily="34" charset="0"/>
            </a:endParaRPr>
          </a:p>
        </p:txBody>
      </p:sp>
    </p:spTree>
    <p:extLst>
      <p:ext uri="{BB962C8B-B14F-4D97-AF65-F5344CB8AC3E}">
        <p14:creationId xmlns:p14="http://schemas.microsoft.com/office/powerpoint/2010/main" val="332540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0AD9-882C-A4EA-43CD-6AA23E1FA19F}"/>
              </a:ext>
            </a:extLst>
          </p:cNvPr>
          <p:cNvSpPr>
            <a:spLocks noGrp="1"/>
          </p:cNvSpPr>
          <p:nvPr>
            <p:ph type="title"/>
          </p:nvPr>
        </p:nvSpPr>
        <p:spPr>
          <a:xfrm>
            <a:off x="1727975" y="475254"/>
            <a:ext cx="9508879" cy="1280890"/>
          </a:xfrm>
        </p:spPr>
        <p:txBody>
          <a:bodyPr>
            <a:noAutofit/>
          </a:bodyPr>
          <a:lstStyle/>
          <a:p>
            <a:r>
              <a:rPr lang="en-US" sz="5400" b="1" dirty="0">
                <a:solidFill>
                  <a:schemeClr val="tx1"/>
                </a:solidFill>
                <a:latin typeface="Bodoni MT Black" panose="02070A03080606020203" pitchFamily="18" charset="0"/>
              </a:rPr>
              <a:t>Problem statement</a:t>
            </a:r>
            <a:endParaRPr lang="en-IN" sz="5400" dirty="0"/>
          </a:p>
        </p:txBody>
      </p:sp>
      <p:sp>
        <p:nvSpPr>
          <p:cNvPr id="5" name="TextBox 4">
            <a:extLst>
              <a:ext uri="{FF2B5EF4-FFF2-40B4-BE49-F238E27FC236}">
                <a16:creationId xmlns:a16="http://schemas.microsoft.com/office/drawing/2014/main" id="{B4BB9424-96DA-8B42-6FDA-467DB8FE5AE8}"/>
              </a:ext>
            </a:extLst>
          </p:cNvPr>
          <p:cNvSpPr txBox="1"/>
          <p:nvPr/>
        </p:nvSpPr>
        <p:spPr>
          <a:xfrm>
            <a:off x="2413590" y="2780990"/>
            <a:ext cx="8389088" cy="1938992"/>
          </a:xfrm>
          <a:prstGeom prst="rect">
            <a:avLst/>
          </a:prstGeom>
          <a:noFill/>
        </p:spPr>
        <p:txBody>
          <a:bodyPr wrap="square">
            <a:spAutoFit/>
          </a:bodyPr>
          <a:lstStyle/>
          <a:p>
            <a:pPr algn="just"/>
            <a:r>
              <a:rPr lang="en-IN" sz="2400" dirty="0">
                <a:latin typeface="Copperplate Gothic Bold" panose="020E0705020206020404" pitchFamily="34" charset="0"/>
              </a:rPr>
              <a:t>Develop a machine learning model to diagnose medical conditions based on patient symptoms, test results, and medical history, aiming to assist doctors in making accurate and timely diagnoses.</a:t>
            </a:r>
          </a:p>
        </p:txBody>
      </p:sp>
    </p:spTree>
    <p:extLst>
      <p:ext uri="{BB962C8B-B14F-4D97-AF65-F5344CB8AC3E}">
        <p14:creationId xmlns:p14="http://schemas.microsoft.com/office/powerpoint/2010/main" val="119251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63CF67-4F43-8FF1-B338-F362512DF5E5}"/>
              </a:ext>
            </a:extLst>
          </p:cNvPr>
          <p:cNvSpPr>
            <a:spLocks noGrp="1"/>
          </p:cNvSpPr>
          <p:nvPr>
            <p:ph type="title"/>
          </p:nvPr>
        </p:nvSpPr>
        <p:spPr>
          <a:xfrm>
            <a:off x="1818484" y="521473"/>
            <a:ext cx="9508879" cy="1280890"/>
          </a:xfrm>
        </p:spPr>
        <p:txBody>
          <a:bodyPr>
            <a:noAutofit/>
          </a:bodyPr>
          <a:lstStyle/>
          <a:p>
            <a:r>
              <a:rPr lang="en-US" sz="4800" b="1" dirty="0">
                <a:solidFill>
                  <a:schemeClr val="tx1"/>
                </a:solidFill>
                <a:latin typeface="Bodoni MT Black" panose="02070A03080606020203" pitchFamily="18" charset="0"/>
              </a:rPr>
              <a:t>What is Medical Diagnosis</a:t>
            </a:r>
            <a:endParaRPr lang="en-IN" sz="4800" dirty="0"/>
          </a:p>
        </p:txBody>
      </p:sp>
      <p:sp>
        <p:nvSpPr>
          <p:cNvPr id="5" name="TextBox 4">
            <a:extLst>
              <a:ext uri="{FF2B5EF4-FFF2-40B4-BE49-F238E27FC236}">
                <a16:creationId xmlns:a16="http://schemas.microsoft.com/office/drawing/2014/main" id="{3EF1062D-A123-829F-FA3D-39A3AF987943}"/>
              </a:ext>
            </a:extLst>
          </p:cNvPr>
          <p:cNvSpPr txBox="1"/>
          <p:nvPr/>
        </p:nvSpPr>
        <p:spPr>
          <a:xfrm>
            <a:off x="2593911" y="1802363"/>
            <a:ext cx="8322907" cy="4093428"/>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b="0" i="0" dirty="0">
                <a:solidFill>
                  <a:srgbClr val="374151"/>
                </a:solidFill>
                <a:effectLst/>
                <a:latin typeface="Copperplate Gothic Bold" panose="020E0705020206020404" pitchFamily="34" charset="0"/>
              </a:rPr>
              <a:t>Medical diagnosis is the process of identifying a specific disease, health condition, or ailment that a patient is experiencing. </a:t>
            </a:r>
          </a:p>
          <a:p>
            <a:pPr marL="342900" indent="-342900" algn="just">
              <a:buFont typeface="Wingdings" panose="05000000000000000000" pitchFamily="2" charset="2"/>
              <a:buChar char="q"/>
            </a:pPr>
            <a:endParaRPr lang="en-US" sz="2000" b="0" i="0" dirty="0">
              <a:solidFill>
                <a:srgbClr val="374151"/>
              </a:solidFill>
              <a:effectLst/>
              <a:latin typeface="Copperplate Gothic Bold" panose="020E0705020206020404" pitchFamily="34" charset="0"/>
            </a:endParaRPr>
          </a:p>
          <a:p>
            <a:pPr marL="342900" indent="-342900" algn="just">
              <a:buFont typeface="Wingdings" panose="05000000000000000000" pitchFamily="2" charset="2"/>
              <a:buChar char="q"/>
            </a:pPr>
            <a:r>
              <a:rPr lang="en-US" sz="2000" b="0" i="0" dirty="0">
                <a:solidFill>
                  <a:srgbClr val="374151"/>
                </a:solidFill>
                <a:effectLst/>
                <a:latin typeface="Copperplate Gothic Bold" panose="020E0705020206020404" pitchFamily="34" charset="0"/>
              </a:rPr>
              <a:t>It involves gathering and analyzing relevant information, such as symptoms, medical history, and test results. </a:t>
            </a:r>
          </a:p>
          <a:p>
            <a:pPr marL="342900" indent="-342900" algn="just">
              <a:buFont typeface="Wingdings" panose="05000000000000000000" pitchFamily="2" charset="2"/>
              <a:buChar char="q"/>
            </a:pPr>
            <a:endParaRPr lang="en-US" sz="2000" dirty="0">
              <a:solidFill>
                <a:srgbClr val="374151"/>
              </a:solidFill>
              <a:latin typeface="Copperplate Gothic Bold" panose="020E0705020206020404" pitchFamily="34" charset="0"/>
            </a:endParaRPr>
          </a:p>
          <a:p>
            <a:pPr marL="342900" indent="-342900" algn="just">
              <a:buFont typeface="Wingdings" panose="05000000000000000000" pitchFamily="2" charset="2"/>
              <a:buChar char="q"/>
            </a:pPr>
            <a:r>
              <a:rPr lang="en-US" sz="2000" b="0" i="0" dirty="0">
                <a:solidFill>
                  <a:srgbClr val="374151"/>
                </a:solidFill>
                <a:effectLst/>
                <a:latin typeface="Copperplate Gothic Bold" panose="020E0705020206020404" pitchFamily="34" charset="0"/>
              </a:rPr>
              <a:t>Healthcare professionals use their clinical expertise, medical knowledge, and diagnostic tools to make an accurate diagnosis, which is crucial for determining the appropriate treatment and care plan to improve the patient's health.</a:t>
            </a:r>
            <a:endParaRPr lang="en-IN" sz="2000" dirty="0">
              <a:latin typeface="Copperplate Gothic Bold" panose="020E0705020206020404" pitchFamily="34" charset="0"/>
            </a:endParaRPr>
          </a:p>
        </p:txBody>
      </p:sp>
    </p:spTree>
    <p:extLst>
      <p:ext uri="{BB962C8B-B14F-4D97-AF65-F5344CB8AC3E}">
        <p14:creationId xmlns:p14="http://schemas.microsoft.com/office/powerpoint/2010/main" val="211150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74BAE6-20CD-41E8-477F-92C9AD789A37}"/>
              </a:ext>
            </a:extLst>
          </p:cNvPr>
          <p:cNvSpPr>
            <a:spLocks noGrp="1"/>
          </p:cNvSpPr>
          <p:nvPr>
            <p:ph type="title"/>
          </p:nvPr>
        </p:nvSpPr>
        <p:spPr>
          <a:xfrm>
            <a:off x="1818484" y="521473"/>
            <a:ext cx="10373516" cy="1280890"/>
          </a:xfrm>
        </p:spPr>
        <p:txBody>
          <a:bodyPr>
            <a:noAutofit/>
          </a:bodyPr>
          <a:lstStyle/>
          <a:p>
            <a:r>
              <a:rPr lang="en-US" sz="4400" b="1" dirty="0">
                <a:solidFill>
                  <a:schemeClr val="tx1"/>
                </a:solidFill>
                <a:latin typeface="Bodoni MT Black" panose="02070A03080606020203" pitchFamily="18" charset="0"/>
              </a:rPr>
              <a:t>Role of ML in Medical Diagnosis</a:t>
            </a:r>
            <a:endParaRPr lang="en-IN" sz="4400" dirty="0"/>
          </a:p>
        </p:txBody>
      </p:sp>
      <p:sp>
        <p:nvSpPr>
          <p:cNvPr id="8" name="TextBox 7">
            <a:extLst>
              <a:ext uri="{FF2B5EF4-FFF2-40B4-BE49-F238E27FC236}">
                <a16:creationId xmlns:a16="http://schemas.microsoft.com/office/drawing/2014/main" id="{419990FD-C624-94FF-780C-123F2F5BD21E}"/>
              </a:ext>
            </a:extLst>
          </p:cNvPr>
          <p:cNvSpPr txBox="1"/>
          <p:nvPr/>
        </p:nvSpPr>
        <p:spPr>
          <a:xfrm>
            <a:off x="2397968" y="1627546"/>
            <a:ext cx="9293289" cy="4708981"/>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b="0" i="0" dirty="0">
                <a:solidFill>
                  <a:srgbClr val="374151"/>
                </a:solidFill>
                <a:effectLst/>
                <a:latin typeface="Copperplate Gothic Bold" panose="020E0705020206020404" pitchFamily="34" charset="0"/>
              </a:rPr>
              <a:t>Machine learning revolutionizes medical diagnosis by analyzing large datasets comprising patient symptoms, medical history, and test results. </a:t>
            </a:r>
          </a:p>
          <a:p>
            <a:pPr marL="342900" indent="-342900" algn="just">
              <a:buFont typeface="Wingdings" panose="05000000000000000000" pitchFamily="2" charset="2"/>
              <a:buChar char="q"/>
            </a:pPr>
            <a:endParaRPr lang="en-US" sz="2000" b="0" i="0" dirty="0">
              <a:solidFill>
                <a:srgbClr val="374151"/>
              </a:solidFill>
              <a:effectLst/>
              <a:latin typeface="Copperplate Gothic Bold" panose="020E0705020206020404" pitchFamily="34" charset="0"/>
            </a:endParaRPr>
          </a:p>
          <a:p>
            <a:pPr marL="342900" indent="-342900" algn="just">
              <a:buFont typeface="Wingdings" panose="05000000000000000000" pitchFamily="2" charset="2"/>
              <a:buChar char="q"/>
            </a:pPr>
            <a:r>
              <a:rPr lang="en-US" sz="2000" b="0" i="0" dirty="0">
                <a:solidFill>
                  <a:srgbClr val="374151"/>
                </a:solidFill>
                <a:effectLst/>
                <a:latin typeface="Copperplate Gothic Bold" panose="020E0705020206020404" pitchFamily="34" charset="0"/>
              </a:rPr>
              <a:t>Its ability to uncover hidden patterns and correlations aids in accurate and early detection of diseases. </a:t>
            </a:r>
          </a:p>
          <a:p>
            <a:pPr marL="342900" indent="-342900" algn="just">
              <a:buFont typeface="Wingdings" panose="05000000000000000000" pitchFamily="2" charset="2"/>
              <a:buChar char="q"/>
            </a:pPr>
            <a:endParaRPr lang="en-US" sz="2000" b="0" i="0" dirty="0">
              <a:solidFill>
                <a:srgbClr val="374151"/>
              </a:solidFill>
              <a:effectLst/>
              <a:latin typeface="Copperplate Gothic Bold" panose="020E0705020206020404" pitchFamily="34" charset="0"/>
            </a:endParaRPr>
          </a:p>
          <a:p>
            <a:pPr marL="342900" indent="-342900" algn="just">
              <a:buFont typeface="Wingdings" panose="05000000000000000000" pitchFamily="2" charset="2"/>
              <a:buChar char="q"/>
            </a:pPr>
            <a:r>
              <a:rPr lang="en-US" sz="2000" b="0" i="0" dirty="0">
                <a:solidFill>
                  <a:srgbClr val="374151"/>
                </a:solidFill>
                <a:effectLst/>
                <a:latin typeface="Copperplate Gothic Bold" panose="020E0705020206020404" pitchFamily="34" charset="0"/>
              </a:rPr>
              <a:t>Studies demonstrate machine learning's success in various medical fields, such as dermatology, radiology, and cardiology, with models achieving up to 98% accuracy in certain cases (source: Nature, JAMA Dermatology). </a:t>
            </a:r>
          </a:p>
          <a:p>
            <a:pPr marL="342900" indent="-342900" algn="just">
              <a:buFont typeface="Wingdings" panose="05000000000000000000" pitchFamily="2" charset="2"/>
              <a:buChar char="q"/>
            </a:pPr>
            <a:endParaRPr lang="en-US" sz="2000" b="0" i="0" dirty="0">
              <a:solidFill>
                <a:srgbClr val="374151"/>
              </a:solidFill>
              <a:effectLst/>
              <a:latin typeface="Copperplate Gothic Bold" panose="020E0705020206020404" pitchFamily="34" charset="0"/>
            </a:endParaRPr>
          </a:p>
          <a:p>
            <a:pPr marL="342900" indent="-342900" algn="just">
              <a:buFont typeface="Wingdings" panose="05000000000000000000" pitchFamily="2" charset="2"/>
              <a:buChar char="q"/>
            </a:pPr>
            <a:r>
              <a:rPr lang="en-US" sz="2000" b="0" i="0" dirty="0">
                <a:solidFill>
                  <a:srgbClr val="374151"/>
                </a:solidFill>
                <a:effectLst/>
                <a:latin typeface="Copperplate Gothic Bold" panose="020E0705020206020404" pitchFamily="34" charset="0"/>
              </a:rPr>
              <a:t>It empowers healthcare professionals with powerful diagnostic support, leading to improved patient outcomes and personalized treatments.</a:t>
            </a:r>
            <a:endParaRPr lang="en-IN" sz="2000" dirty="0">
              <a:latin typeface="Copperplate Gothic Bold" panose="020E0705020206020404" pitchFamily="34" charset="0"/>
            </a:endParaRPr>
          </a:p>
        </p:txBody>
      </p:sp>
    </p:spTree>
    <p:extLst>
      <p:ext uri="{BB962C8B-B14F-4D97-AF65-F5344CB8AC3E}">
        <p14:creationId xmlns:p14="http://schemas.microsoft.com/office/powerpoint/2010/main" val="60885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C4CA28-34AC-D65B-1915-5CE33E8A9113}"/>
              </a:ext>
            </a:extLst>
          </p:cNvPr>
          <p:cNvSpPr>
            <a:spLocks noGrp="1"/>
          </p:cNvSpPr>
          <p:nvPr>
            <p:ph type="title"/>
          </p:nvPr>
        </p:nvSpPr>
        <p:spPr>
          <a:xfrm>
            <a:off x="1818484" y="521473"/>
            <a:ext cx="10030616" cy="1280890"/>
          </a:xfrm>
        </p:spPr>
        <p:txBody>
          <a:bodyPr>
            <a:noAutofit/>
          </a:bodyPr>
          <a:lstStyle/>
          <a:p>
            <a:r>
              <a:rPr lang="en-US" sz="4800" b="1" dirty="0">
                <a:solidFill>
                  <a:schemeClr val="tx1"/>
                </a:solidFill>
                <a:latin typeface="Bodoni MT Black" panose="02070A03080606020203" pitchFamily="18" charset="0"/>
              </a:rPr>
              <a:t>Steps involved in ML approach</a:t>
            </a:r>
            <a:endParaRPr lang="en-IN" sz="4800" dirty="0"/>
          </a:p>
        </p:txBody>
      </p:sp>
      <p:sp>
        <p:nvSpPr>
          <p:cNvPr id="5" name="TextBox 4">
            <a:extLst>
              <a:ext uri="{FF2B5EF4-FFF2-40B4-BE49-F238E27FC236}">
                <a16:creationId xmlns:a16="http://schemas.microsoft.com/office/drawing/2014/main" id="{B2520102-C939-25F2-445C-D3966D8F450D}"/>
              </a:ext>
            </a:extLst>
          </p:cNvPr>
          <p:cNvSpPr txBox="1"/>
          <p:nvPr/>
        </p:nvSpPr>
        <p:spPr>
          <a:xfrm>
            <a:off x="2230016" y="1679510"/>
            <a:ext cx="9619084" cy="5016758"/>
          </a:xfrm>
          <a:prstGeom prst="rect">
            <a:avLst/>
          </a:prstGeom>
          <a:noFill/>
        </p:spPr>
        <p:txBody>
          <a:bodyPr wrap="square" rtlCol="0">
            <a:spAutoFit/>
          </a:bodyPr>
          <a:lstStyle/>
          <a:p>
            <a:pPr marL="400050" indent="-400050" algn="just">
              <a:buFont typeface="+mj-lt"/>
              <a:buAutoNum type="romanLcPeriod"/>
            </a:pPr>
            <a:r>
              <a:rPr lang="en-US" b="1" i="0" dirty="0">
                <a:solidFill>
                  <a:schemeClr val="accent1"/>
                </a:solidFill>
                <a:effectLst/>
                <a:latin typeface="Copperplate Gothic Bold" panose="020E0705020206020404" pitchFamily="34" charset="0"/>
              </a:rPr>
              <a:t>Data Collection: </a:t>
            </a:r>
            <a:r>
              <a:rPr lang="en-US" sz="1600" b="0" i="0" dirty="0">
                <a:solidFill>
                  <a:srgbClr val="374151"/>
                </a:solidFill>
                <a:effectLst/>
                <a:latin typeface="Copperplate Gothic Bold" panose="020E0705020206020404" pitchFamily="34" charset="0"/>
              </a:rPr>
              <a:t>Gather diverse and comprehensive datasets containing patient symptoms, medical history, and test results from various sources.</a:t>
            </a:r>
          </a:p>
          <a:p>
            <a:pPr marL="400050" indent="-400050" algn="just">
              <a:buFont typeface="+mj-lt"/>
              <a:buAutoNum type="romanLcPeriod"/>
            </a:pPr>
            <a:r>
              <a:rPr lang="en-US" b="1" i="0" dirty="0">
                <a:solidFill>
                  <a:schemeClr val="accent1"/>
                </a:solidFill>
                <a:effectLst/>
                <a:latin typeface="Copperplate Gothic Bold" panose="020E0705020206020404" pitchFamily="34" charset="0"/>
              </a:rPr>
              <a:t>Data Preprocessing: </a:t>
            </a:r>
            <a:r>
              <a:rPr lang="en-US" sz="1600" b="0" i="0" dirty="0">
                <a:solidFill>
                  <a:srgbClr val="374151"/>
                </a:solidFill>
                <a:effectLst/>
                <a:latin typeface="Copperplate Gothic Bold" panose="020E0705020206020404" pitchFamily="34" charset="0"/>
              </a:rPr>
              <a:t>Cleanse, normalize, and handle missing values in the data to ensure its quality and consistency.</a:t>
            </a:r>
          </a:p>
          <a:p>
            <a:pPr marL="400050" indent="-400050" algn="just">
              <a:buFont typeface="+mj-lt"/>
              <a:buAutoNum type="romanLcPeriod"/>
            </a:pPr>
            <a:r>
              <a:rPr lang="en-US" b="1" i="0" dirty="0">
                <a:solidFill>
                  <a:schemeClr val="accent1"/>
                </a:solidFill>
                <a:effectLst/>
                <a:latin typeface="Copperplate Gothic Bold" panose="020E0705020206020404" pitchFamily="34" charset="0"/>
              </a:rPr>
              <a:t>Feature Selection/Extraction: </a:t>
            </a:r>
            <a:r>
              <a:rPr lang="en-US" sz="1600" b="0" i="0" dirty="0">
                <a:solidFill>
                  <a:srgbClr val="374151"/>
                </a:solidFill>
                <a:effectLst/>
                <a:latin typeface="Copperplate Gothic Bold" panose="020E0705020206020404" pitchFamily="34" charset="0"/>
              </a:rPr>
              <a:t>Identify relevant features or create new ones to represent patient information effectively.</a:t>
            </a:r>
          </a:p>
          <a:p>
            <a:pPr marL="400050" indent="-400050" algn="just">
              <a:buFont typeface="+mj-lt"/>
              <a:buAutoNum type="romanLcPeriod"/>
            </a:pPr>
            <a:r>
              <a:rPr lang="en-US" b="1" i="0" dirty="0">
                <a:solidFill>
                  <a:schemeClr val="accent1"/>
                </a:solidFill>
                <a:effectLst/>
                <a:latin typeface="Copperplate Gothic Bold" panose="020E0705020206020404" pitchFamily="34" charset="0"/>
              </a:rPr>
              <a:t>Model Selection: </a:t>
            </a:r>
            <a:r>
              <a:rPr lang="en-US" sz="1600" b="0" i="0" dirty="0">
                <a:solidFill>
                  <a:srgbClr val="374151"/>
                </a:solidFill>
                <a:effectLst/>
                <a:latin typeface="Copperplate Gothic Bold" panose="020E0705020206020404" pitchFamily="34" charset="0"/>
              </a:rPr>
              <a:t>Choose appropriate machine learning algorithms (e.g., decision trees, random forests, neural networks) for medical diagnosis.</a:t>
            </a:r>
          </a:p>
          <a:p>
            <a:pPr marL="400050" indent="-400050" algn="just">
              <a:buFont typeface="+mj-lt"/>
              <a:buAutoNum type="romanLcPeriod"/>
            </a:pPr>
            <a:r>
              <a:rPr lang="en-US" b="1" i="0" dirty="0">
                <a:solidFill>
                  <a:schemeClr val="accent1"/>
                </a:solidFill>
                <a:effectLst/>
                <a:latin typeface="Copperplate Gothic Bold" panose="020E0705020206020404" pitchFamily="34" charset="0"/>
              </a:rPr>
              <a:t>Model Training: </a:t>
            </a:r>
            <a:r>
              <a:rPr lang="en-US" sz="1600" b="0" i="0" dirty="0">
                <a:solidFill>
                  <a:srgbClr val="374151"/>
                </a:solidFill>
                <a:effectLst/>
                <a:latin typeface="Copperplate Gothic Bold" panose="020E0705020206020404" pitchFamily="34" charset="0"/>
              </a:rPr>
              <a:t>Train the selected model using the preprocessed data.</a:t>
            </a:r>
          </a:p>
          <a:p>
            <a:pPr marL="400050" indent="-400050" algn="just">
              <a:buFont typeface="+mj-lt"/>
              <a:buAutoNum type="romanLcPeriod"/>
            </a:pPr>
            <a:r>
              <a:rPr lang="en-US" b="1" i="0" dirty="0">
                <a:solidFill>
                  <a:schemeClr val="accent1"/>
                </a:solidFill>
                <a:effectLst/>
                <a:latin typeface="Copperplate Gothic Bold" panose="020E0705020206020404" pitchFamily="34" charset="0"/>
              </a:rPr>
              <a:t>Model Evaluation: </a:t>
            </a:r>
            <a:r>
              <a:rPr lang="en-US" sz="1600" b="0" i="0" dirty="0">
                <a:solidFill>
                  <a:srgbClr val="374151"/>
                </a:solidFill>
                <a:effectLst/>
                <a:latin typeface="Copperplate Gothic Bold" panose="020E0705020206020404" pitchFamily="34" charset="0"/>
              </a:rPr>
              <a:t>Assess the model's performance using metrics like accuracy, precision, recall, and F1-score.</a:t>
            </a:r>
          </a:p>
          <a:p>
            <a:pPr marL="400050" indent="-400050" algn="just">
              <a:buFont typeface="+mj-lt"/>
              <a:buAutoNum type="romanLcPeriod"/>
            </a:pPr>
            <a:r>
              <a:rPr lang="en-US" b="1" i="0" dirty="0">
                <a:solidFill>
                  <a:schemeClr val="accent1"/>
                </a:solidFill>
                <a:effectLst/>
                <a:latin typeface="Copperplate Gothic Bold" panose="020E0705020206020404" pitchFamily="34" charset="0"/>
              </a:rPr>
              <a:t>Model Optimization: </a:t>
            </a:r>
            <a:r>
              <a:rPr lang="en-US" sz="1600" b="0" i="0" dirty="0">
                <a:solidFill>
                  <a:srgbClr val="374151"/>
                </a:solidFill>
                <a:effectLst/>
                <a:latin typeface="Copperplate Gothic Bold" panose="020E0705020206020404" pitchFamily="34" charset="0"/>
              </a:rPr>
              <a:t>Fine-tune the model's hyperparameters to improve its diagnostic accuracy.</a:t>
            </a:r>
          </a:p>
          <a:p>
            <a:pPr marL="400050" indent="-400050" algn="just">
              <a:buFont typeface="+mj-lt"/>
              <a:buAutoNum type="romanLcPeriod"/>
            </a:pPr>
            <a:r>
              <a:rPr lang="en-US" b="1" i="0" dirty="0">
                <a:solidFill>
                  <a:schemeClr val="accent1"/>
                </a:solidFill>
                <a:effectLst/>
                <a:latin typeface="Copperplate Gothic Bold" panose="020E0705020206020404" pitchFamily="34" charset="0"/>
              </a:rPr>
              <a:t>Deployment: </a:t>
            </a:r>
            <a:r>
              <a:rPr lang="en-US" sz="1600" b="0" i="0" dirty="0">
                <a:solidFill>
                  <a:srgbClr val="374151"/>
                </a:solidFill>
                <a:effectLst/>
                <a:latin typeface="Copperplate Gothic Bold" panose="020E0705020206020404" pitchFamily="34" charset="0"/>
              </a:rPr>
              <a:t>Implement the trained model into a user-friendly application for medical professionals' use.</a:t>
            </a:r>
          </a:p>
          <a:p>
            <a:pPr marL="400050" indent="-400050" algn="just">
              <a:buFont typeface="+mj-lt"/>
              <a:buAutoNum type="romanLcPeriod"/>
            </a:pPr>
            <a:r>
              <a:rPr lang="en-US" b="1" i="0" dirty="0">
                <a:solidFill>
                  <a:schemeClr val="accent1"/>
                </a:solidFill>
                <a:effectLst/>
                <a:latin typeface="Copperplate Gothic Bold" panose="020E0705020206020404" pitchFamily="34" charset="0"/>
              </a:rPr>
              <a:t>Continuous Learning: </a:t>
            </a:r>
            <a:r>
              <a:rPr lang="en-US" sz="1600" b="0" i="0" dirty="0">
                <a:solidFill>
                  <a:srgbClr val="374151"/>
                </a:solidFill>
                <a:effectLst/>
                <a:latin typeface="Copperplate Gothic Bold" panose="020E0705020206020404" pitchFamily="34" charset="0"/>
              </a:rPr>
              <a:t>Periodically update the model with new data to keep it relevant and accurate.</a:t>
            </a:r>
          </a:p>
          <a:p>
            <a:pPr marL="400050" indent="-400050" algn="just">
              <a:buFont typeface="+mj-lt"/>
              <a:buAutoNum type="romanLcPeriod"/>
            </a:pPr>
            <a:endParaRPr lang="en-US" sz="1600" b="0" i="0" dirty="0">
              <a:solidFill>
                <a:srgbClr val="374151"/>
              </a:solidFill>
              <a:effectLst/>
              <a:latin typeface="Copperplate Gothic Bold" panose="020E0705020206020404" pitchFamily="34" charset="0"/>
            </a:endParaRPr>
          </a:p>
          <a:p>
            <a:pPr marL="400050" indent="-400050" algn="just">
              <a:buFont typeface="+mj-lt"/>
              <a:buAutoNum type="romanLcPeriod"/>
            </a:pPr>
            <a:endParaRPr lang="en-IN" sz="1600" dirty="0">
              <a:latin typeface="Copperplate Gothic Bold" panose="020E0705020206020404" pitchFamily="34" charset="0"/>
            </a:endParaRPr>
          </a:p>
        </p:txBody>
      </p:sp>
    </p:spTree>
    <p:extLst>
      <p:ext uri="{BB962C8B-B14F-4D97-AF65-F5344CB8AC3E}">
        <p14:creationId xmlns:p14="http://schemas.microsoft.com/office/powerpoint/2010/main" val="24376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14B8-FDA8-5C83-ED5E-5692B9E09B56}"/>
              </a:ext>
            </a:extLst>
          </p:cNvPr>
          <p:cNvSpPr txBox="1">
            <a:spLocks/>
          </p:cNvSpPr>
          <p:nvPr/>
        </p:nvSpPr>
        <p:spPr>
          <a:xfrm>
            <a:off x="1818484" y="521473"/>
            <a:ext cx="9872773"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Bodoni MT Black" panose="02070A03080606020203" pitchFamily="18" charset="0"/>
              </a:rPr>
              <a:t>Flow Chart of ML approach</a:t>
            </a:r>
            <a:endParaRPr lang="en-IN" sz="4800" dirty="0"/>
          </a:p>
        </p:txBody>
      </p:sp>
      <p:pic>
        <p:nvPicPr>
          <p:cNvPr id="4" name="Picture 3">
            <a:extLst>
              <a:ext uri="{FF2B5EF4-FFF2-40B4-BE49-F238E27FC236}">
                <a16:creationId xmlns:a16="http://schemas.microsoft.com/office/drawing/2014/main" id="{31957EF1-7945-507B-D5CD-1EF2B3A71CE4}"/>
              </a:ext>
            </a:extLst>
          </p:cNvPr>
          <p:cNvPicPr>
            <a:picLocks noChangeAspect="1"/>
          </p:cNvPicPr>
          <p:nvPr/>
        </p:nvPicPr>
        <p:blipFill rotWithShape="1">
          <a:blip r:embed="rId2">
            <a:extLst>
              <a:ext uri="{28A0092B-C50C-407E-A947-70E740481C1C}">
                <a14:useLocalDpi xmlns:a14="http://schemas.microsoft.com/office/drawing/2010/main" val="0"/>
              </a:ext>
            </a:extLst>
          </a:blip>
          <a:srcRect l="417" t="4887" r="1" b="6527"/>
          <a:stretch/>
        </p:blipFill>
        <p:spPr>
          <a:xfrm>
            <a:off x="1940378" y="1914330"/>
            <a:ext cx="9750879" cy="4103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3262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788C-B00A-9792-8D91-C6BF492C36E4}"/>
              </a:ext>
            </a:extLst>
          </p:cNvPr>
          <p:cNvSpPr txBox="1">
            <a:spLocks/>
          </p:cNvSpPr>
          <p:nvPr/>
        </p:nvSpPr>
        <p:spPr>
          <a:xfrm>
            <a:off x="1818484" y="521473"/>
            <a:ext cx="10451271" cy="128089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1"/>
                </a:solidFill>
                <a:latin typeface="Bodoni MT Black" panose="02070A03080606020203" pitchFamily="18" charset="0"/>
              </a:rPr>
              <a:t>Data Collection and Preprocessing</a:t>
            </a:r>
            <a:endParaRPr lang="en-IN" sz="4400" dirty="0"/>
          </a:p>
        </p:txBody>
      </p:sp>
      <p:sp>
        <p:nvSpPr>
          <p:cNvPr id="3" name="TextBox 2">
            <a:extLst>
              <a:ext uri="{FF2B5EF4-FFF2-40B4-BE49-F238E27FC236}">
                <a16:creationId xmlns:a16="http://schemas.microsoft.com/office/drawing/2014/main" id="{3C3E9B54-5A4D-2524-5F60-11FC148CFBC0}"/>
              </a:ext>
            </a:extLst>
          </p:cNvPr>
          <p:cNvSpPr txBox="1"/>
          <p:nvPr/>
        </p:nvSpPr>
        <p:spPr>
          <a:xfrm>
            <a:off x="2486114" y="1802363"/>
            <a:ext cx="9116009" cy="3970318"/>
          </a:xfrm>
          <a:prstGeom prst="rect">
            <a:avLst/>
          </a:prstGeom>
          <a:noFill/>
        </p:spPr>
        <p:txBody>
          <a:bodyPr wrap="square" rtlCol="0">
            <a:spAutoFit/>
          </a:bodyPr>
          <a:lstStyle/>
          <a:p>
            <a:pPr algn="l"/>
            <a:r>
              <a:rPr lang="en-US" b="0" i="0" dirty="0">
                <a:solidFill>
                  <a:srgbClr val="374151"/>
                </a:solidFill>
                <a:effectLst/>
                <a:latin typeface="Copperplate Gothic Bold" panose="020E0705020206020404" pitchFamily="34" charset="0"/>
              </a:rPr>
              <a:t>Collecting diverse datasets containing patient symptoms, medical history, and test results.</a:t>
            </a:r>
          </a:p>
          <a:p>
            <a:pPr algn="l"/>
            <a:endParaRPr lang="en-US" dirty="0">
              <a:solidFill>
                <a:srgbClr val="374151"/>
              </a:solidFill>
              <a:latin typeface="Copperplate Gothic Bold" panose="020E0705020206020404" pitchFamily="34" charset="0"/>
            </a:endParaRPr>
          </a:p>
          <a:p>
            <a:pPr algn="l"/>
            <a:r>
              <a:rPr lang="en-US" b="1" dirty="0">
                <a:solidFill>
                  <a:schemeClr val="accent1"/>
                </a:solidFill>
                <a:latin typeface="Copperplate Gothic Bold" panose="020E0705020206020404" pitchFamily="34" charset="0"/>
              </a:rPr>
              <a:t>About dataset:</a:t>
            </a:r>
          </a:p>
          <a:p>
            <a:pPr algn="l"/>
            <a:r>
              <a:rPr lang="en-US" b="0" i="0" dirty="0">
                <a:solidFill>
                  <a:srgbClr val="374151"/>
                </a:solidFill>
                <a:effectLst/>
                <a:latin typeface="Copperplate Gothic Bold" panose="020E0705020206020404" pitchFamily="34" charset="0"/>
              </a:rPr>
              <a:t>Dataset contains details of patient such as, Age, Sex, education, current smoker, cigs per day, bp meds, prevalent stroke Prevalent </a:t>
            </a:r>
            <a:r>
              <a:rPr lang="en-US" b="0" i="0" dirty="0" err="1">
                <a:solidFill>
                  <a:srgbClr val="374151"/>
                </a:solidFill>
                <a:effectLst/>
                <a:latin typeface="Copperplate Gothic Bold" panose="020E0705020206020404" pitchFamily="34" charset="0"/>
              </a:rPr>
              <a:t>hyp</a:t>
            </a:r>
            <a:r>
              <a:rPr lang="en-US" b="0" i="0" dirty="0">
                <a:solidFill>
                  <a:srgbClr val="374151"/>
                </a:solidFill>
                <a:effectLst/>
                <a:latin typeface="Copperplate Gothic Bold" panose="020E0705020206020404" pitchFamily="34" charset="0"/>
              </a:rPr>
              <a:t>, diabetes, tot </a:t>
            </a:r>
            <a:r>
              <a:rPr lang="en-US" b="0" i="0" dirty="0" err="1">
                <a:solidFill>
                  <a:srgbClr val="374151"/>
                </a:solidFill>
                <a:effectLst/>
                <a:latin typeface="Copperplate Gothic Bold" panose="020E0705020206020404" pitchFamily="34" charset="0"/>
              </a:rPr>
              <a:t>chol</a:t>
            </a:r>
            <a:r>
              <a:rPr lang="en-US" b="0" i="0" dirty="0">
                <a:solidFill>
                  <a:srgbClr val="374151"/>
                </a:solidFill>
                <a:effectLst/>
                <a:latin typeface="Copperplate Gothic Bold" panose="020E0705020206020404" pitchFamily="34" charset="0"/>
              </a:rPr>
              <a:t>, sys bp, </a:t>
            </a:r>
            <a:r>
              <a:rPr lang="en-US" b="0" i="0" dirty="0" err="1">
                <a:solidFill>
                  <a:srgbClr val="374151"/>
                </a:solidFill>
                <a:effectLst/>
                <a:latin typeface="Copperplate Gothic Bold" panose="020E0705020206020404" pitchFamily="34" charset="0"/>
              </a:rPr>
              <a:t>dia</a:t>
            </a:r>
            <a:r>
              <a:rPr lang="en-US" b="0" i="0" dirty="0">
                <a:solidFill>
                  <a:srgbClr val="374151"/>
                </a:solidFill>
                <a:effectLst/>
                <a:latin typeface="Copperplate Gothic Bold" panose="020E0705020206020404" pitchFamily="34" charset="0"/>
              </a:rPr>
              <a:t> bp, </a:t>
            </a:r>
            <a:r>
              <a:rPr lang="en-US" b="0" i="0" dirty="0" err="1">
                <a:solidFill>
                  <a:srgbClr val="374151"/>
                </a:solidFill>
                <a:effectLst/>
                <a:latin typeface="Copperplate Gothic Bold" panose="020E0705020206020404" pitchFamily="34" charset="0"/>
              </a:rPr>
              <a:t>bmi</a:t>
            </a:r>
            <a:r>
              <a:rPr lang="en-US" b="0" i="0" dirty="0">
                <a:solidFill>
                  <a:srgbClr val="374151"/>
                </a:solidFill>
                <a:effectLst/>
                <a:latin typeface="Copperplate Gothic Bold" panose="020E0705020206020404" pitchFamily="34" charset="0"/>
              </a:rPr>
              <a:t> heart rate, glucose, and 10 year risk of coronary heart disease CHD. </a:t>
            </a:r>
          </a:p>
          <a:p>
            <a:pPr algn="l"/>
            <a:endParaRPr lang="en-US" b="0" i="0" dirty="0">
              <a:solidFill>
                <a:srgbClr val="374151"/>
              </a:solidFill>
              <a:effectLst/>
              <a:latin typeface="Söhne"/>
            </a:endParaRPr>
          </a:p>
          <a:p>
            <a:pPr algn="l"/>
            <a:r>
              <a:rPr lang="en-US" b="0" i="0" dirty="0">
                <a:solidFill>
                  <a:schemeClr val="accent1"/>
                </a:solidFill>
                <a:effectLst/>
                <a:latin typeface="Copperplate Gothic Bold" panose="020E0705020206020404" pitchFamily="34" charset="0"/>
              </a:rPr>
              <a:t>Preprocessing steps: </a:t>
            </a:r>
          </a:p>
          <a:p>
            <a:pPr algn="l"/>
            <a:r>
              <a:rPr lang="en-US" b="0" i="0" dirty="0">
                <a:solidFill>
                  <a:srgbClr val="374151"/>
                </a:solidFill>
                <a:effectLst/>
                <a:latin typeface="Copperplate Gothic Bold" panose="020E0705020206020404" pitchFamily="34" charset="0"/>
              </a:rPr>
              <a:t>Data cleansing and handling missing values to ensure data quality.</a:t>
            </a:r>
            <a:r>
              <a:rPr lang="en-US" b="0" i="0" dirty="0">
                <a:solidFill>
                  <a:srgbClr val="374151"/>
                </a:solidFill>
                <a:effectLst/>
                <a:latin typeface="Söhne"/>
              </a:rPr>
              <a:t> </a:t>
            </a:r>
            <a:r>
              <a:rPr lang="en-US" b="0" i="0" dirty="0">
                <a:solidFill>
                  <a:srgbClr val="374151"/>
                </a:solidFill>
                <a:effectLst/>
                <a:latin typeface="Copperplate Gothic Bold" panose="020E0705020206020404" pitchFamily="34" charset="0"/>
              </a:rPr>
              <a:t>Identify relevant features or create new ones to represent patient information effectively.</a:t>
            </a:r>
          </a:p>
          <a:p>
            <a:endParaRPr lang="en-IN" dirty="0"/>
          </a:p>
        </p:txBody>
      </p:sp>
    </p:spTree>
    <p:extLst>
      <p:ext uri="{BB962C8B-B14F-4D97-AF65-F5344CB8AC3E}">
        <p14:creationId xmlns:p14="http://schemas.microsoft.com/office/powerpoint/2010/main" val="36106437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TotalTime>
  <Words>950</Words>
  <Application>Microsoft Office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Bodoni MT Black</vt:lpstr>
      <vt:lpstr>Century Gothic</vt:lpstr>
      <vt:lpstr>Copperplate Gothic Bold</vt:lpstr>
      <vt:lpstr>Söhne</vt:lpstr>
      <vt:lpstr>Wingdings</vt:lpstr>
      <vt:lpstr>Wingdings 3</vt:lpstr>
      <vt:lpstr>Wisp</vt:lpstr>
      <vt:lpstr>CELEBAL SUMMER  INTERNSHIP</vt:lpstr>
      <vt:lpstr>PowerPoint Presentation</vt:lpstr>
      <vt:lpstr>Project title</vt:lpstr>
      <vt:lpstr>Problem statement</vt:lpstr>
      <vt:lpstr>What is Medical Diagnosis</vt:lpstr>
      <vt:lpstr>Role of ML in Medical Diagnosis</vt:lpstr>
      <vt:lpstr>Steps involved in ML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CELEBAL SUMMER  INTERNSHIP</dc:title>
  <dc:creator>ANKIT SHARMA</dc:creator>
  <cp:lastModifiedBy>ANKIT SHARMA</cp:lastModifiedBy>
  <cp:revision>1</cp:revision>
  <dcterms:created xsi:type="dcterms:W3CDTF">2023-07-29T04:24:30Z</dcterms:created>
  <dcterms:modified xsi:type="dcterms:W3CDTF">2023-07-29T07:24:02Z</dcterms:modified>
</cp:coreProperties>
</file>