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304" r:id="rId4"/>
    <p:sldId id="305" r:id="rId5"/>
    <p:sldId id="306" r:id="rId6"/>
    <p:sldId id="269" r:id="rId7"/>
    <p:sldId id="309" r:id="rId8"/>
    <p:sldId id="310" r:id="rId9"/>
    <p:sldId id="311" r:id="rId10"/>
    <p:sldId id="259" r:id="rId11"/>
    <p:sldId id="266" r:id="rId12"/>
    <p:sldId id="308" r:id="rId13"/>
  </p:sldIdLst>
  <p:sldSz cx="12192000" cy="6858000"/>
  <p:notesSz cx="6858000" cy="9144000"/>
  <p:embeddedFontLst>
    <p:embeddedFont>
      <p:font typeface="等线" panose="02010600030101010101" pitchFamily="2" charset="-122"/>
      <p:regular r:id="rId14"/>
      <p:bold r:id="rId15"/>
    </p:embeddedFont>
    <p:embeddedFont>
      <p:font typeface="等线 Light" panose="02010600030101010101" pitchFamily="2" charset="-122"/>
      <p:regular r:id="rId16"/>
    </p:embeddedFont>
    <p:embeddedFont>
      <p:font typeface="Abadi" panose="020B0604020104020204" pitchFamily="34" charset="0"/>
      <p:regular r:id="rId17"/>
    </p:embeddedFon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242">
          <p15:clr>
            <a:srgbClr val="A4A3A4"/>
          </p15:clr>
        </p15:guide>
        <p15:guide id="4" pos="43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春波 赵" initials="春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868F"/>
    <a:srgbClr val="2A2625"/>
    <a:srgbClr val="F67654"/>
    <a:srgbClr val="0B5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0" d="100"/>
          <a:sy n="60" d="100"/>
        </p:scale>
        <p:origin x="82" y="552"/>
      </p:cViewPr>
      <p:guideLst>
        <p:guide orient="horz" pos="2160"/>
        <p:guide pos="3840"/>
        <p:guide pos="7242"/>
        <p:guide pos="4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稻壳儿春秋广告/盗版必究        原创来源：http://chn.docer.com/works?userid=199329941#!/work_time"/>
          <p:cNvSpPr>
            <a:spLocks noGrp="1"/>
          </p:cNvSpPr>
          <p:nvPr>
            <p:ph type="pic" sz="quarter" idx="10"/>
          </p:nvPr>
        </p:nvSpPr>
        <p:spPr>
          <a:xfrm>
            <a:off x="695324"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dirty="0"/>
          </a:p>
        </p:txBody>
      </p:sp>
      <p:sp>
        <p:nvSpPr>
          <p:cNvPr id="12" name="稻壳儿春秋广告/盗版必究        原创来源：http://chn.docer.com/works?userid=199329941#!/work_time"/>
          <p:cNvSpPr>
            <a:spLocks noGrp="1"/>
          </p:cNvSpPr>
          <p:nvPr>
            <p:ph type="pic" sz="quarter" idx="11"/>
          </p:nvPr>
        </p:nvSpPr>
        <p:spPr>
          <a:xfrm>
            <a:off x="8404681" y="2753359"/>
            <a:ext cx="3091992" cy="1810910"/>
          </a:xfrm>
          <a:custGeom>
            <a:avLst/>
            <a:gdLst>
              <a:gd name="connsiteX0" fmla="*/ 0 w 3091992"/>
              <a:gd name="connsiteY0" fmla="*/ 0 h 1810910"/>
              <a:gd name="connsiteX1" fmla="*/ 3091992 w 3091992"/>
              <a:gd name="connsiteY1" fmla="*/ 0 h 1810910"/>
              <a:gd name="connsiteX2" fmla="*/ 3091992 w 3091992"/>
              <a:gd name="connsiteY2" fmla="*/ 1810910 h 1810910"/>
              <a:gd name="connsiteX3" fmla="*/ 0 w 3091992"/>
              <a:gd name="connsiteY3" fmla="*/ 1810910 h 1810910"/>
            </a:gdLst>
            <a:ahLst/>
            <a:cxnLst>
              <a:cxn ang="0">
                <a:pos x="connsiteX0" y="connsiteY0"/>
              </a:cxn>
              <a:cxn ang="0">
                <a:pos x="connsiteX1" y="connsiteY1"/>
              </a:cxn>
              <a:cxn ang="0">
                <a:pos x="connsiteX2" y="connsiteY2"/>
              </a:cxn>
              <a:cxn ang="0">
                <a:pos x="connsiteX3" y="connsiteY3"/>
              </a:cxn>
            </a:cxnLst>
            <a:rect l="l" t="t" r="r" b="b"/>
            <a:pathLst>
              <a:path w="3091992" h="1810910">
                <a:moveTo>
                  <a:pt x="0" y="0"/>
                </a:moveTo>
                <a:lnTo>
                  <a:pt x="3091992" y="0"/>
                </a:lnTo>
                <a:lnTo>
                  <a:pt x="3091992" y="1810910"/>
                </a:lnTo>
                <a:lnTo>
                  <a:pt x="0" y="1810910"/>
                </a:lnTo>
                <a:close/>
              </a:path>
            </a:pathLst>
          </a:custGeom>
        </p:spPr>
        <p:txBody>
          <a:bodyPr wrap="square">
            <a:no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4EC519-839C-453F-84A3-C3D2935476E8}" type="datetimeFigureOut">
              <a:rPr lang="zh-CN" altLang="en-US" smtClean="0"/>
              <a:t>2023/3/18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30A939-DD6A-4E34-B614-19C610E30EC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稻壳儿春秋广告/盗版必究        原创来源：http://chn.docer.com/works?userid=199329941#!/work_time"/>
          <p:cNvSpPr>
            <a:spLocks noGrp="1"/>
          </p:cNvSpPr>
          <p:nvPr>
            <p:ph type="pic" sz="quarter" idx="10"/>
          </p:nvPr>
        </p:nvSpPr>
        <p:spPr>
          <a:xfrm>
            <a:off x="-1" y="1594687"/>
            <a:ext cx="3840480" cy="4231937"/>
          </a:xfrm>
          <a:custGeom>
            <a:avLst/>
            <a:gdLst>
              <a:gd name="connsiteX0" fmla="*/ 0 w 3840480"/>
              <a:gd name="connsiteY0" fmla="*/ 0 h 4231937"/>
              <a:gd name="connsiteX1" fmla="*/ 3840480 w 3840480"/>
              <a:gd name="connsiteY1" fmla="*/ 0 h 4231937"/>
              <a:gd name="connsiteX2" fmla="*/ 3840480 w 3840480"/>
              <a:gd name="connsiteY2" fmla="*/ 4231937 h 4231937"/>
              <a:gd name="connsiteX3" fmla="*/ 0 w 3840480"/>
              <a:gd name="connsiteY3" fmla="*/ 4231937 h 4231937"/>
            </a:gdLst>
            <a:ahLst/>
            <a:cxnLst>
              <a:cxn ang="0">
                <a:pos x="connsiteX0" y="connsiteY0"/>
              </a:cxn>
              <a:cxn ang="0">
                <a:pos x="connsiteX1" y="connsiteY1"/>
              </a:cxn>
              <a:cxn ang="0">
                <a:pos x="connsiteX2" y="connsiteY2"/>
              </a:cxn>
              <a:cxn ang="0">
                <a:pos x="connsiteX3" y="connsiteY3"/>
              </a:cxn>
            </a:cxnLst>
            <a:rect l="l" t="t" r="r" b="b"/>
            <a:pathLst>
              <a:path w="3840480" h="4231937">
                <a:moveTo>
                  <a:pt x="0" y="0"/>
                </a:moveTo>
                <a:lnTo>
                  <a:pt x="3840480" y="0"/>
                </a:lnTo>
                <a:lnTo>
                  <a:pt x="3840480" y="4231937"/>
                </a:lnTo>
                <a:lnTo>
                  <a:pt x="0" y="4231937"/>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B7C7-535E-4E94-B1E9-46A4B2AB559A}" type="datetimeFigureOut">
              <a:rPr lang="zh-CN" altLang="en-US" smtClean="0"/>
              <a:t>2023/3/18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D6754-BD22-46CA-AAC9-FDCA2715F4F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稻壳儿春秋广告/盗版必究        原创来源：http://chn.docer.com/works?userid=199329941#!/work_time"/>
          <p:cNvSpPr/>
          <p:nvPr/>
        </p:nvSpPr>
        <p:spPr>
          <a:xfrm>
            <a:off x="772120" y="0"/>
            <a:ext cx="4498380" cy="1671059"/>
          </a:xfrm>
          <a:custGeom>
            <a:avLst/>
            <a:gdLst>
              <a:gd name="connsiteX0" fmla="*/ 0 w 5863628"/>
              <a:gd name="connsiteY0" fmla="*/ 0 h 2178221"/>
              <a:gd name="connsiteX1" fmla="*/ 5863628 w 5863628"/>
              <a:gd name="connsiteY1" fmla="*/ 0 h 2178221"/>
              <a:gd name="connsiteX2" fmla="*/ 4218278 w 5863628"/>
              <a:gd name="connsiteY2" fmla="*/ 1645350 h 2178221"/>
              <a:gd name="connsiteX3" fmla="*/ 1645350 w 5863628"/>
              <a:gd name="connsiteY3" fmla="*/ 1645350 h 2178221"/>
              <a:gd name="connsiteX4" fmla="*/ 0 w 5863628"/>
              <a:gd name="connsiteY4" fmla="*/ 0 h 2178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3628" h="2178221">
                <a:moveTo>
                  <a:pt x="0" y="0"/>
                </a:moveTo>
                <a:lnTo>
                  <a:pt x="5863628" y="0"/>
                </a:lnTo>
                <a:lnTo>
                  <a:pt x="4218278" y="1645350"/>
                </a:lnTo>
                <a:cubicBezTo>
                  <a:pt x="3507784" y="2355845"/>
                  <a:pt x="2355845" y="2355845"/>
                  <a:pt x="1645350" y="1645350"/>
                </a:cubicBezTo>
                <a:lnTo>
                  <a:pt x="0" y="0"/>
                </a:ln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8972401" y="-1548003"/>
            <a:ext cx="3713986" cy="3713985"/>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a:xfrm rot="2700000">
            <a:off x="-1523657" y="2698198"/>
            <a:ext cx="4966314" cy="4966314"/>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rot="2700000">
            <a:off x="3668105" y="4637763"/>
            <a:ext cx="1087184" cy="1087184"/>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1" name="稻壳儿春秋广告/盗版必究        原创来源：http://chn.docer.com/works?userid=199329941#!/work_time"/>
          <p:cNvSpPr/>
          <p:nvPr/>
        </p:nvSpPr>
        <p:spPr>
          <a:xfrm rot="2700000">
            <a:off x="10096011" y="2643015"/>
            <a:ext cx="606728" cy="606728"/>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2871609" y="3092108"/>
            <a:ext cx="4192504" cy="419250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6" name="稻壳儿春秋广告/盗版必究        原创来源：http://chn.docer.com/works?userid=199329941#!/work_time"/>
          <p:cNvSpPr txBox="1"/>
          <p:nvPr/>
        </p:nvSpPr>
        <p:spPr>
          <a:xfrm>
            <a:off x="-48952" y="1198059"/>
            <a:ext cx="12527280" cy="1015663"/>
          </a:xfrm>
          <a:prstGeom prst="rect">
            <a:avLst/>
          </a:prstGeom>
          <a:noFill/>
        </p:spPr>
        <p:txBody>
          <a:bodyPr wrap="square" rtlCol="0">
            <a:spAutoFit/>
          </a:bodyPr>
          <a:lstStyle/>
          <a:p>
            <a:pPr algn="ctr"/>
            <a:r>
              <a:rPr lang="en-US" altLang="zh-CN" sz="6000" b="1" u="sng" spc="300" dirty="0">
                <a:solidFill>
                  <a:schemeClr val="tx1"/>
                </a:solidFill>
                <a:highlight>
                  <a:srgbClr val="C0C0C0"/>
                </a:highlight>
                <a:latin typeface="Calibri" panose="020F0502020204030204" charset="0"/>
                <a:ea typeface="Droid Sans Fallback" panose="020B0502000000000001" pitchFamily="50" charset="-128"/>
                <a:cs typeface="Calibri" panose="020F0502020204030204" charset="0"/>
                <a:sym typeface="Arial" panose="020B0604020202020204" pitchFamily="34" charset="0"/>
              </a:rPr>
              <a:t>Siliguri Institute of Technology</a:t>
            </a:r>
          </a:p>
        </p:txBody>
      </p:sp>
      <p:sp>
        <p:nvSpPr>
          <p:cNvPr id="17" name="稻壳儿春秋广告/盗版必究        原创来源：http://chn.docer.com/works?userid=199329941#!/work_time"/>
          <p:cNvSpPr txBox="1"/>
          <p:nvPr/>
        </p:nvSpPr>
        <p:spPr>
          <a:xfrm flipH="1">
            <a:off x="7496502" y="5576393"/>
            <a:ext cx="4321250" cy="954107"/>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sng" strike="noStrike" kern="1200" cap="none" spc="0" normalizeH="0" baseline="0" noProof="0" dirty="0">
                <a:ln>
                  <a:noFill/>
                </a:ln>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Team</a:t>
            </a:r>
            <a:r>
              <a:rPr lang="en-US" altLang="zh-CN" sz="1400" b="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a:p>
            <a:pPr>
              <a:defRPr/>
            </a:pPr>
            <a:r>
              <a:rPr lang="en-US" altLang="zh-CN" sz="1400" b="1" i="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Kunal Ranjan </a:t>
            </a:r>
          </a:p>
          <a:p>
            <a:pPr>
              <a:defRPr/>
            </a:pPr>
            <a:r>
              <a:rPr lang="en-US" altLang="zh-CN" sz="1400" b="1" i="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Nishant </a:t>
            </a:r>
            <a:r>
              <a:rPr lang="en-US" altLang="zh-CN" sz="1400" b="1" i="1" dirty="0" err="1">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sharma</a:t>
            </a:r>
            <a:r>
              <a:rPr lang="en-US" altLang="zh-CN" sz="1400" b="1" i="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kumimoji="0" lang="en-US" altLang="zh-CN" sz="1400" b="1" i="1" u="none" strike="noStrike" kern="1200" cap="none" spc="0" normalizeH="0" baseline="0" noProof="0" dirty="0">
                <a:ln>
                  <a:noFill/>
                </a:ln>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Priyanshu </a:t>
            </a:r>
            <a:r>
              <a:rPr kumimoji="0" lang="en-US" altLang="zh-CN" sz="1400" b="1" i="1" u="none" strike="noStrike" kern="1200" cap="none" spc="0" normalizeH="0" baseline="0" noProof="0" dirty="0" err="1">
                <a:ln>
                  <a:noFill/>
                </a:ln>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kumar</a:t>
            </a:r>
            <a:r>
              <a:rPr kumimoji="0" lang="en-US" altLang="zh-CN" sz="1400" b="1" i="1" u="none" strike="noStrike" kern="1200" cap="none" spc="0" normalizeH="0" baseline="0" noProof="0" dirty="0">
                <a:ln>
                  <a:noFill/>
                </a:ln>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choubey, </a:t>
            </a:r>
            <a:r>
              <a:rPr lang="en-US" altLang="zh-CN" sz="1400" b="1" i="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Badal </a:t>
            </a:r>
            <a:r>
              <a:rPr lang="en-US" altLang="zh-CN" sz="1400" b="1" i="1" dirty="0" err="1">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singh</a:t>
            </a:r>
            <a:r>
              <a:rPr lang="en-US" altLang="zh-CN" sz="1400" b="1" i="1"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kumimoji="0" lang="en-US" altLang="zh-CN" sz="1400" b="1" i="1" u="none" strike="noStrike" kern="1200" cap="none" spc="0" normalizeH="0" baseline="0" noProof="0" dirty="0">
                <a:ln>
                  <a:noFill/>
                </a:ln>
                <a:effectLst/>
                <a:uLnTx/>
                <a:uFillTx/>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Abhishek  raj</a:t>
            </a:r>
          </a:p>
        </p:txBody>
      </p:sp>
      <p:sp>
        <p:nvSpPr>
          <p:cNvPr id="32" name="稻壳儿春秋广告/盗版必究        原创来源：http://chn.docer.com/works?userid=199329941#!/work_time"/>
          <p:cNvSpPr/>
          <p:nvPr/>
        </p:nvSpPr>
        <p:spPr>
          <a:xfrm>
            <a:off x="1363194" y="3"/>
            <a:ext cx="2862972" cy="998458"/>
          </a:xfrm>
          <a:custGeom>
            <a:avLst/>
            <a:gdLst>
              <a:gd name="connsiteX0" fmla="*/ 0 w 3731877"/>
              <a:gd name="connsiteY0" fmla="*/ 0 h 1301487"/>
              <a:gd name="connsiteX1" fmla="*/ 3731877 w 3731877"/>
              <a:gd name="connsiteY1" fmla="*/ 0 h 1301487"/>
              <a:gd name="connsiteX2" fmla="*/ 2829516 w 3731877"/>
              <a:gd name="connsiteY2" fmla="*/ 902360 h 1301487"/>
              <a:gd name="connsiteX3" fmla="*/ 902361 w 3731877"/>
              <a:gd name="connsiteY3" fmla="*/ 902360 h 1301487"/>
            </a:gdLst>
            <a:ahLst/>
            <a:cxnLst>
              <a:cxn ang="0">
                <a:pos x="connsiteX0" y="connsiteY0"/>
              </a:cxn>
              <a:cxn ang="0">
                <a:pos x="connsiteX1" y="connsiteY1"/>
              </a:cxn>
              <a:cxn ang="0">
                <a:pos x="connsiteX2" y="connsiteY2"/>
              </a:cxn>
              <a:cxn ang="0">
                <a:pos x="connsiteX3" y="connsiteY3"/>
              </a:cxn>
            </a:cxnLst>
            <a:rect l="l" t="t" r="r" b="b"/>
            <a:pathLst>
              <a:path w="3731877" h="1301487">
                <a:moveTo>
                  <a:pt x="0" y="0"/>
                </a:moveTo>
                <a:lnTo>
                  <a:pt x="3731877" y="0"/>
                </a:lnTo>
                <a:lnTo>
                  <a:pt x="2829516" y="902360"/>
                </a:lnTo>
                <a:cubicBezTo>
                  <a:pt x="2297347" y="1434530"/>
                  <a:pt x="1434530" y="1434530"/>
                  <a:pt x="902361" y="9023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TextBox 1">
            <a:extLst>
              <a:ext uri="{FF2B5EF4-FFF2-40B4-BE49-F238E27FC236}">
                <a16:creationId xmlns:a16="http://schemas.microsoft.com/office/drawing/2014/main" id="{EAFC491A-1D91-786E-7479-B8993DD18205}"/>
              </a:ext>
            </a:extLst>
          </p:cNvPr>
          <p:cNvSpPr txBox="1"/>
          <p:nvPr/>
        </p:nvSpPr>
        <p:spPr>
          <a:xfrm>
            <a:off x="3662218" y="2597173"/>
            <a:ext cx="4867563" cy="1200329"/>
          </a:xfrm>
          <a:prstGeom prst="rect">
            <a:avLst/>
          </a:prstGeom>
          <a:noFill/>
        </p:spPr>
        <p:txBody>
          <a:bodyPr wrap="square" rtlCol="0">
            <a:spAutoFit/>
          </a:bodyPr>
          <a:lstStyle/>
          <a:p>
            <a:r>
              <a:rPr lang="en-IN" sz="3600" b="1" dirty="0"/>
              <a:t>Face Detection Attendance Project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9" grpId="0" animBg="1"/>
      <p:bldP spid="5" grpId="0" animBg="1"/>
      <p:bldP spid="7" grpId="0" animBg="1"/>
      <p:bldP spid="11" grpId="0" animBg="1"/>
      <p:bldP spid="16"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8" name="稻壳儿春秋广告/盗版必究        原创来源：http://chn.docer.com/works?userid=199329941#!/work_time"/>
          <p:cNvSpPr/>
          <p:nvPr/>
        </p:nvSpPr>
        <p:spPr bwMode="auto">
          <a:xfrm>
            <a:off x="688579" y="1138969"/>
            <a:ext cx="5347255" cy="1230673"/>
          </a:xfrm>
          <a:custGeom>
            <a:avLst/>
            <a:gdLst>
              <a:gd name="T0" fmla="*/ 706 w 710"/>
              <a:gd name="T1" fmla="*/ 162 h 162"/>
              <a:gd name="T2" fmla="*/ 702 w 710"/>
              <a:gd name="T3" fmla="*/ 158 h 162"/>
              <a:gd name="T4" fmla="*/ 702 w 710"/>
              <a:gd name="T5" fmla="*/ 8 h 162"/>
              <a:gd name="T6" fmla="*/ 4 w 710"/>
              <a:gd name="T7" fmla="*/ 8 h 162"/>
              <a:gd name="T8" fmla="*/ 0 w 710"/>
              <a:gd name="T9" fmla="*/ 4 h 162"/>
              <a:gd name="T10" fmla="*/ 4 w 710"/>
              <a:gd name="T11" fmla="*/ 0 h 162"/>
              <a:gd name="T12" fmla="*/ 710 w 710"/>
              <a:gd name="T13" fmla="*/ 0 h 162"/>
              <a:gd name="T14" fmla="*/ 710 w 710"/>
              <a:gd name="T15" fmla="*/ 158 h 162"/>
              <a:gd name="T16" fmla="*/ 706 w 71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0" h="162">
                <a:moveTo>
                  <a:pt x="706" y="162"/>
                </a:moveTo>
                <a:cubicBezTo>
                  <a:pt x="704" y="162"/>
                  <a:pt x="702" y="161"/>
                  <a:pt x="702" y="158"/>
                </a:cubicBezTo>
                <a:cubicBezTo>
                  <a:pt x="702" y="8"/>
                  <a:pt x="702" y="8"/>
                  <a:pt x="702" y="8"/>
                </a:cubicBezTo>
                <a:cubicBezTo>
                  <a:pt x="4" y="8"/>
                  <a:pt x="4" y="8"/>
                  <a:pt x="4" y="8"/>
                </a:cubicBezTo>
                <a:cubicBezTo>
                  <a:pt x="2" y="8"/>
                  <a:pt x="0" y="6"/>
                  <a:pt x="0" y="4"/>
                </a:cubicBezTo>
                <a:cubicBezTo>
                  <a:pt x="0" y="2"/>
                  <a:pt x="2" y="0"/>
                  <a:pt x="4" y="0"/>
                </a:cubicBezTo>
                <a:cubicBezTo>
                  <a:pt x="710" y="0"/>
                  <a:pt x="710" y="0"/>
                  <a:pt x="710" y="0"/>
                </a:cubicBezTo>
                <a:cubicBezTo>
                  <a:pt x="710" y="158"/>
                  <a:pt x="710" y="158"/>
                  <a:pt x="710" y="158"/>
                </a:cubicBezTo>
                <a:cubicBezTo>
                  <a:pt x="710" y="161"/>
                  <a:pt x="708" y="162"/>
                  <a:pt x="706" y="162"/>
                </a:cubicBezTo>
                <a:close/>
              </a:path>
            </a:pathLst>
          </a:custGeom>
          <a:solidFill>
            <a:srgbClr val="F67654"/>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29" name="稻壳儿春秋广告/盗版必究        原创来源：http://chn.docer.com/works?userid=199329941#!/work_time"/>
          <p:cNvSpPr/>
          <p:nvPr/>
        </p:nvSpPr>
        <p:spPr bwMode="auto">
          <a:xfrm>
            <a:off x="688182" y="1210724"/>
            <a:ext cx="1001266" cy="1945181"/>
          </a:xfrm>
          <a:custGeom>
            <a:avLst/>
            <a:gdLst>
              <a:gd name="T0" fmla="*/ 1257 w 1257"/>
              <a:gd name="T1" fmla="*/ 0 h 2442"/>
              <a:gd name="T2" fmla="*/ 1257 w 1257"/>
              <a:gd name="T3" fmla="*/ 2137 h 2442"/>
              <a:gd name="T4" fmla="*/ 624 w 1257"/>
              <a:gd name="T5" fmla="*/ 2442 h 2442"/>
              <a:gd name="T6" fmla="*/ 0 w 1257"/>
              <a:gd name="T7" fmla="*/ 2137 h 2442"/>
              <a:gd name="T8" fmla="*/ 0 w 1257"/>
              <a:gd name="T9" fmla="*/ 0 h 2442"/>
              <a:gd name="T10" fmla="*/ 1257 w 1257"/>
              <a:gd name="T11" fmla="*/ 0 h 2442"/>
            </a:gdLst>
            <a:ahLst/>
            <a:cxnLst>
              <a:cxn ang="0">
                <a:pos x="T0" y="T1"/>
              </a:cxn>
              <a:cxn ang="0">
                <a:pos x="T2" y="T3"/>
              </a:cxn>
              <a:cxn ang="0">
                <a:pos x="T4" y="T5"/>
              </a:cxn>
              <a:cxn ang="0">
                <a:pos x="T6" y="T7"/>
              </a:cxn>
              <a:cxn ang="0">
                <a:pos x="T8" y="T9"/>
              </a:cxn>
              <a:cxn ang="0">
                <a:pos x="T10" y="T11"/>
              </a:cxn>
            </a:cxnLst>
            <a:rect l="0" t="0" r="r" b="b"/>
            <a:pathLst>
              <a:path w="1257" h="2442">
                <a:moveTo>
                  <a:pt x="1257" y="0"/>
                </a:moveTo>
                <a:lnTo>
                  <a:pt x="1257" y="2137"/>
                </a:lnTo>
                <a:lnTo>
                  <a:pt x="624" y="2442"/>
                </a:lnTo>
                <a:lnTo>
                  <a:pt x="0" y="2137"/>
                </a:lnTo>
                <a:lnTo>
                  <a:pt x="0" y="0"/>
                </a:lnTo>
                <a:lnTo>
                  <a:pt x="1257" y="0"/>
                </a:lnTo>
                <a:close/>
              </a:path>
            </a:pathLst>
          </a:custGeom>
          <a:solidFill>
            <a:srgbClr val="F67654"/>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0" name="稻壳儿春秋广告/盗版必究        原创来源：http://chn.docer.com/works?userid=199329941#!/work_time"/>
          <p:cNvSpPr/>
          <p:nvPr/>
        </p:nvSpPr>
        <p:spPr bwMode="auto">
          <a:xfrm>
            <a:off x="1185231" y="1210724"/>
            <a:ext cx="504218" cy="1945181"/>
          </a:xfrm>
          <a:custGeom>
            <a:avLst/>
            <a:gdLst>
              <a:gd name="T0" fmla="*/ 633 w 633"/>
              <a:gd name="T1" fmla="*/ 0 h 2442"/>
              <a:gd name="T2" fmla="*/ 633 w 633"/>
              <a:gd name="T3" fmla="*/ 2137 h 2442"/>
              <a:gd name="T4" fmla="*/ 0 w 633"/>
              <a:gd name="T5" fmla="*/ 2442 h 2442"/>
              <a:gd name="T6" fmla="*/ 0 w 633"/>
              <a:gd name="T7" fmla="*/ 0 h 2442"/>
              <a:gd name="T8" fmla="*/ 633 w 633"/>
              <a:gd name="T9" fmla="*/ 0 h 2442"/>
            </a:gdLst>
            <a:ahLst/>
            <a:cxnLst>
              <a:cxn ang="0">
                <a:pos x="T0" y="T1"/>
              </a:cxn>
              <a:cxn ang="0">
                <a:pos x="T2" y="T3"/>
              </a:cxn>
              <a:cxn ang="0">
                <a:pos x="T4" y="T5"/>
              </a:cxn>
              <a:cxn ang="0">
                <a:pos x="T6" y="T7"/>
              </a:cxn>
              <a:cxn ang="0">
                <a:pos x="T8" y="T9"/>
              </a:cxn>
            </a:cxnLst>
            <a:rect l="0" t="0" r="r" b="b"/>
            <a:pathLst>
              <a:path w="633" h="2442">
                <a:moveTo>
                  <a:pt x="633" y="0"/>
                </a:moveTo>
                <a:lnTo>
                  <a:pt x="633" y="2137"/>
                </a:lnTo>
                <a:lnTo>
                  <a:pt x="0" y="2442"/>
                </a:lnTo>
                <a:lnTo>
                  <a:pt x="0" y="0"/>
                </a:lnTo>
                <a:lnTo>
                  <a:pt x="633" y="0"/>
                </a:lnTo>
                <a:close/>
              </a:path>
            </a:pathLst>
          </a:custGeom>
          <a:solidFill>
            <a:schemeClr val="bg1">
              <a:alpha val="2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3" name="稻壳儿春秋广告/盗版必究        原创来源：http://chn.docer.com/works?userid=199329941#!/work_time"/>
          <p:cNvSpPr txBox="1"/>
          <p:nvPr/>
        </p:nvSpPr>
        <p:spPr>
          <a:xfrm>
            <a:off x="1811655" y="1472565"/>
            <a:ext cx="4081145" cy="707886"/>
          </a:xfrm>
          <a:prstGeom prst="rect">
            <a:avLst/>
          </a:prstGeom>
          <a:noFill/>
        </p:spPr>
        <p:txBody>
          <a:bodyPr wrap="square" rtlCol="0">
            <a:spAutoFit/>
          </a:bodyPr>
          <a:lstStyle/>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Attendance application.</a:t>
            </a:r>
          </a:p>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With notification feature </a:t>
            </a:r>
          </a:p>
        </p:txBody>
      </p:sp>
      <p:sp>
        <p:nvSpPr>
          <p:cNvPr id="39" name="稻壳儿春秋广告/盗版必究        原创来源：http://chn.docer.com/works?userid=199329941#!/work_time"/>
          <p:cNvSpPr/>
          <p:nvPr/>
        </p:nvSpPr>
        <p:spPr bwMode="auto">
          <a:xfrm>
            <a:off x="6489938" y="2490965"/>
            <a:ext cx="5347255" cy="1230673"/>
          </a:xfrm>
          <a:custGeom>
            <a:avLst/>
            <a:gdLst>
              <a:gd name="T0" fmla="*/ 706 w 710"/>
              <a:gd name="T1" fmla="*/ 162 h 162"/>
              <a:gd name="T2" fmla="*/ 702 w 710"/>
              <a:gd name="T3" fmla="*/ 158 h 162"/>
              <a:gd name="T4" fmla="*/ 702 w 710"/>
              <a:gd name="T5" fmla="*/ 8 h 162"/>
              <a:gd name="T6" fmla="*/ 4 w 710"/>
              <a:gd name="T7" fmla="*/ 8 h 162"/>
              <a:gd name="T8" fmla="*/ 0 w 710"/>
              <a:gd name="T9" fmla="*/ 4 h 162"/>
              <a:gd name="T10" fmla="*/ 4 w 710"/>
              <a:gd name="T11" fmla="*/ 0 h 162"/>
              <a:gd name="T12" fmla="*/ 710 w 710"/>
              <a:gd name="T13" fmla="*/ 0 h 162"/>
              <a:gd name="T14" fmla="*/ 710 w 710"/>
              <a:gd name="T15" fmla="*/ 158 h 162"/>
              <a:gd name="T16" fmla="*/ 706 w 71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0" h="162">
                <a:moveTo>
                  <a:pt x="706" y="162"/>
                </a:moveTo>
                <a:cubicBezTo>
                  <a:pt x="704" y="162"/>
                  <a:pt x="702" y="161"/>
                  <a:pt x="702" y="158"/>
                </a:cubicBezTo>
                <a:cubicBezTo>
                  <a:pt x="702" y="8"/>
                  <a:pt x="702" y="8"/>
                  <a:pt x="702" y="8"/>
                </a:cubicBezTo>
                <a:cubicBezTo>
                  <a:pt x="4" y="8"/>
                  <a:pt x="4" y="8"/>
                  <a:pt x="4" y="8"/>
                </a:cubicBezTo>
                <a:cubicBezTo>
                  <a:pt x="2" y="8"/>
                  <a:pt x="0" y="6"/>
                  <a:pt x="0" y="4"/>
                </a:cubicBezTo>
                <a:cubicBezTo>
                  <a:pt x="0" y="2"/>
                  <a:pt x="2" y="0"/>
                  <a:pt x="4" y="0"/>
                </a:cubicBezTo>
                <a:cubicBezTo>
                  <a:pt x="710" y="0"/>
                  <a:pt x="710" y="0"/>
                  <a:pt x="710" y="0"/>
                </a:cubicBezTo>
                <a:cubicBezTo>
                  <a:pt x="710" y="158"/>
                  <a:pt x="710" y="158"/>
                  <a:pt x="710" y="158"/>
                </a:cubicBezTo>
                <a:cubicBezTo>
                  <a:pt x="710" y="161"/>
                  <a:pt x="708" y="162"/>
                  <a:pt x="706" y="162"/>
                </a:cubicBezTo>
                <a:close/>
              </a:path>
            </a:pathLst>
          </a:custGeom>
          <a:solidFill>
            <a:srgbClr val="02868F"/>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40" name="稻壳儿春秋广告/盗版必究        原创来源：http://chn.docer.com/works?userid=199329941#!/work_time"/>
          <p:cNvSpPr/>
          <p:nvPr/>
        </p:nvSpPr>
        <p:spPr bwMode="auto">
          <a:xfrm>
            <a:off x="6519425" y="2551290"/>
            <a:ext cx="1001266" cy="1945181"/>
          </a:xfrm>
          <a:custGeom>
            <a:avLst/>
            <a:gdLst>
              <a:gd name="T0" fmla="*/ 1257 w 1257"/>
              <a:gd name="T1" fmla="*/ 0 h 2442"/>
              <a:gd name="T2" fmla="*/ 1257 w 1257"/>
              <a:gd name="T3" fmla="*/ 2137 h 2442"/>
              <a:gd name="T4" fmla="*/ 624 w 1257"/>
              <a:gd name="T5" fmla="*/ 2442 h 2442"/>
              <a:gd name="T6" fmla="*/ 0 w 1257"/>
              <a:gd name="T7" fmla="*/ 2137 h 2442"/>
              <a:gd name="T8" fmla="*/ 0 w 1257"/>
              <a:gd name="T9" fmla="*/ 0 h 2442"/>
              <a:gd name="T10" fmla="*/ 1257 w 1257"/>
              <a:gd name="T11" fmla="*/ 0 h 2442"/>
            </a:gdLst>
            <a:ahLst/>
            <a:cxnLst>
              <a:cxn ang="0">
                <a:pos x="T0" y="T1"/>
              </a:cxn>
              <a:cxn ang="0">
                <a:pos x="T2" y="T3"/>
              </a:cxn>
              <a:cxn ang="0">
                <a:pos x="T4" y="T5"/>
              </a:cxn>
              <a:cxn ang="0">
                <a:pos x="T6" y="T7"/>
              </a:cxn>
              <a:cxn ang="0">
                <a:pos x="T8" y="T9"/>
              </a:cxn>
              <a:cxn ang="0">
                <a:pos x="T10" y="T11"/>
              </a:cxn>
            </a:cxnLst>
            <a:rect l="0" t="0" r="r" b="b"/>
            <a:pathLst>
              <a:path w="1257" h="2442">
                <a:moveTo>
                  <a:pt x="1257" y="0"/>
                </a:moveTo>
                <a:lnTo>
                  <a:pt x="1257" y="2137"/>
                </a:lnTo>
                <a:lnTo>
                  <a:pt x="624" y="2442"/>
                </a:lnTo>
                <a:lnTo>
                  <a:pt x="0" y="2137"/>
                </a:lnTo>
                <a:lnTo>
                  <a:pt x="0" y="0"/>
                </a:lnTo>
                <a:lnTo>
                  <a:pt x="1257" y="0"/>
                </a:lnTo>
                <a:close/>
              </a:path>
            </a:pathLst>
          </a:custGeom>
          <a:solidFill>
            <a:srgbClr val="02868F"/>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41" name="稻壳儿春秋广告/盗版必究        原创来源：http://chn.docer.com/works?userid=199329941#!/work_time"/>
          <p:cNvSpPr/>
          <p:nvPr/>
        </p:nvSpPr>
        <p:spPr bwMode="auto">
          <a:xfrm>
            <a:off x="6964603" y="2551290"/>
            <a:ext cx="504218" cy="1945181"/>
          </a:xfrm>
          <a:custGeom>
            <a:avLst/>
            <a:gdLst>
              <a:gd name="T0" fmla="*/ 633 w 633"/>
              <a:gd name="T1" fmla="*/ 0 h 2442"/>
              <a:gd name="T2" fmla="*/ 633 w 633"/>
              <a:gd name="T3" fmla="*/ 2137 h 2442"/>
              <a:gd name="T4" fmla="*/ 0 w 633"/>
              <a:gd name="T5" fmla="*/ 2442 h 2442"/>
              <a:gd name="T6" fmla="*/ 0 w 633"/>
              <a:gd name="T7" fmla="*/ 0 h 2442"/>
              <a:gd name="T8" fmla="*/ 633 w 633"/>
              <a:gd name="T9" fmla="*/ 0 h 2442"/>
            </a:gdLst>
            <a:ahLst/>
            <a:cxnLst>
              <a:cxn ang="0">
                <a:pos x="T0" y="T1"/>
              </a:cxn>
              <a:cxn ang="0">
                <a:pos x="T2" y="T3"/>
              </a:cxn>
              <a:cxn ang="0">
                <a:pos x="T4" y="T5"/>
              </a:cxn>
              <a:cxn ang="0">
                <a:pos x="T6" y="T7"/>
              </a:cxn>
              <a:cxn ang="0">
                <a:pos x="T8" y="T9"/>
              </a:cxn>
            </a:cxnLst>
            <a:rect l="0" t="0" r="r" b="b"/>
            <a:pathLst>
              <a:path w="633" h="2442">
                <a:moveTo>
                  <a:pt x="633" y="0"/>
                </a:moveTo>
                <a:lnTo>
                  <a:pt x="633" y="2137"/>
                </a:lnTo>
                <a:lnTo>
                  <a:pt x="0" y="2442"/>
                </a:lnTo>
                <a:lnTo>
                  <a:pt x="0" y="0"/>
                </a:lnTo>
                <a:lnTo>
                  <a:pt x="633" y="0"/>
                </a:lnTo>
                <a:close/>
              </a:path>
            </a:pathLst>
          </a:custGeom>
          <a:solidFill>
            <a:schemeClr val="bg1">
              <a:alpha val="2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8" name="稻壳儿春秋广告/盗版必究        原创来源：http://chn.docer.com/works?userid=199329941#!/work_time"/>
          <p:cNvSpPr txBox="1"/>
          <p:nvPr/>
        </p:nvSpPr>
        <p:spPr>
          <a:xfrm>
            <a:off x="7575550" y="2767330"/>
            <a:ext cx="4375150" cy="707886"/>
          </a:xfrm>
          <a:prstGeom prst="rect">
            <a:avLst/>
          </a:prstGeom>
          <a:noFill/>
        </p:spPr>
        <p:txBody>
          <a:bodyPr wrap="square" rtlCol="0">
            <a:spAutoFit/>
          </a:bodyPr>
          <a:lstStyle/>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Student details based on face Id.</a:t>
            </a:r>
          </a:p>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a user friendly UI.</a:t>
            </a:r>
          </a:p>
        </p:txBody>
      </p:sp>
      <p:sp>
        <p:nvSpPr>
          <p:cNvPr id="2" name="稻壳儿春秋广告/盗版必究        原创来源：http://chn.docer.com/works?userid=199329941#!/work_time"/>
          <p:cNvSpPr/>
          <p:nvPr/>
        </p:nvSpPr>
        <p:spPr bwMode="auto">
          <a:xfrm>
            <a:off x="810499" y="4496214"/>
            <a:ext cx="5347255" cy="1230673"/>
          </a:xfrm>
          <a:custGeom>
            <a:avLst/>
            <a:gdLst>
              <a:gd name="T0" fmla="*/ 706 w 710"/>
              <a:gd name="T1" fmla="*/ 162 h 162"/>
              <a:gd name="T2" fmla="*/ 702 w 710"/>
              <a:gd name="T3" fmla="*/ 158 h 162"/>
              <a:gd name="T4" fmla="*/ 702 w 710"/>
              <a:gd name="T5" fmla="*/ 8 h 162"/>
              <a:gd name="T6" fmla="*/ 4 w 710"/>
              <a:gd name="T7" fmla="*/ 8 h 162"/>
              <a:gd name="T8" fmla="*/ 0 w 710"/>
              <a:gd name="T9" fmla="*/ 4 h 162"/>
              <a:gd name="T10" fmla="*/ 4 w 710"/>
              <a:gd name="T11" fmla="*/ 0 h 162"/>
              <a:gd name="T12" fmla="*/ 710 w 710"/>
              <a:gd name="T13" fmla="*/ 0 h 162"/>
              <a:gd name="T14" fmla="*/ 710 w 710"/>
              <a:gd name="T15" fmla="*/ 158 h 162"/>
              <a:gd name="T16" fmla="*/ 706 w 71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0" h="162">
                <a:moveTo>
                  <a:pt x="706" y="162"/>
                </a:moveTo>
                <a:cubicBezTo>
                  <a:pt x="704" y="162"/>
                  <a:pt x="702" y="161"/>
                  <a:pt x="702" y="158"/>
                </a:cubicBezTo>
                <a:cubicBezTo>
                  <a:pt x="702" y="8"/>
                  <a:pt x="702" y="8"/>
                  <a:pt x="702" y="8"/>
                </a:cubicBezTo>
                <a:cubicBezTo>
                  <a:pt x="4" y="8"/>
                  <a:pt x="4" y="8"/>
                  <a:pt x="4" y="8"/>
                </a:cubicBezTo>
                <a:cubicBezTo>
                  <a:pt x="2" y="8"/>
                  <a:pt x="0" y="6"/>
                  <a:pt x="0" y="4"/>
                </a:cubicBezTo>
                <a:cubicBezTo>
                  <a:pt x="0" y="2"/>
                  <a:pt x="2" y="0"/>
                  <a:pt x="4" y="0"/>
                </a:cubicBezTo>
                <a:cubicBezTo>
                  <a:pt x="710" y="0"/>
                  <a:pt x="710" y="0"/>
                  <a:pt x="710" y="0"/>
                </a:cubicBezTo>
                <a:cubicBezTo>
                  <a:pt x="710" y="158"/>
                  <a:pt x="710" y="158"/>
                  <a:pt x="710" y="158"/>
                </a:cubicBezTo>
                <a:cubicBezTo>
                  <a:pt x="710" y="161"/>
                  <a:pt x="708" y="162"/>
                  <a:pt x="706" y="162"/>
                </a:cubicBezTo>
                <a:close/>
              </a:path>
            </a:pathLst>
          </a:custGeom>
          <a:solidFill>
            <a:srgbClr val="F67654"/>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p:cNvSpPr txBox="1"/>
          <p:nvPr/>
        </p:nvSpPr>
        <p:spPr>
          <a:xfrm>
            <a:off x="1932305" y="4712335"/>
            <a:ext cx="4225290" cy="707886"/>
          </a:xfrm>
          <a:prstGeom prst="rect">
            <a:avLst/>
          </a:prstGeom>
          <a:noFill/>
        </p:spPr>
        <p:txBody>
          <a:bodyPr wrap="square" rtlCol="0">
            <a:spAutoFit/>
          </a:bodyPr>
          <a:lstStyle/>
          <a:p>
            <a:r>
              <a:rPr lang="en-US" altLang="zh-CN" sz="2000"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Registration in different events using Face Id.</a:t>
            </a:r>
          </a:p>
        </p:txBody>
      </p:sp>
      <p:sp>
        <p:nvSpPr>
          <p:cNvPr id="4" name="稻壳儿春秋广告/盗版必究        原创来源：http://chn.docer.com/works?userid=199329941#!/work_time"/>
          <p:cNvSpPr/>
          <p:nvPr/>
        </p:nvSpPr>
        <p:spPr bwMode="auto">
          <a:xfrm>
            <a:off x="810102" y="4567969"/>
            <a:ext cx="1001266" cy="1945181"/>
          </a:xfrm>
          <a:custGeom>
            <a:avLst/>
            <a:gdLst>
              <a:gd name="T0" fmla="*/ 1257 w 1257"/>
              <a:gd name="T1" fmla="*/ 0 h 2442"/>
              <a:gd name="T2" fmla="*/ 1257 w 1257"/>
              <a:gd name="T3" fmla="*/ 2137 h 2442"/>
              <a:gd name="T4" fmla="*/ 624 w 1257"/>
              <a:gd name="T5" fmla="*/ 2442 h 2442"/>
              <a:gd name="T6" fmla="*/ 0 w 1257"/>
              <a:gd name="T7" fmla="*/ 2137 h 2442"/>
              <a:gd name="T8" fmla="*/ 0 w 1257"/>
              <a:gd name="T9" fmla="*/ 0 h 2442"/>
              <a:gd name="T10" fmla="*/ 1257 w 1257"/>
              <a:gd name="T11" fmla="*/ 0 h 2442"/>
            </a:gdLst>
            <a:ahLst/>
            <a:cxnLst>
              <a:cxn ang="0">
                <a:pos x="T0" y="T1"/>
              </a:cxn>
              <a:cxn ang="0">
                <a:pos x="T2" y="T3"/>
              </a:cxn>
              <a:cxn ang="0">
                <a:pos x="T4" y="T5"/>
              </a:cxn>
              <a:cxn ang="0">
                <a:pos x="T6" y="T7"/>
              </a:cxn>
              <a:cxn ang="0">
                <a:pos x="T8" y="T9"/>
              </a:cxn>
              <a:cxn ang="0">
                <a:pos x="T10" y="T11"/>
              </a:cxn>
            </a:cxnLst>
            <a:rect l="0" t="0" r="r" b="b"/>
            <a:pathLst>
              <a:path w="1257" h="2442">
                <a:moveTo>
                  <a:pt x="1257" y="0"/>
                </a:moveTo>
                <a:lnTo>
                  <a:pt x="1257" y="2137"/>
                </a:lnTo>
                <a:lnTo>
                  <a:pt x="624" y="2442"/>
                </a:lnTo>
                <a:lnTo>
                  <a:pt x="0" y="2137"/>
                </a:lnTo>
                <a:lnTo>
                  <a:pt x="0" y="0"/>
                </a:lnTo>
                <a:lnTo>
                  <a:pt x="1257" y="0"/>
                </a:lnTo>
                <a:close/>
              </a:path>
            </a:pathLst>
          </a:custGeom>
          <a:solidFill>
            <a:srgbClr val="F67654"/>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5" name="稻壳儿春秋广告/盗版必究        原创来源：http://chn.docer.com/works?userid=199329941#!/work_time"/>
          <p:cNvSpPr/>
          <p:nvPr/>
        </p:nvSpPr>
        <p:spPr bwMode="auto">
          <a:xfrm>
            <a:off x="1307151" y="4567969"/>
            <a:ext cx="504218" cy="1945181"/>
          </a:xfrm>
          <a:custGeom>
            <a:avLst/>
            <a:gdLst>
              <a:gd name="T0" fmla="*/ 633 w 633"/>
              <a:gd name="T1" fmla="*/ 0 h 2442"/>
              <a:gd name="T2" fmla="*/ 633 w 633"/>
              <a:gd name="T3" fmla="*/ 2137 h 2442"/>
              <a:gd name="T4" fmla="*/ 0 w 633"/>
              <a:gd name="T5" fmla="*/ 2442 h 2442"/>
              <a:gd name="T6" fmla="*/ 0 w 633"/>
              <a:gd name="T7" fmla="*/ 0 h 2442"/>
              <a:gd name="T8" fmla="*/ 633 w 633"/>
              <a:gd name="T9" fmla="*/ 0 h 2442"/>
            </a:gdLst>
            <a:ahLst/>
            <a:cxnLst>
              <a:cxn ang="0">
                <a:pos x="T0" y="T1"/>
              </a:cxn>
              <a:cxn ang="0">
                <a:pos x="T2" y="T3"/>
              </a:cxn>
              <a:cxn ang="0">
                <a:pos x="T4" y="T5"/>
              </a:cxn>
              <a:cxn ang="0">
                <a:pos x="T6" y="T7"/>
              </a:cxn>
              <a:cxn ang="0">
                <a:pos x="T8" y="T9"/>
              </a:cxn>
            </a:cxnLst>
            <a:rect l="0" t="0" r="r" b="b"/>
            <a:pathLst>
              <a:path w="633" h="2442">
                <a:moveTo>
                  <a:pt x="633" y="0"/>
                </a:moveTo>
                <a:lnTo>
                  <a:pt x="633" y="2137"/>
                </a:lnTo>
                <a:lnTo>
                  <a:pt x="0" y="2442"/>
                </a:lnTo>
                <a:lnTo>
                  <a:pt x="0" y="0"/>
                </a:lnTo>
                <a:lnTo>
                  <a:pt x="633" y="0"/>
                </a:lnTo>
                <a:close/>
              </a:path>
            </a:pathLst>
          </a:custGeom>
          <a:solidFill>
            <a:schemeClr val="bg1">
              <a:alpha val="20000"/>
            </a:schemeClr>
          </a:solidFill>
          <a:ln>
            <a:noFill/>
          </a:ln>
        </p:spPr>
        <p:txBody>
          <a:bodyPr vert="horz" wrap="square" lIns="91440" tIns="45720" rIns="91440" bIns="45720" numCol="1" anchor="t" anchorCtr="0" compatLnSpc="1"/>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6" name="Text Box 5"/>
          <p:cNvSpPr txBox="1"/>
          <p:nvPr/>
        </p:nvSpPr>
        <p:spPr>
          <a:xfrm>
            <a:off x="3590925" y="109855"/>
            <a:ext cx="5010785" cy="583565"/>
          </a:xfrm>
          <a:prstGeom prst="rect">
            <a:avLst/>
          </a:prstGeom>
          <a:noFill/>
        </p:spPr>
        <p:txBody>
          <a:bodyPr wrap="square" rtlCol="0">
            <a:spAutoFit/>
          </a:bodyPr>
          <a:lstStyle/>
          <a:p>
            <a:pPr algn="ctr"/>
            <a:r>
              <a:rPr lang="en-US" sz="3200" b="1" u="sng" dirty="0"/>
              <a:t>SCOPE</a:t>
            </a:r>
          </a:p>
        </p:txBody>
      </p:sp>
      <p:pic>
        <p:nvPicPr>
          <p:cNvPr id="11" name="Picture 10">
            <a:extLst>
              <a:ext uri="{FF2B5EF4-FFF2-40B4-BE49-F238E27FC236}">
                <a16:creationId xmlns:a16="http://schemas.microsoft.com/office/drawing/2014/main" id="{57C2A88C-B5A7-6BEC-57E0-B7377881269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088" t="23840" r="32540"/>
          <a:stretch/>
        </p:blipFill>
        <p:spPr>
          <a:xfrm>
            <a:off x="8555729" y="3721638"/>
            <a:ext cx="1872650" cy="2138908"/>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500"/>
                                        <p:tgtEl>
                                          <p:spTgt spid="28"/>
                                        </p:tgtEl>
                                      </p:cBhvr>
                                    </p:animEffect>
                                  </p:childTnLst>
                                </p:cTn>
                              </p:par>
                              <p:par>
                                <p:cTn id="27" presetID="47"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par>
                                <p:cTn id="32" presetID="22" presetClass="entr" presetSubtype="2"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right)">
                                      <p:cBhvr>
                                        <p:cTn id="34" dur="500"/>
                                        <p:tgtEl>
                                          <p:spTgt spid="39"/>
                                        </p:tgtEl>
                                      </p:cBhvr>
                                    </p:animEffect>
                                  </p:childTnLst>
                                </p:cTn>
                              </p:par>
                              <p:par>
                                <p:cTn id="35" presetID="47"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22" presetClass="entr" presetSubtype="2"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right)">
                                      <p:cBhvr>
                                        <p:cTn id="42" dur="500"/>
                                        <p:tgtEl>
                                          <p:spTgt spid="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randombar(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21" grpId="0" animBg="1"/>
      <p:bldP spid="15" grpId="0" animBg="1"/>
      <p:bldP spid="28" grpId="0" animBg="1"/>
      <p:bldP spid="29" grpId="0" animBg="1"/>
      <p:bldP spid="39" grpId="0" animBg="1"/>
      <p:bldP spid="40" grpId="0" animBg="1"/>
      <p:bldP spid="2" grpId="0" animBg="1"/>
      <p:bldP spid="4"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5" name="稻壳儿春秋广告/盗版必究        原创来源：http://chn.docer.com/works?userid=199329941#!/work_time"/>
          <p:cNvSpPr txBox="1"/>
          <p:nvPr/>
        </p:nvSpPr>
        <p:spPr>
          <a:xfrm>
            <a:off x="4399281" y="693360"/>
            <a:ext cx="3393438" cy="645160"/>
          </a:xfrm>
          <a:prstGeom prst="rect">
            <a:avLst/>
          </a:prstGeom>
          <a:noFill/>
        </p:spPr>
        <p:txBody>
          <a:bodyPr wrap="square" rtlCol="0">
            <a:spAutoFit/>
          </a:bodyPr>
          <a:lstStyle/>
          <a:p>
            <a:pPr algn="ctr"/>
            <a:r>
              <a:rPr lang="en-US" altLang="zh-CN" sz="3600" b="1" u="sng"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CONCLUSION</a:t>
            </a:r>
          </a:p>
        </p:txBody>
      </p:sp>
      <p:sp>
        <p:nvSpPr>
          <p:cNvPr id="9" name="稻壳儿春秋广告/盗版必究        原创来源：http://chn.docer.com/works?userid=199329941#!/work_time"/>
          <p:cNvSpPr txBox="1"/>
          <p:nvPr/>
        </p:nvSpPr>
        <p:spPr>
          <a:xfrm>
            <a:off x="5074022" y="3612524"/>
            <a:ext cx="2043954"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p>
        </p:txBody>
      </p:sp>
      <p:sp>
        <p:nvSpPr>
          <p:cNvPr id="11" name="稻壳儿春秋广告/盗版必究        原创来源：http://chn.docer.com/works?userid=199329941#!/work_time"/>
          <p:cNvSpPr txBox="1"/>
          <p:nvPr/>
        </p:nvSpPr>
        <p:spPr>
          <a:xfrm>
            <a:off x="4561838"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p:txBody>
      </p:sp>
      <p:sp>
        <p:nvSpPr>
          <p:cNvPr id="4" name="Text Box 3"/>
          <p:cNvSpPr txBox="1"/>
          <p:nvPr/>
        </p:nvSpPr>
        <p:spPr>
          <a:xfrm>
            <a:off x="1223645" y="2458720"/>
            <a:ext cx="9744710" cy="2308324"/>
          </a:xfrm>
          <a:prstGeom prst="rect">
            <a:avLst/>
          </a:prstGeom>
          <a:noFill/>
        </p:spPr>
        <p:txBody>
          <a:bodyPr wrap="square" rtlCol="0">
            <a:spAutoFit/>
          </a:bodyPr>
          <a:lstStyle/>
          <a:p>
            <a:r>
              <a:rPr lang="en-US" sz="2400" dirty="0"/>
              <a:t>The overall aim of this project is to replace the traditional attendance method with new Face detection Attendance project which uses ML and intel optimized python.</a:t>
            </a:r>
          </a:p>
          <a:p>
            <a:r>
              <a:rPr lang="en-US" sz="2400" dirty="0"/>
              <a:t>It will make the process more convenient and with more training data the machine will become more capable and with the time the accuracy also increases.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0-#ppt_h/2"/>
                                          </p:val>
                                        </p:tav>
                                        <p:tav tm="100000">
                                          <p:val>
                                            <p:strVal val="#ppt_y"/>
                                          </p:val>
                                        </p:tav>
                                      </p:tavLst>
                                    </p:anim>
                                  </p:childTnLst>
                                </p:cTn>
                              </p:par>
                              <p:par>
                                <p:cTn id="25" presetID="2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21" grpId="0" animBg="1"/>
      <p:bldP spid="15" grpId="0" animBg="1"/>
      <p:bldP spid="2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稻壳儿春秋广告/盗版必究        原创来源：http://chn.docer.com/works?userid=199329941#!/work_time"/>
          <p:cNvSpPr/>
          <p:nvPr/>
        </p:nvSpPr>
        <p:spPr>
          <a:xfrm>
            <a:off x="75056" y="1"/>
            <a:ext cx="1387398" cy="693699"/>
          </a:xfrm>
          <a:custGeom>
            <a:avLst/>
            <a:gdLst>
              <a:gd name="connsiteX0" fmla="*/ 0 w 1387398"/>
              <a:gd name="connsiteY0" fmla="*/ 0 h 693699"/>
              <a:gd name="connsiteX1" fmla="*/ 1387398 w 1387398"/>
              <a:gd name="connsiteY1" fmla="*/ 0 h 693699"/>
              <a:gd name="connsiteX2" fmla="*/ 1334326 w 1387398"/>
              <a:gd name="connsiteY2" fmla="*/ 128128 h 693699"/>
              <a:gd name="connsiteX3" fmla="*/ 821827 w 1387398"/>
              <a:gd name="connsiteY3" fmla="*/ 640627 h 693699"/>
              <a:gd name="connsiteX4" fmla="*/ 565571 w 1387398"/>
              <a:gd name="connsiteY4" fmla="*/ 640627 h 693699"/>
              <a:gd name="connsiteX5" fmla="*/ 53072 w 1387398"/>
              <a:gd name="connsiteY5" fmla="*/ 128128 h 693699"/>
              <a:gd name="connsiteX6" fmla="*/ 0 w 1387398"/>
              <a:gd name="connsiteY6" fmla="*/ 0 h 69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7398" h="693699">
                <a:moveTo>
                  <a:pt x="0" y="0"/>
                </a:moveTo>
                <a:lnTo>
                  <a:pt x="1387398" y="0"/>
                </a:lnTo>
                <a:cubicBezTo>
                  <a:pt x="1387398" y="46373"/>
                  <a:pt x="1369708" y="92747"/>
                  <a:pt x="1334326" y="128128"/>
                </a:cubicBezTo>
                <a:lnTo>
                  <a:pt x="821827" y="640627"/>
                </a:lnTo>
                <a:cubicBezTo>
                  <a:pt x="751064" y="711390"/>
                  <a:pt x="636334" y="711390"/>
                  <a:pt x="565571" y="640627"/>
                </a:cubicBezTo>
                <a:lnTo>
                  <a:pt x="53072" y="128128"/>
                </a:lnTo>
                <a:cubicBezTo>
                  <a:pt x="17691" y="92747"/>
                  <a:pt x="0" y="46373"/>
                  <a:pt x="0" y="0"/>
                </a:cubicBezTo>
                <a:close/>
              </a:path>
            </a:pathLst>
          </a:cu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稻壳儿春秋广告/盗版必究        原创来源：http://chn.docer.com/works?userid=199329941#!/work_time"/>
          <p:cNvSpPr/>
          <p:nvPr/>
        </p:nvSpPr>
        <p:spPr>
          <a:xfrm>
            <a:off x="973258" y="0"/>
            <a:ext cx="838222" cy="419110"/>
          </a:xfrm>
          <a:custGeom>
            <a:avLst/>
            <a:gdLst>
              <a:gd name="connsiteX0" fmla="*/ 0 w 838222"/>
              <a:gd name="connsiteY0" fmla="*/ 0 h 419110"/>
              <a:gd name="connsiteX1" fmla="*/ 838222 w 838222"/>
              <a:gd name="connsiteY1" fmla="*/ 0 h 419110"/>
              <a:gd name="connsiteX2" fmla="*/ 806157 w 838222"/>
              <a:gd name="connsiteY2" fmla="*/ 77411 h 419110"/>
              <a:gd name="connsiteX3" fmla="*/ 496522 w 838222"/>
              <a:gd name="connsiteY3" fmla="*/ 387046 h 419110"/>
              <a:gd name="connsiteX4" fmla="*/ 341700 w 838222"/>
              <a:gd name="connsiteY4" fmla="*/ 387046 h 419110"/>
              <a:gd name="connsiteX5" fmla="*/ 32065 w 838222"/>
              <a:gd name="connsiteY5" fmla="*/ 77411 h 419110"/>
              <a:gd name="connsiteX6" fmla="*/ 0 w 838222"/>
              <a:gd name="connsiteY6" fmla="*/ 0 h 419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22" h="419110">
                <a:moveTo>
                  <a:pt x="0" y="0"/>
                </a:moveTo>
                <a:lnTo>
                  <a:pt x="838222" y="0"/>
                </a:lnTo>
                <a:cubicBezTo>
                  <a:pt x="838222" y="28017"/>
                  <a:pt x="827534" y="56035"/>
                  <a:pt x="806157" y="77411"/>
                </a:cubicBezTo>
                <a:lnTo>
                  <a:pt x="496522" y="387046"/>
                </a:lnTo>
                <a:cubicBezTo>
                  <a:pt x="453769" y="429799"/>
                  <a:pt x="384453" y="429799"/>
                  <a:pt x="341700" y="387046"/>
                </a:cubicBezTo>
                <a:lnTo>
                  <a:pt x="32065" y="77411"/>
                </a:lnTo>
                <a:cubicBezTo>
                  <a:pt x="10689" y="56035"/>
                  <a:pt x="0" y="28017"/>
                  <a:pt x="0" y="0"/>
                </a:cubicBezTo>
                <a:close/>
              </a:path>
            </a:pathLst>
          </a:cu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1" name="稻壳儿春秋广告/盗版必究        原创来源：http://chn.docer.com/works?userid=199329941#!/work_time"/>
          <p:cNvSpPr/>
          <p:nvPr/>
        </p:nvSpPr>
        <p:spPr>
          <a:xfrm>
            <a:off x="10606842" y="6001428"/>
            <a:ext cx="1585158" cy="856572"/>
          </a:xfrm>
          <a:custGeom>
            <a:avLst/>
            <a:gdLst>
              <a:gd name="connsiteX0" fmla="*/ 982227 w 1585158"/>
              <a:gd name="connsiteY0" fmla="*/ 1 h 856572"/>
              <a:gd name="connsiteX1" fmla="*/ 1196736 w 1585158"/>
              <a:gd name="connsiteY1" fmla="*/ 88853 h 856572"/>
              <a:gd name="connsiteX2" fmla="*/ 1585158 w 1585158"/>
              <a:gd name="connsiteY2" fmla="*/ 477276 h 856572"/>
              <a:gd name="connsiteX3" fmla="*/ 1585158 w 1585158"/>
              <a:gd name="connsiteY3" fmla="*/ 856572 h 856572"/>
              <a:gd name="connsiteX4" fmla="*/ 0 w 1585158"/>
              <a:gd name="connsiteY4" fmla="*/ 856572 h 856572"/>
              <a:gd name="connsiteX5" fmla="*/ 767718 w 1585158"/>
              <a:gd name="connsiteY5" fmla="*/ 88853 h 856572"/>
              <a:gd name="connsiteX6" fmla="*/ 982227 w 1585158"/>
              <a:gd name="connsiteY6" fmla="*/ 1 h 85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158" h="856572">
                <a:moveTo>
                  <a:pt x="982227" y="1"/>
                </a:moveTo>
                <a:cubicBezTo>
                  <a:pt x="1059864" y="0"/>
                  <a:pt x="1137501" y="29618"/>
                  <a:pt x="1196736" y="88853"/>
                </a:cubicBezTo>
                <a:lnTo>
                  <a:pt x="1585158" y="477276"/>
                </a:lnTo>
                <a:lnTo>
                  <a:pt x="1585158" y="856572"/>
                </a:lnTo>
                <a:lnTo>
                  <a:pt x="0" y="856572"/>
                </a:lnTo>
                <a:lnTo>
                  <a:pt x="767718" y="88853"/>
                </a:lnTo>
                <a:cubicBezTo>
                  <a:pt x="826953" y="29618"/>
                  <a:pt x="904590" y="0"/>
                  <a:pt x="982227" y="1"/>
                </a:cubicBezTo>
                <a:close/>
              </a:path>
            </a:pathLst>
          </a:cu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5" name="稻壳儿春秋广告/盗版必究        原创来源：http://chn.docer.com/works?userid=199329941#!/work_time"/>
          <p:cNvSpPr/>
          <p:nvPr/>
        </p:nvSpPr>
        <p:spPr>
          <a:xfrm>
            <a:off x="10848444" y="6419271"/>
            <a:ext cx="1101953" cy="438729"/>
          </a:xfrm>
          <a:custGeom>
            <a:avLst/>
            <a:gdLst>
              <a:gd name="connsiteX0" fmla="*/ 550977 w 1101953"/>
              <a:gd name="connsiteY0" fmla="*/ 0 h 438729"/>
              <a:gd name="connsiteX1" fmla="*/ 742595 w 1101953"/>
              <a:gd name="connsiteY1" fmla="*/ 79371 h 438729"/>
              <a:gd name="connsiteX2" fmla="*/ 1101953 w 1101953"/>
              <a:gd name="connsiteY2" fmla="*/ 438729 h 438729"/>
              <a:gd name="connsiteX3" fmla="*/ 0 w 1101953"/>
              <a:gd name="connsiteY3" fmla="*/ 438729 h 438729"/>
              <a:gd name="connsiteX4" fmla="*/ 359358 w 1101953"/>
              <a:gd name="connsiteY4" fmla="*/ 79371 h 438729"/>
              <a:gd name="connsiteX5" fmla="*/ 550977 w 1101953"/>
              <a:gd name="connsiteY5" fmla="*/ 0 h 43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953" h="438729">
                <a:moveTo>
                  <a:pt x="550977" y="0"/>
                </a:moveTo>
                <a:cubicBezTo>
                  <a:pt x="620329" y="0"/>
                  <a:pt x="689681" y="26457"/>
                  <a:pt x="742595" y="79371"/>
                </a:cubicBezTo>
                <a:lnTo>
                  <a:pt x="1101953" y="438729"/>
                </a:lnTo>
                <a:lnTo>
                  <a:pt x="0" y="438729"/>
                </a:lnTo>
                <a:lnTo>
                  <a:pt x="359358" y="79371"/>
                </a:lnTo>
                <a:cubicBezTo>
                  <a:pt x="412272" y="26457"/>
                  <a:pt x="481624" y="0"/>
                  <a:pt x="550977" y="0"/>
                </a:cubicBezTo>
                <a:close/>
              </a:path>
            </a:pathLst>
          </a:cu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txBox="1"/>
          <p:nvPr/>
        </p:nvSpPr>
        <p:spPr>
          <a:xfrm>
            <a:off x="5074022" y="3612524"/>
            <a:ext cx="2043954" cy="369332"/>
          </a:xfrm>
          <a:prstGeom prst="rect">
            <a:avLst/>
          </a:prstGeom>
          <a:noFill/>
        </p:spPr>
        <p:txBody>
          <a:bodyPr wrap="square" rtlCol="0">
            <a:spAutoFit/>
          </a:bodyPr>
          <a:lstStyle/>
          <a:p>
            <a:pPr algn="ctr"/>
            <a:r>
              <a:rPr lang="en-US" altLang="zh-CN"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ENTER TITLE</a:t>
            </a:r>
          </a:p>
        </p:txBody>
      </p:sp>
      <p:sp>
        <p:nvSpPr>
          <p:cNvPr id="11" name="稻壳儿春秋广告/盗版必究        原创来源：http://chn.docer.com/works?userid=199329941#!/work_time"/>
          <p:cNvSpPr txBox="1"/>
          <p:nvPr/>
        </p:nvSpPr>
        <p:spPr>
          <a:xfrm>
            <a:off x="4561838" y="3981856"/>
            <a:ext cx="3068322" cy="794320"/>
          </a:xfrm>
          <a:prstGeom prst="rect">
            <a:avLst/>
          </a:prstGeom>
          <a:noFill/>
        </p:spPr>
        <p:txBody>
          <a:bodyPr wrap="square" rtlCol="0">
            <a:spAutoFit/>
          </a:bodyPr>
          <a:lstStyle/>
          <a:p>
            <a:pPr algn="ctr">
              <a:lnSpc>
                <a:spcPct val="150000"/>
              </a:lnSpc>
            </a:pP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Click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and briefly explain your point of </a:t>
            </a:r>
            <a:r>
              <a:rPr lang="en-US" altLang="zh-CN" sz="1050" dirty="0" err="1">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view.Click</a:t>
            </a:r>
            <a:r>
              <a:rPr lang="en-US" altLang="zh-CN"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 here to add content of the text</a:t>
            </a:r>
            <a:r>
              <a:rPr lang="zh-CN" altLang="en-US" sz="1050" dirty="0">
                <a:solidFill>
                  <a:schemeClr val="bg1"/>
                </a:solidFill>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rPr>
              <a:t>，</a:t>
            </a:r>
          </a:p>
        </p:txBody>
      </p:sp>
      <p:sp>
        <p:nvSpPr>
          <p:cNvPr id="3" name="TextBox 2">
            <a:extLst>
              <a:ext uri="{FF2B5EF4-FFF2-40B4-BE49-F238E27FC236}">
                <a16:creationId xmlns:a16="http://schemas.microsoft.com/office/drawing/2014/main" id="{C8E7805C-773E-A0DF-81DA-9E09A8939121}"/>
              </a:ext>
            </a:extLst>
          </p:cNvPr>
          <p:cNvSpPr txBox="1"/>
          <p:nvPr/>
        </p:nvSpPr>
        <p:spPr>
          <a:xfrm>
            <a:off x="-131181" y="4890139"/>
            <a:ext cx="7083707" cy="1200329"/>
          </a:xfrm>
          <a:prstGeom prst="rect">
            <a:avLst/>
          </a:prstGeom>
          <a:noFill/>
        </p:spPr>
        <p:txBody>
          <a:bodyPr wrap="square" rtlCol="0">
            <a:spAutoFit/>
          </a:bodyPr>
          <a:lstStyle/>
          <a:p>
            <a:pPr algn="ctr"/>
            <a:r>
              <a:rPr lang="en-IN" sz="7200" b="1" dirty="0"/>
              <a:t>THANK YOU..</a:t>
            </a:r>
          </a:p>
        </p:txBody>
      </p:sp>
      <p:sp>
        <p:nvSpPr>
          <p:cNvPr id="5" name="稻壳儿春秋广告/盗版必究        原创来源：http://chn.docer.com/works?userid=199329941#!/work_time">
            <a:extLst>
              <a:ext uri="{FF2B5EF4-FFF2-40B4-BE49-F238E27FC236}">
                <a16:creationId xmlns:a16="http://schemas.microsoft.com/office/drawing/2014/main" id="{E4478E02-D009-2F56-CC5D-0DD1F3BABCEC}"/>
              </a:ext>
            </a:extLst>
          </p:cNvPr>
          <p:cNvSpPr/>
          <p:nvPr/>
        </p:nvSpPr>
        <p:spPr>
          <a:xfrm rot="5400000">
            <a:off x="6619963" y="2446494"/>
            <a:ext cx="1210166" cy="18323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6" name="TextBox 5">
            <a:extLst>
              <a:ext uri="{FF2B5EF4-FFF2-40B4-BE49-F238E27FC236}">
                <a16:creationId xmlns:a16="http://schemas.microsoft.com/office/drawing/2014/main" id="{D7B3052B-16CA-1B18-FA8C-5C890544AB06}"/>
              </a:ext>
            </a:extLst>
          </p:cNvPr>
          <p:cNvSpPr txBox="1"/>
          <p:nvPr/>
        </p:nvSpPr>
        <p:spPr>
          <a:xfrm>
            <a:off x="2055149" y="1884659"/>
            <a:ext cx="8507393" cy="1965666"/>
          </a:xfrm>
          <a:prstGeom prst="rect">
            <a:avLst/>
          </a:prstGeom>
          <a:noFill/>
        </p:spPr>
        <p:txBody>
          <a:bodyPr wrap="square" rtlCol="0">
            <a:spAutoFit/>
          </a:bodyPr>
          <a:lstStyle/>
          <a:p>
            <a:pPr>
              <a:lnSpc>
                <a:spcPct val="150000"/>
              </a:lnSpc>
            </a:pPr>
            <a:r>
              <a:rPr lang="en-US" sz="2800" dirty="0"/>
              <a:t>“If we wish to predict the future of machine learning,      all we need to do is identify ways in which people learn but computers don't, yet.”</a:t>
            </a:r>
            <a:endParaRPr lang="en-IN" sz="2800" dirty="0"/>
          </a:p>
        </p:txBody>
      </p:sp>
    </p:spTree>
    <p:extLst>
      <p:ext uri="{BB962C8B-B14F-4D97-AF65-F5344CB8AC3E}">
        <p14:creationId xmlns:p14="http://schemas.microsoft.com/office/powerpoint/2010/main" val="3284608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2" presetClass="entr" presetSubtype="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par>
                                <p:cTn id="24" presetID="2" presetClass="entr" presetSubtype="6"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1+#ppt_w/2"/>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21" grpId="0" animBg="1"/>
      <p:bldP spid="15" grpId="0" animBg="1"/>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稻壳儿春秋广告/盗版必究        原创来源：http://chn.docer.com/works?userid=199329941#!/work_time"/>
          <p:cNvSpPr/>
          <p:nvPr/>
        </p:nvSpPr>
        <p:spPr>
          <a:xfrm rot="2700000">
            <a:off x="288185" y="367187"/>
            <a:ext cx="2852106" cy="2852106"/>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3" name="稻壳儿春秋广告/盗版必究        原创来源：http://chn.docer.com/works?userid=199329941#!/work_time"/>
          <p:cNvSpPr/>
          <p:nvPr/>
        </p:nvSpPr>
        <p:spPr>
          <a:xfrm rot="2700000">
            <a:off x="10746379" y="342456"/>
            <a:ext cx="1001520" cy="100152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10108536" y="5718392"/>
            <a:ext cx="1866842" cy="1866842"/>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336698" y="5854321"/>
            <a:ext cx="728683" cy="728683"/>
          </a:xfrm>
          <a:prstGeom prst="roundRect">
            <a:avLst/>
          </a:prstGeom>
          <a:solidFill>
            <a:srgbClr val="2A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0" name="稻壳儿春秋广告/盗版必究        原创来源：http://chn.docer.com/works?userid=199329941#!/work_time"/>
          <p:cNvSpPr/>
          <p:nvPr/>
        </p:nvSpPr>
        <p:spPr>
          <a:xfrm rot="2700000">
            <a:off x="10173779" y="6343738"/>
            <a:ext cx="1402844" cy="14028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2" name="Text Box 1"/>
          <p:cNvSpPr txBox="1"/>
          <p:nvPr/>
        </p:nvSpPr>
        <p:spPr>
          <a:xfrm>
            <a:off x="4248785" y="1086485"/>
            <a:ext cx="3971925" cy="706755"/>
          </a:xfrm>
          <a:prstGeom prst="rect">
            <a:avLst/>
          </a:prstGeom>
          <a:noFill/>
        </p:spPr>
        <p:txBody>
          <a:bodyPr wrap="square" rtlCol="0">
            <a:spAutoFit/>
          </a:bodyPr>
          <a:lstStyle/>
          <a:p>
            <a:r>
              <a:rPr lang="en-US" sz="4000" b="1" u="sng" dirty="0">
                <a:latin typeface="Arial Black" panose="020B0A04020102020204" charset="0"/>
                <a:cs typeface="Arial Black" panose="020B0A04020102020204" charset="0"/>
              </a:rPr>
              <a:t>Introduction </a:t>
            </a:r>
          </a:p>
        </p:txBody>
      </p:sp>
      <p:sp>
        <p:nvSpPr>
          <p:cNvPr id="3" name="Text Box 2"/>
          <p:cNvSpPr txBox="1"/>
          <p:nvPr/>
        </p:nvSpPr>
        <p:spPr>
          <a:xfrm>
            <a:off x="2374900" y="2742565"/>
            <a:ext cx="7862570" cy="2585323"/>
          </a:xfrm>
          <a:prstGeom prst="rect">
            <a:avLst/>
          </a:prstGeom>
          <a:noFill/>
        </p:spPr>
        <p:txBody>
          <a:bodyPr wrap="square" rtlCol="0">
            <a:spAutoFit/>
          </a:bodyPr>
          <a:lstStyle/>
          <a:p>
            <a:pPr algn="just"/>
            <a:r>
              <a:rPr lang="en-US" b="1" dirty="0"/>
              <a:t>Problem:</a:t>
            </a:r>
            <a:r>
              <a:rPr lang="en-US" dirty="0"/>
              <a:t> In Traditional method of taking attendance we waste lots of paper and time and at the same time there is some malpractices are there like proxy, which is actually a big problem for teachers.</a:t>
            </a:r>
          </a:p>
          <a:p>
            <a:pPr algn="just"/>
            <a:endParaRPr lang="en-US" dirty="0"/>
          </a:p>
          <a:p>
            <a:pPr algn="just"/>
            <a:r>
              <a:rPr lang="en-US" b="1" dirty="0"/>
              <a:t>Solution: </a:t>
            </a:r>
            <a:r>
              <a:rPr lang="en-US" dirty="0"/>
              <a:t>Here comes a machine learning based Face Detection Attendance Program which uses Intel optimized python to eliminate all these problems and making this process more efficient and less time consuming.</a:t>
            </a:r>
          </a:p>
          <a:p>
            <a:pPr algn="just"/>
            <a:endParaRPr lang="en-US" dirty="0"/>
          </a:p>
          <a:p>
            <a:pPr algn="just"/>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8" grpId="0" animBg="1"/>
      <p:bldP spid="19" grpId="0" animBg="1"/>
      <p:bldP spid="20" grpId="0" animBg="1"/>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a:extLst>
              <a:ext uri="{FF2B5EF4-FFF2-40B4-BE49-F238E27FC236}">
                <a16:creationId xmlns:a16="http://schemas.microsoft.com/office/drawing/2014/main" id="{22B2B357-6716-91B2-6FBE-4ECC42504F01}"/>
              </a:ext>
            </a:extLst>
          </p:cNvPr>
          <p:cNvSpPr/>
          <p:nvPr/>
        </p:nvSpPr>
        <p:spPr>
          <a:xfrm rot="2700000">
            <a:off x="422656" y="4777821"/>
            <a:ext cx="2852106" cy="2852106"/>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a:extLst>
              <a:ext uri="{FF2B5EF4-FFF2-40B4-BE49-F238E27FC236}">
                <a16:creationId xmlns:a16="http://schemas.microsoft.com/office/drawing/2014/main" id="{30BFF8C1-06D5-DDEF-EBFE-F6E1DD7750EA}"/>
              </a:ext>
            </a:extLst>
          </p:cNvPr>
          <p:cNvSpPr/>
          <p:nvPr/>
        </p:nvSpPr>
        <p:spPr>
          <a:xfrm rot="2700000">
            <a:off x="9265968" y="1438314"/>
            <a:ext cx="1866842" cy="1866842"/>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a:extLst>
              <a:ext uri="{FF2B5EF4-FFF2-40B4-BE49-F238E27FC236}">
                <a16:creationId xmlns:a16="http://schemas.microsoft.com/office/drawing/2014/main" id="{74C4997F-720F-FAF2-8C2B-EB25DCC3B08C}"/>
              </a:ext>
            </a:extLst>
          </p:cNvPr>
          <p:cNvSpPr/>
          <p:nvPr/>
        </p:nvSpPr>
        <p:spPr>
          <a:xfrm rot="2700000">
            <a:off x="10047132" y="5255114"/>
            <a:ext cx="1001520" cy="100152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TextBox 4">
            <a:extLst>
              <a:ext uri="{FF2B5EF4-FFF2-40B4-BE49-F238E27FC236}">
                <a16:creationId xmlns:a16="http://schemas.microsoft.com/office/drawing/2014/main" id="{B1008484-6190-A356-05B5-0368CB5CFE4A}"/>
              </a:ext>
            </a:extLst>
          </p:cNvPr>
          <p:cNvSpPr txBox="1"/>
          <p:nvPr/>
        </p:nvSpPr>
        <p:spPr>
          <a:xfrm>
            <a:off x="1174376" y="405347"/>
            <a:ext cx="8547523" cy="646331"/>
          </a:xfrm>
          <a:prstGeom prst="rect">
            <a:avLst/>
          </a:prstGeom>
          <a:noFill/>
        </p:spPr>
        <p:txBody>
          <a:bodyPr wrap="square" rtlCol="0">
            <a:spAutoFit/>
          </a:bodyPr>
          <a:lstStyle/>
          <a:p>
            <a:pPr algn="ctr"/>
            <a:r>
              <a:rPr lang="en-IN" sz="3600" u="sng" dirty="0">
                <a:latin typeface="Abadi" panose="020B0604020104020204" pitchFamily="34" charset="0"/>
              </a:rPr>
              <a:t>LIBRARIES USED</a:t>
            </a:r>
          </a:p>
        </p:txBody>
      </p:sp>
      <p:sp>
        <p:nvSpPr>
          <p:cNvPr id="6" name="TextBox 5">
            <a:extLst>
              <a:ext uri="{FF2B5EF4-FFF2-40B4-BE49-F238E27FC236}">
                <a16:creationId xmlns:a16="http://schemas.microsoft.com/office/drawing/2014/main" id="{539C1388-CC40-2BFE-2C94-C6B565899E4C}"/>
              </a:ext>
            </a:extLst>
          </p:cNvPr>
          <p:cNvSpPr txBox="1"/>
          <p:nvPr/>
        </p:nvSpPr>
        <p:spPr>
          <a:xfrm>
            <a:off x="3912156" y="2008093"/>
            <a:ext cx="2940425" cy="3374129"/>
          </a:xfrm>
          <a:prstGeom prst="rect">
            <a:avLst/>
          </a:prstGeom>
          <a:noFill/>
        </p:spPr>
        <p:txBody>
          <a:bodyPr wrap="square" rtlCol="0">
            <a:spAutoFit/>
          </a:bodyPr>
          <a:lstStyle/>
          <a:p>
            <a:pPr marL="342900" indent="-342900">
              <a:lnSpc>
                <a:spcPct val="150000"/>
              </a:lnSpc>
              <a:buFont typeface="+mj-lt"/>
              <a:buAutoNum type="arabicPeriod"/>
            </a:pPr>
            <a:r>
              <a:rPr lang="en-IN" b="1" u="sng" dirty="0"/>
              <a:t>Intel-</a:t>
            </a:r>
            <a:r>
              <a:rPr lang="en-IN" b="1" u="sng" dirty="0" err="1"/>
              <a:t>Numpy</a:t>
            </a:r>
            <a:r>
              <a:rPr lang="en-IN" b="1" u="sng" dirty="0"/>
              <a:t> </a:t>
            </a:r>
          </a:p>
          <a:p>
            <a:pPr marL="342900" indent="-342900">
              <a:lnSpc>
                <a:spcPct val="150000"/>
              </a:lnSpc>
              <a:buFont typeface="+mj-lt"/>
              <a:buAutoNum type="arabicPeriod"/>
            </a:pPr>
            <a:r>
              <a:rPr lang="en-IN" b="1" u="sng" dirty="0" err="1"/>
              <a:t>Cmake</a:t>
            </a:r>
            <a:endParaRPr lang="en-IN" b="1" u="sng" dirty="0"/>
          </a:p>
          <a:p>
            <a:pPr marL="342900" indent="-342900">
              <a:lnSpc>
                <a:spcPct val="150000"/>
              </a:lnSpc>
              <a:buFont typeface="+mj-lt"/>
              <a:buAutoNum type="arabicPeriod"/>
            </a:pPr>
            <a:r>
              <a:rPr lang="en-IN" b="1" u="sng" dirty="0" err="1"/>
              <a:t>Dlib</a:t>
            </a:r>
            <a:endParaRPr lang="en-IN" b="1" u="sng" dirty="0"/>
          </a:p>
          <a:p>
            <a:pPr marL="342900" indent="-342900">
              <a:lnSpc>
                <a:spcPct val="150000"/>
              </a:lnSpc>
              <a:buFont typeface="+mj-lt"/>
              <a:buAutoNum type="arabicPeriod"/>
            </a:pPr>
            <a:r>
              <a:rPr lang="en-IN" b="1" u="sng" dirty="0" err="1"/>
              <a:t>Face_recognition</a:t>
            </a:r>
            <a:endParaRPr lang="en-IN" b="1" u="sng" dirty="0"/>
          </a:p>
          <a:p>
            <a:pPr marL="342900" indent="-342900">
              <a:lnSpc>
                <a:spcPct val="150000"/>
              </a:lnSpc>
              <a:buFont typeface="+mj-lt"/>
              <a:buAutoNum type="arabicPeriod"/>
            </a:pPr>
            <a:r>
              <a:rPr lang="en-IN" b="1" u="sng" dirty="0"/>
              <a:t>Pickle</a:t>
            </a:r>
          </a:p>
          <a:p>
            <a:pPr marL="342900" indent="-342900">
              <a:lnSpc>
                <a:spcPct val="150000"/>
              </a:lnSpc>
              <a:buFont typeface="+mj-lt"/>
              <a:buAutoNum type="arabicPeriod"/>
            </a:pPr>
            <a:r>
              <a:rPr lang="en-IN" b="1" u="sng" dirty="0"/>
              <a:t>Datetime</a:t>
            </a:r>
          </a:p>
          <a:p>
            <a:pPr marL="342900" indent="-342900">
              <a:lnSpc>
                <a:spcPct val="150000"/>
              </a:lnSpc>
              <a:buFont typeface="+mj-lt"/>
              <a:buAutoNum type="arabicPeriod"/>
            </a:pPr>
            <a:r>
              <a:rPr lang="en-IN" b="1" u="sng" dirty="0" err="1"/>
              <a:t>Opencv</a:t>
            </a:r>
            <a:endParaRPr lang="en-IN" b="1" u="sng" dirty="0"/>
          </a:p>
          <a:p>
            <a:pPr>
              <a:lnSpc>
                <a:spcPct val="150000"/>
              </a:lnSpc>
            </a:pPr>
            <a:endParaRPr lang="en-IN" b="1" u="sng" dirty="0"/>
          </a:p>
        </p:txBody>
      </p:sp>
    </p:spTree>
    <p:extLst>
      <p:ext uri="{BB962C8B-B14F-4D97-AF65-F5344CB8AC3E}">
        <p14:creationId xmlns:p14="http://schemas.microsoft.com/office/powerpoint/2010/main" val="40606112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 calcmode="lin" valueType="num">
                                      <p:cBhvr additive="base">
                                        <p:cTn id="2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additive="base">
                                        <p:cTn id="4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additive="base">
                                        <p:cTn id="45"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txEl>
                                              <p:pRg st="6" end="6"/>
                                            </p:txEl>
                                          </p:spTgt>
                                        </p:tgtEl>
                                        <p:attrNameLst>
                                          <p:attrName>ppt_y</p:attrName>
                                        </p:attrNameLst>
                                      </p:cBhvr>
                                      <p:tavLst>
                                        <p:tav tm="0">
                                          <p:val>
                                            <p:strVal val="#ppt_y"/>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a:extLst>
              <a:ext uri="{FF2B5EF4-FFF2-40B4-BE49-F238E27FC236}">
                <a16:creationId xmlns:a16="http://schemas.microsoft.com/office/drawing/2014/main" id="{22B2B357-6716-91B2-6FBE-4ECC42504F01}"/>
              </a:ext>
            </a:extLst>
          </p:cNvPr>
          <p:cNvSpPr/>
          <p:nvPr/>
        </p:nvSpPr>
        <p:spPr>
          <a:xfrm rot="2700000">
            <a:off x="422656" y="4777821"/>
            <a:ext cx="2852106" cy="2852106"/>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a:extLst>
              <a:ext uri="{FF2B5EF4-FFF2-40B4-BE49-F238E27FC236}">
                <a16:creationId xmlns:a16="http://schemas.microsoft.com/office/drawing/2014/main" id="{30BFF8C1-06D5-DDEF-EBFE-F6E1DD7750EA}"/>
              </a:ext>
            </a:extLst>
          </p:cNvPr>
          <p:cNvSpPr/>
          <p:nvPr/>
        </p:nvSpPr>
        <p:spPr>
          <a:xfrm rot="2700000">
            <a:off x="10458159" y="599545"/>
            <a:ext cx="1866842" cy="1866842"/>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a:extLst>
              <a:ext uri="{FF2B5EF4-FFF2-40B4-BE49-F238E27FC236}">
                <a16:creationId xmlns:a16="http://schemas.microsoft.com/office/drawing/2014/main" id="{74C4997F-720F-FAF2-8C2B-EB25DCC3B08C}"/>
              </a:ext>
            </a:extLst>
          </p:cNvPr>
          <p:cNvSpPr/>
          <p:nvPr/>
        </p:nvSpPr>
        <p:spPr>
          <a:xfrm rot="2700000">
            <a:off x="10047132" y="5255114"/>
            <a:ext cx="1001520" cy="100152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5" name="TextBox 4">
            <a:extLst>
              <a:ext uri="{FF2B5EF4-FFF2-40B4-BE49-F238E27FC236}">
                <a16:creationId xmlns:a16="http://schemas.microsoft.com/office/drawing/2014/main" id="{B1008484-6190-A356-05B5-0368CB5CFE4A}"/>
              </a:ext>
            </a:extLst>
          </p:cNvPr>
          <p:cNvSpPr txBox="1"/>
          <p:nvPr/>
        </p:nvSpPr>
        <p:spPr>
          <a:xfrm>
            <a:off x="1524000" y="510988"/>
            <a:ext cx="8547523" cy="646331"/>
          </a:xfrm>
          <a:prstGeom prst="rect">
            <a:avLst/>
          </a:prstGeom>
          <a:noFill/>
        </p:spPr>
        <p:txBody>
          <a:bodyPr wrap="square" rtlCol="0">
            <a:spAutoFit/>
          </a:bodyPr>
          <a:lstStyle/>
          <a:p>
            <a:pPr algn="ctr"/>
            <a:r>
              <a:rPr lang="en-IN" sz="3600" dirty="0">
                <a:latin typeface="Abadi" panose="020B0604020104020204" pitchFamily="34" charset="0"/>
              </a:rPr>
              <a:t>OpenCV</a:t>
            </a:r>
          </a:p>
        </p:txBody>
      </p:sp>
      <p:sp>
        <p:nvSpPr>
          <p:cNvPr id="6" name="TextBox 5">
            <a:extLst>
              <a:ext uri="{FF2B5EF4-FFF2-40B4-BE49-F238E27FC236}">
                <a16:creationId xmlns:a16="http://schemas.microsoft.com/office/drawing/2014/main" id="{539C1388-CC40-2BFE-2C94-C6B565899E4C}"/>
              </a:ext>
            </a:extLst>
          </p:cNvPr>
          <p:cNvSpPr txBox="1"/>
          <p:nvPr/>
        </p:nvSpPr>
        <p:spPr>
          <a:xfrm>
            <a:off x="1523999" y="1532966"/>
            <a:ext cx="8547523" cy="2958439"/>
          </a:xfrm>
          <a:prstGeom prst="rect">
            <a:avLst/>
          </a:prstGeom>
          <a:noFill/>
        </p:spPr>
        <p:txBody>
          <a:bodyPr wrap="square" rtlCol="0">
            <a:spAutoFit/>
          </a:bodyPr>
          <a:lstStyle/>
          <a:p>
            <a:pPr>
              <a:lnSpc>
                <a:spcPct val="150000"/>
              </a:lnSpc>
            </a:pPr>
            <a:r>
              <a:rPr lang="en-US" dirty="0"/>
              <a:t>OpenCV is the huge open-source library for the computer vision, machine learning, and image processing and now it plays a major role in real-time operation which is very important in today’s systems. By using it, one can process images and videos to identify objects, faces, or even handwriting of a human. When it integrated with various libraries, such as NumPy, python is capable of processing the OpenCV array structure for analysis. To Identify image pattern and its various features we use vector space and perform mathematical operations on these features.</a:t>
            </a:r>
            <a:endParaRPr lang="en-IN" dirty="0"/>
          </a:p>
        </p:txBody>
      </p:sp>
    </p:spTree>
    <p:extLst>
      <p:ext uri="{BB962C8B-B14F-4D97-AF65-F5344CB8AC3E}">
        <p14:creationId xmlns:p14="http://schemas.microsoft.com/office/powerpoint/2010/main" val="2270261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anim calcmode="lin" valueType="num">
                                      <p:cBhvr>
                                        <p:cTn id="1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稻壳儿春秋广告/盗版必究        原创来源：http://chn.docer.com/works?userid=199329941#!/work_time">
            <a:extLst>
              <a:ext uri="{FF2B5EF4-FFF2-40B4-BE49-F238E27FC236}">
                <a16:creationId xmlns:a16="http://schemas.microsoft.com/office/drawing/2014/main" id="{22B2B357-6716-91B2-6FBE-4ECC42504F01}"/>
              </a:ext>
            </a:extLst>
          </p:cNvPr>
          <p:cNvSpPr/>
          <p:nvPr/>
        </p:nvSpPr>
        <p:spPr>
          <a:xfrm rot="2700000">
            <a:off x="223452" y="4853320"/>
            <a:ext cx="2852106" cy="2852106"/>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稻壳儿春秋广告/盗版必究        原创来源：http://chn.docer.com/works?userid=199329941#!/work_time">
            <a:extLst>
              <a:ext uri="{FF2B5EF4-FFF2-40B4-BE49-F238E27FC236}">
                <a16:creationId xmlns:a16="http://schemas.microsoft.com/office/drawing/2014/main" id="{30BFF8C1-06D5-DDEF-EBFE-F6E1DD7750EA}"/>
              </a:ext>
            </a:extLst>
          </p:cNvPr>
          <p:cNvSpPr/>
          <p:nvPr/>
        </p:nvSpPr>
        <p:spPr>
          <a:xfrm rot="2700000">
            <a:off x="10458159" y="599545"/>
            <a:ext cx="1866842" cy="1866842"/>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4" name="稻壳儿春秋广告/盗版必究        原创来源：http://chn.docer.com/works?userid=199329941#!/work_time">
            <a:extLst>
              <a:ext uri="{FF2B5EF4-FFF2-40B4-BE49-F238E27FC236}">
                <a16:creationId xmlns:a16="http://schemas.microsoft.com/office/drawing/2014/main" id="{74C4997F-720F-FAF2-8C2B-EB25DCC3B08C}"/>
              </a:ext>
            </a:extLst>
          </p:cNvPr>
          <p:cNvSpPr/>
          <p:nvPr/>
        </p:nvSpPr>
        <p:spPr>
          <a:xfrm rot="2700000">
            <a:off x="10047132" y="5255114"/>
            <a:ext cx="1001520" cy="1001520"/>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7" name="TextBox 6">
            <a:extLst>
              <a:ext uri="{FF2B5EF4-FFF2-40B4-BE49-F238E27FC236}">
                <a16:creationId xmlns:a16="http://schemas.microsoft.com/office/drawing/2014/main" id="{8E4E9FD3-4FA8-B60F-EE91-0F268EA505EE}"/>
              </a:ext>
            </a:extLst>
          </p:cNvPr>
          <p:cNvSpPr txBox="1"/>
          <p:nvPr/>
        </p:nvSpPr>
        <p:spPr>
          <a:xfrm>
            <a:off x="1846729" y="717176"/>
            <a:ext cx="7992981" cy="584775"/>
          </a:xfrm>
          <a:prstGeom prst="rect">
            <a:avLst/>
          </a:prstGeom>
          <a:noFill/>
        </p:spPr>
        <p:txBody>
          <a:bodyPr wrap="square" rtlCol="0">
            <a:spAutoFit/>
          </a:bodyPr>
          <a:lstStyle/>
          <a:p>
            <a:pPr algn="ctr"/>
            <a:r>
              <a:rPr lang="en-IN" sz="3200" u="sng" dirty="0" err="1">
                <a:latin typeface="Abadi" panose="020B0604020104020204" pitchFamily="34" charset="0"/>
              </a:rPr>
              <a:t>Face_Recognition</a:t>
            </a:r>
            <a:endParaRPr lang="en-IN" sz="3200" u="sng" dirty="0">
              <a:latin typeface="Abadi" panose="020B0604020104020204" pitchFamily="34" charset="0"/>
            </a:endParaRPr>
          </a:p>
        </p:txBody>
      </p:sp>
      <p:sp>
        <p:nvSpPr>
          <p:cNvPr id="8" name="TextBox 7">
            <a:extLst>
              <a:ext uri="{FF2B5EF4-FFF2-40B4-BE49-F238E27FC236}">
                <a16:creationId xmlns:a16="http://schemas.microsoft.com/office/drawing/2014/main" id="{B736CE10-6385-CC5A-4621-929CC77C43F9}"/>
              </a:ext>
            </a:extLst>
          </p:cNvPr>
          <p:cNvSpPr txBox="1"/>
          <p:nvPr/>
        </p:nvSpPr>
        <p:spPr>
          <a:xfrm>
            <a:off x="1649506" y="1954306"/>
            <a:ext cx="8190204" cy="1200329"/>
          </a:xfrm>
          <a:prstGeom prst="rect">
            <a:avLst/>
          </a:prstGeom>
          <a:noFill/>
        </p:spPr>
        <p:txBody>
          <a:bodyPr wrap="square" rtlCol="0">
            <a:spAutoFit/>
          </a:bodyPr>
          <a:lstStyle/>
          <a:p>
            <a:r>
              <a:rPr lang="en-US" dirty="0"/>
              <a:t>Face recognition in Python refers to detecting a face and then identifying the person to whom the face belongs. There are many stimulating applications for face recognition in Python like sentiment analysis, age analysis, gender analysis, and ethnicity analysis– among others.</a:t>
            </a:r>
            <a:endParaRPr lang="en-IN" dirty="0"/>
          </a:p>
        </p:txBody>
      </p:sp>
      <p:pic>
        <p:nvPicPr>
          <p:cNvPr id="10" name="Picture 9">
            <a:extLst>
              <a:ext uri="{FF2B5EF4-FFF2-40B4-BE49-F238E27FC236}">
                <a16:creationId xmlns:a16="http://schemas.microsoft.com/office/drawing/2014/main" id="{7F1673A5-ACB5-BF57-B9CB-E330AE038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49" y="3429000"/>
            <a:ext cx="4514850" cy="2533650"/>
          </a:xfrm>
          <a:prstGeom prst="rect">
            <a:avLst/>
          </a:prstGeom>
        </p:spPr>
      </p:pic>
    </p:spTree>
    <p:extLst>
      <p:ext uri="{BB962C8B-B14F-4D97-AF65-F5344CB8AC3E}">
        <p14:creationId xmlns:p14="http://schemas.microsoft.com/office/powerpoint/2010/main" val="1314459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par>
                                <p:cTn id="28" presetID="22" presetClass="entr" presetSubtype="4"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55686" y="-682684"/>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6951212" y="-80494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33069" y="-217312"/>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Text Box 2"/>
          <p:cNvSpPr txBox="1"/>
          <p:nvPr/>
        </p:nvSpPr>
        <p:spPr>
          <a:xfrm>
            <a:off x="4930140" y="168679"/>
            <a:ext cx="1803400" cy="707886"/>
          </a:xfrm>
          <a:prstGeom prst="rect">
            <a:avLst/>
          </a:prstGeom>
          <a:noFill/>
        </p:spPr>
        <p:txBody>
          <a:bodyPr wrap="square" rtlCol="0">
            <a:spAutoFit/>
          </a:bodyPr>
          <a:lstStyle/>
          <a:p>
            <a:r>
              <a:rPr lang="en-US" sz="4000" b="1" u="sng" dirty="0">
                <a:highlight>
                  <a:srgbClr val="02868F"/>
                </a:highlight>
              </a:rPr>
              <a:t>STEP:1</a:t>
            </a:r>
          </a:p>
        </p:txBody>
      </p:sp>
      <p:sp>
        <p:nvSpPr>
          <p:cNvPr id="5" name="Text Box 4"/>
          <p:cNvSpPr txBox="1"/>
          <p:nvPr/>
        </p:nvSpPr>
        <p:spPr>
          <a:xfrm>
            <a:off x="333243" y="5408492"/>
            <a:ext cx="8173489" cy="1077218"/>
          </a:xfrm>
          <a:prstGeom prst="rect">
            <a:avLst/>
          </a:prstGeom>
          <a:noFill/>
        </p:spPr>
        <p:txBody>
          <a:bodyPr wrap="square" rtlCol="0">
            <a:spAutoFit/>
          </a:bodyPr>
          <a:lstStyle/>
          <a:p>
            <a:pPr marL="285750" indent="-285750">
              <a:buFont typeface="Wingdings" panose="05000000000000000000" charset="0"/>
              <a:buChar char="v"/>
            </a:pPr>
            <a:r>
              <a:rPr lang="en-US" sz="1600" dirty="0"/>
              <a:t> Finding all the faces:</a:t>
            </a:r>
          </a:p>
          <a:p>
            <a:pPr marL="285750" indent="-285750">
              <a:buFont typeface="Wingdings" panose="05000000000000000000" charset="0"/>
              <a:buChar char="v"/>
            </a:pPr>
            <a:r>
              <a:rPr lang="en-US" sz="1600" dirty="0"/>
              <a:t>Converting the image from BGR to RGB</a:t>
            </a:r>
          </a:p>
          <a:p>
            <a:pPr marL="285750" indent="-285750">
              <a:buFont typeface="Wingdings" panose="05000000000000000000" charset="0"/>
              <a:buChar char="v"/>
            </a:pPr>
            <a:r>
              <a:rPr lang="en-US" sz="1600" dirty="0"/>
              <a:t>Converting the images into gradients and getting HOG oriented gradient images</a:t>
            </a:r>
          </a:p>
          <a:p>
            <a:r>
              <a:rPr lang="en-US" sz="1600" b="1" dirty="0"/>
              <a:t>(This method help us to find faces in the image)</a:t>
            </a:r>
          </a:p>
        </p:txBody>
      </p:sp>
      <p:pic>
        <p:nvPicPr>
          <p:cNvPr id="4" name="Picture 3">
            <a:extLst>
              <a:ext uri="{FF2B5EF4-FFF2-40B4-BE49-F238E27FC236}">
                <a16:creationId xmlns:a16="http://schemas.microsoft.com/office/drawing/2014/main" id="{8C25C5D2-F728-5E17-E38A-B657E00AD4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705" t="11921" r="9061" b="25463"/>
          <a:stretch/>
        </p:blipFill>
        <p:spPr>
          <a:xfrm>
            <a:off x="493607" y="1781935"/>
            <a:ext cx="2092575" cy="1666213"/>
          </a:xfrm>
          <a:prstGeom prst="rect">
            <a:avLst/>
          </a:prstGeom>
        </p:spPr>
      </p:pic>
      <p:pic>
        <p:nvPicPr>
          <p:cNvPr id="17" name="Picture 16">
            <a:extLst>
              <a:ext uri="{FF2B5EF4-FFF2-40B4-BE49-F238E27FC236}">
                <a16:creationId xmlns:a16="http://schemas.microsoft.com/office/drawing/2014/main" id="{3CFCC07A-775A-ADAB-1976-E49261881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189" y="1257494"/>
            <a:ext cx="4219637" cy="1357547"/>
          </a:xfrm>
          <a:prstGeom prst="rect">
            <a:avLst/>
          </a:prstGeom>
        </p:spPr>
      </p:pic>
      <p:pic>
        <p:nvPicPr>
          <p:cNvPr id="21" name="Picture 20">
            <a:extLst>
              <a:ext uri="{FF2B5EF4-FFF2-40B4-BE49-F238E27FC236}">
                <a16:creationId xmlns:a16="http://schemas.microsoft.com/office/drawing/2014/main" id="{526687F3-47A6-42BF-98CD-E39F0C68F5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7394" y="3448148"/>
            <a:ext cx="4315500" cy="1781931"/>
          </a:xfrm>
          <a:prstGeom prst="rect">
            <a:avLst/>
          </a:prstGeom>
        </p:spPr>
      </p:pic>
      <p:cxnSp>
        <p:nvCxnSpPr>
          <p:cNvPr id="23" name="Straight Arrow Connector 22">
            <a:extLst>
              <a:ext uri="{FF2B5EF4-FFF2-40B4-BE49-F238E27FC236}">
                <a16:creationId xmlns:a16="http://schemas.microsoft.com/office/drawing/2014/main" id="{3813723E-B834-48CE-3961-B9476103E10F}"/>
              </a:ext>
            </a:extLst>
          </p:cNvPr>
          <p:cNvCxnSpPr>
            <a:cxnSpLocks/>
          </p:cNvCxnSpPr>
          <p:nvPr/>
        </p:nvCxnSpPr>
        <p:spPr>
          <a:xfrm flipV="1">
            <a:off x="2660073" y="1781935"/>
            <a:ext cx="850510" cy="243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9F880AFB-2DF6-AD68-4655-F4442972C1E8}"/>
              </a:ext>
            </a:extLst>
          </p:cNvPr>
          <p:cNvCxnSpPr>
            <a:cxnSpLocks/>
          </p:cNvCxnSpPr>
          <p:nvPr/>
        </p:nvCxnSpPr>
        <p:spPr>
          <a:xfrm>
            <a:off x="4604328" y="2649949"/>
            <a:ext cx="0" cy="6976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9" name="Picture 28">
            <a:extLst>
              <a:ext uri="{FF2B5EF4-FFF2-40B4-BE49-F238E27FC236}">
                <a16:creationId xmlns:a16="http://schemas.microsoft.com/office/drawing/2014/main" id="{CDE7EE36-4B0D-53C8-AE1B-2B1051F75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546" y="570340"/>
            <a:ext cx="4343623" cy="4870700"/>
          </a:xfrm>
          <a:prstGeom prst="rect">
            <a:avLst/>
          </a:prstGeom>
        </p:spPr>
      </p:pic>
      <p:cxnSp>
        <p:nvCxnSpPr>
          <p:cNvPr id="30" name="Straight Arrow Connector 29">
            <a:extLst>
              <a:ext uri="{FF2B5EF4-FFF2-40B4-BE49-F238E27FC236}">
                <a16:creationId xmlns:a16="http://schemas.microsoft.com/office/drawing/2014/main" id="{8A50EB05-D2C7-7C0D-8452-7F504A981BEF}"/>
              </a:ext>
            </a:extLst>
          </p:cNvPr>
          <p:cNvCxnSpPr>
            <a:cxnSpLocks/>
          </p:cNvCxnSpPr>
          <p:nvPr/>
        </p:nvCxnSpPr>
        <p:spPr>
          <a:xfrm flipV="1">
            <a:off x="7013642" y="3036962"/>
            <a:ext cx="1493090" cy="6060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par>
                                <p:cTn id="23" presetID="3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55686" y="-682684"/>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6951212" y="-80494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33069" y="-217312"/>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Text Box 2"/>
          <p:cNvSpPr txBox="1"/>
          <p:nvPr/>
        </p:nvSpPr>
        <p:spPr>
          <a:xfrm>
            <a:off x="4930140" y="168679"/>
            <a:ext cx="1803400" cy="707886"/>
          </a:xfrm>
          <a:prstGeom prst="rect">
            <a:avLst/>
          </a:prstGeom>
          <a:noFill/>
        </p:spPr>
        <p:txBody>
          <a:bodyPr wrap="square" rtlCol="0">
            <a:spAutoFit/>
          </a:bodyPr>
          <a:lstStyle/>
          <a:p>
            <a:r>
              <a:rPr lang="en-US" sz="4000" b="1" u="sng" dirty="0">
                <a:highlight>
                  <a:srgbClr val="02868F"/>
                </a:highlight>
              </a:rPr>
              <a:t>STEP:2</a:t>
            </a:r>
          </a:p>
        </p:txBody>
      </p:sp>
      <p:sp>
        <p:nvSpPr>
          <p:cNvPr id="5" name="Text Box 4"/>
          <p:cNvSpPr txBox="1"/>
          <p:nvPr/>
        </p:nvSpPr>
        <p:spPr>
          <a:xfrm>
            <a:off x="333243" y="5188958"/>
            <a:ext cx="8173489" cy="1077218"/>
          </a:xfrm>
          <a:prstGeom prst="rect">
            <a:avLst/>
          </a:prstGeom>
          <a:noFill/>
        </p:spPr>
        <p:txBody>
          <a:bodyPr wrap="square" rtlCol="0">
            <a:spAutoFit/>
          </a:bodyPr>
          <a:lstStyle/>
          <a:p>
            <a:pPr marL="285750" indent="-285750">
              <a:buFont typeface="Wingdings" panose="05000000000000000000" charset="0"/>
              <a:buChar char="v"/>
            </a:pPr>
            <a:r>
              <a:rPr lang="en-US" sz="1600" dirty="0"/>
              <a:t>Posing and Projecting image:</a:t>
            </a:r>
          </a:p>
          <a:p>
            <a:pPr marL="285750" indent="-285750">
              <a:buFont typeface="Wingdings" panose="05000000000000000000" charset="0"/>
              <a:buChar char="v"/>
            </a:pPr>
            <a:r>
              <a:rPr lang="en-US" sz="1600" dirty="0"/>
              <a:t>Here we </a:t>
            </a:r>
            <a:r>
              <a:rPr lang="en-US" sz="1600" dirty="0" err="1"/>
              <a:t>centre</a:t>
            </a:r>
            <a:r>
              <a:rPr lang="en-US" sz="1600" dirty="0"/>
              <a:t> the face of a person, looking at different direction</a:t>
            </a:r>
          </a:p>
          <a:p>
            <a:pPr marL="285750" indent="-285750">
              <a:buFont typeface="Wingdings" panose="05000000000000000000" charset="0"/>
              <a:buChar char="v"/>
            </a:pPr>
            <a:r>
              <a:rPr lang="en-US" sz="1600" dirty="0"/>
              <a:t>We use 68 face landmarks to achieve this </a:t>
            </a:r>
          </a:p>
          <a:p>
            <a:endParaRPr lang="en-US" sz="1600" b="1" dirty="0"/>
          </a:p>
        </p:txBody>
      </p:sp>
      <p:cxnSp>
        <p:nvCxnSpPr>
          <p:cNvPr id="23" name="Straight Arrow Connector 22">
            <a:extLst>
              <a:ext uri="{FF2B5EF4-FFF2-40B4-BE49-F238E27FC236}">
                <a16:creationId xmlns:a16="http://schemas.microsoft.com/office/drawing/2014/main" id="{3813723E-B834-48CE-3961-B9476103E10F}"/>
              </a:ext>
            </a:extLst>
          </p:cNvPr>
          <p:cNvCxnSpPr>
            <a:cxnSpLocks/>
          </p:cNvCxnSpPr>
          <p:nvPr/>
        </p:nvCxnSpPr>
        <p:spPr>
          <a:xfrm flipV="1">
            <a:off x="4981330" y="1685315"/>
            <a:ext cx="850510" cy="243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C604A85C-28A0-6648-4416-C0C6AC6C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847" y="1685315"/>
            <a:ext cx="8191734" cy="1930601"/>
          </a:xfrm>
          <a:prstGeom prst="rect">
            <a:avLst/>
          </a:prstGeom>
        </p:spPr>
      </p:pic>
      <p:pic>
        <p:nvPicPr>
          <p:cNvPr id="10" name="Picture 9">
            <a:extLst>
              <a:ext uri="{FF2B5EF4-FFF2-40B4-BE49-F238E27FC236}">
                <a16:creationId xmlns:a16="http://schemas.microsoft.com/office/drawing/2014/main" id="{5D47C107-D9F8-B563-D832-3E572839E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71" y="1162346"/>
            <a:ext cx="3305175" cy="2805113"/>
          </a:xfrm>
          <a:prstGeom prst="rect">
            <a:avLst/>
          </a:prstGeom>
        </p:spPr>
      </p:pic>
      <p:sp>
        <p:nvSpPr>
          <p:cNvPr id="11" name="TextBox 10">
            <a:extLst>
              <a:ext uri="{FF2B5EF4-FFF2-40B4-BE49-F238E27FC236}">
                <a16:creationId xmlns:a16="http://schemas.microsoft.com/office/drawing/2014/main" id="{3D61CFB0-B7C0-2683-6060-D9D5196F0445}"/>
              </a:ext>
            </a:extLst>
          </p:cNvPr>
          <p:cNvSpPr txBox="1"/>
          <p:nvPr/>
        </p:nvSpPr>
        <p:spPr>
          <a:xfrm>
            <a:off x="1782617" y="4089722"/>
            <a:ext cx="2050473" cy="276999"/>
          </a:xfrm>
          <a:prstGeom prst="rect">
            <a:avLst/>
          </a:prstGeom>
          <a:noFill/>
        </p:spPr>
        <p:txBody>
          <a:bodyPr wrap="square" rtlCol="0">
            <a:spAutoFit/>
          </a:bodyPr>
          <a:lstStyle/>
          <a:p>
            <a:r>
              <a:rPr lang="en-IN" sz="1200" dirty="0"/>
              <a:t>68 face landmarks</a:t>
            </a:r>
          </a:p>
        </p:txBody>
      </p:sp>
      <p:sp>
        <p:nvSpPr>
          <p:cNvPr id="12" name="TextBox 11">
            <a:extLst>
              <a:ext uri="{FF2B5EF4-FFF2-40B4-BE49-F238E27FC236}">
                <a16:creationId xmlns:a16="http://schemas.microsoft.com/office/drawing/2014/main" id="{3A1867C2-6C5A-AA94-6343-41DED0D5C418}"/>
              </a:ext>
            </a:extLst>
          </p:cNvPr>
          <p:cNvSpPr txBox="1"/>
          <p:nvPr/>
        </p:nvSpPr>
        <p:spPr>
          <a:xfrm>
            <a:off x="8112676" y="3850255"/>
            <a:ext cx="2946400" cy="276999"/>
          </a:xfrm>
          <a:prstGeom prst="rect">
            <a:avLst/>
          </a:prstGeom>
          <a:noFill/>
        </p:spPr>
        <p:txBody>
          <a:bodyPr wrap="square" rtlCol="0">
            <a:spAutoFit/>
          </a:bodyPr>
          <a:lstStyle/>
          <a:p>
            <a:r>
              <a:rPr lang="en-IN" sz="1200" dirty="0"/>
              <a:t>Centring face</a:t>
            </a:r>
          </a:p>
        </p:txBody>
      </p:sp>
    </p:spTree>
    <p:extLst>
      <p:ext uri="{BB962C8B-B14F-4D97-AF65-F5344CB8AC3E}">
        <p14:creationId xmlns:p14="http://schemas.microsoft.com/office/powerpoint/2010/main" val="543941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fltVal val="0"/>
                                          </p:val>
                                        </p:tav>
                                        <p:tav tm="100000">
                                          <p:val>
                                            <p:strVal val="#ppt_w"/>
                                          </p:val>
                                        </p:tav>
                                      </p:tavLst>
                                    </p:anim>
                                    <p:anim calcmode="lin" valueType="num">
                                      <p:cBhvr>
                                        <p:cTn id="21" dur="1000" fill="hold"/>
                                        <p:tgtEl>
                                          <p:spTgt spid="18"/>
                                        </p:tgtEl>
                                        <p:attrNameLst>
                                          <p:attrName>ppt_h</p:attrName>
                                        </p:attrNameLst>
                                      </p:cBhvr>
                                      <p:tavLst>
                                        <p:tav tm="0">
                                          <p:val>
                                            <p:fltVal val="0"/>
                                          </p:val>
                                        </p:tav>
                                        <p:tav tm="100000">
                                          <p:val>
                                            <p:strVal val="#ppt_h"/>
                                          </p:val>
                                        </p:tav>
                                      </p:tavLst>
                                    </p:anim>
                                    <p:anim calcmode="lin" valueType="num">
                                      <p:cBhvr>
                                        <p:cTn id="22" dur="1000" fill="hold"/>
                                        <p:tgtEl>
                                          <p:spTgt spid="18"/>
                                        </p:tgtEl>
                                        <p:attrNameLst>
                                          <p:attrName>style.rotation</p:attrName>
                                        </p:attrNameLst>
                                      </p:cBhvr>
                                      <p:tavLst>
                                        <p:tav tm="0">
                                          <p:val>
                                            <p:fltVal val="90"/>
                                          </p:val>
                                        </p:tav>
                                        <p:tav tm="100000">
                                          <p:val>
                                            <p:fltVal val="0"/>
                                          </p:val>
                                        </p:tav>
                                      </p:tavLst>
                                    </p:anim>
                                    <p:animEffect transition="in" filter="fade">
                                      <p:cBhvr>
                                        <p:cTn id="23" dur="1000"/>
                                        <p:tgtEl>
                                          <p:spTgt spid="18"/>
                                        </p:tgtEl>
                                      </p:cBhvr>
                                    </p:animEffect>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55686" y="-682684"/>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6760457" y="-804948"/>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33069" y="-217312"/>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Text Box 2"/>
          <p:cNvSpPr txBox="1"/>
          <p:nvPr/>
        </p:nvSpPr>
        <p:spPr>
          <a:xfrm>
            <a:off x="4930140" y="168679"/>
            <a:ext cx="1803400" cy="707886"/>
          </a:xfrm>
          <a:prstGeom prst="rect">
            <a:avLst/>
          </a:prstGeom>
          <a:noFill/>
        </p:spPr>
        <p:txBody>
          <a:bodyPr wrap="square" rtlCol="0">
            <a:spAutoFit/>
          </a:bodyPr>
          <a:lstStyle/>
          <a:p>
            <a:r>
              <a:rPr lang="en-US" sz="4000" b="1" u="sng" dirty="0">
                <a:highlight>
                  <a:srgbClr val="02868F"/>
                </a:highlight>
              </a:rPr>
              <a:t>STEP:3</a:t>
            </a:r>
          </a:p>
        </p:txBody>
      </p:sp>
      <p:sp>
        <p:nvSpPr>
          <p:cNvPr id="5" name="Text Box 4"/>
          <p:cNvSpPr txBox="1"/>
          <p:nvPr/>
        </p:nvSpPr>
        <p:spPr>
          <a:xfrm>
            <a:off x="223057" y="4518926"/>
            <a:ext cx="8173489" cy="1569660"/>
          </a:xfrm>
          <a:prstGeom prst="rect">
            <a:avLst/>
          </a:prstGeom>
          <a:noFill/>
        </p:spPr>
        <p:txBody>
          <a:bodyPr wrap="square" rtlCol="0">
            <a:spAutoFit/>
          </a:bodyPr>
          <a:lstStyle/>
          <a:p>
            <a:pPr marL="285750" indent="-285750">
              <a:buFont typeface="Wingdings" panose="05000000000000000000" charset="0"/>
              <a:buChar char="v"/>
            </a:pPr>
            <a:r>
              <a:rPr lang="en-US" sz="1600" dirty="0"/>
              <a:t> Encoding faces:</a:t>
            </a:r>
          </a:p>
          <a:p>
            <a:pPr marL="285750" indent="-285750">
              <a:buFont typeface="Wingdings" panose="05000000000000000000" charset="0"/>
              <a:buChar char="v"/>
            </a:pPr>
            <a:r>
              <a:rPr lang="en-US" sz="1600" dirty="0"/>
              <a:t>We extract few basic measurements like spacing between eyes, length of nose </a:t>
            </a:r>
            <a:r>
              <a:rPr lang="en-US" sz="1600" dirty="0" err="1"/>
              <a:t>etc</a:t>
            </a:r>
            <a:endParaRPr lang="en-US" sz="1600" dirty="0"/>
          </a:p>
          <a:p>
            <a:pPr marL="285750" indent="-285750">
              <a:buFont typeface="Wingdings" panose="05000000000000000000" charset="0"/>
              <a:buChar char="v"/>
            </a:pPr>
            <a:r>
              <a:rPr lang="en-US" sz="1600" dirty="0"/>
              <a:t>Then using deep convolution neural networks we train the model to generate 128 measurements of each face</a:t>
            </a:r>
          </a:p>
          <a:p>
            <a:pPr marL="285750" indent="-285750">
              <a:buFont typeface="Wingdings" panose="05000000000000000000" charset="0"/>
              <a:buChar char="v"/>
            </a:pPr>
            <a:r>
              <a:rPr lang="en-US" sz="1600" dirty="0"/>
              <a:t>Basically we upload to images of same person and one image of different person and then let the model figure out and classify the test image itself.</a:t>
            </a:r>
          </a:p>
        </p:txBody>
      </p:sp>
      <p:cxnSp>
        <p:nvCxnSpPr>
          <p:cNvPr id="23" name="Straight Arrow Connector 22">
            <a:extLst>
              <a:ext uri="{FF2B5EF4-FFF2-40B4-BE49-F238E27FC236}">
                <a16:creationId xmlns:a16="http://schemas.microsoft.com/office/drawing/2014/main" id="{3813723E-B834-48CE-3961-B9476103E10F}"/>
              </a:ext>
            </a:extLst>
          </p:cNvPr>
          <p:cNvCxnSpPr>
            <a:cxnSpLocks/>
          </p:cNvCxnSpPr>
          <p:nvPr/>
        </p:nvCxnSpPr>
        <p:spPr>
          <a:xfrm flipV="1">
            <a:off x="2660073" y="1781935"/>
            <a:ext cx="850510" cy="2431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2" name="Picture 11">
            <a:extLst>
              <a:ext uri="{FF2B5EF4-FFF2-40B4-BE49-F238E27FC236}">
                <a16:creationId xmlns:a16="http://schemas.microsoft.com/office/drawing/2014/main" id="{072059DF-C480-3FEB-F76F-6B8AE69D3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74" y="1197729"/>
            <a:ext cx="2851297" cy="2736991"/>
          </a:xfrm>
          <a:prstGeom prst="rect">
            <a:avLst/>
          </a:prstGeom>
        </p:spPr>
      </p:pic>
      <p:pic>
        <p:nvPicPr>
          <p:cNvPr id="14" name="Picture 13">
            <a:extLst>
              <a:ext uri="{FF2B5EF4-FFF2-40B4-BE49-F238E27FC236}">
                <a16:creationId xmlns:a16="http://schemas.microsoft.com/office/drawing/2014/main" id="{8C320601-F94B-E6F1-EDB4-2FAA19479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393" y="1084146"/>
            <a:ext cx="3732774" cy="2850574"/>
          </a:xfrm>
          <a:prstGeom prst="rect">
            <a:avLst/>
          </a:prstGeom>
        </p:spPr>
      </p:pic>
    </p:spTree>
    <p:extLst>
      <p:ext uri="{BB962C8B-B14F-4D97-AF65-F5344CB8AC3E}">
        <p14:creationId xmlns:p14="http://schemas.microsoft.com/office/powerpoint/2010/main" val="3002255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fltVal val="0"/>
                                          </p:val>
                                        </p:tav>
                                        <p:tav tm="100000">
                                          <p:val>
                                            <p:strVal val="#ppt_w"/>
                                          </p:val>
                                        </p:tav>
                                      </p:tavLst>
                                    </p:anim>
                                    <p:anim calcmode="lin" valueType="num">
                                      <p:cBhvr>
                                        <p:cTn id="21" dur="1000" fill="hold"/>
                                        <p:tgtEl>
                                          <p:spTgt spid="18"/>
                                        </p:tgtEl>
                                        <p:attrNameLst>
                                          <p:attrName>ppt_h</p:attrName>
                                        </p:attrNameLst>
                                      </p:cBhvr>
                                      <p:tavLst>
                                        <p:tav tm="0">
                                          <p:val>
                                            <p:fltVal val="0"/>
                                          </p:val>
                                        </p:tav>
                                        <p:tav tm="100000">
                                          <p:val>
                                            <p:strVal val="#ppt_h"/>
                                          </p:val>
                                        </p:tav>
                                      </p:tavLst>
                                    </p:anim>
                                    <p:anim calcmode="lin" valueType="num">
                                      <p:cBhvr>
                                        <p:cTn id="22" dur="1000" fill="hold"/>
                                        <p:tgtEl>
                                          <p:spTgt spid="18"/>
                                        </p:tgtEl>
                                        <p:attrNameLst>
                                          <p:attrName>style.rotation</p:attrName>
                                        </p:attrNameLst>
                                      </p:cBhvr>
                                      <p:tavLst>
                                        <p:tav tm="0">
                                          <p:val>
                                            <p:fltVal val="90"/>
                                          </p:val>
                                        </p:tav>
                                        <p:tav tm="100000">
                                          <p:val>
                                            <p:fltVal val="0"/>
                                          </p:val>
                                        </p:tav>
                                      </p:tavLst>
                                    </p:anim>
                                    <p:animEffect transition="in" filter="fade">
                                      <p:cBhvr>
                                        <p:cTn id="23" dur="1000"/>
                                        <p:tgtEl>
                                          <p:spTgt spid="18"/>
                                        </p:tgtEl>
                                      </p:cBhvr>
                                    </p:animEffect>
                                  </p:childTnLst>
                                </p:cTn>
                              </p:par>
                              <p:par>
                                <p:cTn id="24" presetID="42"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春秋广告/盗版必究        原创来源：http://chn.docer.com/works?userid=199329941#!/work_time"/>
          <p:cNvSpPr/>
          <p:nvPr/>
        </p:nvSpPr>
        <p:spPr>
          <a:xfrm rot="2700000">
            <a:off x="55686" y="-682684"/>
            <a:ext cx="6909795" cy="6909793"/>
          </a:xfrm>
          <a:prstGeom prst="roundRect">
            <a:avLst/>
          </a:prstGeom>
          <a:solidFill>
            <a:srgbClr val="0286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9" name="稻壳儿春秋广告/盗版必究        原创来源：http://chn.docer.com/works?userid=199329941#!/work_time"/>
          <p:cNvSpPr/>
          <p:nvPr/>
        </p:nvSpPr>
        <p:spPr>
          <a:xfrm rot="2700000">
            <a:off x="7753438" y="3697885"/>
            <a:ext cx="7486472" cy="7486467"/>
          </a:xfrm>
          <a:prstGeom prst="roundRect">
            <a:avLst/>
          </a:prstGeom>
          <a:solidFill>
            <a:srgbClr val="F676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8" name="稻壳儿春秋广告/盗版必究        原创来源：http://chn.docer.com/works?userid=199329941#!/work_time"/>
          <p:cNvSpPr/>
          <p:nvPr/>
        </p:nvSpPr>
        <p:spPr>
          <a:xfrm rot="2700000">
            <a:off x="6951212" y="-804947"/>
            <a:ext cx="6909795" cy="690979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19" name="稻壳儿春秋广告/盗版必究        原创来源：http://chn.docer.com/works?userid=199329941#!/work_time"/>
          <p:cNvSpPr/>
          <p:nvPr/>
        </p:nvSpPr>
        <p:spPr>
          <a:xfrm rot="2700000">
            <a:off x="-33069" y="-217312"/>
            <a:ext cx="1142946" cy="1142946"/>
          </a:xfrm>
          <a:prstGeom prst="roundRect">
            <a:avLst/>
          </a:prstGeom>
          <a:solidFill>
            <a:srgbClr val="0B50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Droid Sans Fallback" panose="020B0502000000000001" pitchFamily="50" charset="-128"/>
              <a:cs typeface="Arial" panose="020B0604020202020204" pitchFamily="34" charset="0"/>
              <a:sym typeface="Arial" panose="020B0604020202020204" pitchFamily="34" charset="0"/>
            </a:endParaRPr>
          </a:p>
        </p:txBody>
      </p:sp>
      <p:sp>
        <p:nvSpPr>
          <p:cNvPr id="3" name="Text Box 2"/>
          <p:cNvSpPr txBox="1"/>
          <p:nvPr/>
        </p:nvSpPr>
        <p:spPr>
          <a:xfrm>
            <a:off x="4930140" y="168679"/>
            <a:ext cx="1803400" cy="707886"/>
          </a:xfrm>
          <a:prstGeom prst="rect">
            <a:avLst/>
          </a:prstGeom>
          <a:noFill/>
        </p:spPr>
        <p:txBody>
          <a:bodyPr wrap="square" rtlCol="0">
            <a:spAutoFit/>
          </a:bodyPr>
          <a:lstStyle/>
          <a:p>
            <a:r>
              <a:rPr lang="en-US" sz="4000" b="1" u="sng" dirty="0">
                <a:highlight>
                  <a:srgbClr val="02868F"/>
                </a:highlight>
              </a:rPr>
              <a:t>STEP:4</a:t>
            </a:r>
          </a:p>
        </p:txBody>
      </p:sp>
      <p:sp>
        <p:nvSpPr>
          <p:cNvPr id="5" name="Text Box 4"/>
          <p:cNvSpPr txBox="1"/>
          <p:nvPr/>
        </p:nvSpPr>
        <p:spPr>
          <a:xfrm>
            <a:off x="333243" y="4845312"/>
            <a:ext cx="9411121" cy="707886"/>
          </a:xfrm>
          <a:prstGeom prst="rect">
            <a:avLst/>
          </a:prstGeom>
          <a:noFill/>
        </p:spPr>
        <p:txBody>
          <a:bodyPr wrap="square" rtlCol="0">
            <a:spAutoFit/>
          </a:bodyPr>
          <a:lstStyle/>
          <a:p>
            <a:pPr marL="285750" indent="-285750">
              <a:buFont typeface="Wingdings" panose="05000000000000000000" charset="0"/>
              <a:buChar char="v"/>
            </a:pPr>
            <a:r>
              <a:rPr lang="en-US" sz="2000" dirty="0"/>
              <a:t> Finding the persons name from encoding:</a:t>
            </a:r>
          </a:p>
          <a:p>
            <a:pPr marL="285750" indent="-285750">
              <a:buFont typeface="Wingdings" panose="05000000000000000000" charset="0"/>
              <a:buChar char="v"/>
            </a:pPr>
            <a:r>
              <a:rPr lang="en-US" sz="2000" dirty="0"/>
              <a:t>Then marking the persons name with date and time in attendance.csv file</a:t>
            </a:r>
          </a:p>
        </p:txBody>
      </p:sp>
      <p:pic>
        <p:nvPicPr>
          <p:cNvPr id="6" name="Picture 5">
            <a:extLst>
              <a:ext uri="{FF2B5EF4-FFF2-40B4-BE49-F238E27FC236}">
                <a16:creationId xmlns:a16="http://schemas.microsoft.com/office/drawing/2014/main" id="{FAE9187C-B3A9-635D-91E2-6E75AB9F1618}"/>
              </a:ext>
            </a:extLst>
          </p:cNvPr>
          <p:cNvPicPr>
            <a:picLocks noChangeAspect="1"/>
          </p:cNvPicPr>
          <p:nvPr/>
        </p:nvPicPr>
        <p:blipFill rotWithShape="1">
          <a:blip r:embed="rId2">
            <a:extLst>
              <a:ext uri="{28A0092B-C50C-407E-A947-70E740481C1C}">
                <a14:useLocalDpi xmlns:a14="http://schemas.microsoft.com/office/drawing/2010/main" val="0"/>
              </a:ext>
            </a:extLst>
          </a:blip>
          <a:srcRect l="20114" t="3501" r="27803" b="56768"/>
          <a:stretch/>
        </p:blipFill>
        <p:spPr>
          <a:xfrm>
            <a:off x="538404" y="1254860"/>
            <a:ext cx="6350068" cy="2724728"/>
          </a:xfrm>
          <a:prstGeom prst="rect">
            <a:avLst/>
          </a:prstGeom>
        </p:spPr>
      </p:pic>
    </p:spTree>
    <p:extLst>
      <p:ext uri="{BB962C8B-B14F-4D97-AF65-F5344CB8AC3E}">
        <p14:creationId xmlns:p14="http://schemas.microsoft.com/office/powerpoint/2010/main" val="17528247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fltVal val="0"/>
                                          </p:val>
                                        </p:tav>
                                        <p:tav tm="100000">
                                          <p:val>
                                            <p:strVal val="#ppt_w"/>
                                          </p:val>
                                        </p:tav>
                                      </p:tavLst>
                                    </p:anim>
                                    <p:anim calcmode="lin" valueType="num">
                                      <p:cBhvr>
                                        <p:cTn id="21" dur="1000" fill="hold"/>
                                        <p:tgtEl>
                                          <p:spTgt spid="18"/>
                                        </p:tgtEl>
                                        <p:attrNameLst>
                                          <p:attrName>ppt_h</p:attrName>
                                        </p:attrNameLst>
                                      </p:cBhvr>
                                      <p:tavLst>
                                        <p:tav tm="0">
                                          <p:val>
                                            <p:fltVal val="0"/>
                                          </p:val>
                                        </p:tav>
                                        <p:tav tm="100000">
                                          <p:val>
                                            <p:strVal val="#ppt_h"/>
                                          </p:val>
                                        </p:tav>
                                      </p:tavLst>
                                    </p:anim>
                                    <p:anim calcmode="lin" valueType="num">
                                      <p:cBhvr>
                                        <p:cTn id="22" dur="1000" fill="hold"/>
                                        <p:tgtEl>
                                          <p:spTgt spid="18"/>
                                        </p:tgtEl>
                                        <p:attrNameLst>
                                          <p:attrName>style.rotation</p:attrName>
                                        </p:attrNameLst>
                                      </p:cBhvr>
                                      <p:tavLst>
                                        <p:tav tm="0">
                                          <p:val>
                                            <p:fltVal val="90"/>
                                          </p:val>
                                        </p:tav>
                                        <p:tav tm="100000">
                                          <p:val>
                                            <p:fltVal val="0"/>
                                          </p:val>
                                        </p:tav>
                                      </p:tavLst>
                                    </p:anim>
                                    <p:animEffect transition="in" filter="fade">
                                      <p:cBhvr>
                                        <p:cTn id="23" dur="1000"/>
                                        <p:tgtEl>
                                          <p:spTgt spid="18"/>
                                        </p:tgtEl>
                                      </p:cBhvr>
                                    </p:animEffect>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3"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595</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等线</vt:lpstr>
      <vt:lpstr>Arial Black</vt:lpstr>
      <vt:lpstr>Arial</vt:lpstr>
      <vt:lpstr>Calibri</vt:lpstr>
      <vt:lpstr>Abadi</vt:lpstr>
      <vt:lpstr>Wingdings</vt:lpstr>
      <vt:lpstr>等线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春波 赵</dc:creator>
  <cp:lastModifiedBy>priyanshu</cp:lastModifiedBy>
  <cp:revision>27</cp:revision>
  <dcterms:created xsi:type="dcterms:W3CDTF">2019-05-22T02:21:00Z</dcterms:created>
  <dcterms:modified xsi:type="dcterms:W3CDTF">2023-03-18T09:08:02Z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7116BCFE173D49A0BCB223E92768DCAC</vt:lpwstr>
  </property>
  <property fmtid="{D5CDD505-2E9C-101B-9397-08002B2CF9AE}" pid="3" name="KSOProductBuildVer">
    <vt:lpwstr>1033-11.2.0.11306</vt:lpwstr>
  </property>
</Properties>
</file>