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47"/>
  </p:notesMasterIdLst>
  <p:sldIdLst>
    <p:sldId id="280" r:id="rId2"/>
    <p:sldId id="281" r:id="rId3"/>
    <p:sldId id="257" r:id="rId4"/>
    <p:sldId id="260" r:id="rId5"/>
    <p:sldId id="258" r:id="rId6"/>
    <p:sldId id="259" r:id="rId7"/>
    <p:sldId id="292" r:id="rId8"/>
    <p:sldId id="261" r:id="rId9"/>
    <p:sldId id="262" r:id="rId10"/>
    <p:sldId id="266" r:id="rId11"/>
    <p:sldId id="267" r:id="rId12"/>
    <p:sldId id="268" r:id="rId13"/>
    <p:sldId id="263" r:id="rId14"/>
    <p:sldId id="264" r:id="rId15"/>
    <p:sldId id="265" r:id="rId16"/>
    <p:sldId id="269" r:id="rId17"/>
    <p:sldId id="270" r:id="rId18"/>
    <p:sldId id="271" r:id="rId19"/>
    <p:sldId id="272" r:id="rId20"/>
    <p:sldId id="273" r:id="rId21"/>
    <p:sldId id="274" r:id="rId22"/>
    <p:sldId id="275" r:id="rId23"/>
    <p:sldId id="277" r:id="rId24"/>
    <p:sldId id="276" r:id="rId25"/>
    <p:sldId id="279" r:id="rId26"/>
    <p:sldId id="282" r:id="rId27"/>
    <p:sldId id="283" r:id="rId28"/>
    <p:sldId id="284" r:id="rId29"/>
    <p:sldId id="286" r:id="rId30"/>
    <p:sldId id="285" r:id="rId31"/>
    <p:sldId id="287" r:id="rId32"/>
    <p:sldId id="288" r:id="rId33"/>
    <p:sldId id="294" r:id="rId34"/>
    <p:sldId id="295" r:id="rId35"/>
    <p:sldId id="296" r:id="rId36"/>
    <p:sldId id="297" r:id="rId37"/>
    <p:sldId id="298" r:id="rId38"/>
    <p:sldId id="300" r:id="rId39"/>
    <p:sldId id="301" r:id="rId40"/>
    <p:sldId id="302" r:id="rId41"/>
    <p:sldId id="291" r:id="rId42"/>
    <p:sldId id="303" r:id="rId43"/>
    <p:sldId id="293" r:id="rId44"/>
    <p:sldId id="289" r:id="rId45"/>
    <p:sldId id="304"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2" d="100"/>
          <a:sy n="62" d="100"/>
        </p:scale>
        <p:origin x="9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5F03E6-4283-4E16-A4DD-0BA72BA5BBD5}" type="datetimeFigureOut">
              <a:rPr lang="en-IN" smtClean="0"/>
              <a:t>08-08-2024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A04411-1029-4DE8-8F7C-2734FE420ED9}" type="slidenum">
              <a:rPr lang="en-IN" smtClean="0"/>
              <a:t>‹#›</a:t>
            </a:fld>
            <a:endParaRPr lang="en-IN"/>
          </a:p>
        </p:txBody>
      </p:sp>
    </p:spTree>
    <p:extLst>
      <p:ext uri="{BB962C8B-B14F-4D97-AF65-F5344CB8AC3E}">
        <p14:creationId xmlns:p14="http://schemas.microsoft.com/office/powerpoint/2010/main" val="2277583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5A04411-1029-4DE8-8F7C-2734FE420ED9}" type="slidenum">
              <a:rPr lang="en-IN" smtClean="0"/>
              <a:t>16</a:t>
            </a:fld>
            <a:endParaRPr lang="en-IN"/>
          </a:p>
        </p:txBody>
      </p:sp>
    </p:spTree>
    <p:extLst>
      <p:ext uri="{BB962C8B-B14F-4D97-AF65-F5344CB8AC3E}">
        <p14:creationId xmlns:p14="http://schemas.microsoft.com/office/powerpoint/2010/main" val="1939728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5A04411-1029-4DE8-8F7C-2734FE420ED9}" type="slidenum">
              <a:rPr lang="en-IN" smtClean="0"/>
              <a:t>44</a:t>
            </a:fld>
            <a:endParaRPr lang="en-IN"/>
          </a:p>
        </p:txBody>
      </p:sp>
    </p:spTree>
    <p:extLst>
      <p:ext uri="{BB962C8B-B14F-4D97-AF65-F5344CB8AC3E}">
        <p14:creationId xmlns:p14="http://schemas.microsoft.com/office/powerpoint/2010/main" val="2053711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27F6452-6A32-495C-9093-C1E00CB17B82}" type="datetimeFigureOut">
              <a:rPr lang="en-IN" smtClean="0"/>
              <a:t>08-08-2024</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6257C54-709C-421B-B7B6-D49E62B7D2C6}"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93600242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F6452-6A32-495C-9093-C1E00CB17B82}"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57C54-709C-421B-B7B6-D49E62B7D2C6}" type="slidenum">
              <a:rPr lang="en-IN" smtClean="0"/>
              <a:t>‹#›</a:t>
            </a:fld>
            <a:endParaRPr lang="en-IN"/>
          </a:p>
        </p:txBody>
      </p:sp>
    </p:spTree>
    <p:extLst>
      <p:ext uri="{BB962C8B-B14F-4D97-AF65-F5344CB8AC3E}">
        <p14:creationId xmlns:p14="http://schemas.microsoft.com/office/powerpoint/2010/main" val="1177553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F6452-6A32-495C-9093-C1E00CB17B82}"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57C54-709C-421B-B7B6-D49E62B7D2C6}" type="slidenum">
              <a:rPr lang="en-IN" smtClean="0"/>
              <a:t>‹#›</a:t>
            </a:fld>
            <a:endParaRPr lang="en-IN"/>
          </a:p>
        </p:txBody>
      </p:sp>
    </p:spTree>
    <p:extLst>
      <p:ext uri="{BB962C8B-B14F-4D97-AF65-F5344CB8AC3E}">
        <p14:creationId xmlns:p14="http://schemas.microsoft.com/office/powerpoint/2010/main" val="791696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F6452-6A32-495C-9093-C1E00CB17B82}"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257C54-709C-421B-B7B6-D49E62B7D2C6}" type="slidenum">
              <a:rPr lang="en-IN" smtClean="0"/>
              <a:t>‹#›</a:t>
            </a:fld>
            <a:endParaRPr lang="en-IN"/>
          </a:p>
        </p:txBody>
      </p:sp>
    </p:spTree>
    <p:extLst>
      <p:ext uri="{BB962C8B-B14F-4D97-AF65-F5344CB8AC3E}">
        <p14:creationId xmlns:p14="http://schemas.microsoft.com/office/powerpoint/2010/main" val="1550752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27F6452-6A32-495C-9093-C1E00CB17B82}" type="datetimeFigureOut">
              <a:rPr lang="en-IN" smtClean="0"/>
              <a:t>08-08-2024</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6257C54-709C-421B-B7B6-D49E62B7D2C6}"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958740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7F6452-6A32-495C-9093-C1E00CB17B82}"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257C54-709C-421B-B7B6-D49E62B7D2C6}" type="slidenum">
              <a:rPr lang="en-IN" smtClean="0"/>
              <a:t>‹#›</a:t>
            </a:fld>
            <a:endParaRPr lang="en-IN"/>
          </a:p>
        </p:txBody>
      </p:sp>
    </p:spTree>
    <p:extLst>
      <p:ext uri="{BB962C8B-B14F-4D97-AF65-F5344CB8AC3E}">
        <p14:creationId xmlns:p14="http://schemas.microsoft.com/office/powerpoint/2010/main" val="3664372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7F6452-6A32-495C-9093-C1E00CB17B82}" type="datetimeFigureOut">
              <a:rPr lang="en-IN" smtClean="0"/>
              <a:t>08-08-2024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257C54-709C-421B-B7B6-D49E62B7D2C6}" type="slidenum">
              <a:rPr lang="en-IN" smtClean="0"/>
              <a:t>‹#›</a:t>
            </a:fld>
            <a:endParaRPr lang="en-IN"/>
          </a:p>
        </p:txBody>
      </p:sp>
    </p:spTree>
    <p:extLst>
      <p:ext uri="{BB962C8B-B14F-4D97-AF65-F5344CB8AC3E}">
        <p14:creationId xmlns:p14="http://schemas.microsoft.com/office/powerpoint/2010/main" val="3202783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7F6452-6A32-495C-9093-C1E00CB17B82}" type="datetimeFigureOut">
              <a:rPr lang="en-IN" smtClean="0"/>
              <a:t>08-08-2024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257C54-709C-421B-B7B6-D49E62B7D2C6}" type="slidenum">
              <a:rPr lang="en-IN" smtClean="0"/>
              <a:t>‹#›</a:t>
            </a:fld>
            <a:endParaRPr lang="en-IN"/>
          </a:p>
        </p:txBody>
      </p:sp>
    </p:spTree>
    <p:extLst>
      <p:ext uri="{BB962C8B-B14F-4D97-AF65-F5344CB8AC3E}">
        <p14:creationId xmlns:p14="http://schemas.microsoft.com/office/powerpoint/2010/main" val="660891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F6452-6A32-495C-9093-C1E00CB17B82}" type="datetimeFigureOut">
              <a:rPr lang="en-IN" smtClean="0"/>
              <a:t>08-08-2024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257C54-709C-421B-B7B6-D49E62B7D2C6}" type="slidenum">
              <a:rPr lang="en-IN" smtClean="0"/>
              <a:t>‹#›</a:t>
            </a:fld>
            <a:endParaRPr lang="en-IN"/>
          </a:p>
        </p:txBody>
      </p:sp>
    </p:spTree>
    <p:extLst>
      <p:ext uri="{BB962C8B-B14F-4D97-AF65-F5344CB8AC3E}">
        <p14:creationId xmlns:p14="http://schemas.microsoft.com/office/powerpoint/2010/main" val="2881505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27F6452-6A32-495C-9093-C1E00CB17B82}" type="datetimeFigureOut">
              <a:rPr lang="en-IN" smtClean="0"/>
              <a:t>08-08-2024</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6257C54-709C-421B-B7B6-D49E62B7D2C6}"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6652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27F6452-6A32-495C-9093-C1E00CB17B82}" type="datetimeFigureOut">
              <a:rPr lang="en-IN" smtClean="0"/>
              <a:t>08-08-2024</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6257C54-709C-421B-B7B6-D49E62B7D2C6}"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4988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27F6452-6A32-495C-9093-C1E00CB17B82}" type="datetimeFigureOut">
              <a:rPr lang="en-IN" smtClean="0"/>
              <a:t>08-08-2024</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6257C54-709C-421B-B7B6-D49E62B7D2C6}"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0966130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791ED0-B849-C899-2DF5-56AA3524BB9C}"/>
              </a:ext>
            </a:extLst>
          </p:cNvPr>
          <p:cNvSpPr>
            <a:spLocks noGrp="1"/>
          </p:cNvSpPr>
          <p:nvPr>
            <p:ph type="title"/>
          </p:nvPr>
        </p:nvSpPr>
        <p:spPr>
          <a:xfrm>
            <a:off x="1627322" y="2665709"/>
            <a:ext cx="9267985" cy="1782598"/>
          </a:xfrm>
        </p:spPr>
        <p:txBody>
          <a:bodyPr>
            <a:noAutofit/>
          </a:bodyPr>
          <a:lstStyle/>
          <a:p>
            <a:pPr algn="ctr"/>
            <a:r>
              <a:rPr lang="en-IN" sz="6600" dirty="0">
                <a:latin typeface="Algerian" panose="04020705040A02060702" pitchFamily="82" charset="0"/>
                <a:cs typeface="Times New Roman" panose="02020603050405020304" pitchFamily="18" charset="0"/>
              </a:rPr>
              <a:t>Project Overview </a:t>
            </a:r>
          </a:p>
        </p:txBody>
      </p:sp>
      <p:pic>
        <p:nvPicPr>
          <p:cNvPr id="13" name="Picture 12">
            <a:extLst>
              <a:ext uri="{FF2B5EF4-FFF2-40B4-BE49-F238E27FC236}">
                <a16:creationId xmlns:a16="http://schemas.microsoft.com/office/drawing/2014/main" id="{07583799-E31A-44F9-CB49-DE3AF47C3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026" y="653835"/>
            <a:ext cx="4013846" cy="1278961"/>
          </a:xfrm>
          <a:prstGeom prst="rect">
            <a:avLst/>
          </a:prstGeom>
          <a:ln w="228600" cap="sq" cmpd="thickThin">
            <a:solidFill>
              <a:srgbClr val="000000"/>
            </a:solidFill>
            <a:prstDash val="solid"/>
            <a:miter lim="800000"/>
          </a:ln>
          <a:effectLst>
            <a:innerShdw blurRad="76200">
              <a:srgbClr val="000000"/>
            </a:innerShdw>
          </a:effectLst>
        </p:spPr>
      </p:pic>
      <p:sp>
        <p:nvSpPr>
          <p:cNvPr id="14" name="Title 10">
            <a:extLst>
              <a:ext uri="{FF2B5EF4-FFF2-40B4-BE49-F238E27FC236}">
                <a16:creationId xmlns:a16="http://schemas.microsoft.com/office/drawing/2014/main" id="{976E417A-58B4-AE92-5100-47B5155D358A}"/>
              </a:ext>
            </a:extLst>
          </p:cNvPr>
          <p:cNvSpPr txBox="1">
            <a:spLocks/>
          </p:cNvSpPr>
          <p:nvPr/>
        </p:nvSpPr>
        <p:spPr>
          <a:xfrm>
            <a:off x="3030026" y="4377727"/>
            <a:ext cx="6282197" cy="1514285"/>
          </a:xfrm>
          <a:prstGeom prst="rect">
            <a:avLst/>
          </a:prstGeom>
        </p:spPr>
        <p:txBody>
          <a:bodyPr vert="horz" lIns="91440" tIns="45720" rIns="91440" bIns="45720" rtlCol="0" anchor="t">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IN" sz="2400" dirty="0">
                <a:latin typeface="Times New Roman" panose="02020603050405020304" pitchFamily="18" charset="0"/>
                <a:cs typeface="Times New Roman" panose="02020603050405020304" pitchFamily="18" charset="0"/>
              </a:rPr>
              <a:t>By</a:t>
            </a:r>
          </a:p>
          <a:p>
            <a:pPr algn="ctr"/>
            <a:r>
              <a:rPr lang="en-IN" sz="2400" dirty="0">
                <a:latin typeface="Times New Roman" panose="02020603050405020304" pitchFamily="18" charset="0"/>
                <a:cs typeface="Times New Roman" panose="02020603050405020304" pitchFamily="18" charset="0"/>
              </a:rPr>
              <a:t>Badam Sandeep Gupta</a:t>
            </a:r>
          </a:p>
          <a:p>
            <a:pPr algn="ctr"/>
            <a:r>
              <a:rPr lang="en-IN" sz="2400" dirty="0">
                <a:latin typeface="Times New Roman" panose="02020603050405020304" pitchFamily="18" charset="0"/>
                <a:cs typeface="Times New Roman" panose="02020603050405020304" pitchFamily="18" charset="0"/>
              </a:rPr>
              <a:t>Data Analyst Intern</a:t>
            </a:r>
          </a:p>
        </p:txBody>
      </p:sp>
    </p:spTree>
    <p:extLst>
      <p:ext uri="{BB962C8B-B14F-4D97-AF65-F5344CB8AC3E}">
        <p14:creationId xmlns:p14="http://schemas.microsoft.com/office/powerpoint/2010/main" val="1950629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1B637-5072-EEFE-7910-0B92CE7B2848}"/>
              </a:ext>
            </a:extLst>
          </p:cNvPr>
          <p:cNvSpPr>
            <a:spLocks noGrp="1"/>
          </p:cNvSpPr>
          <p:nvPr>
            <p:ph type="title"/>
          </p:nvPr>
        </p:nvSpPr>
        <p:spPr>
          <a:xfrm>
            <a:off x="1371600" y="685800"/>
            <a:ext cx="9601200" cy="941522"/>
          </a:xfrm>
        </p:spPr>
        <p:txBody>
          <a:bodyPr/>
          <a:lstStyle/>
          <a:p>
            <a:pPr algn="ctr"/>
            <a:r>
              <a:rPr lang="en-IN" dirty="0">
                <a:latin typeface="Times New Roman" panose="02020603050405020304" pitchFamily="18" charset="0"/>
                <a:cs typeface="Times New Roman" panose="02020603050405020304" pitchFamily="18" charset="0"/>
              </a:rPr>
              <a:t>Trend of Overall FDI </a:t>
            </a:r>
          </a:p>
        </p:txBody>
      </p:sp>
      <p:pic>
        <p:nvPicPr>
          <p:cNvPr id="5" name="Content Placeholder 4">
            <a:extLst>
              <a:ext uri="{FF2B5EF4-FFF2-40B4-BE49-F238E27FC236}">
                <a16:creationId xmlns:a16="http://schemas.microsoft.com/office/drawing/2014/main" id="{1B3F7661-E4F1-0340-6C98-96E8034B88AF}"/>
              </a:ext>
            </a:extLst>
          </p:cNvPr>
          <p:cNvPicPr>
            <a:picLocks noGrp="1" noChangeAspect="1"/>
          </p:cNvPicPr>
          <p:nvPr>
            <p:ph idx="1"/>
          </p:nvPr>
        </p:nvPicPr>
        <p:blipFill rotWithShape="1">
          <a:blip r:embed="rId2"/>
          <a:srcRect b="4177"/>
          <a:stretch/>
        </p:blipFill>
        <p:spPr>
          <a:xfrm>
            <a:off x="2758698" y="1627322"/>
            <a:ext cx="7423687" cy="4544878"/>
          </a:xfrm>
        </p:spPr>
      </p:pic>
    </p:spTree>
    <p:extLst>
      <p:ext uri="{BB962C8B-B14F-4D97-AF65-F5344CB8AC3E}">
        <p14:creationId xmlns:p14="http://schemas.microsoft.com/office/powerpoint/2010/main" val="3002735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496CF-AD4B-F65D-6C63-6CE0BCBB127B}"/>
              </a:ext>
            </a:extLst>
          </p:cNvPr>
          <p:cNvSpPr>
            <a:spLocks noGrp="1"/>
          </p:cNvSpPr>
          <p:nvPr>
            <p:ph type="title"/>
          </p:nvPr>
        </p:nvSpPr>
        <p:spPr>
          <a:xfrm>
            <a:off x="1371600" y="685800"/>
            <a:ext cx="9601200" cy="879529"/>
          </a:xfrm>
        </p:spPr>
        <p:txBody>
          <a:bodyPr/>
          <a:lstStyle/>
          <a:p>
            <a:pPr algn="ctr"/>
            <a:r>
              <a:rPr lang="en-IN" dirty="0">
                <a:latin typeface="Times New Roman" panose="02020603050405020304" pitchFamily="18" charset="0"/>
                <a:cs typeface="Times New Roman" panose="02020603050405020304" pitchFamily="18" charset="0"/>
              </a:rPr>
              <a:t>Top 10 Sectors with max FDI </a:t>
            </a:r>
          </a:p>
        </p:txBody>
      </p:sp>
      <p:pic>
        <p:nvPicPr>
          <p:cNvPr id="5" name="Content Placeholder 4">
            <a:extLst>
              <a:ext uri="{FF2B5EF4-FFF2-40B4-BE49-F238E27FC236}">
                <a16:creationId xmlns:a16="http://schemas.microsoft.com/office/drawing/2014/main" id="{6906213C-8362-89B1-EA3D-713FD8417B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8732" y="1828801"/>
            <a:ext cx="7594170" cy="4343400"/>
          </a:xfrm>
        </p:spPr>
      </p:pic>
    </p:spTree>
    <p:extLst>
      <p:ext uri="{BB962C8B-B14F-4D97-AF65-F5344CB8AC3E}">
        <p14:creationId xmlns:p14="http://schemas.microsoft.com/office/powerpoint/2010/main" val="336513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4529B-0E88-E926-CA1F-C34039945758}"/>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Top 10 Sectors with min FDI </a:t>
            </a:r>
            <a:endParaRPr lang="en-IN" dirty="0"/>
          </a:p>
        </p:txBody>
      </p:sp>
      <p:pic>
        <p:nvPicPr>
          <p:cNvPr id="5" name="Content Placeholder 4">
            <a:extLst>
              <a:ext uri="{FF2B5EF4-FFF2-40B4-BE49-F238E27FC236}">
                <a16:creationId xmlns:a16="http://schemas.microsoft.com/office/drawing/2014/main" id="{CD49AFB6-19AA-F412-4976-356F5474B0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5742" y="1859797"/>
            <a:ext cx="8276095" cy="4312403"/>
          </a:xfrm>
        </p:spPr>
      </p:pic>
    </p:spTree>
    <p:extLst>
      <p:ext uri="{BB962C8B-B14F-4D97-AF65-F5344CB8AC3E}">
        <p14:creationId xmlns:p14="http://schemas.microsoft.com/office/powerpoint/2010/main" val="2518202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07C5D-377D-4C17-FB3B-6B452FE97BA4}"/>
              </a:ext>
            </a:extLst>
          </p:cNvPr>
          <p:cNvSpPr>
            <a:spLocks noGrp="1"/>
          </p:cNvSpPr>
          <p:nvPr>
            <p:ph type="title"/>
          </p:nvPr>
        </p:nvSpPr>
        <p:spPr>
          <a:xfrm>
            <a:off x="1371599" y="588936"/>
            <a:ext cx="10174637" cy="883403"/>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Sectors with high growth in FDI in last 5 years</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85D4A5C-645D-0ADF-405C-A47A9B9B2769}"/>
              </a:ext>
            </a:extLst>
          </p:cNvPr>
          <p:cNvPicPr>
            <a:picLocks noGrp="1" noChangeAspect="1"/>
          </p:cNvPicPr>
          <p:nvPr>
            <p:ph idx="1"/>
          </p:nvPr>
        </p:nvPicPr>
        <p:blipFill rotWithShape="1">
          <a:blip r:embed="rId2"/>
          <a:srcRect b="6624"/>
          <a:stretch/>
        </p:blipFill>
        <p:spPr>
          <a:xfrm>
            <a:off x="2212381" y="1626595"/>
            <a:ext cx="8493071" cy="4642469"/>
          </a:xfrm>
        </p:spPr>
      </p:pic>
    </p:spTree>
    <p:extLst>
      <p:ext uri="{BB962C8B-B14F-4D97-AF65-F5344CB8AC3E}">
        <p14:creationId xmlns:p14="http://schemas.microsoft.com/office/powerpoint/2010/main" val="4108136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3E0B0E-6789-C1F7-F5E7-7C78692DD180}"/>
              </a:ext>
            </a:extLst>
          </p:cNvPr>
          <p:cNvSpPr>
            <a:spLocks noGrp="1"/>
          </p:cNvSpPr>
          <p:nvPr>
            <p:ph type="title"/>
          </p:nvPr>
        </p:nvSpPr>
        <p:spPr>
          <a:xfrm>
            <a:off x="1371600" y="685800"/>
            <a:ext cx="10221132" cy="833034"/>
          </a:xfrm>
        </p:spPr>
        <p:txBody>
          <a:bodyPr>
            <a:normAutofit/>
          </a:bodyPr>
          <a:lstStyle/>
          <a:p>
            <a:pPr algn="ctr"/>
            <a:r>
              <a:rPr lang="en-IN" sz="4000" dirty="0">
                <a:latin typeface="Times New Roman" panose="02020603050405020304" pitchFamily="18" charset="0"/>
                <a:cs typeface="Times New Roman" panose="02020603050405020304" pitchFamily="18" charset="0"/>
              </a:rPr>
              <a:t>Sectors with Low growth on FDI in Last 5 Years</a:t>
            </a:r>
          </a:p>
        </p:txBody>
      </p:sp>
      <p:pic>
        <p:nvPicPr>
          <p:cNvPr id="7" name="Content Placeholder 6">
            <a:extLst>
              <a:ext uri="{FF2B5EF4-FFF2-40B4-BE49-F238E27FC236}">
                <a16:creationId xmlns:a16="http://schemas.microsoft.com/office/drawing/2014/main" id="{8EA47B90-8488-901E-A484-FD40E6DD4F20}"/>
              </a:ext>
            </a:extLst>
          </p:cNvPr>
          <p:cNvPicPr>
            <a:picLocks noGrp="1" noChangeAspect="1"/>
          </p:cNvPicPr>
          <p:nvPr>
            <p:ph idx="1"/>
          </p:nvPr>
        </p:nvPicPr>
        <p:blipFill rotWithShape="1">
          <a:blip r:embed="rId2"/>
          <a:srcRect b="6323"/>
          <a:stretch/>
        </p:blipFill>
        <p:spPr>
          <a:xfrm>
            <a:off x="2566906" y="1681567"/>
            <a:ext cx="7830519" cy="4490634"/>
          </a:xfrm>
        </p:spPr>
      </p:pic>
    </p:spTree>
    <p:extLst>
      <p:ext uri="{BB962C8B-B14F-4D97-AF65-F5344CB8AC3E}">
        <p14:creationId xmlns:p14="http://schemas.microsoft.com/office/powerpoint/2010/main" val="2295390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46C79-EBAD-362B-790D-B057353C16DD}"/>
              </a:ext>
            </a:extLst>
          </p:cNvPr>
          <p:cNvSpPr>
            <a:spLocks noGrp="1"/>
          </p:cNvSpPr>
          <p:nvPr>
            <p:ph type="title"/>
          </p:nvPr>
        </p:nvSpPr>
        <p:spPr>
          <a:xfrm>
            <a:off x="1371600" y="685800"/>
            <a:ext cx="9601200" cy="802037"/>
          </a:xfrm>
        </p:spPr>
        <p:txBody>
          <a:bodyPr/>
          <a:lstStyle/>
          <a:p>
            <a:pPr algn="ctr"/>
            <a:r>
              <a:rPr lang="en-IN" dirty="0">
                <a:latin typeface="Times New Roman" panose="02020603050405020304" pitchFamily="18" charset="0"/>
                <a:cs typeface="Times New Roman" panose="02020603050405020304" pitchFamily="18" charset="0"/>
              </a:rPr>
              <a:t>Sectors having most Variations</a:t>
            </a:r>
          </a:p>
        </p:txBody>
      </p:sp>
      <p:pic>
        <p:nvPicPr>
          <p:cNvPr id="5" name="Content Placeholder 4">
            <a:extLst>
              <a:ext uri="{FF2B5EF4-FFF2-40B4-BE49-F238E27FC236}">
                <a16:creationId xmlns:a16="http://schemas.microsoft.com/office/drawing/2014/main" id="{4C7A6CAA-25D6-6DAC-E701-2CCAB3E287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5737" y="1487837"/>
            <a:ext cx="9317063" cy="4684363"/>
          </a:xfrm>
        </p:spPr>
      </p:pic>
    </p:spTree>
    <p:extLst>
      <p:ext uri="{BB962C8B-B14F-4D97-AF65-F5344CB8AC3E}">
        <p14:creationId xmlns:p14="http://schemas.microsoft.com/office/powerpoint/2010/main" val="1987178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8F1F6-1F7A-DC6E-1B16-3A3482B70C42}"/>
              </a:ext>
            </a:extLst>
          </p:cNvPr>
          <p:cNvSpPr>
            <a:spLocks noGrp="1"/>
          </p:cNvSpPr>
          <p:nvPr>
            <p:ph type="title"/>
          </p:nvPr>
        </p:nvSpPr>
        <p:spPr>
          <a:xfrm>
            <a:off x="1371600" y="685800"/>
            <a:ext cx="9601200" cy="786539"/>
          </a:xfrm>
        </p:spPr>
        <p:txBody>
          <a:bodyPr/>
          <a:lstStyle/>
          <a:p>
            <a:pPr algn="ctr"/>
            <a:r>
              <a:rPr lang="en-IN" dirty="0">
                <a:latin typeface="Times New Roman" panose="02020603050405020304" pitchFamily="18" charset="0"/>
                <a:cs typeface="Times New Roman" panose="02020603050405020304" pitchFamily="18" charset="0"/>
              </a:rPr>
              <a:t>Forecast</a:t>
            </a:r>
          </a:p>
        </p:txBody>
      </p:sp>
      <p:pic>
        <p:nvPicPr>
          <p:cNvPr id="5" name="Content Placeholder 4">
            <a:extLst>
              <a:ext uri="{FF2B5EF4-FFF2-40B4-BE49-F238E27FC236}">
                <a16:creationId xmlns:a16="http://schemas.microsoft.com/office/drawing/2014/main" id="{F65D9E73-B12F-58A0-4A3C-18EDCB2D68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24746" y="1472339"/>
            <a:ext cx="8418163" cy="4699861"/>
          </a:xfrm>
        </p:spPr>
      </p:pic>
    </p:spTree>
    <p:extLst>
      <p:ext uri="{BB962C8B-B14F-4D97-AF65-F5344CB8AC3E}">
        <p14:creationId xmlns:p14="http://schemas.microsoft.com/office/powerpoint/2010/main" val="902246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ED4B-F3B7-A7F8-991F-592DE217B11D}"/>
              </a:ext>
            </a:extLst>
          </p:cNvPr>
          <p:cNvSpPr>
            <a:spLocks noGrp="1"/>
          </p:cNvSpPr>
          <p:nvPr>
            <p:ph type="title"/>
          </p:nvPr>
        </p:nvSpPr>
        <p:spPr>
          <a:xfrm>
            <a:off x="1371600" y="685800"/>
            <a:ext cx="9601200" cy="647054"/>
          </a:xfrm>
        </p:spPr>
        <p:txBody>
          <a:bodyPr>
            <a:normAutofit/>
          </a:bodyPr>
          <a:lstStyle/>
          <a:p>
            <a:pPr algn="ctr"/>
            <a:r>
              <a:rPr lang="en-IN" sz="4000" dirty="0">
                <a:latin typeface="Times New Roman" panose="02020603050405020304" pitchFamily="18" charset="0"/>
                <a:cs typeface="Times New Roman" panose="02020603050405020304" pitchFamily="18" charset="0"/>
              </a:rPr>
              <a:t>Findings</a:t>
            </a:r>
          </a:p>
        </p:txBody>
      </p:sp>
      <p:sp>
        <p:nvSpPr>
          <p:cNvPr id="3" name="Content Placeholder 2">
            <a:extLst>
              <a:ext uri="{FF2B5EF4-FFF2-40B4-BE49-F238E27FC236}">
                <a16:creationId xmlns:a16="http://schemas.microsoft.com/office/drawing/2014/main" id="{56869927-30B5-BB23-B23F-1FCDF01C9CB3}"/>
              </a:ext>
            </a:extLst>
          </p:cNvPr>
          <p:cNvSpPr>
            <a:spLocks noGrp="1"/>
          </p:cNvSpPr>
          <p:nvPr>
            <p:ph idx="1"/>
          </p:nvPr>
        </p:nvSpPr>
        <p:spPr>
          <a:xfrm>
            <a:off x="1371599" y="1565329"/>
            <a:ext cx="10236631" cy="4773477"/>
          </a:xfrm>
        </p:spPr>
        <p:txBody>
          <a:bodyPr>
            <a:normAutofit fontScale="92500" lnSpcReduction="10000"/>
          </a:bodyPr>
          <a:lstStyle/>
          <a:p>
            <a:pPr>
              <a:lnSpc>
                <a:spcPct val="110000"/>
              </a:lnSpc>
              <a:buFont typeface="Wingdings" panose="05000000000000000000" pitchFamily="2" charset="2"/>
              <a:buChar char="Ø"/>
            </a:pPr>
            <a:r>
              <a:rPr lang="en-US" sz="2400" dirty="0"/>
              <a:t>The proportion of FDI in Service sector is the highest among different sectors.</a:t>
            </a:r>
          </a:p>
          <a:p>
            <a:pPr>
              <a:lnSpc>
                <a:spcPct val="110000"/>
              </a:lnSpc>
              <a:buFont typeface="Wingdings" panose="05000000000000000000" pitchFamily="2" charset="2"/>
              <a:buChar char="Ø"/>
            </a:pPr>
            <a:r>
              <a:rPr lang="en-US" sz="2400" dirty="0"/>
              <a:t>Finally, I observed that linear trend fits well with the distribution of the data as it was showing a positive trend. The actual forecast indicator R value is 0.79 and the estimated forecast indicator R value is 1, which shows it is close to 1 of the estimated forecast indicator. </a:t>
            </a:r>
          </a:p>
          <a:p>
            <a:pPr>
              <a:lnSpc>
                <a:spcPct val="110000"/>
              </a:lnSpc>
              <a:buFont typeface="Wingdings" panose="05000000000000000000" pitchFamily="2" charset="2"/>
              <a:buChar char="Ø"/>
            </a:pPr>
            <a:r>
              <a:rPr lang="en-US" sz="2400" dirty="0"/>
              <a:t>The P - value is less than 0.0001 for both estimated and actual forecast which shows that the model indicates the statistical significance.</a:t>
            </a:r>
          </a:p>
          <a:p>
            <a:pPr>
              <a:lnSpc>
                <a:spcPct val="110000"/>
              </a:lnSpc>
              <a:buFont typeface="Wingdings" panose="05000000000000000000" pitchFamily="2" charset="2"/>
              <a:buChar char="Ø"/>
            </a:pPr>
            <a:r>
              <a:rPr lang="en-US" sz="2400" dirty="0"/>
              <a:t>So, according to forecasting trend-line, the model predicted the values for 2016, 2017 and 2018 financial years.</a:t>
            </a:r>
          </a:p>
          <a:p>
            <a:pPr>
              <a:lnSpc>
                <a:spcPct val="110000"/>
              </a:lnSpc>
              <a:buFont typeface="Wingdings" panose="05000000000000000000" pitchFamily="2" charset="2"/>
              <a:buChar char="Ø"/>
            </a:pPr>
            <a:r>
              <a:rPr lang="en-US" sz="2400" dirty="0"/>
              <a:t>For 2016, 2017 and 2018 it is estimated to be 39009, 41517 and 44025   million USD</a:t>
            </a:r>
          </a:p>
          <a:p>
            <a:endParaRPr lang="en-IN" dirty="0"/>
          </a:p>
        </p:txBody>
      </p:sp>
    </p:spTree>
    <p:extLst>
      <p:ext uri="{BB962C8B-B14F-4D97-AF65-F5344CB8AC3E}">
        <p14:creationId xmlns:p14="http://schemas.microsoft.com/office/powerpoint/2010/main" val="1939855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9FDF1-4A21-93AD-E0AC-B6612E1B663D}"/>
              </a:ext>
            </a:extLst>
          </p:cNvPr>
          <p:cNvSpPr>
            <a:spLocks noGrp="1"/>
          </p:cNvSpPr>
          <p:nvPr>
            <p:ph type="title"/>
          </p:nvPr>
        </p:nvSpPr>
        <p:spPr>
          <a:xfrm>
            <a:off x="1371600" y="685800"/>
            <a:ext cx="9601200" cy="724546"/>
          </a:xfrm>
        </p:spPr>
        <p:txBody>
          <a:bodyPr/>
          <a:lstStyle/>
          <a:p>
            <a:pPr algn="ctr"/>
            <a:r>
              <a:rPr lang="en-IN" dirty="0">
                <a:latin typeface="Times New Roman" panose="02020603050405020304" pitchFamily="18" charset="0"/>
                <a:cs typeface="Times New Roman" panose="02020603050405020304" pitchFamily="18" charset="0"/>
              </a:rPr>
              <a:t>Clusters for different sectors</a:t>
            </a:r>
          </a:p>
        </p:txBody>
      </p:sp>
      <p:pic>
        <p:nvPicPr>
          <p:cNvPr id="4" name="Content Placeholder 3">
            <a:extLst>
              <a:ext uri="{FF2B5EF4-FFF2-40B4-BE49-F238E27FC236}">
                <a16:creationId xmlns:a16="http://schemas.microsoft.com/office/drawing/2014/main" id="{3C42C1F1-059B-E4D7-341E-B8E0E937F0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1174" y="1762286"/>
            <a:ext cx="6571280" cy="4409914"/>
          </a:xfrm>
        </p:spPr>
      </p:pic>
    </p:spTree>
    <p:extLst>
      <p:ext uri="{BB962C8B-B14F-4D97-AF65-F5344CB8AC3E}">
        <p14:creationId xmlns:p14="http://schemas.microsoft.com/office/powerpoint/2010/main" val="1039292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2141911-79F7-B652-7508-087EB1C4C8F8}"/>
              </a:ext>
            </a:extLst>
          </p:cNvPr>
          <p:cNvSpPr>
            <a:spLocks noGrp="1"/>
          </p:cNvSpPr>
          <p:nvPr>
            <p:ph type="title"/>
          </p:nvPr>
        </p:nvSpPr>
        <p:spPr>
          <a:xfrm>
            <a:off x="1371600" y="685800"/>
            <a:ext cx="9601200" cy="740044"/>
          </a:xfrm>
        </p:spPr>
        <p:txBody>
          <a:bodyPr/>
          <a:lstStyle/>
          <a:p>
            <a:pPr algn="ctr"/>
            <a:r>
              <a:rPr lang="en-IN" dirty="0">
                <a:latin typeface="Times New Roman" panose="02020603050405020304" pitchFamily="18" charset="0"/>
                <a:cs typeface="Times New Roman" panose="02020603050405020304" pitchFamily="18" charset="0"/>
              </a:rPr>
              <a:t>Clusters</a:t>
            </a:r>
          </a:p>
        </p:txBody>
      </p:sp>
      <p:sp>
        <p:nvSpPr>
          <p:cNvPr id="10" name="Content Placeholder 9">
            <a:extLst>
              <a:ext uri="{FF2B5EF4-FFF2-40B4-BE49-F238E27FC236}">
                <a16:creationId xmlns:a16="http://schemas.microsoft.com/office/drawing/2014/main" id="{04F41FCC-6A92-5B8F-9D5D-782679A71184}"/>
              </a:ext>
            </a:extLst>
          </p:cNvPr>
          <p:cNvSpPr>
            <a:spLocks noGrp="1"/>
          </p:cNvSpPr>
          <p:nvPr>
            <p:ph idx="1"/>
          </p:nvPr>
        </p:nvSpPr>
        <p:spPr>
          <a:xfrm>
            <a:off x="1371599" y="1642820"/>
            <a:ext cx="10081647" cy="4224580"/>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clusters shows the grouping of different sectors having same range of FDI, which showcase the linear relationship between different features such as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Cluster 1 includes sectors with FDI less than 2k million USD.</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Cluster 2 includes sectors (Metallurgical Industries, Miscellaneous Industries, Hotel &amp; Tourism and Construction (Infrastructure) activities.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Cluster 5 includes sectors (Computer Software and Hardware, Telecommunications and Construction development) with FDI having the investment within the  range of 23k -24k million USD.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24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8CF52B-C960-9AD8-53F5-B3A80FBAE606}"/>
              </a:ext>
            </a:extLst>
          </p:cNvPr>
          <p:cNvSpPr>
            <a:spLocks noGrp="1"/>
          </p:cNvSpPr>
          <p:nvPr>
            <p:ph sz="half" idx="1"/>
          </p:nvPr>
        </p:nvSpPr>
        <p:spPr>
          <a:xfrm>
            <a:off x="1371600" y="1627322"/>
            <a:ext cx="5008564" cy="4757979"/>
          </a:xfrm>
        </p:spPr>
        <p:txBody>
          <a:bodyPr>
            <a:normAutofit/>
          </a:bodyPr>
          <a:lstStyle/>
          <a:p>
            <a:pPr marL="0" indent="0">
              <a:buNone/>
            </a:pPr>
            <a:r>
              <a:rPr lang="en-IN" sz="2600" dirty="0">
                <a:latin typeface="Times New Roman" panose="02020603050405020304" pitchFamily="18" charset="0"/>
                <a:cs typeface="Times New Roman" panose="02020603050405020304" pitchFamily="18" charset="0"/>
              </a:rPr>
              <a:t>Project 1 – FDI Analysis</a:t>
            </a:r>
          </a:p>
          <a:p>
            <a:pPr marL="1069975" indent="-5715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Introduction</a:t>
            </a:r>
          </a:p>
          <a:p>
            <a:pPr marL="1069975" indent="-571500" algn="l">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Problem Statement</a:t>
            </a:r>
          </a:p>
          <a:p>
            <a:pPr marL="1069975" indent="-571500" algn="l">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Objective</a:t>
            </a:r>
          </a:p>
          <a:p>
            <a:pPr marL="1069975" indent="-571500" algn="l">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Methodology</a:t>
            </a:r>
          </a:p>
          <a:p>
            <a:pPr marL="1069975" indent="-571500" algn="l">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Insights</a:t>
            </a:r>
            <a:endParaRPr lang="en-IN" sz="2000" dirty="0">
              <a:latin typeface="Times New Roman" panose="02020603050405020304" pitchFamily="18" charset="0"/>
              <a:cs typeface="Times New Roman" panose="02020603050405020304" pitchFamily="18" charset="0"/>
            </a:endParaRPr>
          </a:p>
          <a:p>
            <a:pPr marL="1069975" indent="-571500" algn="l">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KPIs &amp; Dashboard</a:t>
            </a:r>
          </a:p>
          <a:p>
            <a:pPr marL="1069975" indent="-571500" algn="l">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Findings</a:t>
            </a:r>
          </a:p>
          <a:p>
            <a:pPr marL="1069975" indent="-571500" algn="l">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Conclusion</a:t>
            </a:r>
          </a:p>
          <a:p>
            <a:endParaRPr lang="en-IN" dirty="0"/>
          </a:p>
        </p:txBody>
      </p:sp>
      <p:sp>
        <p:nvSpPr>
          <p:cNvPr id="4" name="Text Placeholder 3">
            <a:extLst>
              <a:ext uri="{FF2B5EF4-FFF2-40B4-BE49-F238E27FC236}">
                <a16:creationId xmlns:a16="http://schemas.microsoft.com/office/drawing/2014/main" id="{FB6D38BA-76BA-4C0F-5EB5-74259D837538}"/>
              </a:ext>
            </a:extLst>
          </p:cNvPr>
          <p:cNvSpPr>
            <a:spLocks noGrp="1"/>
          </p:cNvSpPr>
          <p:nvPr>
            <p:ph sz="half" idx="2"/>
          </p:nvPr>
        </p:nvSpPr>
        <p:spPr/>
        <p:txBody>
          <a:bodyPr>
            <a:normAutofit/>
          </a:bodyPr>
          <a:lstStyle/>
          <a:p>
            <a:pPr marL="1069975" indent="-571500" algn="l">
              <a:buFont typeface="Wingdings" panose="05000000000000000000" pitchFamily="2" charset="2"/>
              <a:buChar char="Ø"/>
            </a:pPr>
            <a:endParaRPr lang="en-IN" sz="3100" dirty="0">
              <a:latin typeface="Times New Roman" panose="02020603050405020304" pitchFamily="18" charset="0"/>
              <a:cs typeface="Times New Roman" panose="02020603050405020304" pitchFamily="18" charset="0"/>
            </a:endParaRPr>
          </a:p>
          <a:p>
            <a:pPr marL="1069975" indent="-571500" algn="l">
              <a:buFont typeface="Wingdings" panose="05000000000000000000" pitchFamily="2" charset="2"/>
              <a:buChar char="Ø"/>
            </a:pPr>
            <a:endParaRPr lang="en-IN" sz="31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AA96CDE5-2C69-EAC5-3D95-AE552509424A}"/>
              </a:ext>
            </a:extLst>
          </p:cNvPr>
          <p:cNvSpPr>
            <a:spLocks noGrp="1"/>
          </p:cNvSpPr>
          <p:nvPr>
            <p:ph type="body" sz="quarter" idx="4294967295"/>
          </p:nvPr>
        </p:nvSpPr>
        <p:spPr>
          <a:xfrm>
            <a:off x="6380164" y="1627323"/>
            <a:ext cx="5476040" cy="4548750"/>
          </a:xfrm>
        </p:spPr>
        <p:txBody>
          <a:bodyPr/>
          <a:lstStyle/>
          <a:p>
            <a:pPr marL="0" indent="0">
              <a:buNone/>
            </a:pPr>
            <a:r>
              <a:rPr lang="en-IN" sz="2600" dirty="0">
                <a:latin typeface="Times New Roman" panose="02020603050405020304" pitchFamily="18" charset="0"/>
                <a:cs typeface="Times New Roman" panose="02020603050405020304" pitchFamily="18" charset="0"/>
              </a:rPr>
              <a:t>Project 2 – Attrition Data Analysis</a:t>
            </a:r>
          </a:p>
          <a:p>
            <a:pPr marL="1069975" indent="-5715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Introduction</a:t>
            </a:r>
          </a:p>
          <a:p>
            <a:pPr marL="1069975" indent="-571500" algn="l">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Problem Statement</a:t>
            </a:r>
          </a:p>
          <a:p>
            <a:pPr marL="1069975" indent="-571500" algn="l">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Objective</a:t>
            </a:r>
          </a:p>
          <a:p>
            <a:pPr marL="1069975" indent="-571500" algn="l">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Methodology</a:t>
            </a:r>
          </a:p>
          <a:p>
            <a:pPr marL="1069975" indent="-571500" algn="l">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Insights</a:t>
            </a:r>
            <a:endParaRPr lang="en-IN" sz="2000" dirty="0">
              <a:latin typeface="Times New Roman" panose="02020603050405020304" pitchFamily="18" charset="0"/>
              <a:cs typeface="Times New Roman" panose="02020603050405020304" pitchFamily="18" charset="0"/>
            </a:endParaRPr>
          </a:p>
          <a:p>
            <a:pPr marL="1069975" indent="-571500" algn="l">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KPIs &amp; Dashboard</a:t>
            </a:r>
          </a:p>
          <a:p>
            <a:pPr marL="1069975" indent="-571500" algn="l">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Findings</a:t>
            </a:r>
          </a:p>
          <a:p>
            <a:pPr marL="1069975" indent="-571500" algn="l">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Conclusion</a:t>
            </a:r>
          </a:p>
          <a:p>
            <a:pPr marL="766762" indent="-342900">
              <a:buFont typeface="Wingdings" panose="05000000000000000000" pitchFamily="2" charset="2"/>
              <a:buChar char="Ø"/>
            </a:pPr>
            <a:endParaRPr lang="en-IN" dirty="0"/>
          </a:p>
        </p:txBody>
      </p:sp>
      <p:sp>
        <p:nvSpPr>
          <p:cNvPr id="6" name="Text Placeholder 3">
            <a:extLst>
              <a:ext uri="{FF2B5EF4-FFF2-40B4-BE49-F238E27FC236}">
                <a16:creationId xmlns:a16="http://schemas.microsoft.com/office/drawing/2014/main" id="{EBA590C7-C1D4-EB2A-F40B-61186DA83678}"/>
              </a:ext>
            </a:extLst>
          </p:cNvPr>
          <p:cNvSpPr txBox="1">
            <a:spLocks/>
          </p:cNvSpPr>
          <p:nvPr/>
        </p:nvSpPr>
        <p:spPr>
          <a:xfrm>
            <a:off x="2126294" y="681927"/>
            <a:ext cx="9063482" cy="759415"/>
          </a:xfrm>
          <a:prstGeom prst="rect">
            <a:avLst/>
          </a:prstGeom>
        </p:spPr>
        <p:txBody>
          <a:bodyPr vert="horz" lIns="91440" tIns="45720" rIns="91440" bIns="45720" rtlCol="0">
            <a:normAutofit fontScale="62500" lnSpcReduction="20000"/>
          </a:bodyPr>
          <a:lstStyle>
            <a:lvl1pPr marL="0" indent="0" algn="r" defTabSz="914400" rtl="0" eaLnBrk="1" latinLnBrk="0" hangingPunct="1">
              <a:lnSpc>
                <a:spcPct val="112000"/>
              </a:lnSpc>
              <a:spcBef>
                <a:spcPts val="0"/>
              </a:spcBef>
              <a:spcAft>
                <a:spcPts val="0"/>
              </a:spcAft>
              <a:buFont typeface="Franklin Gothic Book" panose="020B0503020102020204" pitchFamily="34" charset="0"/>
              <a:buNone/>
              <a:defRPr sz="240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1">
                    <a:tint val="75000"/>
                  </a:schemeClr>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1">
                    <a:tint val="75000"/>
                  </a:schemeClr>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1">
                    <a:tint val="75000"/>
                  </a:schemeClr>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1">
                    <a:tint val="75000"/>
                  </a:schemeClr>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1">
                    <a:tint val="75000"/>
                  </a:schemeClr>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1">
                    <a:tint val="75000"/>
                  </a:schemeClr>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1">
                    <a:tint val="75000"/>
                  </a:schemeClr>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1">
                    <a:tint val="75000"/>
                  </a:schemeClr>
                </a:solidFill>
                <a:latin typeface="+mn-lt"/>
                <a:ea typeface="+mn-ea"/>
                <a:cs typeface="+mn-cs"/>
              </a:defRPr>
            </a:lvl9pPr>
          </a:lstStyle>
          <a:p>
            <a:pPr algn="ctr"/>
            <a:r>
              <a:rPr lang="en-IN" sz="7200" dirty="0">
                <a:latin typeface="Times New Roman" panose="02020603050405020304" pitchFamily="18" charset="0"/>
                <a:cs typeface="Times New Roman" panose="02020603050405020304" pitchFamily="18" charset="0"/>
              </a:rPr>
              <a:t>Table of Contents</a:t>
            </a:r>
          </a:p>
        </p:txBody>
      </p:sp>
    </p:spTree>
    <p:extLst>
      <p:ext uri="{BB962C8B-B14F-4D97-AF65-F5344CB8AC3E}">
        <p14:creationId xmlns:p14="http://schemas.microsoft.com/office/powerpoint/2010/main" val="4181131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49B8F-9F02-D23B-ECFF-60AD01022DDB}"/>
              </a:ext>
            </a:extLst>
          </p:cNvPr>
          <p:cNvSpPr>
            <a:spLocks noGrp="1"/>
          </p:cNvSpPr>
          <p:nvPr>
            <p:ph type="title"/>
          </p:nvPr>
        </p:nvSpPr>
        <p:spPr>
          <a:xfrm>
            <a:off x="1371600" y="685800"/>
            <a:ext cx="9601200" cy="693549"/>
          </a:xfrm>
        </p:spPr>
        <p:txBody>
          <a:bodyPr/>
          <a:lstStyle/>
          <a:p>
            <a:pPr algn="ctr"/>
            <a:r>
              <a:rPr lang="en-IN" dirty="0">
                <a:latin typeface="Times New Roman" panose="02020603050405020304" pitchFamily="18" charset="0"/>
                <a:cs typeface="Times New Roman" panose="02020603050405020304" pitchFamily="18" charset="0"/>
              </a:rPr>
              <a:t>Dashboard-1</a:t>
            </a:r>
          </a:p>
        </p:txBody>
      </p:sp>
      <p:pic>
        <p:nvPicPr>
          <p:cNvPr id="4" name="Content Placeholder 7">
            <a:extLst>
              <a:ext uri="{FF2B5EF4-FFF2-40B4-BE49-F238E27FC236}">
                <a16:creationId xmlns:a16="http://schemas.microsoft.com/office/drawing/2014/main" id="{04B9F159-7606-7483-BAE5-A0FE65EBBA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4298" y="1379349"/>
            <a:ext cx="8976102" cy="4792851"/>
          </a:xfrm>
        </p:spPr>
      </p:pic>
    </p:spTree>
    <p:extLst>
      <p:ext uri="{BB962C8B-B14F-4D97-AF65-F5344CB8AC3E}">
        <p14:creationId xmlns:p14="http://schemas.microsoft.com/office/powerpoint/2010/main" val="2507991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89BD-0161-BD09-ED5F-A0F00EBBF91B}"/>
              </a:ext>
            </a:extLst>
          </p:cNvPr>
          <p:cNvSpPr>
            <a:spLocks noGrp="1"/>
          </p:cNvSpPr>
          <p:nvPr>
            <p:ph type="title"/>
          </p:nvPr>
        </p:nvSpPr>
        <p:spPr>
          <a:xfrm>
            <a:off x="1371600" y="685800"/>
            <a:ext cx="9601200" cy="693549"/>
          </a:xfrm>
        </p:spPr>
        <p:txBody>
          <a:bodyPr/>
          <a:lstStyle/>
          <a:p>
            <a:pPr algn="ctr"/>
            <a:r>
              <a:rPr lang="en-IN" dirty="0">
                <a:latin typeface="Times New Roman" panose="02020603050405020304" pitchFamily="18" charset="0"/>
                <a:cs typeface="Times New Roman" panose="02020603050405020304" pitchFamily="18" charset="0"/>
              </a:rPr>
              <a:t>Dashboard-2</a:t>
            </a:r>
          </a:p>
        </p:txBody>
      </p:sp>
      <p:pic>
        <p:nvPicPr>
          <p:cNvPr id="4" name="Content Placeholder 4">
            <a:extLst>
              <a:ext uri="{FF2B5EF4-FFF2-40B4-BE49-F238E27FC236}">
                <a16:creationId xmlns:a16="http://schemas.microsoft.com/office/drawing/2014/main" id="{4D3FE7CE-4283-F99C-6D5C-5BAB12330E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2306" y="1379349"/>
            <a:ext cx="9038094" cy="4912963"/>
          </a:xfrm>
        </p:spPr>
      </p:pic>
    </p:spTree>
    <p:extLst>
      <p:ext uri="{BB962C8B-B14F-4D97-AF65-F5344CB8AC3E}">
        <p14:creationId xmlns:p14="http://schemas.microsoft.com/office/powerpoint/2010/main" val="1451259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715A8-1F19-F6F4-7E19-184DA87767AB}"/>
              </a:ext>
            </a:extLst>
          </p:cNvPr>
          <p:cNvSpPr>
            <a:spLocks noGrp="1"/>
          </p:cNvSpPr>
          <p:nvPr>
            <p:ph type="title"/>
          </p:nvPr>
        </p:nvSpPr>
        <p:spPr>
          <a:xfrm>
            <a:off x="1371600" y="685800"/>
            <a:ext cx="9601200" cy="709047"/>
          </a:xfrm>
        </p:spPr>
        <p:txBody>
          <a:bodyPr/>
          <a:lstStyle/>
          <a:p>
            <a:pPr algn="ctr"/>
            <a:r>
              <a:rPr lang="en-IN" dirty="0">
                <a:latin typeface="Times New Roman" panose="02020603050405020304" pitchFamily="18" charset="0"/>
                <a:cs typeface="Times New Roman" panose="02020603050405020304" pitchFamily="18" charset="0"/>
              </a:rPr>
              <a:t>Findings</a:t>
            </a:r>
          </a:p>
        </p:txBody>
      </p:sp>
      <p:sp>
        <p:nvSpPr>
          <p:cNvPr id="3" name="Content Placeholder 2">
            <a:extLst>
              <a:ext uri="{FF2B5EF4-FFF2-40B4-BE49-F238E27FC236}">
                <a16:creationId xmlns:a16="http://schemas.microsoft.com/office/drawing/2014/main" id="{E79AED02-57E5-303C-4DAA-246AE98EB801}"/>
              </a:ext>
            </a:extLst>
          </p:cNvPr>
          <p:cNvSpPr>
            <a:spLocks noGrp="1"/>
          </p:cNvSpPr>
          <p:nvPr>
            <p:ph idx="1"/>
          </p:nvPr>
        </p:nvSpPr>
        <p:spPr>
          <a:xfrm>
            <a:off x="1371600" y="1394847"/>
            <a:ext cx="9911166" cy="4974956"/>
          </a:xfrm>
        </p:spPr>
        <p:txBody>
          <a:bodyPr>
            <a:normAutofit lnSpcReduction="10000"/>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case of sectors with maximum FDI, the service sector ranks the highest followed by the computer software and hardware and in case of sectors with minimum FDI, the coal production ranks the lowest.</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case of sectors with high FDI in last 5 years (2012-2016), the service sector still have the top spot.</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case of sectors with low FDI in last 5 years (2012-2016), photographic raw film and paper have the lowest spot.</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FDI over the years from 2000 to 2016 shows a positive trend even though there is a drop in 2010 and 2012.</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FDI is increasing since 2012.</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Service sector, followed by computer software and hardware, and construction development, has the most variations.</a:t>
            </a:r>
          </a:p>
          <a:p>
            <a:endParaRPr lang="en-IN" dirty="0"/>
          </a:p>
        </p:txBody>
      </p:sp>
    </p:spTree>
    <p:extLst>
      <p:ext uri="{BB962C8B-B14F-4D97-AF65-F5344CB8AC3E}">
        <p14:creationId xmlns:p14="http://schemas.microsoft.com/office/powerpoint/2010/main" val="15195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AFE0E-CF43-E3F1-D8D0-84ACCFBA46F0}"/>
              </a:ext>
            </a:extLst>
          </p:cNvPr>
          <p:cNvSpPr>
            <a:spLocks noGrp="1"/>
          </p:cNvSpPr>
          <p:nvPr>
            <p:ph type="title"/>
          </p:nvPr>
        </p:nvSpPr>
        <p:spPr>
          <a:xfrm>
            <a:off x="1371600" y="685800"/>
            <a:ext cx="9601200" cy="755542"/>
          </a:xfrm>
        </p:spPr>
        <p:txBody>
          <a:bodyPr/>
          <a:lstStyle/>
          <a:p>
            <a:pPr algn="ctr"/>
            <a:r>
              <a:rPr lang="en-US" sz="4400" dirty="0">
                <a:latin typeface="Times New Roman" panose="02020603050405020304" pitchFamily="18" charset="0"/>
                <a:cs typeface="Times New Roman" panose="02020603050405020304" pitchFamily="18" charset="0"/>
              </a:rPr>
              <a:t>Insights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3E11C1-5186-80BE-44E4-CBCB11F9B85F}"/>
              </a:ext>
            </a:extLst>
          </p:cNvPr>
          <p:cNvSpPr>
            <a:spLocks noGrp="1"/>
          </p:cNvSpPr>
          <p:nvPr>
            <p:ph idx="1"/>
          </p:nvPr>
        </p:nvSpPr>
        <p:spPr>
          <a:xfrm>
            <a:off x="1371599" y="1441342"/>
            <a:ext cx="10345119" cy="4730858"/>
          </a:xfrm>
        </p:spPr>
        <p:txBody>
          <a:bodyPr>
            <a:normAutofit/>
          </a:bodyPr>
          <a:lstStyle/>
          <a:p>
            <a:pPr lvl="0" rtl="0">
              <a:lnSpc>
                <a:spcPct val="120000"/>
              </a:lnSpc>
              <a:spcBef>
                <a:spcPts val="0"/>
              </a:spcBef>
              <a:spcAft>
                <a:spcPts val="0"/>
              </a:spcAft>
              <a:buClr>
                <a:schemeClr val="dk2"/>
              </a:buClr>
              <a:buSzPts val="2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From the Tableau dashboard observations  and jupyter notebook bar graphs we can observe that every financial year all sectors are trying to invest its best.</a:t>
            </a:r>
          </a:p>
          <a:p>
            <a:pPr lvl="0" rtl="0">
              <a:lnSpc>
                <a:spcPct val="120000"/>
              </a:lnSpc>
              <a:spcBef>
                <a:spcPts val="1000"/>
              </a:spcBef>
              <a:spcAft>
                <a:spcPts val="0"/>
              </a:spcAft>
              <a:buClr>
                <a:schemeClr val="dk2"/>
              </a:buClr>
              <a:buSzPts val="2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 some sectors are investing high amount and some sectors investing low amount and some sectors are having zero investment during the financial years.</a:t>
            </a:r>
          </a:p>
          <a:p>
            <a:pPr lvl="0" rtl="0">
              <a:lnSpc>
                <a:spcPct val="120000"/>
              </a:lnSpc>
              <a:spcBef>
                <a:spcPts val="1000"/>
              </a:spcBef>
              <a:spcAft>
                <a:spcPts val="0"/>
              </a:spcAft>
              <a:buClr>
                <a:schemeClr val="dk2"/>
              </a:buClr>
              <a:buSzPts val="2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Services sector(E.g. Banking &amp; Insurance, etc.)and Computer Software&amp; Hardware Components &amp;Some sectors</a:t>
            </a:r>
            <a:r>
              <a:rPr lang="en-US" dirty="0">
                <a:latin typeface="Times New Roman" panose="02020603050405020304" pitchFamily="18" charset="0"/>
                <a:cs typeface="Times New Roman" panose="02020603050405020304" pitchFamily="18" charset="0"/>
              </a:rPr>
              <a:t> are trying to invest more amount than remaining sectors.</a:t>
            </a:r>
            <a:endParaRPr lang="en-US" b="1" dirty="0">
              <a:latin typeface="Times New Roman" panose="02020603050405020304" pitchFamily="18" charset="0"/>
              <a:cs typeface="Times New Roman" panose="02020603050405020304" pitchFamily="18" charset="0"/>
            </a:endParaRPr>
          </a:p>
          <a:p>
            <a:pPr lvl="0" rtl="0">
              <a:lnSpc>
                <a:spcPct val="120000"/>
              </a:lnSpc>
              <a:spcBef>
                <a:spcPts val="1000"/>
              </a:spcBef>
              <a:spcAft>
                <a:spcPts val="0"/>
              </a:spcAft>
              <a:buClr>
                <a:schemeClr val="dk2"/>
              </a:buClr>
              <a:buSzPts val="2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Some </a:t>
            </a:r>
            <a:r>
              <a:rPr lang="en-US" b="1" dirty="0">
                <a:latin typeface="Times New Roman" panose="02020603050405020304" pitchFamily="18" charset="0"/>
                <a:cs typeface="Times New Roman" panose="02020603050405020304" pitchFamily="18" charset="0"/>
              </a:rPr>
              <a:t>Sectors</a:t>
            </a:r>
            <a:r>
              <a:rPr lang="en-US" dirty="0">
                <a:latin typeface="Times New Roman" panose="02020603050405020304" pitchFamily="18" charset="0"/>
                <a:cs typeface="Times New Roman" panose="02020603050405020304" pitchFamily="18" charset="0"/>
              </a:rPr>
              <a:t> are Investing Every </a:t>
            </a:r>
            <a:r>
              <a:rPr lang="en-US" b="1" dirty="0">
                <a:latin typeface="Times New Roman" panose="02020603050405020304" pitchFamily="18" charset="0"/>
                <a:cs typeface="Times New Roman" panose="02020603050405020304" pitchFamily="18" charset="0"/>
              </a:rPr>
              <a:t>Financial  Year </a:t>
            </a:r>
            <a:r>
              <a:rPr lang="en-US" dirty="0">
                <a:latin typeface="Times New Roman" panose="02020603050405020304" pitchFamily="18" charset="0"/>
                <a:cs typeface="Times New Roman" panose="02020603050405020304" pitchFamily="18" charset="0"/>
              </a:rPr>
              <a:t>like the trend changes but investing in every </a:t>
            </a:r>
            <a:r>
              <a:rPr lang="en-US" b="1" dirty="0">
                <a:latin typeface="Times New Roman" panose="02020603050405020304" pitchFamily="18" charset="0"/>
                <a:cs typeface="Times New Roman" panose="02020603050405020304" pitchFamily="18" charset="0"/>
              </a:rPr>
              <a:t>Financial Year.</a:t>
            </a:r>
            <a:endParaRPr lang="en-US" dirty="0">
              <a:latin typeface="Times New Roman" panose="02020603050405020304" pitchFamily="18" charset="0"/>
              <a:cs typeface="Times New Roman" panose="02020603050405020304" pitchFamily="18" charset="0"/>
            </a:endParaRPr>
          </a:p>
          <a:p>
            <a:pPr lvl="0" rtl="0">
              <a:lnSpc>
                <a:spcPct val="120000"/>
              </a:lnSpc>
              <a:spcBef>
                <a:spcPts val="1000"/>
              </a:spcBef>
              <a:spcAft>
                <a:spcPts val="0"/>
              </a:spcAft>
              <a:buClr>
                <a:schemeClr val="dk2"/>
              </a:buClr>
              <a:buSzPts val="2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the upcoming slides we will mention  </a:t>
            </a:r>
            <a:r>
              <a:rPr lang="en-US" b="1" dirty="0">
                <a:latin typeface="Times New Roman" panose="02020603050405020304" pitchFamily="18" charset="0"/>
                <a:cs typeface="Times New Roman" panose="02020603050405020304" pitchFamily="18" charset="0"/>
              </a:rPr>
              <a:t>Financial Years </a:t>
            </a:r>
            <a:r>
              <a:rPr lang="en-US" dirty="0">
                <a:latin typeface="Times New Roman" panose="02020603050405020304" pitchFamily="18" charset="0"/>
                <a:cs typeface="Times New Roman" panose="02020603050405020304" pitchFamily="18" charset="0"/>
              </a:rPr>
              <a:t>in which </a:t>
            </a:r>
            <a:r>
              <a:rPr lang="en-US" b="1" dirty="0">
                <a:latin typeface="Times New Roman" panose="02020603050405020304" pitchFamily="18" charset="0"/>
                <a:cs typeface="Times New Roman" panose="02020603050405020304" pitchFamily="18" charset="0"/>
              </a:rPr>
              <a:t>sectors </a:t>
            </a:r>
            <a:r>
              <a:rPr lang="en-US" dirty="0">
                <a:latin typeface="Times New Roman" panose="02020603050405020304" pitchFamily="18" charset="0"/>
                <a:cs typeface="Times New Roman" panose="02020603050405020304" pitchFamily="18" charset="0"/>
              </a:rPr>
              <a:t>are having Zero Investment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857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0B65B-8E47-9BC4-38C4-056A69B7C859}"/>
              </a:ext>
            </a:extLst>
          </p:cNvPr>
          <p:cNvSpPr>
            <a:spLocks noGrp="1"/>
          </p:cNvSpPr>
          <p:nvPr>
            <p:ph type="title"/>
          </p:nvPr>
        </p:nvSpPr>
        <p:spPr>
          <a:xfrm>
            <a:off x="1371600" y="685800"/>
            <a:ext cx="9601200" cy="926024"/>
          </a:xfrm>
        </p:spPr>
        <p:txBody>
          <a:bodyPr>
            <a:normAutofit/>
          </a:bodyPr>
          <a:lstStyle/>
          <a:p>
            <a:pPr algn="ctr"/>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9032386-C05A-DDD8-7D3C-A36B037FACD3}"/>
              </a:ext>
            </a:extLst>
          </p:cNvPr>
          <p:cNvSpPr>
            <a:spLocks noGrp="1"/>
          </p:cNvSpPr>
          <p:nvPr>
            <p:ph idx="1"/>
          </p:nvPr>
        </p:nvSpPr>
        <p:spPr>
          <a:xfrm>
            <a:off x="1371600" y="1425844"/>
            <a:ext cx="10128142" cy="4441556"/>
          </a:xfrm>
        </p:spPr>
        <p:txBody>
          <a:bodyPr>
            <a:normAutofit/>
          </a:bodyPr>
          <a:lstStyle/>
          <a:p>
            <a:pPr lvl="0" rtl="0">
              <a:lnSpc>
                <a:spcPct val="120000"/>
              </a:lnSpc>
              <a:spcBef>
                <a:spcPts val="0"/>
              </a:spcBef>
              <a:spcAft>
                <a:spcPts val="0"/>
              </a:spcAft>
              <a:buClr>
                <a:schemeClr val="dk2"/>
              </a:buClr>
              <a:buSzPts val="2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From the above tables we can observe that  except these twenty five Sectors remaining  sectors have invested some amount whether it is high or low.</a:t>
            </a:r>
          </a:p>
          <a:p>
            <a:pPr lvl="0" rtl="0">
              <a:lnSpc>
                <a:spcPct val="120000"/>
              </a:lnSpc>
              <a:spcBef>
                <a:spcPts val="1000"/>
              </a:spcBef>
              <a:spcAft>
                <a:spcPts val="0"/>
              </a:spcAft>
              <a:buClr>
                <a:schemeClr val="dk2"/>
              </a:buClr>
              <a:buSzPts val="200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 Coal Production &amp; Glue and Gelatin </a:t>
            </a:r>
            <a:r>
              <a:rPr lang="en-US" dirty="0">
                <a:latin typeface="Times New Roman" panose="02020603050405020304" pitchFamily="18" charset="0"/>
                <a:cs typeface="Times New Roman" panose="02020603050405020304" pitchFamily="18" charset="0"/>
              </a:rPr>
              <a:t>are the </a:t>
            </a:r>
            <a:r>
              <a:rPr lang="en-US" b="1" dirty="0">
                <a:latin typeface="Times New Roman" panose="02020603050405020304" pitchFamily="18" charset="0"/>
                <a:cs typeface="Times New Roman" panose="02020603050405020304" pitchFamily="18" charset="0"/>
              </a:rPr>
              <a:t>sectors</a:t>
            </a:r>
            <a:r>
              <a:rPr lang="en-US" dirty="0">
                <a:latin typeface="Times New Roman" panose="02020603050405020304" pitchFamily="18" charset="0"/>
                <a:cs typeface="Times New Roman" panose="02020603050405020304" pitchFamily="18" charset="0"/>
              </a:rPr>
              <a:t> with maximum number of </a:t>
            </a:r>
            <a:r>
              <a:rPr lang="en-US" b="1" dirty="0">
                <a:latin typeface="Times New Roman" panose="02020603050405020304" pitchFamily="18" charset="0"/>
                <a:cs typeface="Times New Roman" panose="02020603050405020304" pitchFamily="18" charset="0"/>
              </a:rPr>
              <a:t>Financial Years </a:t>
            </a:r>
            <a:r>
              <a:rPr lang="en-US" dirty="0">
                <a:latin typeface="Times New Roman" panose="02020603050405020304" pitchFamily="18" charset="0"/>
                <a:cs typeface="Times New Roman" panose="02020603050405020304" pitchFamily="18" charset="0"/>
              </a:rPr>
              <a:t>with No investment.</a:t>
            </a:r>
          </a:p>
          <a:p>
            <a:pPr lvl="0" rtl="0">
              <a:lnSpc>
                <a:spcPct val="120000"/>
              </a:lnSpc>
              <a:spcBef>
                <a:spcPts val="1000"/>
              </a:spcBef>
              <a:spcAft>
                <a:spcPts val="0"/>
              </a:spcAft>
              <a:buClr>
                <a:schemeClr val="dk2"/>
              </a:buClr>
              <a:buSzPts val="200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Services Sector(E.g. Banking &amp; Insurance etc.) is the </a:t>
            </a:r>
            <a:r>
              <a:rPr lang="en-US" dirty="0">
                <a:latin typeface="Times New Roman" panose="02020603050405020304" pitchFamily="18" charset="0"/>
                <a:cs typeface="Times New Roman" panose="02020603050405020304" pitchFamily="18" charset="0"/>
              </a:rPr>
              <a:t>sector with more investment in maximum number of </a:t>
            </a:r>
            <a:r>
              <a:rPr lang="en-US" b="1" dirty="0">
                <a:latin typeface="Times New Roman" panose="02020603050405020304" pitchFamily="18" charset="0"/>
                <a:cs typeface="Times New Roman" panose="02020603050405020304" pitchFamily="18" charset="0"/>
              </a:rPr>
              <a:t>Financial Years.</a:t>
            </a:r>
            <a:endParaRPr lang="en-US" dirty="0">
              <a:latin typeface="Times New Roman" panose="02020603050405020304" pitchFamily="18" charset="0"/>
              <a:cs typeface="Times New Roman" panose="02020603050405020304" pitchFamily="18" charset="0"/>
            </a:endParaRPr>
          </a:p>
          <a:p>
            <a:pPr lvl="0" rtl="0">
              <a:lnSpc>
                <a:spcPct val="120000"/>
              </a:lnSpc>
              <a:spcBef>
                <a:spcPts val="1000"/>
              </a:spcBef>
              <a:spcAft>
                <a:spcPts val="0"/>
              </a:spcAft>
              <a:buClr>
                <a:schemeClr val="dk2"/>
              </a:buClr>
              <a:buSzPts val="2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can suggest all Sectors should invest amount to check it will be profitable or loss.</a:t>
            </a:r>
          </a:p>
          <a:p>
            <a:pPr lvl="0" rtl="0">
              <a:lnSpc>
                <a:spcPct val="120000"/>
              </a:lnSpc>
              <a:spcBef>
                <a:spcPts val="1000"/>
              </a:spcBef>
              <a:spcAft>
                <a:spcPts val="0"/>
              </a:spcAft>
              <a:buClr>
                <a:schemeClr val="dk2"/>
              </a:buClr>
              <a:buSzPts val="2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Because if they invest then only they can come to know the sector is profitable or loss.</a:t>
            </a:r>
          </a:p>
          <a:p>
            <a:endParaRPr lang="en-IN" dirty="0"/>
          </a:p>
        </p:txBody>
      </p:sp>
    </p:spTree>
    <p:extLst>
      <p:ext uri="{BB962C8B-B14F-4D97-AF65-F5344CB8AC3E}">
        <p14:creationId xmlns:p14="http://schemas.microsoft.com/office/powerpoint/2010/main" val="3780288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A83AE2-87D6-FC9B-BEDF-156E92772994}"/>
              </a:ext>
            </a:extLst>
          </p:cNvPr>
          <p:cNvSpPr>
            <a:spLocks noGrp="1"/>
          </p:cNvSpPr>
          <p:nvPr>
            <p:ph type="ctrTitle"/>
          </p:nvPr>
        </p:nvSpPr>
        <p:spPr>
          <a:xfrm>
            <a:off x="1348353" y="2169762"/>
            <a:ext cx="9500461" cy="2479729"/>
          </a:xfrm>
        </p:spPr>
        <p:txBody>
          <a:bodyPr/>
          <a:lstStyle/>
          <a:p>
            <a:r>
              <a:rPr lang="en-IN" sz="3600" dirty="0">
                <a:latin typeface="Times New Roman" panose="02020603050405020304" pitchFamily="18" charset="0"/>
                <a:cs typeface="Times New Roman" panose="02020603050405020304" pitchFamily="18" charset="0"/>
              </a:rPr>
              <a:t>Project – 2</a:t>
            </a:r>
            <a:br>
              <a:rPr lang="en-IN" sz="6000" dirty="0">
                <a:latin typeface="Times New Roman" panose="02020603050405020304" pitchFamily="18" charset="0"/>
                <a:cs typeface="Times New Roman" panose="02020603050405020304" pitchFamily="18" charset="0"/>
              </a:rPr>
            </a:br>
            <a:r>
              <a:rPr lang="en-IN" sz="6000" dirty="0">
                <a:latin typeface="Algerian" panose="04020705040A02060702" pitchFamily="82" charset="0"/>
                <a:cs typeface="Times New Roman" panose="02020603050405020304" pitchFamily="18" charset="0"/>
              </a:rPr>
              <a:t>Employee</a:t>
            </a:r>
            <a:r>
              <a:rPr lang="en-IN" sz="6000" dirty="0">
                <a:latin typeface="Times New Roman" panose="02020603050405020304" pitchFamily="18" charset="0"/>
                <a:cs typeface="Times New Roman" panose="02020603050405020304" pitchFamily="18" charset="0"/>
              </a:rPr>
              <a:t> </a:t>
            </a:r>
            <a:r>
              <a:rPr lang="en-IN" sz="6000" dirty="0">
                <a:latin typeface="Algerian" panose="04020705040A02060702" pitchFamily="82" charset="0"/>
                <a:cs typeface="Times New Roman" panose="02020603050405020304" pitchFamily="18" charset="0"/>
              </a:rPr>
              <a:t>Attrition </a:t>
            </a:r>
            <a:br>
              <a:rPr lang="en-IN" sz="6000" dirty="0">
                <a:latin typeface="Algerian" panose="04020705040A02060702" pitchFamily="82" charset="0"/>
                <a:cs typeface="Times New Roman" panose="02020603050405020304" pitchFamily="18" charset="0"/>
              </a:rPr>
            </a:br>
            <a:r>
              <a:rPr lang="en-IN" sz="6000" dirty="0">
                <a:latin typeface="Algerian" panose="04020705040A02060702" pitchFamily="82" charset="0"/>
                <a:cs typeface="Times New Roman" panose="02020603050405020304" pitchFamily="18" charset="0"/>
              </a:rPr>
              <a:t>analysis</a:t>
            </a:r>
            <a:endParaRPr lang="en-IN" dirty="0">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2671674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1BF2AEF-65EF-BC80-6134-E3F107674D64}"/>
              </a:ext>
            </a:extLst>
          </p:cNvPr>
          <p:cNvSpPr>
            <a:spLocks noGrp="1"/>
          </p:cNvSpPr>
          <p:nvPr>
            <p:ph type="title"/>
          </p:nvPr>
        </p:nvSpPr>
        <p:spPr/>
        <p:txBody>
          <a:bodyPr/>
          <a:lstStyle/>
          <a:p>
            <a:endParaRPr lang="en-IN" dirty="0"/>
          </a:p>
        </p:txBody>
      </p:sp>
      <p:sp>
        <p:nvSpPr>
          <p:cNvPr id="16" name="Content Placeholder 14">
            <a:extLst>
              <a:ext uri="{FF2B5EF4-FFF2-40B4-BE49-F238E27FC236}">
                <a16:creationId xmlns:a16="http://schemas.microsoft.com/office/drawing/2014/main" id="{8EE97F2F-F57E-848D-DA17-8FDAAAB14168}"/>
              </a:ext>
            </a:extLst>
          </p:cNvPr>
          <p:cNvSpPr>
            <a:spLocks noGrp="1"/>
          </p:cNvSpPr>
          <p:nvPr>
            <p:ph idx="1"/>
          </p:nvPr>
        </p:nvSpPr>
        <p:spPr>
          <a:xfrm>
            <a:off x="5718875" y="272716"/>
            <a:ext cx="6223371" cy="6320589"/>
          </a:xfrm>
        </p:spPr>
        <p:txBody>
          <a:bodyPr>
            <a:normAutofit lnSpcReduction="10000"/>
          </a:bodyPr>
          <a:lstStyle/>
          <a:p>
            <a:pPr marL="12700" marR="5080" lvl="0" indent="-635" algn="just" rtl="0">
              <a:lnSpc>
                <a:spcPct val="115000"/>
              </a:lnSpc>
              <a:spcBef>
                <a:spcPts val="0"/>
              </a:spcBef>
              <a:spcAft>
                <a:spcPts val="0"/>
              </a:spcAft>
              <a:buNone/>
            </a:pPr>
            <a:endParaRPr lang="en-US" sz="1000" dirty="0">
              <a:solidFill>
                <a:schemeClr val="dk1"/>
              </a:solidFill>
              <a:latin typeface="Times New Roman" panose="02020603050405020304" pitchFamily="18" charset="0"/>
              <a:ea typeface="Cambria"/>
              <a:cs typeface="Times New Roman" panose="02020603050405020304" pitchFamily="18" charset="0"/>
              <a:sym typeface="Cambria"/>
            </a:endParaRPr>
          </a:p>
          <a:p>
            <a:pPr marL="12700" marR="5080" lvl="0" indent="-635" algn="ctr" rtl="0">
              <a:lnSpc>
                <a:spcPct val="115000"/>
              </a:lnSpc>
              <a:spcBef>
                <a:spcPts val="0"/>
              </a:spcBef>
              <a:spcAft>
                <a:spcPts val="0"/>
              </a:spcAft>
              <a:buNone/>
            </a:pPr>
            <a:r>
              <a:rPr lang="en-US" sz="4000" dirty="0">
                <a:solidFill>
                  <a:schemeClr val="dk1"/>
                </a:solidFill>
                <a:latin typeface="Times New Roman" panose="02020603050405020304" pitchFamily="18" charset="0"/>
                <a:ea typeface="Cambria"/>
                <a:cs typeface="Times New Roman" panose="02020603050405020304" pitchFamily="18" charset="0"/>
                <a:sym typeface="Cambria"/>
              </a:rPr>
              <a:t>Introduction</a:t>
            </a:r>
          </a:p>
          <a:p>
            <a:pPr marL="12700" marR="5080" lvl="0" indent="-635" algn="just" rtl="0">
              <a:lnSpc>
                <a:spcPct val="115000"/>
              </a:lnSpc>
              <a:spcBef>
                <a:spcPts val="0"/>
              </a:spcBef>
              <a:spcAft>
                <a:spcPts val="0"/>
              </a:spcAft>
              <a:buNone/>
            </a:pPr>
            <a:endParaRPr lang="en-US" sz="1000" dirty="0">
              <a:solidFill>
                <a:schemeClr val="dk1"/>
              </a:solidFill>
              <a:latin typeface="Times New Roman" panose="02020603050405020304" pitchFamily="18" charset="0"/>
              <a:ea typeface="Cambria"/>
              <a:cs typeface="Times New Roman" panose="02020603050405020304" pitchFamily="18" charset="0"/>
              <a:sym typeface="Cambria"/>
            </a:endParaRPr>
          </a:p>
          <a:p>
            <a:pPr marL="12700" marR="5080" indent="-635" algn="just">
              <a:lnSpc>
                <a:spcPct val="115000"/>
              </a:lnSpc>
              <a:spcBef>
                <a:spcPts val="0"/>
              </a:spcBef>
              <a:spcAft>
                <a:spcPts val="0"/>
              </a:spcAft>
              <a:buNone/>
            </a:pPr>
            <a:r>
              <a:rPr lang="en-US" sz="2200" dirty="0">
                <a:solidFill>
                  <a:schemeClr val="dk1"/>
                </a:solidFill>
                <a:latin typeface="Times New Roman" panose="02020603050405020304" pitchFamily="18" charset="0"/>
                <a:ea typeface="Cambria"/>
                <a:cs typeface="Times New Roman" panose="02020603050405020304" pitchFamily="18" charset="0"/>
                <a:sym typeface="Cambria"/>
              </a:rPr>
              <a:t>HR analytics is the process of collecting and analyzing Human Resource (HR) data in order to improve an organization’s workforce performance. The process can also be referred to as talent analytics, people analytics, or even workforce analytics. Employee attrition is the rate at which employees leave a company.</a:t>
            </a:r>
          </a:p>
          <a:p>
            <a:pPr marL="12700" marR="5080" lvl="0" indent="-635" algn="just" rtl="0">
              <a:lnSpc>
                <a:spcPct val="115000"/>
              </a:lnSpc>
              <a:spcBef>
                <a:spcPts val="0"/>
              </a:spcBef>
              <a:spcAft>
                <a:spcPts val="0"/>
              </a:spcAft>
              <a:buNone/>
            </a:pPr>
            <a:endParaRPr lang="en-US" sz="2200" dirty="0">
              <a:solidFill>
                <a:schemeClr val="dk1"/>
              </a:solidFill>
              <a:latin typeface="Times New Roman" panose="02020603050405020304" pitchFamily="18" charset="0"/>
              <a:ea typeface="Cambria"/>
              <a:cs typeface="Times New Roman" panose="02020603050405020304" pitchFamily="18" charset="0"/>
              <a:sym typeface="Cambria"/>
            </a:endParaRPr>
          </a:p>
          <a:p>
            <a:pPr marL="12700" marR="5080" lvl="0" indent="-635" algn="just" rtl="0">
              <a:lnSpc>
                <a:spcPct val="115000"/>
              </a:lnSpc>
              <a:spcBef>
                <a:spcPts val="0"/>
              </a:spcBef>
              <a:spcAft>
                <a:spcPts val="0"/>
              </a:spcAft>
              <a:buNone/>
            </a:pPr>
            <a:r>
              <a:rPr lang="en-US" sz="2200" dirty="0">
                <a:solidFill>
                  <a:schemeClr val="dk1"/>
                </a:solidFill>
                <a:latin typeface="Times New Roman" panose="02020603050405020304" pitchFamily="18" charset="0"/>
                <a:ea typeface="Cambria"/>
                <a:cs typeface="Times New Roman" panose="02020603050405020304" pitchFamily="18" charset="0"/>
                <a:sym typeface="Cambria"/>
              </a:rPr>
              <a:t>This method of data analysis takes data that is routinely collected by HR and correlates it to HR and organizational objectives. Doing so provides measured evidence of how HR initiatives are contributing to the organization’s goals and strategies.</a:t>
            </a:r>
          </a:p>
          <a:p>
            <a:pPr marL="0" indent="0">
              <a:buNone/>
            </a:pPr>
            <a:endParaRPr lang="en-IN" dirty="0"/>
          </a:p>
        </p:txBody>
      </p:sp>
      <p:pic>
        <p:nvPicPr>
          <p:cNvPr id="17" name="Google Shape;71;p11">
            <a:extLst>
              <a:ext uri="{FF2B5EF4-FFF2-40B4-BE49-F238E27FC236}">
                <a16:creationId xmlns:a16="http://schemas.microsoft.com/office/drawing/2014/main" id="{2C766C57-F126-4472-C268-81E2A4E0369C}"/>
              </a:ext>
            </a:extLst>
          </p:cNvPr>
          <p:cNvPicPr preferRelativeResize="0"/>
          <p:nvPr/>
        </p:nvPicPr>
        <p:blipFill rotWithShape="1">
          <a:blip r:embed="rId2">
            <a:alphaModFix/>
          </a:blip>
          <a:srcRect/>
          <a:stretch/>
        </p:blipFill>
        <p:spPr>
          <a:xfrm>
            <a:off x="249754" y="272716"/>
            <a:ext cx="4804012" cy="6320589"/>
          </a:xfrm>
          <a:prstGeom prst="rect">
            <a:avLst/>
          </a:prstGeom>
          <a:noFill/>
          <a:ln>
            <a:noFill/>
          </a:ln>
        </p:spPr>
      </p:pic>
    </p:spTree>
    <p:extLst>
      <p:ext uri="{BB962C8B-B14F-4D97-AF65-F5344CB8AC3E}">
        <p14:creationId xmlns:p14="http://schemas.microsoft.com/office/powerpoint/2010/main" val="2933245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4DA046-EF96-C857-080B-8F45475EEEA1}"/>
              </a:ext>
            </a:extLst>
          </p:cNvPr>
          <p:cNvSpPr>
            <a:spLocks noGrp="1"/>
          </p:cNvSpPr>
          <p:nvPr>
            <p:ph type="title"/>
          </p:nvPr>
        </p:nvSpPr>
        <p:spPr>
          <a:xfrm>
            <a:off x="1371600" y="685800"/>
            <a:ext cx="9601200" cy="879529"/>
          </a:xfrm>
        </p:spPr>
        <p:txBody>
          <a:bodyPr/>
          <a:lstStyle/>
          <a:p>
            <a:pPr algn="ctr"/>
            <a:r>
              <a:rPr lang="en-IN" dirty="0">
                <a:latin typeface="Times New Roman" panose="02020603050405020304" pitchFamily="18" charset="0"/>
                <a:cs typeface="Times New Roman" panose="02020603050405020304" pitchFamily="18" charset="0"/>
              </a:rPr>
              <a:t>Problem Statement</a:t>
            </a:r>
          </a:p>
        </p:txBody>
      </p:sp>
      <p:sp>
        <p:nvSpPr>
          <p:cNvPr id="6" name="Content Placeholder 5">
            <a:extLst>
              <a:ext uri="{FF2B5EF4-FFF2-40B4-BE49-F238E27FC236}">
                <a16:creationId xmlns:a16="http://schemas.microsoft.com/office/drawing/2014/main" id="{F08DDAA7-3D6F-794E-C943-1EA6407F961E}"/>
              </a:ext>
            </a:extLst>
          </p:cNvPr>
          <p:cNvSpPr>
            <a:spLocks noGrp="1"/>
          </p:cNvSpPr>
          <p:nvPr>
            <p:ph idx="1"/>
          </p:nvPr>
        </p:nvSpPr>
        <p:spPr>
          <a:xfrm>
            <a:off x="1371600" y="1937288"/>
            <a:ext cx="9601200" cy="4355024"/>
          </a:xfrm>
        </p:spPr>
        <p:txBody>
          <a:bodyPr>
            <a:normAutofit/>
          </a:bodyPr>
          <a:lstStyle/>
          <a:p>
            <a:pPr marL="0" indent="0" algn="just">
              <a:buNone/>
            </a:pPr>
            <a:r>
              <a:rPr lang="en-US" sz="2400" b="0" i="0" u="none" strike="noStrike" baseline="0" dirty="0">
                <a:latin typeface="Times New Roman" panose="02020603050405020304" pitchFamily="18" charset="0"/>
                <a:cs typeface="Times New Roman" panose="02020603050405020304" pitchFamily="18" charset="0"/>
              </a:rPr>
              <a:t>XYZ company which was established a few years back is facing around a 15% attrition rate for a couple of years. And it's majorly affecting the company in many aspects. In order to understand why employees are leaving the company and reduce the attrition rate XYZ company has approached an HR analytics consultancy for analyzing the data they have. You are playing the HR analyst role in this project and building a dashboard which can help the organization in making data-driven decisions.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7719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2E6D9-CA16-E9CC-9B93-F8FDE0F968F7}"/>
              </a:ext>
            </a:extLst>
          </p:cNvPr>
          <p:cNvSpPr>
            <a:spLocks noGrp="1"/>
          </p:cNvSpPr>
          <p:nvPr>
            <p:ph type="title"/>
          </p:nvPr>
        </p:nvSpPr>
        <p:spPr>
          <a:xfrm>
            <a:off x="1371600" y="685800"/>
            <a:ext cx="9601200" cy="941522"/>
          </a:xfrm>
        </p:spPr>
        <p:txBody>
          <a:bodyPr/>
          <a:lstStyle/>
          <a:p>
            <a:pPr algn="ctr"/>
            <a:r>
              <a:rPr lang="en-IN"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043E79D1-9937-C825-32FD-A038011F4F98}"/>
              </a:ext>
            </a:extLst>
          </p:cNvPr>
          <p:cNvSpPr>
            <a:spLocks noGrp="1"/>
          </p:cNvSpPr>
          <p:nvPr>
            <p:ph idx="1"/>
          </p:nvPr>
        </p:nvSpPr>
        <p:spPr>
          <a:xfrm>
            <a:off x="1371599" y="1859797"/>
            <a:ext cx="10283125" cy="4007603"/>
          </a:xfrm>
        </p:spPr>
        <p:txBody>
          <a:bodyPr>
            <a:normAutofit fontScale="92500" lnSpcReduction="20000"/>
          </a:bodyPr>
          <a:lstStyle/>
          <a:p>
            <a:pPr marL="342900" lvl="0" indent="-342900" algn="just">
              <a:lnSpc>
                <a:spcPct val="150000"/>
              </a:lnSpc>
              <a:buFont typeface="+mj-lt"/>
              <a:buAutoNum type="arabicPeriod"/>
              <a:tabLst>
                <a:tab pos="4572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objective of this project is to gain insights into the factors influencing employee attrition and performance within the organization by performing data analysis on employee dataset.</a:t>
            </a:r>
          </a:p>
          <a:p>
            <a:pPr marL="342900" lvl="0" indent="-342900" algn="just">
              <a:lnSpc>
                <a:spcPct val="150000"/>
              </a:lnSpc>
              <a:buFont typeface="+mj-lt"/>
              <a:buAutoNum type="arabicPeriod"/>
              <a:tabLst>
                <a:tab pos="4572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To identify patterns, trends, and potential areas for improvement that can help the company better understand and manage employee attrition.</a:t>
            </a:r>
            <a:r>
              <a:rPr lang="en-US" sz="2400" dirty="0">
                <a:solidFill>
                  <a:schemeClr val="dk1"/>
                </a:solidFill>
                <a:latin typeface="Cambria"/>
                <a:ea typeface="Cambria"/>
                <a:cs typeface="Cambria"/>
                <a:sym typeface="Cambria"/>
              </a:rPr>
              <a:t> </a:t>
            </a:r>
          </a:p>
          <a:p>
            <a:pPr marL="342900" lvl="0" indent="-342900" algn="just">
              <a:lnSpc>
                <a:spcPct val="150000"/>
              </a:lnSpc>
              <a:buFont typeface="+mj-lt"/>
              <a:buAutoNum type="arabicPeriod"/>
              <a:tabLst>
                <a:tab pos="457200" algn="l"/>
              </a:tabLst>
            </a:pPr>
            <a:r>
              <a:rPr lang="en-US" sz="2400" dirty="0">
                <a:solidFill>
                  <a:schemeClr val="dk1"/>
                </a:solidFill>
                <a:latin typeface="Cambria"/>
                <a:ea typeface="Cambria"/>
                <a:cs typeface="Cambria"/>
                <a:sym typeface="Cambria"/>
              </a:rPr>
              <a:t>Through this kind of analysis, we can understand how many employees are likely to leave, while also determining which employees are at the highest risk and for what reasons.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tabLst>
                <a:tab pos="457200" algn="l"/>
              </a:tabLs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2683979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9E744-024F-E5FE-733E-BFE982D5869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Project Workflow</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755F84-BBE7-01F5-8DC3-8F1BD9C4C689}"/>
              </a:ext>
            </a:extLst>
          </p:cNvPr>
          <p:cNvSpPr>
            <a:spLocks noGrp="1"/>
          </p:cNvSpPr>
          <p:nvPr>
            <p:ph idx="1"/>
          </p:nvPr>
        </p:nvSpPr>
        <p:spPr>
          <a:xfrm>
            <a:off x="1371600" y="1751308"/>
            <a:ext cx="9601200" cy="4116092"/>
          </a:xfrm>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Data Exploration and Cleaning</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PowerBI Dashboard Creation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DAX Functions &amp; Data Analysis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Visualization &amp; Insights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Data Storytelling &amp; Recommendations</a:t>
            </a:r>
          </a:p>
        </p:txBody>
      </p:sp>
    </p:spTree>
    <p:extLst>
      <p:ext uri="{BB962C8B-B14F-4D97-AF65-F5344CB8AC3E}">
        <p14:creationId xmlns:p14="http://schemas.microsoft.com/office/powerpoint/2010/main" val="1736344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A83AE2-87D6-FC9B-BEDF-156E92772994}"/>
              </a:ext>
            </a:extLst>
          </p:cNvPr>
          <p:cNvSpPr>
            <a:spLocks noGrp="1"/>
          </p:cNvSpPr>
          <p:nvPr>
            <p:ph type="ctrTitle"/>
          </p:nvPr>
        </p:nvSpPr>
        <p:spPr>
          <a:xfrm>
            <a:off x="1348353" y="1735810"/>
            <a:ext cx="9500461" cy="3347634"/>
          </a:xfrm>
        </p:spPr>
        <p:txBody>
          <a:bodyPr/>
          <a:lstStyle/>
          <a:p>
            <a:r>
              <a:rPr lang="en-IN" sz="3600" dirty="0">
                <a:latin typeface="Times New Roman" panose="02020603050405020304" pitchFamily="18" charset="0"/>
                <a:cs typeface="Times New Roman" panose="02020603050405020304" pitchFamily="18" charset="0"/>
              </a:rPr>
              <a:t>Project – 1 </a:t>
            </a:r>
            <a:r>
              <a:rPr lang="en-IN" sz="6000" dirty="0">
                <a:latin typeface="Times New Roman" panose="02020603050405020304" pitchFamily="18" charset="0"/>
                <a:cs typeface="Times New Roman" panose="02020603050405020304" pitchFamily="18" charset="0"/>
              </a:rPr>
              <a:t> </a:t>
            </a:r>
            <a:br>
              <a:rPr lang="en-IN" sz="6000" dirty="0">
                <a:latin typeface="Times New Roman" panose="02020603050405020304" pitchFamily="18" charset="0"/>
                <a:cs typeface="Times New Roman" panose="02020603050405020304" pitchFamily="18" charset="0"/>
              </a:rPr>
            </a:br>
            <a:r>
              <a:rPr lang="en-IN" sz="6000" dirty="0">
                <a:latin typeface="Algerian" panose="04020705040A02060702" pitchFamily="82" charset="0"/>
                <a:cs typeface="Times New Roman" panose="02020603050405020304" pitchFamily="18" charset="0"/>
              </a:rPr>
              <a:t>Foreign direct investment </a:t>
            </a:r>
            <a:br>
              <a:rPr lang="en-IN" sz="6000" dirty="0">
                <a:latin typeface="Algerian" panose="04020705040A02060702" pitchFamily="82" charset="0"/>
                <a:cs typeface="Times New Roman" panose="02020603050405020304" pitchFamily="18" charset="0"/>
              </a:rPr>
            </a:br>
            <a:r>
              <a:rPr lang="en-IN" sz="6000" dirty="0">
                <a:latin typeface="Algerian" panose="04020705040A02060702" pitchFamily="82" charset="0"/>
                <a:cs typeface="Times New Roman" panose="02020603050405020304" pitchFamily="18" charset="0"/>
              </a:rPr>
              <a:t>analysis</a:t>
            </a:r>
            <a:endParaRPr lang="en-IN" dirty="0">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3545073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C9AC5-27E9-BBAE-C022-F607BC475E51}"/>
              </a:ext>
            </a:extLst>
          </p:cNvPr>
          <p:cNvSpPr>
            <a:spLocks noGrp="1"/>
          </p:cNvSpPr>
          <p:nvPr>
            <p:ph type="title"/>
          </p:nvPr>
        </p:nvSpPr>
        <p:spPr>
          <a:xfrm>
            <a:off x="1371600" y="685800"/>
            <a:ext cx="9601200" cy="833034"/>
          </a:xfrm>
        </p:spPr>
        <p:txBody>
          <a:bodyPr/>
          <a:lstStyle/>
          <a:p>
            <a:pPr algn="ctr"/>
            <a:r>
              <a:rPr lang="en-IN" dirty="0">
                <a:latin typeface="Times New Roman" panose="02020603050405020304" pitchFamily="18" charset="0"/>
                <a:cs typeface="Times New Roman" panose="02020603050405020304" pitchFamily="18" charset="0"/>
              </a:rPr>
              <a:t>Details &amp; Methodology</a:t>
            </a:r>
          </a:p>
        </p:txBody>
      </p:sp>
      <p:sp>
        <p:nvSpPr>
          <p:cNvPr id="3" name="Content Placeholder 2">
            <a:extLst>
              <a:ext uri="{FF2B5EF4-FFF2-40B4-BE49-F238E27FC236}">
                <a16:creationId xmlns:a16="http://schemas.microsoft.com/office/drawing/2014/main" id="{0742A37E-6DE6-DAAE-2268-FC5A3D3F798E}"/>
              </a:ext>
            </a:extLst>
          </p:cNvPr>
          <p:cNvSpPr>
            <a:spLocks noGrp="1"/>
          </p:cNvSpPr>
          <p:nvPr>
            <p:ph idx="1"/>
          </p:nvPr>
        </p:nvSpPr>
        <p:spPr>
          <a:xfrm>
            <a:off x="1371599" y="1766807"/>
            <a:ext cx="10050651" cy="4405393"/>
          </a:xfrm>
        </p:spPr>
        <p:txBody>
          <a:bodyPr>
            <a:normAutofit/>
          </a:bodyPr>
          <a:lstStyle/>
          <a:p>
            <a:pPr marL="0" indent="0" algn="just">
              <a:lnSpc>
                <a:spcPct val="150000"/>
              </a:lnSpc>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raw data for this project was obtained in the form of csv file with 29 columns and approximately 4.4k rows. The data contained information about employee demographics, job roles, salaries, tenures, among others.</a:t>
            </a:r>
          </a:p>
          <a:p>
            <a:pPr algn="just">
              <a:lnSpc>
                <a:spcPct val="150000"/>
              </a:lnSpc>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This dataset is essential for identifying factors that contribute to employee attrition and developing strategies to improve retention. By analysing attributes such as Business Travel, Distance From Home, and YearsAtCompany, companies can gain insights into employee behaviour and implement targeted interventions to enhance satisfaction and reduce turnover.</a:t>
            </a:r>
          </a:p>
          <a:p>
            <a:pPr algn="just">
              <a:lnSpc>
                <a:spcPct val="150000"/>
              </a:lnSpc>
              <a:buFont typeface="Wingdings" panose="05000000000000000000" pitchFamily="2" charset="2"/>
              <a:buChar char="Ø"/>
            </a:pP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1952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12EB-95EE-3D56-A6A7-45E8B21CE3FC}"/>
              </a:ext>
            </a:extLst>
          </p:cNvPr>
          <p:cNvSpPr>
            <a:spLocks noGrp="1"/>
          </p:cNvSpPr>
          <p:nvPr>
            <p:ph type="title"/>
          </p:nvPr>
        </p:nvSpPr>
        <p:spPr>
          <a:xfrm>
            <a:off x="1371600" y="418454"/>
            <a:ext cx="9601200" cy="1084882"/>
          </a:xfrm>
        </p:spPr>
        <p:txBody>
          <a:bodyPr>
            <a:normAutofit/>
          </a:bodyPr>
          <a:lstStyle/>
          <a:p>
            <a:pPr algn="ctr">
              <a:lnSpc>
                <a:spcPct val="150000"/>
              </a:lnSpc>
            </a:pPr>
            <a:r>
              <a:rPr lang="en-IN" dirty="0">
                <a:latin typeface="Times New Roman" panose="02020603050405020304" pitchFamily="18" charset="0"/>
                <a:cs typeface="Times New Roman" panose="02020603050405020304" pitchFamily="18" charset="0"/>
              </a:rPr>
              <a:t>Data Details</a:t>
            </a:r>
          </a:p>
        </p:txBody>
      </p:sp>
      <p:sp>
        <p:nvSpPr>
          <p:cNvPr id="3" name="Content Placeholder 2">
            <a:extLst>
              <a:ext uri="{FF2B5EF4-FFF2-40B4-BE49-F238E27FC236}">
                <a16:creationId xmlns:a16="http://schemas.microsoft.com/office/drawing/2014/main" id="{B9DC85E0-EC42-38B1-B0C6-24A3DC183DB1}"/>
              </a:ext>
            </a:extLst>
          </p:cNvPr>
          <p:cNvSpPr>
            <a:spLocks noGrp="1"/>
          </p:cNvSpPr>
          <p:nvPr>
            <p:ph idx="1"/>
          </p:nvPr>
        </p:nvSpPr>
        <p:spPr>
          <a:xfrm>
            <a:off x="1371600" y="1751309"/>
            <a:ext cx="10438108" cy="4432516"/>
          </a:xfrm>
        </p:spPr>
        <p:txBody>
          <a:bodyPr>
            <a:normAutofit/>
          </a:bodyPr>
          <a:lstStyle/>
          <a:p>
            <a:pPr algn="just">
              <a:lnSpc>
                <a:spcPct val="150000"/>
              </a:lnSpc>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EmployeeID: A unique identifier assigned to each employee.</a:t>
            </a:r>
          </a:p>
          <a:p>
            <a:pPr algn="just">
              <a:lnSpc>
                <a:spcPct val="150000"/>
              </a:lnSpc>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Age: The age of the employee.</a:t>
            </a:r>
          </a:p>
          <a:p>
            <a:pPr algn="just">
              <a:lnSpc>
                <a:spcPct val="150000"/>
              </a:lnSpc>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Attrition: Indicates whether the employee has left the company (Yes or No).</a:t>
            </a:r>
          </a:p>
          <a:p>
            <a:pPr algn="just">
              <a:lnSpc>
                <a:spcPct val="150000"/>
              </a:lnSpc>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BusinessTravel: Frequency of business travel (e.g., Rarely, Frequently).</a:t>
            </a:r>
          </a:p>
          <a:p>
            <a:pPr algn="just">
              <a:lnSpc>
                <a:spcPct val="150000"/>
              </a:lnSpc>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Department: The department in which the employee works (e.g., Sales, Research &amp; Development, Human Resources).</a:t>
            </a:r>
          </a:p>
          <a:p>
            <a:pPr algn="just">
              <a:lnSpc>
                <a:spcPct val="150000"/>
              </a:lnSpc>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Education: The highest level of education achieved by the employee (numeric scale).</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1502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815772-EA68-244D-17BD-35102A94E2D5}"/>
              </a:ext>
            </a:extLst>
          </p:cNvPr>
          <p:cNvSpPr>
            <a:spLocks noGrp="1"/>
          </p:cNvSpPr>
          <p:nvPr>
            <p:ph idx="1"/>
          </p:nvPr>
        </p:nvSpPr>
        <p:spPr>
          <a:xfrm>
            <a:off x="1371599" y="464949"/>
            <a:ext cx="10469105" cy="5982346"/>
          </a:xfrm>
        </p:spPr>
        <p:txBody>
          <a:bodyPr>
            <a:normAutofit lnSpcReduction="10000"/>
          </a:bodyPr>
          <a:lstStyle/>
          <a:p>
            <a:pPr algn="just">
              <a:lnSpc>
                <a:spcPct val="150000"/>
              </a:lnSpc>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Distance From Home: The distance (in kilometres or miles) between the employee's home and workplace.</a:t>
            </a:r>
          </a:p>
          <a:p>
            <a:pPr algn="just">
              <a:lnSpc>
                <a:spcPct val="150000"/>
              </a:lnSpc>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Education Field: The field of study for the highest level of education (e.g., Life Sciences, Medical, Marketing).</a:t>
            </a:r>
          </a:p>
          <a:p>
            <a:pPr algn="just">
              <a:lnSpc>
                <a:spcPct val="150000"/>
              </a:lnSpc>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Gender: The gender of the employee (e.g., Male, Female).</a:t>
            </a:r>
          </a:p>
          <a:p>
            <a:pPr algn="just">
              <a:lnSpc>
                <a:spcPct val="150000"/>
              </a:lnSpc>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Job Level: The level of the employee's job position within the company.</a:t>
            </a:r>
          </a:p>
          <a:p>
            <a:pPr algn="just">
              <a:lnSpc>
                <a:spcPct val="150000"/>
              </a:lnSpc>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Job Role: The specific role or title of the employee (e.g., Sales Executive, Research Scientist).</a:t>
            </a:r>
          </a:p>
          <a:p>
            <a:pPr algn="just">
              <a:lnSpc>
                <a:spcPct val="150000"/>
              </a:lnSpc>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Marital Status: The marital status of the employee (e.g., Single, Married, Divorced).</a:t>
            </a:r>
          </a:p>
          <a:p>
            <a:pPr algn="just">
              <a:lnSpc>
                <a:spcPct val="150000"/>
              </a:lnSpc>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Monthly Income: The monthly income of the employee.</a:t>
            </a:r>
          </a:p>
          <a:p>
            <a:pPr algn="just">
              <a:lnSpc>
                <a:spcPct val="150000"/>
              </a:lnSpc>
              <a:buFont typeface="Wingdings" panose="05000000000000000000" pitchFamily="2" charset="2"/>
              <a:buChar char="Ø"/>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NumCompaniesWorked: The number of companies the employee has worked for prior to the current organization.</a:t>
            </a:r>
          </a:p>
          <a:p>
            <a:endParaRPr lang="en-IN" sz="1100" dirty="0"/>
          </a:p>
        </p:txBody>
      </p:sp>
    </p:spTree>
    <p:extLst>
      <p:ext uri="{BB962C8B-B14F-4D97-AF65-F5344CB8AC3E}">
        <p14:creationId xmlns:p14="http://schemas.microsoft.com/office/powerpoint/2010/main" val="1762305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38C68-C272-7878-A025-39992E1C3E1A}"/>
              </a:ext>
            </a:extLst>
          </p:cNvPr>
          <p:cNvSpPr>
            <a:spLocks noGrp="1"/>
          </p:cNvSpPr>
          <p:nvPr>
            <p:ph type="title"/>
          </p:nvPr>
        </p:nvSpPr>
        <p:spPr>
          <a:xfrm>
            <a:off x="1371600" y="685800"/>
            <a:ext cx="9601200" cy="709047"/>
          </a:xfrm>
        </p:spPr>
        <p:txBody>
          <a:bodyPr/>
          <a:lstStyle/>
          <a:p>
            <a:pPr algn="ctr"/>
            <a:r>
              <a:rPr lang="en-IN" dirty="0">
                <a:latin typeface="Times New Roman" panose="02020603050405020304" pitchFamily="18" charset="0"/>
                <a:cs typeface="Times New Roman" panose="02020603050405020304" pitchFamily="18" charset="0"/>
              </a:rPr>
              <a:t>Case Study</a:t>
            </a:r>
          </a:p>
        </p:txBody>
      </p:sp>
      <p:sp>
        <p:nvSpPr>
          <p:cNvPr id="3" name="Content Placeholder 2">
            <a:extLst>
              <a:ext uri="{FF2B5EF4-FFF2-40B4-BE49-F238E27FC236}">
                <a16:creationId xmlns:a16="http://schemas.microsoft.com/office/drawing/2014/main" id="{579EE0B0-3721-64AB-B152-8C446EA8E068}"/>
              </a:ext>
            </a:extLst>
          </p:cNvPr>
          <p:cNvSpPr>
            <a:spLocks noGrp="1"/>
          </p:cNvSpPr>
          <p:nvPr>
            <p:ph idx="1"/>
          </p:nvPr>
        </p:nvSpPr>
        <p:spPr>
          <a:xfrm>
            <a:off x="1371600" y="1642820"/>
            <a:ext cx="10391614" cy="4529380"/>
          </a:xfrm>
        </p:spPr>
        <p:txBody>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Attrition Rate based on Demographics such as Age, Gender, Marital Status </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Attrition Rate bases on Salary &amp; Finance</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Attrition Rate based on Job role, Job level, Department</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Attrition Rate based on Work Culture</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Attrition Rate based on Career Progression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Attrition Rate based on Employee History</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137394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0D68A-D8F9-604A-C72B-387EB45ED8AD}"/>
              </a:ext>
            </a:extLst>
          </p:cNvPr>
          <p:cNvSpPr>
            <a:spLocks noGrp="1"/>
          </p:cNvSpPr>
          <p:nvPr>
            <p:ph type="title"/>
          </p:nvPr>
        </p:nvSpPr>
        <p:spPr>
          <a:xfrm>
            <a:off x="1371600" y="685800"/>
            <a:ext cx="9601200" cy="647054"/>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KPI 1</a:t>
            </a:r>
          </a:p>
        </p:txBody>
      </p:sp>
      <p:pic>
        <p:nvPicPr>
          <p:cNvPr id="5" name="Content Placeholder 4">
            <a:extLst>
              <a:ext uri="{FF2B5EF4-FFF2-40B4-BE49-F238E27FC236}">
                <a16:creationId xmlns:a16="http://schemas.microsoft.com/office/drawing/2014/main" id="{D098146B-17CF-7DD3-845B-13BEBC8910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448482"/>
            <a:ext cx="9725186" cy="4723718"/>
          </a:xfrm>
        </p:spPr>
      </p:pic>
    </p:spTree>
    <p:extLst>
      <p:ext uri="{BB962C8B-B14F-4D97-AF65-F5344CB8AC3E}">
        <p14:creationId xmlns:p14="http://schemas.microsoft.com/office/powerpoint/2010/main" val="276917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18BB3-A879-7ABD-FBB2-C49AAC1983DC}"/>
              </a:ext>
            </a:extLst>
          </p:cNvPr>
          <p:cNvSpPr>
            <a:spLocks noGrp="1"/>
          </p:cNvSpPr>
          <p:nvPr>
            <p:ph type="title"/>
          </p:nvPr>
        </p:nvSpPr>
        <p:spPr>
          <a:xfrm>
            <a:off x="1371600" y="685800"/>
            <a:ext cx="9601200" cy="709047"/>
          </a:xfrm>
        </p:spPr>
        <p:txBody>
          <a:bodyPr/>
          <a:lstStyle/>
          <a:p>
            <a:pPr algn="ctr"/>
            <a:r>
              <a:rPr lang="en-IN" dirty="0">
                <a:latin typeface="Times New Roman" panose="02020603050405020304" pitchFamily="18" charset="0"/>
                <a:cs typeface="Times New Roman" panose="02020603050405020304" pitchFamily="18" charset="0"/>
              </a:rPr>
              <a:t>KPI 2 </a:t>
            </a:r>
          </a:p>
        </p:txBody>
      </p:sp>
      <p:pic>
        <p:nvPicPr>
          <p:cNvPr id="5" name="Content Placeholder 4">
            <a:extLst>
              <a:ext uri="{FF2B5EF4-FFF2-40B4-BE49-F238E27FC236}">
                <a16:creationId xmlns:a16="http://schemas.microsoft.com/office/drawing/2014/main" id="{3647C67C-9F67-6312-A6D0-8A91BD42E5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3630" y="1503336"/>
            <a:ext cx="9339169" cy="4668864"/>
          </a:xfrm>
        </p:spPr>
      </p:pic>
    </p:spTree>
    <p:extLst>
      <p:ext uri="{BB962C8B-B14F-4D97-AF65-F5344CB8AC3E}">
        <p14:creationId xmlns:p14="http://schemas.microsoft.com/office/powerpoint/2010/main" val="31505633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E2DB1-8688-38E3-E181-2BEEF2DBC79F}"/>
              </a:ext>
            </a:extLst>
          </p:cNvPr>
          <p:cNvSpPr>
            <a:spLocks noGrp="1"/>
          </p:cNvSpPr>
          <p:nvPr>
            <p:ph type="title"/>
          </p:nvPr>
        </p:nvSpPr>
        <p:spPr>
          <a:xfrm>
            <a:off x="1371600" y="685800"/>
            <a:ext cx="9601200" cy="879529"/>
          </a:xfrm>
        </p:spPr>
        <p:txBody>
          <a:bodyPr/>
          <a:lstStyle/>
          <a:p>
            <a:pPr algn="ctr"/>
            <a:r>
              <a:rPr lang="en-IN" dirty="0">
                <a:latin typeface="Times New Roman" panose="02020603050405020304" pitchFamily="18" charset="0"/>
                <a:cs typeface="Times New Roman" panose="02020603050405020304" pitchFamily="18" charset="0"/>
              </a:rPr>
              <a:t>KPI 3</a:t>
            </a:r>
          </a:p>
        </p:txBody>
      </p:sp>
      <p:pic>
        <p:nvPicPr>
          <p:cNvPr id="5" name="Content Placeholder 4">
            <a:extLst>
              <a:ext uri="{FF2B5EF4-FFF2-40B4-BE49-F238E27FC236}">
                <a16:creationId xmlns:a16="http://schemas.microsoft.com/office/drawing/2014/main" id="{F303ED13-896D-134A-8B69-4641E1BC42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3336" y="1565329"/>
            <a:ext cx="9469464" cy="4606871"/>
          </a:xfrm>
        </p:spPr>
      </p:pic>
    </p:spTree>
    <p:extLst>
      <p:ext uri="{BB962C8B-B14F-4D97-AF65-F5344CB8AC3E}">
        <p14:creationId xmlns:p14="http://schemas.microsoft.com/office/powerpoint/2010/main" val="1353887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99C0E-19DC-521D-67B5-B1EE85C86B09}"/>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KPI 4</a:t>
            </a:r>
          </a:p>
        </p:txBody>
      </p:sp>
      <p:pic>
        <p:nvPicPr>
          <p:cNvPr id="5" name="Content Placeholder 4">
            <a:extLst>
              <a:ext uri="{FF2B5EF4-FFF2-40B4-BE49-F238E27FC236}">
                <a16:creationId xmlns:a16="http://schemas.microsoft.com/office/drawing/2014/main" id="{A4225437-A9A2-0BBF-F657-528A16F31F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425844"/>
            <a:ext cx="9601200" cy="4746356"/>
          </a:xfrm>
        </p:spPr>
      </p:pic>
    </p:spTree>
    <p:extLst>
      <p:ext uri="{BB962C8B-B14F-4D97-AF65-F5344CB8AC3E}">
        <p14:creationId xmlns:p14="http://schemas.microsoft.com/office/powerpoint/2010/main" val="4229260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99C0E-19DC-521D-67B5-B1EE85C86B09}"/>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KPI 5</a:t>
            </a:r>
          </a:p>
        </p:txBody>
      </p:sp>
      <p:pic>
        <p:nvPicPr>
          <p:cNvPr id="7" name="Content Placeholder 6">
            <a:extLst>
              <a:ext uri="{FF2B5EF4-FFF2-40B4-BE49-F238E27FC236}">
                <a16:creationId xmlns:a16="http://schemas.microsoft.com/office/drawing/2014/main" id="{283F4F05-2D49-E384-C04D-8D22F0BA47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428750"/>
            <a:ext cx="9601200" cy="4743450"/>
          </a:xfrm>
        </p:spPr>
      </p:pic>
    </p:spTree>
    <p:extLst>
      <p:ext uri="{BB962C8B-B14F-4D97-AF65-F5344CB8AC3E}">
        <p14:creationId xmlns:p14="http://schemas.microsoft.com/office/powerpoint/2010/main" val="21025173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99C0E-19DC-521D-67B5-B1EE85C86B09}"/>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KPI 6</a:t>
            </a:r>
          </a:p>
        </p:txBody>
      </p:sp>
      <p:pic>
        <p:nvPicPr>
          <p:cNvPr id="6" name="Content Placeholder 5">
            <a:extLst>
              <a:ext uri="{FF2B5EF4-FFF2-40B4-BE49-F238E27FC236}">
                <a16:creationId xmlns:a16="http://schemas.microsoft.com/office/drawing/2014/main" id="{B5CB2675-516F-E526-7285-32B419335A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425844"/>
            <a:ext cx="9601200" cy="4746356"/>
          </a:xfrm>
        </p:spPr>
      </p:pic>
    </p:spTree>
    <p:extLst>
      <p:ext uri="{BB962C8B-B14F-4D97-AF65-F5344CB8AC3E}">
        <p14:creationId xmlns:p14="http://schemas.microsoft.com/office/powerpoint/2010/main" val="867061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202D5-6BF9-8D10-FA3D-016B30794F2D}"/>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What is FDI ?</a:t>
            </a:r>
          </a:p>
        </p:txBody>
      </p:sp>
      <p:sp>
        <p:nvSpPr>
          <p:cNvPr id="3" name="Content Placeholder 2">
            <a:extLst>
              <a:ext uri="{FF2B5EF4-FFF2-40B4-BE49-F238E27FC236}">
                <a16:creationId xmlns:a16="http://schemas.microsoft.com/office/drawing/2014/main" id="{9373B632-603C-27FC-A1AC-50C3D3EBF8CF}"/>
              </a:ext>
            </a:extLst>
          </p:cNvPr>
          <p:cNvSpPr>
            <a:spLocks noGrp="1"/>
          </p:cNvSpPr>
          <p:nvPr>
            <p:ph idx="1"/>
          </p:nvPr>
        </p:nvSpPr>
        <p:spPr>
          <a:xfrm>
            <a:off x="1371600" y="1425844"/>
            <a:ext cx="9601200" cy="4441556"/>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term foreign direct investment (FDI) refers to an ownership stake in a foreign company or project made by an investor, company, or government from another country. FDI is generally used to describe a business decision to acquire a substantial stake in a foreign business or to buy it outright to expand operations to a new region. The term is usually not used to describe a stock investment in a foreign company alone. FDI is a key element in international economic integration because it creates stable and long-lasting links between economies.</a:t>
            </a:r>
            <a:endParaRPr lang="en-IN" sz="2400" dirty="0">
              <a:latin typeface="Times New Roman" panose="02020603050405020304" pitchFamily="18" charset="0"/>
              <a:cs typeface="Times New Roman" panose="02020603050405020304" pitchFamily="18" charset="0"/>
            </a:endParaRPr>
          </a:p>
        </p:txBody>
      </p:sp>
      <p:pic>
        <p:nvPicPr>
          <p:cNvPr id="4" name="Google Shape;86;p1" descr="A stack of coins with letters on them">
            <a:extLst>
              <a:ext uri="{FF2B5EF4-FFF2-40B4-BE49-F238E27FC236}">
                <a16:creationId xmlns:a16="http://schemas.microsoft.com/office/drawing/2014/main" id="{BF2516D2-2F55-C30B-A09A-51E54B72CF24}"/>
              </a:ext>
            </a:extLst>
          </p:cNvPr>
          <p:cNvPicPr preferRelativeResize="0"/>
          <p:nvPr/>
        </p:nvPicPr>
        <p:blipFill rotWithShape="1">
          <a:blip r:embed="rId2">
            <a:alphaModFix/>
          </a:blip>
          <a:srcRect/>
          <a:stretch/>
        </p:blipFill>
        <p:spPr>
          <a:xfrm>
            <a:off x="6238068" y="4199567"/>
            <a:ext cx="4582332" cy="2465177"/>
          </a:xfrm>
          <a:prstGeom prst="rect">
            <a:avLst/>
          </a:prstGeom>
          <a:noFill/>
          <a:ln>
            <a:noFill/>
          </a:ln>
        </p:spPr>
      </p:pic>
    </p:spTree>
    <p:extLst>
      <p:ext uri="{BB962C8B-B14F-4D97-AF65-F5344CB8AC3E}">
        <p14:creationId xmlns:p14="http://schemas.microsoft.com/office/powerpoint/2010/main" val="32598414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99C0E-19DC-521D-67B5-B1EE85C86B09}"/>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KPI 7</a:t>
            </a:r>
          </a:p>
        </p:txBody>
      </p:sp>
      <p:pic>
        <p:nvPicPr>
          <p:cNvPr id="7" name="Content Placeholder 6">
            <a:extLst>
              <a:ext uri="{FF2B5EF4-FFF2-40B4-BE49-F238E27FC236}">
                <a16:creationId xmlns:a16="http://schemas.microsoft.com/office/drawing/2014/main" id="{2C48B583-679F-C1E3-8AFA-AB8AF7D47D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425844"/>
            <a:ext cx="9601200" cy="4746355"/>
          </a:xfrm>
        </p:spPr>
      </p:pic>
    </p:spTree>
    <p:extLst>
      <p:ext uri="{BB962C8B-B14F-4D97-AF65-F5344CB8AC3E}">
        <p14:creationId xmlns:p14="http://schemas.microsoft.com/office/powerpoint/2010/main" val="37492374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F82F-DC8A-0301-4A3F-AFB565E18B30}"/>
              </a:ext>
            </a:extLst>
          </p:cNvPr>
          <p:cNvSpPr>
            <a:spLocks noGrp="1"/>
          </p:cNvSpPr>
          <p:nvPr>
            <p:ph type="title"/>
          </p:nvPr>
        </p:nvSpPr>
        <p:spPr>
          <a:xfrm>
            <a:off x="1371600" y="685800"/>
            <a:ext cx="9601200" cy="910525"/>
          </a:xfrm>
        </p:spPr>
        <p:txBody>
          <a:bodyPr/>
          <a:lstStyle/>
          <a:p>
            <a:pPr algn="ctr"/>
            <a:r>
              <a:rPr lang="en-IN" dirty="0">
                <a:latin typeface="Times New Roman" panose="02020603050405020304" pitchFamily="18" charset="0"/>
                <a:cs typeface="Times New Roman" panose="02020603050405020304" pitchFamily="18" charset="0"/>
              </a:rPr>
              <a:t>Insights</a:t>
            </a:r>
          </a:p>
        </p:txBody>
      </p:sp>
      <p:sp>
        <p:nvSpPr>
          <p:cNvPr id="3" name="Content Placeholder 2">
            <a:extLst>
              <a:ext uri="{FF2B5EF4-FFF2-40B4-BE49-F238E27FC236}">
                <a16:creationId xmlns:a16="http://schemas.microsoft.com/office/drawing/2014/main" id="{55B86617-E47F-F6CB-0D06-0ADE4D3D2780}"/>
              </a:ext>
            </a:extLst>
          </p:cNvPr>
          <p:cNvSpPr>
            <a:spLocks noGrp="1"/>
          </p:cNvSpPr>
          <p:nvPr>
            <p:ph idx="1"/>
          </p:nvPr>
        </p:nvSpPr>
        <p:spPr>
          <a:xfrm>
            <a:off x="1371599" y="1596324"/>
            <a:ext cx="10081647" cy="4881968"/>
          </a:xfrm>
        </p:spPr>
        <p:txBody>
          <a:bodyPr>
            <a:normAutofit fontScale="92500" lnSpcReduction="20000"/>
          </a:bodyPr>
          <a:lstStyle/>
          <a:p>
            <a:pPr marL="0" indent="0" algn="l">
              <a:buNone/>
            </a:pPr>
            <a:r>
              <a:rPr lang="en-US" sz="2200" dirty="0">
                <a:latin typeface="Times New Roman" panose="02020603050405020304" pitchFamily="18" charset="0"/>
                <a:cs typeface="Times New Roman" panose="02020603050405020304" pitchFamily="18" charset="0"/>
              </a:rPr>
              <a:t>Here’s a comprehensive list of the insights derived from the analysis, providing a roadmap for informed decision-making and targeted strategies to enhance employee retention and foster a thriving work environment.</a:t>
            </a:r>
          </a:p>
          <a:p>
            <a:pPr algn="l">
              <a:buFont typeface="+mj-lt"/>
              <a:buAutoNum type="arabicPeriod"/>
            </a:pPr>
            <a:r>
              <a:rPr lang="en-US" sz="2200" dirty="0">
                <a:latin typeface="Times New Roman" panose="02020603050405020304" pitchFamily="18" charset="0"/>
                <a:cs typeface="Times New Roman" panose="02020603050405020304" pitchFamily="18" charset="0"/>
              </a:rPr>
              <a:t>The company’s overall attrition rate stands at 16%, with an average monthly income of 65.03K.</a:t>
            </a:r>
          </a:p>
          <a:p>
            <a:pPr algn="l">
              <a:buFont typeface="+mj-lt"/>
              <a:buAutoNum type="arabicPeriod"/>
            </a:pPr>
            <a:r>
              <a:rPr lang="en-US" sz="2200" dirty="0">
                <a:latin typeface="Times New Roman" panose="02020603050405020304" pitchFamily="18" charset="0"/>
                <a:cs typeface="Times New Roman" panose="02020603050405020304" pitchFamily="18" charset="0"/>
              </a:rPr>
              <a:t>The attrition rate among male employees was the highest at 63%.</a:t>
            </a:r>
          </a:p>
          <a:p>
            <a:pPr algn="l">
              <a:buFont typeface="+mj-lt"/>
              <a:buAutoNum type="arabicPeriod"/>
            </a:pPr>
            <a:r>
              <a:rPr lang="en-US" sz="2200" dirty="0">
                <a:latin typeface="Times New Roman" panose="02020603050405020304" pitchFamily="18" charset="0"/>
                <a:cs typeface="Times New Roman" panose="02020603050405020304" pitchFamily="18" charset="0"/>
              </a:rPr>
              <a:t>Single employees experienced the highest attrition. Employees living nearby displayed the highest attrition rates.</a:t>
            </a:r>
          </a:p>
          <a:p>
            <a:pPr algn="l">
              <a:buFont typeface="+mj-lt"/>
              <a:buAutoNum type="arabicPeriod"/>
            </a:pPr>
            <a:r>
              <a:rPr lang="en-US" sz="2200" dirty="0">
                <a:latin typeface="Times New Roman" panose="02020603050405020304" pitchFamily="18" charset="0"/>
                <a:cs typeface="Times New Roman" panose="02020603050405020304" pitchFamily="18" charset="0"/>
              </a:rPr>
              <a:t>The research and development department recorded the highest attrition rate among the three departments at 56%.</a:t>
            </a:r>
          </a:p>
          <a:p>
            <a:pPr algn="l">
              <a:buFont typeface="+mj-lt"/>
              <a:buAutoNum type="arabicPeriod"/>
            </a:pPr>
            <a:r>
              <a:rPr lang="en-US" sz="2200" dirty="0">
                <a:latin typeface="Times New Roman" panose="02020603050405020304" pitchFamily="18" charset="0"/>
                <a:cs typeface="Times New Roman" panose="02020603050405020304" pitchFamily="18" charset="0"/>
              </a:rPr>
              <a:t>Laboratory technicians, sales executives, and research scientists held the job roles with the highest attrition rates.</a:t>
            </a:r>
          </a:p>
          <a:p>
            <a:pPr algn="l">
              <a:buFont typeface="+mj-lt"/>
              <a:buAutoNum type="arabicPeriod"/>
            </a:pPr>
            <a:r>
              <a:rPr lang="en-US" sz="2200" dirty="0">
                <a:latin typeface="Times New Roman" panose="02020603050405020304" pitchFamily="18" charset="0"/>
                <a:cs typeface="Times New Roman" panose="02020603050405020304" pitchFamily="18" charset="0"/>
              </a:rPr>
              <a:t>Over time workers experienced a higher attrition rate.</a:t>
            </a:r>
          </a:p>
          <a:p>
            <a:pPr algn="l">
              <a:buFont typeface="+mj-lt"/>
              <a:buAutoNum type="arabicPeriod"/>
            </a:pPr>
            <a:r>
              <a:rPr lang="en-US" sz="2200" dirty="0">
                <a:latin typeface="Times New Roman" panose="02020603050405020304" pitchFamily="18" charset="0"/>
                <a:cs typeface="Times New Roman" panose="02020603050405020304" pitchFamily="18" charset="0"/>
              </a:rPr>
              <a:t>Employees aged 31–45 had the highest attrition, while those aged 46–60 had the least turnover.</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05546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E72AB-F768-15E5-992B-A12A82B9B62B}"/>
              </a:ext>
            </a:extLst>
          </p:cNvPr>
          <p:cNvSpPr>
            <a:spLocks noGrp="1"/>
          </p:cNvSpPr>
          <p:nvPr>
            <p:ph type="title"/>
          </p:nvPr>
        </p:nvSpPr>
        <p:spPr>
          <a:xfrm>
            <a:off x="1371600" y="685800"/>
            <a:ext cx="9601200" cy="662553"/>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Recommendations</a:t>
            </a:r>
            <a:br>
              <a:rPr lang="en-US" b="0" i="0" dirty="0">
                <a:solidFill>
                  <a:srgbClr val="242424"/>
                </a:solidFill>
                <a:effectLst/>
                <a:highlight>
                  <a:srgbClr val="FFFFFF"/>
                </a:highlight>
                <a:latin typeface="source-serif-pro"/>
              </a:rPr>
            </a:br>
            <a:endParaRPr lang="en-IN" dirty="0"/>
          </a:p>
        </p:txBody>
      </p:sp>
      <p:sp>
        <p:nvSpPr>
          <p:cNvPr id="3" name="Content Placeholder 2">
            <a:extLst>
              <a:ext uri="{FF2B5EF4-FFF2-40B4-BE49-F238E27FC236}">
                <a16:creationId xmlns:a16="http://schemas.microsoft.com/office/drawing/2014/main" id="{E79931D0-A91B-EA46-323A-B08514A883EC}"/>
              </a:ext>
            </a:extLst>
          </p:cNvPr>
          <p:cNvSpPr>
            <a:spLocks noGrp="1"/>
          </p:cNvSpPr>
          <p:nvPr>
            <p:ph idx="1"/>
          </p:nvPr>
        </p:nvSpPr>
        <p:spPr>
          <a:xfrm>
            <a:off x="1371599" y="1503336"/>
            <a:ext cx="10267627" cy="4668864"/>
          </a:xfrm>
        </p:spPr>
        <p:txBody>
          <a:bodyPr>
            <a:normAutofit/>
          </a:bodyPr>
          <a:lstStyle/>
          <a:p>
            <a:pPr algn="l">
              <a:buFont typeface="+mj-lt"/>
              <a:buAutoNum type="arabicPeriod"/>
            </a:pPr>
            <a:r>
              <a:rPr lang="en-US" sz="1800" b="1" dirty="0">
                <a:latin typeface="Times New Roman" panose="02020603050405020304" pitchFamily="18" charset="0"/>
                <a:cs typeface="Times New Roman" panose="02020603050405020304" pitchFamily="18" charset="0"/>
              </a:rPr>
              <a:t>Targeted Retention Strategies: </a:t>
            </a:r>
            <a:r>
              <a:rPr lang="en-US" sz="1800" dirty="0">
                <a:latin typeface="Times New Roman" panose="02020603050405020304" pitchFamily="18" charset="0"/>
                <a:cs typeface="Times New Roman" panose="02020603050405020304" pitchFamily="18" charset="0"/>
              </a:rPr>
              <a:t>Given the higher attrition among male employees, single individuals, and those living nearby, consider implementing targeted retention strategies for these specific demographics. Explore initiatives that address their unique needs and preferences, aiming to improve overall satisfaction and commitment.</a:t>
            </a:r>
          </a:p>
          <a:p>
            <a:pPr algn="l">
              <a:buFont typeface="+mj-lt"/>
              <a:buAutoNum type="arabicPeriod"/>
            </a:pPr>
            <a:r>
              <a:rPr lang="en-US" sz="1800" b="1" dirty="0">
                <a:latin typeface="Times New Roman" panose="02020603050405020304" pitchFamily="18" charset="0"/>
                <a:cs typeface="Times New Roman" panose="02020603050405020304" pitchFamily="18" charset="0"/>
              </a:rPr>
              <a:t>Career Development for Entry-Level Employees: </a:t>
            </a:r>
            <a:r>
              <a:rPr lang="en-US" sz="1800" dirty="0">
                <a:latin typeface="Times New Roman" panose="02020603050405020304" pitchFamily="18" charset="0"/>
                <a:cs typeface="Times New Roman" panose="02020603050405020304" pitchFamily="18" charset="0"/>
              </a:rPr>
              <a:t>As entry-level employees exhibit higher attrition rates, focus on enhancing career development programs and mentorship opportunities for this group. Providing a clear growth path can contribute to greater job satisfaction and loyalty.</a:t>
            </a:r>
          </a:p>
          <a:p>
            <a:pPr algn="l">
              <a:buFont typeface="+mj-lt"/>
              <a:buAutoNum type="arabicPeriod"/>
            </a:pPr>
            <a:r>
              <a:rPr lang="en-US" sz="1800" b="1" dirty="0">
                <a:latin typeface="Times New Roman" panose="02020603050405020304" pitchFamily="18" charset="0"/>
                <a:cs typeface="Times New Roman" panose="02020603050405020304" pitchFamily="18" charset="0"/>
              </a:rPr>
              <a:t>Performance Improvement Programs: </a:t>
            </a:r>
            <a:r>
              <a:rPr lang="en-US" sz="1800" dirty="0">
                <a:latin typeface="Times New Roman" panose="02020603050405020304" pitchFamily="18" charset="0"/>
                <a:cs typeface="Times New Roman" panose="02020603050405020304" pitchFamily="18" charset="0"/>
              </a:rPr>
              <a:t>With employees holding low-performance ratings having the highest attrition, consider implementing performance improvement programs. Identify the root causes of underperformance and provide support, training, or resources to help employees meet expectations.</a:t>
            </a:r>
          </a:p>
          <a:p>
            <a:pPr marL="342900" indent="-342900" algn="l">
              <a:buFont typeface="+mj-lt"/>
              <a:buAutoNum type="arabicPeriod"/>
            </a:pPr>
            <a:r>
              <a:rPr lang="en-US" sz="1800" b="1" dirty="0">
                <a:latin typeface="Times New Roman" panose="02020603050405020304" pitchFamily="18" charset="0"/>
                <a:cs typeface="Times New Roman" panose="02020603050405020304" pitchFamily="18" charset="0"/>
              </a:rPr>
              <a:t>Departmental Engagement Initiatives: </a:t>
            </a:r>
            <a:r>
              <a:rPr lang="en-US" sz="1800" dirty="0">
                <a:latin typeface="Times New Roman" panose="02020603050405020304" pitchFamily="18" charset="0"/>
                <a:cs typeface="Times New Roman" panose="02020603050405020304" pitchFamily="18" charset="0"/>
              </a:rPr>
              <a:t>The research and development department experiences significant attrition. Explore targeted engagement initiatives within this department, such as professional development opportunities, team-building activities, and recognition programs to enhance employee satisfaction and retention.</a:t>
            </a:r>
          </a:p>
          <a:p>
            <a:endParaRPr lang="en-IN" dirty="0"/>
          </a:p>
        </p:txBody>
      </p:sp>
    </p:spTree>
    <p:extLst>
      <p:ext uri="{BB962C8B-B14F-4D97-AF65-F5344CB8AC3E}">
        <p14:creationId xmlns:p14="http://schemas.microsoft.com/office/powerpoint/2010/main" val="19537080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E814-B699-36A2-27C0-359D2C81A9BD}"/>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Findings</a:t>
            </a:r>
          </a:p>
        </p:txBody>
      </p:sp>
      <p:sp>
        <p:nvSpPr>
          <p:cNvPr id="3" name="Content Placeholder 2">
            <a:extLst>
              <a:ext uri="{FF2B5EF4-FFF2-40B4-BE49-F238E27FC236}">
                <a16:creationId xmlns:a16="http://schemas.microsoft.com/office/drawing/2014/main" id="{5EBA75E2-B2F8-B44E-2666-0D7B786EF942}"/>
              </a:ext>
            </a:extLst>
          </p:cNvPr>
          <p:cNvSpPr>
            <a:spLocks noGrp="1"/>
          </p:cNvSpPr>
          <p:nvPr>
            <p:ph idx="1"/>
          </p:nvPr>
        </p:nvSpPr>
        <p:spPr>
          <a:xfrm>
            <a:off x="1371599" y="1379349"/>
            <a:ext cx="10438109" cy="5191931"/>
          </a:xfrm>
        </p:spPr>
        <p:txBody>
          <a:bodyPr>
            <a:normAutofit fontScale="92500" lnSpcReduction="10000"/>
          </a:bodyPr>
          <a:lstStyle/>
          <a:p>
            <a:pPr lvl="0" rtl="0">
              <a:lnSpc>
                <a:spcPct val="120000"/>
              </a:lnSpc>
              <a:spcBef>
                <a:spcPts val="0"/>
              </a:spcBef>
              <a:spcAft>
                <a:spcPts val="0"/>
              </a:spcAft>
              <a:buClr>
                <a:schemeClr val="dk2"/>
              </a:buClr>
              <a:buSzPts val="2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From the PowerBI dashboard observations  and jupyter notebook bar graphs we can observe the below Findings</a:t>
            </a:r>
          </a:p>
          <a:p>
            <a:pPr marL="0" lvl="0" indent="0" rtl="0">
              <a:lnSpc>
                <a:spcPct val="120000"/>
              </a:lnSpc>
              <a:spcBef>
                <a:spcPts val="0"/>
              </a:spcBef>
              <a:spcAft>
                <a:spcPts val="0"/>
              </a:spcAft>
              <a:buClr>
                <a:schemeClr val="dk2"/>
              </a:buClr>
              <a:buSzPts val="2000"/>
              <a:buNone/>
            </a:pPr>
            <a:r>
              <a:rPr lang="en-US" b="1" dirty="0">
                <a:latin typeface="Times New Roman" panose="02020603050405020304" pitchFamily="18" charset="0"/>
                <a:cs typeface="Times New Roman" panose="02020603050405020304" pitchFamily="18" charset="0"/>
              </a:rPr>
              <a:t>Attrition Overview</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Out of 4410 employees, 1764 have left the company, resulting in a 16.2% attrition rate. On average, employees were 37 years old and had worked for 7 years.</a:t>
            </a:r>
          </a:p>
          <a:p>
            <a:pPr marL="0" indent="0">
              <a:buNone/>
            </a:pPr>
            <a:r>
              <a:rPr lang="en-US" b="1" dirty="0">
                <a:latin typeface="Times New Roman" panose="02020603050405020304" pitchFamily="18" charset="0"/>
                <a:cs typeface="Times New Roman" panose="02020603050405020304" pitchFamily="18" charset="0"/>
              </a:rPr>
              <a:t>Age Group Analysis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Employees between the ages of 26-35 were observed to have the highest attrition rates, signaling potential challenges in retaining this demographic segment.</a:t>
            </a:r>
          </a:p>
          <a:p>
            <a:pPr marL="0" indent="0">
              <a:buNone/>
            </a:pPr>
            <a:r>
              <a:rPr lang="en-US" b="1" dirty="0">
                <a:latin typeface="Times New Roman" panose="02020603050405020304" pitchFamily="18" charset="0"/>
                <a:cs typeface="Times New Roman" panose="02020603050405020304" pitchFamily="18" charset="0"/>
              </a:rPr>
              <a:t>Educational Background Impact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Attrition was notably observed among employees with educational backgrounds in life sciences and medical fields, indicating potential areas for targeted retention initiatives.</a:t>
            </a:r>
          </a:p>
          <a:p>
            <a:pPr marL="0" indent="0">
              <a:buNone/>
            </a:pPr>
            <a:r>
              <a:rPr lang="en-US" b="1" dirty="0">
                <a:latin typeface="Times New Roman" panose="02020603050405020304" pitchFamily="18" charset="0"/>
                <a:cs typeface="Times New Roman" panose="02020603050405020304" pitchFamily="18" charset="0"/>
              </a:rPr>
              <a:t>Salary Influence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Employees earning less than 40k salary demonstrated a higher likelihood of attrition, emphasizing the importance of competitive compensation and benefits packages in retention efforts</a:t>
            </a:r>
            <a:endParaRPr lang="en-IN" dirty="0">
              <a:latin typeface="Times New Roman" panose="02020603050405020304" pitchFamily="18" charset="0"/>
              <a:cs typeface="Times New Roman" panose="02020603050405020304" pitchFamily="18" charset="0"/>
            </a:endParaRPr>
          </a:p>
          <a:p>
            <a:pPr lvl="0" rtl="0">
              <a:lnSpc>
                <a:spcPct val="120000"/>
              </a:lnSpc>
              <a:spcBef>
                <a:spcPts val="1000"/>
              </a:spcBef>
              <a:spcAft>
                <a:spcPts val="0"/>
              </a:spcAft>
              <a:buClr>
                <a:schemeClr val="dk2"/>
              </a:buClr>
              <a:buSzPts val="200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812311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E685A-E7D4-454E-6D59-D94A659065CE}"/>
              </a:ext>
            </a:extLst>
          </p:cNvPr>
          <p:cNvSpPr>
            <a:spLocks noGrp="1"/>
          </p:cNvSpPr>
          <p:nvPr>
            <p:ph type="title"/>
          </p:nvPr>
        </p:nvSpPr>
        <p:spPr>
          <a:xfrm>
            <a:off x="1371600" y="685800"/>
            <a:ext cx="9601200" cy="910525"/>
          </a:xfrm>
        </p:spPr>
        <p:txBody>
          <a:bodyPr/>
          <a:lstStyle/>
          <a:p>
            <a:pPr algn="ctr"/>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075DB05-049A-AA7E-63F5-B473F385A236}"/>
              </a:ext>
            </a:extLst>
          </p:cNvPr>
          <p:cNvSpPr>
            <a:spLocks noGrp="1"/>
          </p:cNvSpPr>
          <p:nvPr>
            <p:ph idx="1"/>
          </p:nvPr>
        </p:nvSpPr>
        <p:spPr>
          <a:xfrm>
            <a:off x="1371600" y="1735810"/>
            <a:ext cx="9601200" cy="4131590"/>
          </a:xfrm>
        </p:spPr>
        <p:txBody>
          <a:bodyPr/>
          <a:lstStyle/>
          <a:p>
            <a:pPr marL="0" indent="0" algn="just">
              <a:buNone/>
            </a:pPr>
            <a:r>
              <a:rPr lang="en-US" sz="2400" dirty="0">
                <a:latin typeface="Times New Roman" panose="02020603050405020304" pitchFamily="18" charset="0"/>
                <a:cs typeface="Times New Roman" panose="02020603050405020304" pitchFamily="18" charset="0"/>
                <a:sym typeface="Cambria"/>
              </a:rPr>
              <a:t>In conclusion, we embarked on a comprehensive analysis of the HR Analytics Attrition Dataset, from data loading to model evaluation. By implementing and evaluating various machine learning algorithms, we gained insights into which models are effective for predicting employee attrition. The results and visualizations generated throughout the process provide valuable information for decision-makers and HR professionals seeking to understand and mitigate employee attrition within the organization. This project showcases the power of data analysis and machine learning in addressing real-world business challenges.</a:t>
            </a:r>
          </a:p>
          <a:p>
            <a:endParaRPr lang="en-IN" dirty="0"/>
          </a:p>
        </p:txBody>
      </p:sp>
    </p:spTree>
    <p:extLst>
      <p:ext uri="{BB962C8B-B14F-4D97-AF65-F5344CB8AC3E}">
        <p14:creationId xmlns:p14="http://schemas.microsoft.com/office/powerpoint/2010/main" val="35289108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148A0-DA28-AA18-68FA-DF70D1514ECD}"/>
              </a:ext>
            </a:extLst>
          </p:cNvPr>
          <p:cNvSpPr>
            <a:spLocks noGrp="1"/>
          </p:cNvSpPr>
          <p:nvPr>
            <p:ph type="title"/>
          </p:nvPr>
        </p:nvSpPr>
        <p:spPr>
          <a:xfrm>
            <a:off x="1751308" y="2572720"/>
            <a:ext cx="9221491" cy="1301856"/>
          </a:xfrm>
        </p:spPr>
        <p:txBody>
          <a:bodyPr>
            <a:normAutofit/>
          </a:bodyPr>
          <a:lstStyle/>
          <a:p>
            <a:pPr algn="ctr"/>
            <a:r>
              <a:rPr lang="en-IN" sz="8800" dirty="0">
                <a:latin typeface="Algerian" panose="04020705040A02060702" pitchFamily="82" charset="0"/>
              </a:rPr>
              <a:t>Thank you</a:t>
            </a:r>
          </a:p>
        </p:txBody>
      </p:sp>
    </p:spTree>
    <p:extLst>
      <p:ext uri="{BB962C8B-B14F-4D97-AF65-F5344CB8AC3E}">
        <p14:creationId xmlns:p14="http://schemas.microsoft.com/office/powerpoint/2010/main" val="4291539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08660-BA4E-39AD-DC24-65E25CB95118}"/>
              </a:ext>
            </a:extLst>
          </p:cNvPr>
          <p:cNvSpPr>
            <a:spLocks noGrp="1"/>
          </p:cNvSpPr>
          <p:nvPr>
            <p:ph type="title"/>
          </p:nvPr>
        </p:nvSpPr>
        <p:spPr>
          <a:xfrm>
            <a:off x="1371600" y="685800"/>
            <a:ext cx="9601200" cy="864031"/>
          </a:xfrm>
        </p:spPr>
        <p:txBody>
          <a:bodyPr>
            <a:normAutofit/>
          </a:bodyPr>
          <a:lstStyle/>
          <a:p>
            <a:pPr algn="ctr"/>
            <a:r>
              <a:rPr lang="en-IN" sz="4800" b="0" i="0" u="none" strike="noStrike" baseline="0" dirty="0">
                <a:solidFill>
                  <a:srgbClr val="000000"/>
                </a:solidFill>
                <a:latin typeface="Times New Roman" panose="02020603050405020304" pitchFamily="18" charset="0"/>
                <a:cs typeface="Times New Roman" panose="02020603050405020304" pitchFamily="18" charset="0"/>
              </a:rPr>
              <a:t>Problem Statement</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C0771D-4DC3-257A-0A04-103B65A539AA}"/>
              </a:ext>
            </a:extLst>
          </p:cNvPr>
          <p:cNvSpPr>
            <a:spLocks noGrp="1"/>
          </p:cNvSpPr>
          <p:nvPr>
            <p:ph idx="1"/>
          </p:nvPr>
        </p:nvSpPr>
        <p:spPr>
          <a:xfrm>
            <a:off x="1371600" y="1549831"/>
            <a:ext cx="9601200" cy="4317569"/>
          </a:xfrm>
        </p:spPr>
        <p:txBody>
          <a:bodyPr>
            <a:normAutofit/>
          </a:bodyPr>
          <a:lstStyle/>
          <a:p>
            <a:pPr algn="l"/>
            <a:endParaRPr lang="en-IN" sz="1800" b="0" i="0" u="none" strike="noStrike" baseline="0" dirty="0">
              <a:solidFill>
                <a:srgbClr val="000000"/>
              </a:solidFill>
              <a:latin typeface="Cantarell"/>
            </a:endParaRPr>
          </a:p>
          <a:p>
            <a:pPr marL="0" indent="0">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Investment is a game of understanding historic data of investment objects under different events but it is still a game of chances to minimize the risk we apply analytics to find the equilibrium investment.</a:t>
            </a:r>
          </a:p>
          <a:p>
            <a:pPr marL="0" indent="0">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To understand the Foreign direct investment in India for the last 17 years from 2000-01 to 2016-17. This dataset contains sector and financial year-wise data of FDI in India Sector-wise investment analysis Year-wise investment analysis.</a:t>
            </a:r>
          </a:p>
          <a:p>
            <a:pPr marL="0" indent="0">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Find key metrics and factors and show the meaningful relationships between attributes. Do your own research and come up with your finding</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275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28A87-1A1A-DFED-E69C-B22012897C54}"/>
              </a:ext>
            </a:extLst>
          </p:cNvPr>
          <p:cNvSpPr>
            <a:spLocks noGrp="1"/>
          </p:cNvSpPr>
          <p:nvPr>
            <p:ph type="title"/>
          </p:nvPr>
        </p:nvSpPr>
        <p:spPr>
          <a:xfrm>
            <a:off x="1371600" y="685800"/>
            <a:ext cx="9601200" cy="817536"/>
          </a:xfrm>
        </p:spPr>
        <p:txBody>
          <a:bodyPr/>
          <a:lstStyle/>
          <a:p>
            <a:pPr algn="ctr"/>
            <a:r>
              <a:rPr lang="en-IN" sz="4400" dirty="0">
                <a:latin typeface="Times New Roman" panose="02020603050405020304" pitchFamily="18" charset="0"/>
                <a:cs typeface="Times New Roman" panose="02020603050405020304" pitchFamily="18" charset="0"/>
              </a:rPr>
              <a:t>Objective</a:t>
            </a:r>
            <a:endParaRPr lang="en-IN" dirty="0"/>
          </a:p>
        </p:txBody>
      </p:sp>
      <p:sp>
        <p:nvSpPr>
          <p:cNvPr id="3" name="Content Placeholder 2">
            <a:extLst>
              <a:ext uri="{FF2B5EF4-FFF2-40B4-BE49-F238E27FC236}">
                <a16:creationId xmlns:a16="http://schemas.microsoft.com/office/drawing/2014/main" id="{5C72759A-0B1B-60C4-A2BD-06A87C984AF5}"/>
              </a:ext>
            </a:extLst>
          </p:cNvPr>
          <p:cNvSpPr>
            <a:spLocks noGrp="1"/>
          </p:cNvSpPr>
          <p:nvPr>
            <p:ph idx="1"/>
          </p:nvPr>
        </p:nvSpPr>
        <p:spPr>
          <a:xfrm>
            <a:off x="1371599" y="1503335"/>
            <a:ext cx="10143641" cy="5191933"/>
          </a:xfrm>
        </p:spPr>
        <p:txBody>
          <a:bodyPr>
            <a:normAutofit fontScale="85000" lnSpcReduction="10000"/>
          </a:bodyPr>
          <a:lstStyle/>
          <a:p>
            <a:pPr marL="285750" indent="-285750">
              <a:lnSpc>
                <a:spcPct val="110000"/>
              </a:lnSpc>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Understand the Trends:</a:t>
            </a:r>
          </a:p>
          <a:p>
            <a:pPr marL="792163" indent="-342900">
              <a:lnSpc>
                <a:spcPct val="11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Examine yearly trends in FDI to identify periods of significant growth or decline.</a:t>
            </a:r>
          </a:p>
          <a:p>
            <a:pPr marL="792163" indent="-342900">
              <a:lnSpc>
                <a:spcPct val="11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Determine how investments have evolved over time and identify any patterns or anomalies.</a:t>
            </a:r>
          </a:p>
          <a:p>
            <a:pPr marL="285750" indent="-285750">
              <a:lnSpc>
                <a:spcPct val="110000"/>
              </a:lnSpc>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Sector-Wise Analysis:</a:t>
            </a:r>
          </a:p>
          <a:p>
            <a:pPr marL="806450" indent="-357188">
              <a:lnSpc>
                <a:spcPct val="11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Analyse FDI distribution across different sectors to identify which sectors have attracted the most investment.</a:t>
            </a:r>
          </a:p>
          <a:p>
            <a:pPr marL="806450" indent="-357188">
              <a:lnSpc>
                <a:spcPct val="11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Understand the sectoral preferences of foreign investors and highlight key sectors driving FDI.</a:t>
            </a:r>
            <a:endParaRPr lang="en-IN" sz="2000" b="1" dirty="0">
              <a:latin typeface="Times New Roman" panose="02020603050405020304" pitchFamily="18" charset="0"/>
              <a:cs typeface="Times New Roman" panose="02020603050405020304" pitchFamily="18" charset="0"/>
            </a:endParaRPr>
          </a:p>
          <a:p>
            <a:pPr marL="285750" indent="-285750">
              <a:lnSpc>
                <a:spcPct val="110000"/>
              </a:lnSpc>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Identify Key Metrics:</a:t>
            </a:r>
          </a:p>
          <a:p>
            <a:pPr marL="806450" indent="-342900">
              <a:lnSpc>
                <a:spcPct val="11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Calculate and interpret key metrics such as total investments, yearly growth rates, and sector-wise contributions.</a:t>
            </a:r>
          </a:p>
          <a:p>
            <a:pPr marL="806450" indent="-342900">
              <a:lnSpc>
                <a:spcPct val="11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Identify meaningful relationships between different attributes in the dataset.</a:t>
            </a:r>
            <a:endParaRPr lang="en-IN" sz="2000" b="1" dirty="0">
              <a:latin typeface="Times New Roman" panose="02020603050405020304" pitchFamily="18" charset="0"/>
              <a:cs typeface="Times New Roman" panose="02020603050405020304" pitchFamily="18" charset="0"/>
            </a:endParaRPr>
          </a:p>
          <a:p>
            <a:pPr marL="285750" indent="-285750">
              <a:lnSpc>
                <a:spcPct val="110000"/>
              </a:lnSpc>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Business Problems and Solutions:</a:t>
            </a:r>
          </a:p>
          <a:p>
            <a:pPr marL="806450" indent="-357188" defTabSz="806450">
              <a:lnSpc>
                <a:spcPct val="11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Address business problems such as diversification of investments across sectors and identification</a:t>
            </a:r>
          </a:p>
          <a:p>
            <a:pPr>
              <a:lnSpc>
                <a:spcPct val="110000"/>
              </a:lnSpc>
            </a:pPr>
            <a:endParaRPr lang="en-IN" dirty="0"/>
          </a:p>
        </p:txBody>
      </p:sp>
    </p:spTree>
    <p:extLst>
      <p:ext uri="{BB962C8B-B14F-4D97-AF65-F5344CB8AC3E}">
        <p14:creationId xmlns:p14="http://schemas.microsoft.com/office/powerpoint/2010/main" val="2007319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9E744-024F-E5FE-733E-BFE982D5869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Project Workflow</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755F84-BBE7-01F5-8DC3-8F1BD9C4C689}"/>
              </a:ext>
            </a:extLst>
          </p:cNvPr>
          <p:cNvSpPr>
            <a:spLocks noGrp="1"/>
          </p:cNvSpPr>
          <p:nvPr>
            <p:ph idx="1"/>
          </p:nvPr>
        </p:nvSpPr>
        <p:spPr>
          <a:xfrm>
            <a:off x="1371600" y="1751308"/>
            <a:ext cx="9601200" cy="4116092"/>
          </a:xfrm>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Data Exploration and Cleaning</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Tableau Dashboard Creation</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Visualization &amp; Insights</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Data Storytelling &amp; Recommendations</a:t>
            </a: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7601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1DD8A-4DE3-4A5A-CD01-B141B16DFB33}"/>
              </a:ext>
            </a:extLst>
          </p:cNvPr>
          <p:cNvSpPr>
            <a:spLocks noGrp="1"/>
          </p:cNvSpPr>
          <p:nvPr>
            <p:ph type="title"/>
          </p:nvPr>
        </p:nvSpPr>
        <p:spPr>
          <a:xfrm>
            <a:off x="1371600" y="685800"/>
            <a:ext cx="9601200" cy="957020"/>
          </a:xfrm>
        </p:spPr>
        <p:txBody>
          <a:bodyPr/>
          <a:lstStyle/>
          <a:p>
            <a:pPr algn="ctr"/>
            <a:r>
              <a:rPr lang="en-US" dirty="0">
                <a:latin typeface="Times New Roman" panose="02020603050405020304" pitchFamily="18" charset="0"/>
                <a:cs typeface="Times New Roman" panose="02020603050405020304" pitchFamily="18" charset="0"/>
              </a:rPr>
              <a:t>Details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of</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dataset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Methodology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AE8FE7-CE8C-C9EE-115A-23A9F425303D}"/>
              </a:ext>
            </a:extLst>
          </p:cNvPr>
          <p:cNvSpPr>
            <a:spLocks noGrp="1"/>
          </p:cNvSpPr>
          <p:nvPr>
            <p:ph idx="1"/>
          </p:nvPr>
        </p:nvSpPr>
        <p:spPr>
          <a:xfrm>
            <a:off x="1371600" y="1642819"/>
            <a:ext cx="9601200" cy="4897465"/>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Details of Dataset: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dataset consist of financial years from 2000-2016 and also have different sectors.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investment of foreign investors in the sectors of India is in terms of million USD.</a:t>
            </a:r>
          </a:p>
          <a:p>
            <a:pPr marL="0" indent="0">
              <a:buNone/>
            </a:pP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Import Data in tableau</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Unpivoting data from converting wide format to long format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Cleaning Labels</a:t>
            </a:r>
          </a:p>
          <a:p>
            <a:endParaRPr lang="en-IN" dirty="0"/>
          </a:p>
        </p:txBody>
      </p:sp>
    </p:spTree>
    <p:extLst>
      <p:ext uri="{BB962C8B-B14F-4D97-AF65-F5344CB8AC3E}">
        <p14:creationId xmlns:p14="http://schemas.microsoft.com/office/powerpoint/2010/main" val="786311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91D9B-EB47-72B8-CD1A-A0C21A9945F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Case study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F69C36-734D-0FE7-891C-5ADADCE42BCE}"/>
              </a:ext>
            </a:extLst>
          </p:cNvPr>
          <p:cNvSpPr>
            <a:spLocks noGrp="1"/>
          </p:cNvSpPr>
          <p:nvPr>
            <p:ph idx="1"/>
          </p:nvPr>
        </p:nvSpPr>
        <p:spPr>
          <a:xfrm>
            <a:off x="1371600" y="1611824"/>
            <a:ext cx="9601200" cy="4560376"/>
          </a:xfrm>
        </p:spPr>
        <p:txBody>
          <a:bodyPr>
            <a:normAutofit/>
          </a:bodyPr>
          <a:lstStyle/>
          <a:p>
            <a:pPr>
              <a:buFont typeface="+mj-lt"/>
              <a:buAutoNum type="arabicPeriod"/>
            </a:pPr>
            <a:r>
              <a:rPr lang="en-US" sz="2400" dirty="0">
                <a:latin typeface="Times New Roman" panose="02020603050405020304" pitchFamily="18" charset="0"/>
                <a:cs typeface="Times New Roman" panose="02020603050405020304" pitchFamily="18" charset="0"/>
              </a:rPr>
              <a:t>Trend of overall foreign direct investment </a:t>
            </a:r>
          </a:p>
          <a:p>
            <a:pPr>
              <a:buFont typeface="+mj-lt"/>
              <a:buAutoNum type="arabicPeriod"/>
            </a:pPr>
            <a:r>
              <a:rPr lang="en-US" sz="2400" dirty="0">
                <a:latin typeface="Times New Roman" panose="02020603050405020304" pitchFamily="18" charset="0"/>
                <a:cs typeface="Times New Roman" panose="02020603050405020304" pitchFamily="18" charset="0"/>
              </a:rPr>
              <a:t>Top 10 sectors with maximum FDI</a:t>
            </a:r>
          </a:p>
          <a:p>
            <a:pPr>
              <a:buFont typeface="+mj-lt"/>
              <a:buAutoNum type="arabicPeriod"/>
            </a:pPr>
            <a:r>
              <a:rPr lang="en-US" sz="2400" dirty="0">
                <a:latin typeface="Times New Roman" panose="02020603050405020304" pitchFamily="18" charset="0"/>
                <a:cs typeface="Times New Roman" panose="02020603050405020304" pitchFamily="18" charset="0"/>
              </a:rPr>
              <a:t>Top 10 sectors with minimum FDI</a:t>
            </a:r>
          </a:p>
          <a:p>
            <a:pPr>
              <a:buFont typeface="+mj-lt"/>
              <a:buAutoNum type="arabicPeriod"/>
            </a:pPr>
            <a:r>
              <a:rPr lang="en-US" sz="2400" dirty="0">
                <a:latin typeface="Times New Roman" panose="02020603050405020304" pitchFamily="18" charset="0"/>
                <a:cs typeface="Times New Roman" panose="02020603050405020304" pitchFamily="18" charset="0"/>
              </a:rPr>
              <a:t>Sectors that reported high growth in FDI in last 5 years</a:t>
            </a:r>
          </a:p>
          <a:p>
            <a:pPr>
              <a:buFont typeface="+mj-lt"/>
              <a:buAutoNum type="arabicPeriod"/>
            </a:pPr>
            <a:r>
              <a:rPr lang="en-US" sz="2400" dirty="0">
                <a:latin typeface="Times New Roman" panose="02020603050405020304" pitchFamily="18" charset="0"/>
                <a:cs typeface="Times New Roman" panose="02020603050405020304" pitchFamily="18" charset="0"/>
              </a:rPr>
              <a:t>Sectors that reported high decline in FDI in last 5 years</a:t>
            </a:r>
          </a:p>
          <a:p>
            <a:pPr>
              <a:buFont typeface="+mj-lt"/>
              <a:buAutoNum type="arabicPeriod"/>
            </a:pPr>
            <a:r>
              <a:rPr lang="en-US" sz="2400" dirty="0">
                <a:latin typeface="Times New Roman" panose="02020603050405020304" pitchFamily="18" charset="0"/>
                <a:cs typeface="Times New Roman" panose="02020603050405020304" pitchFamily="18" charset="0"/>
              </a:rPr>
              <a:t>Which sectors has most variation in FDIs</a:t>
            </a:r>
          </a:p>
          <a:p>
            <a:pPr>
              <a:buFont typeface="+mj-lt"/>
              <a:buAutoNum type="arabicPeriod"/>
            </a:pPr>
            <a:r>
              <a:rPr lang="en-US" sz="2400" dirty="0">
                <a:latin typeface="Times New Roman" panose="02020603050405020304" pitchFamily="18" charset="0"/>
                <a:cs typeface="Times New Roman" panose="02020603050405020304" pitchFamily="18" charset="0"/>
              </a:rPr>
              <a:t>Is there any correlation between these sectors from FDI perspective</a:t>
            </a:r>
          </a:p>
          <a:p>
            <a:pPr>
              <a:buFont typeface="+mj-lt"/>
              <a:buAutoNum type="arabicPeriod"/>
            </a:pPr>
            <a:r>
              <a:rPr lang="en-US" sz="2400" dirty="0">
                <a:latin typeface="Times New Roman" panose="02020603050405020304" pitchFamily="18" charset="0"/>
                <a:cs typeface="Times New Roman" panose="02020603050405020304" pitchFamily="18" charset="0"/>
              </a:rPr>
              <a:t>Forecast </a:t>
            </a:r>
          </a:p>
          <a:p>
            <a:endParaRPr lang="en-IN" dirty="0"/>
          </a:p>
        </p:txBody>
      </p:sp>
    </p:spTree>
    <p:extLst>
      <p:ext uri="{BB962C8B-B14F-4D97-AF65-F5344CB8AC3E}">
        <p14:creationId xmlns:p14="http://schemas.microsoft.com/office/powerpoint/2010/main" val="3018628945"/>
      </p:ext>
    </p:extLst>
  </p:cSld>
  <p:clrMapOvr>
    <a:masterClrMapping/>
  </p:clrMapOvr>
</p:sld>
</file>

<file path=ppt/theme/theme1.xml><?xml version="1.0" encoding="utf-8"?>
<a:theme xmlns:a="http://schemas.openxmlformats.org/drawingml/2006/main" name="Theme1">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5A4CCA15-C374-485B-9990-01E682FCEEAF}" vid="{F631346E-EE12-4B0D-A94D-FBBBEA4E1B7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292</TotalTime>
  <Words>2366</Words>
  <Application>Microsoft Office PowerPoint</Application>
  <PresentationFormat>Widescreen</PresentationFormat>
  <Paragraphs>187</Paragraphs>
  <Slides>45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Algerian</vt:lpstr>
      <vt:lpstr>Calibri</vt:lpstr>
      <vt:lpstr>Cambria</vt:lpstr>
      <vt:lpstr>Cantarell</vt:lpstr>
      <vt:lpstr>Franklin Gothic Book</vt:lpstr>
      <vt:lpstr>source-serif-pro</vt:lpstr>
      <vt:lpstr>Times New Roman</vt:lpstr>
      <vt:lpstr>Wingdings</vt:lpstr>
      <vt:lpstr>Theme1</vt:lpstr>
      <vt:lpstr>Project Overview </vt:lpstr>
      <vt:lpstr>PowerPoint Presentation</vt:lpstr>
      <vt:lpstr>Project – 1   Foreign direct investment  analysis</vt:lpstr>
      <vt:lpstr>What is FDI ?</vt:lpstr>
      <vt:lpstr>Problem Statement</vt:lpstr>
      <vt:lpstr>Objective</vt:lpstr>
      <vt:lpstr>Project Workflow </vt:lpstr>
      <vt:lpstr>Details of dataset and Methodology</vt:lpstr>
      <vt:lpstr>Case study</vt:lpstr>
      <vt:lpstr>Trend of Overall FDI </vt:lpstr>
      <vt:lpstr>Top 10 Sectors with max FDI </vt:lpstr>
      <vt:lpstr>Top 10 Sectors with min FDI </vt:lpstr>
      <vt:lpstr>Sectors with high growth in FDI in last 5 years</vt:lpstr>
      <vt:lpstr>Sectors with Low growth on FDI in Last 5 Years</vt:lpstr>
      <vt:lpstr>Sectors having most Variations</vt:lpstr>
      <vt:lpstr>Forecast</vt:lpstr>
      <vt:lpstr>Findings</vt:lpstr>
      <vt:lpstr>Clusters for different sectors</vt:lpstr>
      <vt:lpstr>Clusters</vt:lpstr>
      <vt:lpstr>Dashboard-1</vt:lpstr>
      <vt:lpstr>Dashboard-2</vt:lpstr>
      <vt:lpstr>Findings</vt:lpstr>
      <vt:lpstr>Insights</vt:lpstr>
      <vt:lpstr>Conclusion</vt:lpstr>
      <vt:lpstr>Project – 2 Employee Attrition  analysis</vt:lpstr>
      <vt:lpstr>PowerPoint Presentation</vt:lpstr>
      <vt:lpstr>Problem Statement</vt:lpstr>
      <vt:lpstr>Objective</vt:lpstr>
      <vt:lpstr>Project Workflow </vt:lpstr>
      <vt:lpstr>Details &amp; Methodology</vt:lpstr>
      <vt:lpstr>Data Details</vt:lpstr>
      <vt:lpstr>PowerPoint Presentation</vt:lpstr>
      <vt:lpstr>Case Study</vt:lpstr>
      <vt:lpstr>KPI 1</vt:lpstr>
      <vt:lpstr>KPI 2 </vt:lpstr>
      <vt:lpstr>KPI 3</vt:lpstr>
      <vt:lpstr>KPI 4</vt:lpstr>
      <vt:lpstr>KPI 5</vt:lpstr>
      <vt:lpstr>KPI 6</vt:lpstr>
      <vt:lpstr>KPI 7</vt:lpstr>
      <vt:lpstr>Insights</vt:lpstr>
      <vt:lpstr>Recommendations </vt:lpstr>
      <vt:lpstr>Findings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Sandeep Gupta</dc:creator>
  <cp:lastModifiedBy>Sandeep Gupta</cp:lastModifiedBy>
  <cp:revision>7</cp:revision>
  <dcterms:created xsi:type="dcterms:W3CDTF">2024-08-05T10:43:10Z</dcterms:created>
  <dcterms:modified xsi:type="dcterms:W3CDTF">2024-08-08T05:28:32Z</dcterms:modified>
</cp:coreProperties>
</file>