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7" r:id="rId6"/>
    <p:sldId id="271" r:id="rId7"/>
    <p:sldId id="270" r:id="rId8"/>
    <p:sldId id="269" r:id="rId9"/>
    <p:sldId id="27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microsoft.com/office/2016/11/relationships/changesInfo" Target="changesInfos/changesInfo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PRARI" userId="d8bb0575-b9d7-4d1b-a727-72855e8a304b" providerId="ADAL" clId="{A874E816-1132-A84E-91ED-A0C77E790391}"/>
    <pc:docChg chg="undo custSel modSld">
      <pc:chgData name="DAVID CAPRARI" userId="d8bb0575-b9d7-4d1b-a727-72855e8a304b" providerId="ADAL" clId="{A874E816-1132-A84E-91ED-A0C77E790391}" dt="2022-03-29T21:15:01.003" v="14" actId="20577"/>
      <pc:docMkLst>
        <pc:docMk/>
      </pc:docMkLst>
      <pc:sldChg chg="modSp">
        <pc:chgData name="DAVID CAPRARI" userId="d8bb0575-b9d7-4d1b-a727-72855e8a304b" providerId="ADAL" clId="{A874E816-1132-A84E-91ED-A0C77E790391}" dt="2022-03-29T21:15:01.003" v="14" actId="20577"/>
        <pc:sldMkLst>
          <pc:docMk/>
          <pc:sldMk cId="67143042" sldId="269"/>
        </pc:sldMkLst>
        <pc:spChg chg="mod">
          <ac:chgData name="DAVID CAPRARI" userId="d8bb0575-b9d7-4d1b-a727-72855e8a304b" providerId="ADAL" clId="{A874E816-1132-A84E-91ED-A0C77E790391}" dt="2022-03-29T21:15:01.003" v="14" actId="20577"/>
          <ac:spMkLst>
            <pc:docMk/>
            <pc:sldMk cId="67143042" sldId="269"/>
            <ac:spMk id="2" creationId="{EB89B9EE-3B07-48B9-9A26-C4029BEF736B}"/>
          </ac:spMkLst>
        </pc:spChg>
      </pc:sldChg>
      <pc:sldChg chg="modSp">
        <pc:chgData name="DAVID CAPRARI" userId="d8bb0575-b9d7-4d1b-a727-72855e8a304b" providerId="ADAL" clId="{A874E816-1132-A84E-91ED-A0C77E790391}" dt="2022-03-29T21:14:41.120" v="11" actId="20577"/>
        <pc:sldMkLst>
          <pc:docMk/>
          <pc:sldMk cId="442281278" sldId="270"/>
        </pc:sldMkLst>
        <pc:spChg chg="mod">
          <ac:chgData name="DAVID CAPRARI" userId="d8bb0575-b9d7-4d1b-a727-72855e8a304b" providerId="ADAL" clId="{A874E816-1132-A84E-91ED-A0C77E790391}" dt="2022-03-29T21:14:41.120" v="11" actId="20577"/>
          <ac:spMkLst>
            <pc:docMk/>
            <pc:sldMk cId="442281278" sldId="270"/>
            <ac:spMk id="2" creationId="{EB89B9EE-3B07-48B9-9A26-C4029BEF73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B670D-33EE-4552-817D-3D4989AE1DEA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12A-1DAA-48FD-82C0-B0FA31F12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776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andare veloci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8E156-7C85-490C-8752-E883FCBC530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08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andare veloci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8E156-7C85-490C-8752-E883FCBC530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75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andare veloci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8E156-7C85-490C-8752-E883FCBC530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96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andare veloci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8E156-7C85-490C-8752-E883FCBC530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92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andare veloci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E8E156-7C85-490C-8752-E883FCBC530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2BF22-D715-4F1F-BFD8-D63EE112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5121D7-883F-4AF5-8983-4029A3092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7CC7B5-A5E0-4CBC-913C-5A12DB87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457AB5-DBE1-4329-807F-A4C9BB78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F15237-04EB-43C3-BEDC-33243420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5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CFF11-9F83-48C9-B654-9BF61D61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C9A909-8C01-4A38-A846-147E9927C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95E276-C59F-4148-90A2-F3FB224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21E4B1-60BD-4BBF-8A86-F7FD7E4E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14871B-5AAC-4B9D-8488-44FF82FB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7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B9C6F29-0F1D-428C-A9B5-02FE6486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0485CD-570A-48CF-91EC-092226B5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749DD1-F80B-4E71-98B2-74C3B80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F89B4-BECD-48F9-8A4F-DDEB3E79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59912B-8DC5-4E47-A960-9E977E81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65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C5261-71F7-40D7-A6D2-4AC73364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7A9735-A01F-4F5C-A3F3-4AA10A61D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B76D0F-2B9A-4806-A585-74375C6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CF0B61-BAEB-4897-A7BE-970116F5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767332-8E23-4DC1-9F51-2C54B9A7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62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8AF38-EBDE-431C-A270-243623B6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B3C62-0D2D-4287-9BB6-449ADF00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D750A8-3D82-4ABF-A98B-C070A43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BEF6B-97FB-4C06-9391-6E987203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DB0059-EA57-420D-B6F6-4DF4D4EA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1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5C09C4-6ACE-425C-82F3-0826E7C6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D3421B-3C1D-48A3-92B0-D7A73F48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B9A72E-E08C-482C-825A-40AA2AA43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A366B7-40DE-489A-B903-FF0ABF45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4C82EB-558F-4484-B7E8-40B82612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53A0F1-9333-43FF-8B9E-678E32B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96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D6E24-DA52-4325-86B2-E9AF552B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B461F7-13BC-41CF-9337-8AAA9BCB9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F739A9-7A2F-4DF8-B879-BB62CB925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2B9869-0A8C-4F89-BAD0-7F5B6B317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68D03A-D73E-4626-B41E-8CF2EAA65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F2231A9-E166-45A4-A484-A38CE04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3F2F550-A7FB-4B36-8E87-43A67720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156E595-AE48-488A-B451-512DF11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97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8CEE9-66A0-4AC9-B6E7-A0675B00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FB6953C-7DB5-44D1-9D91-8FDEA18E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900B1B-6F98-49FB-A026-996F0E1F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28AF74-01FE-41EE-BCA7-CF6CE36C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05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E24564E-81C6-4B31-85D8-2859169B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EEB697-B588-4639-812D-AF59A9DA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06A784-2C11-4BFB-BA67-3F18A1B7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134C35-4921-429E-B6C6-C7F7987C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FBB60D-2A5E-4CFB-AC3F-1EFB0BB2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54B027-2AD2-4B82-882F-CE0102ACC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A7DF0E-CC1A-46A5-A683-D6B4868B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F0F3CD-F778-4EF1-A5C8-21F81F9C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ACC39A-9BD0-4729-A8EA-8066CC29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84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D394E-CB35-4BB5-92DA-5E6C7768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581DBD2-E325-43AA-9986-84F254F98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5B5B3E0-002F-4138-8387-698C95D7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5B312F-430A-4BDD-8C1E-6FA42402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774E2D-D66F-4478-93BC-B861F260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40F3B89-8B36-4E11-9A6A-53E1B5E8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8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B3D32E-6616-4CC4-A083-2E7CDF28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04973D-73FB-485D-B070-731C4064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B75E4B-B9F1-4BAC-85E1-0C1A90445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D25E-C3A8-4188-8034-1730EAD59FDD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50999F-884C-429F-83D9-D7816C19D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266B39-2DE0-4292-AC58-77426B433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A3D6-3BE9-43EC-9D8D-83F0DC6318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C4286DF-7D8F-44A6-8960-90C0617EA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391876"/>
            <a:ext cx="1943684" cy="19436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DBCD80-043F-4FCE-806B-E2FDBB4059EC}"/>
              </a:ext>
            </a:extLst>
          </p:cNvPr>
          <p:cNvSpPr txBox="1"/>
          <p:nvPr/>
        </p:nvSpPr>
        <p:spPr>
          <a:xfrm>
            <a:off x="3971537" y="642876"/>
            <a:ext cx="7060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Laurea Magistrale in Ingegneria Informatica e dell’Automazione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D5796E-0826-439A-80B3-23CB914DA7B3}"/>
              </a:ext>
            </a:extLst>
          </p:cNvPr>
          <p:cNvSpPr txBox="1"/>
          <p:nvPr/>
        </p:nvSpPr>
        <p:spPr>
          <a:xfrm>
            <a:off x="3971537" y="1723647"/>
            <a:ext cx="502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Corso: Big Data Analytics &amp; Machine Learning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08900B-BC25-4BCA-8B4C-1339A9ABD6F5}"/>
              </a:ext>
            </a:extLst>
          </p:cNvPr>
          <p:cNvSpPr txBox="1"/>
          <p:nvPr/>
        </p:nvSpPr>
        <p:spPr>
          <a:xfrm>
            <a:off x="3971537" y="2670701"/>
            <a:ext cx="589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HADOOP E SPARK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29ABB5-C1EF-4BDB-99C2-EB93C67B51ED}"/>
              </a:ext>
            </a:extLst>
          </p:cNvPr>
          <p:cNvSpPr txBox="1"/>
          <p:nvPr/>
        </p:nvSpPr>
        <p:spPr>
          <a:xfrm>
            <a:off x="8690632" y="3863976"/>
            <a:ext cx="29372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Gruppo 3</a:t>
            </a: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Waqar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Badar (1107642)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Caprari David (1097622)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Ceka David (1104315)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Proietti Melissa (1107302)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Schiavoni Riccardo (1108426)</a:t>
            </a:r>
          </a:p>
        </p:txBody>
      </p:sp>
    </p:spTree>
    <p:extLst>
      <p:ext uri="{BB962C8B-B14F-4D97-AF65-F5344CB8AC3E}">
        <p14:creationId xmlns:p14="http://schemas.microsoft.com/office/powerpoint/2010/main" val="134457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459977" y="468633"/>
            <a:ext cx="3272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Consegna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CBB62D-EF49-49F4-85F4-3E99198DD192}"/>
              </a:ext>
            </a:extLst>
          </p:cNvPr>
          <p:cNvSpPr txBox="1"/>
          <p:nvPr/>
        </p:nvSpPr>
        <p:spPr>
          <a:xfrm>
            <a:off x="1503539" y="1895794"/>
            <a:ext cx="9744075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3200" b="1" dirty="0" err="1">
                <a:solidFill>
                  <a:srgbClr val="C00000"/>
                </a:solidFill>
                <a:latin typeface="Calibri" panose="020F0502020204030204"/>
              </a:rPr>
              <a:t>MapReduce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Obiettivi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ogni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valore di </a:t>
            </a:r>
            <a:r>
              <a:rPr kumimoji="0" lang="it-IT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star_rating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determinare la parola che compare in più recensioni: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800" dirty="0">
                <a:latin typeface="Calibri" panose="020F0502020204030204"/>
              </a:rPr>
              <a:t>In caso di occorrenze multiple della stessa parola all’interno di una recensione conteggiarle tutte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Eliminare </a:t>
            </a:r>
            <a:r>
              <a:rPr lang="it-IT" sz="2800" dirty="0">
                <a:latin typeface="Calibri" panose="020F0502020204030204"/>
              </a:rPr>
              <a:t>le </a:t>
            </a:r>
            <a:r>
              <a:rPr lang="it-IT" sz="2800" dirty="0" err="1">
                <a:latin typeface="Calibri" panose="020F0502020204030204"/>
              </a:rPr>
              <a:t>stop_words</a:t>
            </a:r>
            <a:endParaRPr kumimoji="0" lang="it-IT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C0CC04-2562-4C9D-B071-3F28623D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" y="-300304"/>
            <a:ext cx="2039088" cy="203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3048225" y="420529"/>
            <a:ext cx="686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5400" b="1" dirty="0">
                <a:solidFill>
                  <a:srgbClr val="FF0000"/>
                </a:solidFill>
                <a:latin typeface="Calibri" panose="020F0502020204030204"/>
              </a:rPr>
              <a:t>2</a:t>
            </a:r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-step </a:t>
            </a:r>
            <a:r>
              <a:rPr kumimoji="0" lang="it-IT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</a:t>
            </a:r>
            <a:endParaRPr kumimoji="0" lang="it-IT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C0CC04-2562-4C9D-B071-3F28623D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" y="-300304"/>
            <a:ext cx="2039088" cy="2039088"/>
          </a:xfrm>
          <a:prstGeom prst="rect">
            <a:avLst/>
          </a:prstGeom>
        </p:spPr>
      </p:pic>
      <p:grpSp>
        <p:nvGrpSpPr>
          <p:cNvPr id="92" name="Group 27">
            <a:extLst>
              <a:ext uri="{FF2B5EF4-FFF2-40B4-BE49-F238E27FC236}">
                <a16:creationId xmlns:a16="http://schemas.microsoft.com/office/drawing/2014/main" id="{402D0987-249A-4573-8A9F-080EEFFCB5A6}"/>
              </a:ext>
            </a:extLst>
          </p:cNvPr>
          <p:cNvGrpSpPr/>
          <p:nvPr/>
        </p:nvGrpSpPr>
        <p:grpSpPr>
          <a:xfrm>
            <a:off x="1764100" y="1771299"/>
            <a:ext cx="8762204" cy="2299449"/>
            <a:chOff x="1319920" y="1704296"/>
            <a:chExt cx="8762204" cy="2299449"/>
          </a:xfrm>
        </p:grpSpPr>
        <p:grpSp>
          <p:nvGrpSpPr>
            <p:cNvPr id="93" name="Group 24">
              <a:extLst>
                <a:ext uri="{FF2B5EF4-FFF2-40B4-BE49-F238E27FC236}">
                  <a16:creationId xmlns:a16="http://schemas.microsoft.com/office/drawing/2014/main" id="{AAA0CC5E-4354-4F27-A7B2-5A1FC0452E4F}"/>
                </a:ext>
              </a:extLst>
            </p:cNvPr>
            <p:cNvGrpSpPr/>
            <p:nvPr/>
          </p:nvGrpSpPr>
          <p:grpSpPr>
            <a:xfrm>
              <a:off x="1359666" y="1704296"/>
              <a:ext cx="8656362" cy="1247370"/>
              <a:chOff x="1359666" y="1990046"/>
              <a:chExt cx="8656362" cy="1247370"/>
            </a:xfrm>
          </p:grpSpPr>
          <p:grpSp>
            <p:nvGrpSpPr>
              <p:cNvPr id="138" name="Group 120">
                <a:extLst>
                  <a:ext uri="{FF2B5EF4-FFF2-40B4-BE49-F238E27FC236}">
                    <a16:creationId xmlns:a16="http://schemas.microsoft.com/office/drawing/2014/main" id="{6343C446-2C83-467A-941C-CF8DABDD67C0}"/>
                  </a:ext>
                </a:extLst>
              </p:cNvPr>
              <p:cNvGrpSpPr/>
              <p:nvPr/>
            </p:nvGrpSpPr>
            <p:grpSpPr>
              <a:xfrm>
                <a:off x="1359666" y="2008642"/>
                <a:ext cx="1689084" cy="1222513"/>
                <a:chOff x="-1039719" y="2764260"/>
                <a:chExt cx="1689084" cy="1222513"/>
              </a:xfrm>
            </p:grpSpPr>
            <p:sp>
              <p:nvSpPr>
                <p:cNvPr id="140" name="Oval 122">
                  <a:extLst>
                    <a:ext uri="{FF2B5EF4-FFF2-40B4-BE49-F238E27FC236}">
                      <a16:creationId xmlns:a16="http://schemas.microsoft.com/office/drawing/2014/main" id="{0887347F-5A26-478F-B5FE-A39D722B60E7}"/>
                    </a:ext>
                  </a:extLst>
                </p:cNvPr>
                <p:cNvSpPr/>
                <p:nvPr/>
              </p:nvSpPr>
              <p:spPr>
                <a:xfrm>
                  <a:off x="-573148" y="2764260"/>
                  <a:ext cx="1222513" cy="1222513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Arrow: Chevron 123">
                  <a:extLst>
                    <a:ext uri="{FF2B5EF4-FFF2-40B4-BE49-F238E27FC236}">
                      <a16:creationId xmlns:a16="http://schemas.microsoft.com/office/drawing/2014/main" id="{6342BD9B-284B-44E4-823E-F31EA19AF354}"/>
                    </a:ext>
                  </a:extLst>
                </p:cNvPr>
                <p:cNvSpPr/>
                <p:nvPr/>
              </p:nvSpPr>
              <p:spPr>
                <a:xfrm>
                  <a:off x="-1039719" y="2901825"/>
                  <a:ext cx="1610138" cy="894101"/>
                </a:xfrm>
                <a:prstGeom prst="chevron">
                  <a:avLst>
                    <a:gd name="adj" fmla="val 32439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TextBox 124">
                  <a:extLst>
                    <a:ext uri="{FF2B5EF4-FFF2-40B4-BE49-F238E27FC236}">
                      <a16:creationId xmlns:a16="http://schemas.microsoft.com/office/drawing/2014/main" id="{40672801-37A8-47D6-A3D4-9D6041307F3A}"/>
                    </a:ext>
                  </a:extLst>
                </p:cNvPr>
                <p:cNvSpPr txBox="1"/>
                <p:nvPr/>
              </p:nvSpPr>
              <p:spPr>
                <a:xfrm>
                  <a:off x="-459865" y="2969879"/>
                  <a:ext cx="78519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</a:rPr>
                    <a:t>01</a:t>
                  </a:r>
                </a:p>
              </p:txBody>
            </p:sp>
            <p:grpSp>
              <p:nvGrpSpPr>
                <p:cNvPr id="143" name="Group 125">
                  <a:extLst>
                    <a:ext uri="{FF2B5EF4-FFF2-40B4-BE49-F238E27FC236}">
                      <a16:creationId xmlns:a16="http://schemas.microsoft.com/office/drawing/2014/main" id="{F73E813D-E35D-4B0C-A388-BD9A72409302}"/>
                    </a:ext>
                  </a:extLst>
                </p:cNvPr>
                <p:cNvGrpSpPr/>
                <p:nvPr/>
              </p:nvGrpSpPr>
              <p:grpSpPr>
                <a:xfrm>
                  <a:off x="328878" y="2884174"/>
                  <a:ext cx="313335" cy="931718"/>
                  <a:chOff x="300830" y="2864282"/>
                  <a:chExt cx="313335" cy="961698"/>
                </a:xfrm>
              </p:grpSpPr>
              <p:cxnSp>
                <p:nvCxnSpPr>
                  <p:cNvPr id="144" name="Straight Connector 126">
                    <a:extLst>
                      <a:ext uri="{FF2B5EF4-FFF2-40B4-BE49-F238E27FC236}">
                        <a16:creationId xmlns:a16="http://schemas.microsoft.com/office/drawing/2014/main" id="{6F16A200-B8F7-4121-8420-971C9575D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0830" y="2864282"/>
                    <a:ext cx="300573" cy="4788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27">
                    <a:extLst>
                      <a:ext uri="{FF2B5EF4-FFF2-40B4-BE49-F238E27FC236}">
                        <a16:creationId xmlns:a16="http://schemas.microsoft.com/office/drawing/2014/main" id="{004C8AC5-60DE-4531-A9A1-C2C20B192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6488" y="3356514"/>
                    <a:ext cx="307677" cy="4694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DA0024E-3900-4152-8CF9-965DA7FED0F8}"/>
                  </a:ext>
                </a:extLst>
              </p:cNvPr>
              <p:cNvGrpSpPr/>
              <p:nvPr/>
            </p:nvGrpSpPr>
            <p:grpSpPr>
              <a:xfrm>
                <a:off x="4500996" y="1990046"/>
                <a:ext cx="1736882" cy="1222513"/>
                <a:chOff x="21124" y="2745664"/>
                <a:chExt cx="1736882" cy="1222513"/>
              </a:xfrm>
            </p:grpSpPr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30EB72B8-989C-46F1-B82F-5C80FD9E7D81}"/>
                    </a:ext>
                  </a:extLst>
                </p:cNvPr>
                <p:cNvSpPr/>
                <p:nvPr/>
              </p:nvSpPr>
              <p:spPr>
                <a:xfrm>
                  <a:off x="535493" y="2745664"/>
                  <a:ext cx="1222513" cy="122251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Arrow: Chevron 132">
                  <a:extLst>
                    <a:ext uri="{FF2B5EF4-FFF2-40B4-BE49-F238E27FC236}">
                      <a16:creationId xmlns:a16="http://schemas.microsoft.com/office/drawing/2014/main" id="{B52A068B-16DA-4968-80C0-D88733685EA5}"/>
                    </a:ext>
                  </a:extLst>
                </p:cNvPr>
                <p:cNvSpPr/>
                <p:nvPr/>
              </p:nvSpPr>
              <p:spPr>
                <a:xfrm>
                  <a:off x="21124" y="2885128"/>
                  <a:ext cx="1610138" cy="894101"/>
                </a:xfrm>
                <a:prstGeom prst="chevron">
                  <a:avLst>
                    <a:gd name="adj" fmla="val 32439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386DB1A-DC7F-45F7-B113-EA7FA3568A76}"/>
                    </a:ext>
                  </a:extLst>
                </p:cNvPr>
                <p:cNvSpPr txBox="1"/>
                <p:nvPr/>
              </p:nvSpPr>
              <p:spPr>
                <a:xfrm>
                  <a:off x="622797" y="2957436"/>
                  <a:ext cx="78519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</a:rPr>
                    <a:t>02</a:t>
                  </a:r>
                </a:p>
              </p:txBody>
            </p: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BC195B4-EC64-4CCC-9D9A-32591F30A7CB}"/>
                    </a:ext>
                  </a:extLst>
                </p:cNvPr>
                <p:cNvGrpSpPr/>
                <p:nvPr/>
              </p:nvGrpSpPr>
              <p:grpSpPr>
                <a:xfrm>
                  <a:off x="1404571" y="2865695"/>
                  <a:ext cx="307677" cy="928742"/>
                  <a:chOff x="1376523" y="2845209"/>
                  <a:chExt cx="307677" cy="95862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1DEE80EE-9CC6-4586-9E6F-1E5C3C34C6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6523" y="2845209"/>
                    <a:ext cx="300573" cy="4788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EF697322-C9EE-4836-9B38-8BEBCE6122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376523" y="3334369"/>
                    <a:ext cx="307677" cy="4694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2" name="Group 138">
                <a:extLst>
                  <a:ext uri="{FF2B5EF4-FFF2-40B4-BE49-F238E27FC236}">
                    <a16:creationId xmlns:a16="http://schemas.microsoft.com/office/drawing/2014/main" id="{4373031E-678A-429D-A9CB-D327C89B26F0}"/>
                  </a:ext>
                </a:extLst>
              </p:cNvPr>
              <p:cNvGrpSpPr/>
              <p:nvPr/>
            </p:nvGrpSpPr>
            <p:grpSpPr>
              <a:xfrm>
                <a:off x="8295225" y="2014903"/>
                <a:ext cx="1720803" cy="1222513"/>
                <a:chOff x="1734866" y="2770521"/>
                <a:chExt cx="1720803" cy="1222513"/>
              </a:xfrm>
            </p:grpSpPr>
            <p:sp>
              <p:nvSpPr>
                <p:cNvPr id="124" name="Oval 140">
                  <a:extLst>
                    <a:ext uri="{FF2B5EF4-FFF2-40B4-BE49-F238E27FC236}">
                      <a16:creationId xmlns:a16="http://schemas.microsoft.com/office/drawing/2014/main" id="{94D4D937-62C9-4495-BF4A-80B812C1CB40}"/>
                    </a:ext>
                  </a:extLst>
                </p:cNvPr>
                <p:cNvSpPr/>
                <p:nvPr/>
              </p:nvSpPr>
              <p:spPr>
                <a:xfrm>
                  <a:off x="2233156" y="2770521"/>
                  <a:ext cx="1222513" cy="122251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Arrow: Chevron 141">
                  <a:extLst>
                    <a:ext uri="{FF2B5EF4-FFF2-40B4-BE49-F238E27FC236}">
                      <a16:creationId xmlns:a16="http://schemas.microsoft.com/office/drawing/2014/main" id="{CF1FFBED-EB24-4154-BCE2-2D8233CA5A35}"/>
                    </a:ext>
                  </a:extLst>
                </p:cNvPr>
                <p:cNvSpPr/>
                <p:nvPr/>
              </p:nvSpPr>
              <p:spPr>
                <a:xfrm>
                  <a:off x="1734866" y="2919617"/>
                  <a:ext cx="1610138" cy="894101"/>
                </a:xfrm>
                <a:prstGeom prst="chevron">
                  <a:avLst>
                    <a:gd name="adj" fmla="val 32439"/>
                  </a:avLst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TextBox 142">
                  <a:extLst>
                    <a:ext uri="{FF2B5EF4-FFF2-40B4-BE49-F238E27FC236}">
                      <a16:creationId xmlns:a16="http://schemas.microsoft.com/office/drawing/2014/main" id="{95C94B14-4913-44CF-865C-EEB7C1DE76E0}"/>
                    </a:ext>
                  </a:extLst>
                </p:cNvPr>
                <p:cNvSpPr txBox="1"/>
                <p:nvPr/>
              </p:nvSpPr>
              <p:spPr>
                <a:xfrm>
                  <a:off x="2335695" y="2948461"/>
                  <a:ext cx="78519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4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  <p:grpSp>
              <p:nvGrpSpPr>
                <p:cNvPr id="127" name="Group 143">
                  <a:extLst>
                    <a:ext uri="{FF2B5EF4-FFF2-40B4-BE49-F238E27FC236}">
                      <a16:creationId xmlns:a16="http://schemas.microsoft.com/office/drawing/2014/main" id="{0EA76501-C3EB-4D0D-9FA4-44CC8F729A71}"/>
                    </a:ext>
                  </a:extLst>
                </p:cNvPr>
                <p:cNvGrpSpPr/>
                <p:nvPr/>
              </p:nvGrpSpPr>
              <p:grpSpPr>
                <a:xfrm>
                  <a:off x="3105855" y="2902703"/>
                  <a:ext cx="307677" cy="918794"/>
                  <a:chOff x="3077807" y="2883407"/>
                  <a:chExt cx="307677" cy="948358"/>
                </a:xfrm>
              </p:grpSpPr>
              <p:cxnSp>
                <p:nvCxnSpPr>
                  <p:cNvPr id="128" name="Straight Connector 144">
                    <a:extLst>
                      <a:ext uri="{FF2B5EF4-FFF2-40B4-BE49-F238E27FC236}">
                        <a16:creationId xmlns:a16="http://schemas.microsoft.com/office/drawing/2014/main" id="{B1947342-39FE-4B96-8C77-892A2024F7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7807" y="2883407"/>
                    <a:ext cx="300573" cy="4788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45">
                    <a:extLst>
                      <a:ext uri="{FF2B5EF4-FFF2-40B4-BE49-F238E27FC236}">
                        <a16:creationId xmlns:a16="http://schemas.microsoft.com/office/drawing/2014/main" id="{B204F58C-ADFE-45A6-BFA5-7C55377DAD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77807" y="3362299"/>
                    <a:ext cx="307677" cy="46946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4" name="Прямоугольник 457">
              <a:extLst>
                <a:ext uri="{FF2B5EF4-FFF2-40B4-BE49-F238E27FC236}">
                  <a16:creationId xmlns:a16="http://schemas.microsoft.com/office/drawing/2014/main" id="{280A8BBC-5908-4542-952C-E6A3D4789568}"/>
                </a:ext>
              </a:extLst>
            </p:cNvPr>
            <p:cNvSpPr/>
            <p:nvPr/>
          </p:nvSpPr>
          <p:spPr>
            <a:xfrm>
              <a:off x="1319920" y="3082970"/>
              <a:ext cx="17811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cs typeface="Calibri" panose="020F0502020204030204" pitchFamily="34" charset="0"/>
                </a:rPr>
                <a:t>I Job</a:t>
              </a:r>
              <a:endParaRPr lang="ru-UA" sz="2800" b="1" dirty="0">
                <a:cs typeface="Calibri" panose="020F0502020204030204" pitchFamily="34" charset="0"/>
              </a:endParaRPr>
            </a:p>
          </p:txBody>
        </p:sp>
        <p:grpSp>
          <p:nvGrpSpPr>
            <p:cNvPr id="96" name="Group 21">
              <a:extLst>
                <a:ext uri="{FF2B5EF4-FFF2-40B4-BE49-F238E27FC236}">
                  <a16:creationId xmlns:a16="http://schemas.microsoft.com/office/drawing/2014/main" id="{83B2D143-B524-4C69-924E-63DF84E4B58B}"/>
                </a:ext>
              </a:extLst>
            </p:cNvPr>
            <p:cNvGrpSpPr/>
            <p:nvPr/>
          </p:nvGrpSpPr>
          <p:grpSpPr>
            <a:xfrm>
              <a:off x="4456739" y="3029635"/>
              <a:ext cx="2526003" cy="974110"/>
              <a:chOff x="4456739" y="3356026"/>
              <a:chExt cx="2526003" cy="974110"/>
            </a:xfrm>
          </p:grpSpPr>
          <p:sp>
            <p:nvSpPr>
              <p:cNvPr id="111" name="Прямоугольник 457">
                <a:extLst>
                  <a:ext uri="{FF2B5EF4-FFF2-40B4-BE49-F238E27FC236}">
                    <a16:creationId xmlns:a16="http://schemas.microsoft.com/office/drawing/2014/main" id="{2C654C14-9711-4B45-9C44-7BD6F8488780}"/>
                  </a:ext>
                </a:extLst>
              </p:cNvPr>
              <p:cNvSpPr/>
              <p:nvPr/>
            </p:nvSpPr>
            <p:spPr>
              <a:xfrm>
                <a:off x="5201603" y="3991582"/>
                <a:ext cx="17811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ru-UA" sz="1600" b="1" dirty="0">
                  <a:cs typeface="Calibri" panose="020F0502020204030204" pitchFamily="34" charset="0"/>
                </a:endParaRPr>
              </a:p>
            </p:txBody>
          </p:sp>
          <p:sp>
            <p:nvSpPr>
              <p:cNvPr id="112" name="Прямоугольник 457">
                <a:extLst>
                  <a:ext uri="{FF2B5EF4-FFF2-40B4-BE49-F238E27FC236}">
                    <a16:creationId xmlns:a16="http://schemas.microsoft.com/office/drawing/2014/main" id="{6378B8B0-A02F-4005-84D9-9C364ABFEF9D}"/>
                  </a:ext>
                </a:extLst>
              </p:cNvPr>
              <p:cNvSpPr/>
              <p:nvPr/>
            </p:nvSpPr>
            <p:spPr>
              <a:xfrm>
                <a:off x="4456739" y="3356026"/>
                <a:ext cx="17811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cs typeface="Calibri" panose="020F0502020204030204" pitchFamily="34" charset="0"/>
                  </a:rPr>
                  <a:t>Middle</a:t>
                </a:r>
                <a:endParaRPr lang="ru-UA" sz="2400" b="1" dirty="0"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7" name="Group 22">
              <a:extLst>
                <a:ext uri="{FF2B5EF4-FFF2-40B4-BE49-F238E27FC236}">
                  <a16:creationId xmlns:a16="http://schemas.microsoft.com/office/drawing/2014/main" id="{A823CE2E-0171-4B47-A9C1-65309F8D01E6}"/>
                </a:ext>
              </a:extLst>
            </p:cNvPr>
            <p:cNvGrpSpPr/>
            <p:nvPr/>
          </p:nvGrpSpPr>
          <p:grpSpPr>
            <a:xfrm>
              <a:off x="8234889" y="3093745"/>
              <a:ext cx="1847235" cy="789444"/>
              <a:chOff x="8234889" y="3399003"/>
              <a:chExt cx="1847235" cy="789444"/>
            </a:xfrm>
          </p:grpSpPr>
          <p:sp>
            <p:nvSpPr>
              <p:cNvPr id="109" name="Прямоугольник 457">
                <a:extLst>
                  <a:ext uri="{FF2B5EF4-FFF2-40B4-BE49-F238E27FC236}">
                    <a16:creationId xmlns:a16="http://schemas.microsoft.com/office/drawing/2014/main" id="{AB5635C4-CF99-4B6E-B44C-2E1A16017685}"/>
                  </a:ext>
                </a:extLst>
              </p:cNvPr>
              <p:cNvSpPr/>
              <p:nvPr/>
            </p:nvSpPr>
            <p:spPr>
              <a:xfrm>
                <a:off x="8234889" y="3911448"/>
                <a:ext cx="178113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1200" dirty="0">
                  <a:cs typeface="Calibri" panose="020F0502020204030204" pitchFamily="34" charset="0"/>
                </a:endParaRPr>
              </a:p>
            </p:txBody>
          </p:sp>
          <p:sp>
            <p:nvSpPr>
              <p:cNvPr id="110" name="Прямоугольник 457">
                <a:extLst>
                  <a:ext uri="{FF2B5EF4-FFF2-40B4-BE49-F238E27FC236}">
                    <a16:creationId xmlns:a16="http://schemas.microsoft.com/office/drawing/2014/main" id="{F490E582-CEF5-4512-B8D9-0858A61326D2}"/>
                  </a:ext>
                </a:extLst>
              </p:cNvPr>
              <p:cNvSpPr/>
              <p:nvPr/>
            </p:nvSpPr>
            <p:spPr>
              <a:xfrm>
                <a:off x="8300985" y="3399003"/>
                <a:ext cx="17811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cs typeface="Calibri" panose="020F0502020204030204" pitchFamily="34" charset="0"/>
                  </a:rPr>
                  <a:t>II JOB</a:t>
                </a:r>
                <a:endParaRPr lang="ru-UA" sz="2400" b="1" dirty="0"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8365F1F8-D114-401A-99E8-F40DA72C6556}"/>
              </a:ext>
            </a:extLst>
          </p:cNvPr>
          <p:cNvSpPr/>
          <p:nvPr/>
        </p:nvSpPr>
        <p:spPr>
          <a:xfrm>
            <a:off x="4990938" y="3618047"/>
            <a:ext cx="1601099" cy="286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3game, 100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75A3944-1D50-4686-947D-348E639EDBFD}"/>
              </a:ext>
            </a:extLst>
          </p:cNvPr>
          <p:cNvSpPr/>
          <p:nvPr/>
        </p:nvSpPr>
        <p:spPr>
          <a:xfrm>
            <a:off x="4990938" y="3990088"/>
            <a:ext cx="1601099" cy="295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5funny, 500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F2DC39FC-D161-416D-B893-989F2A613E6A}"/>
              </a:ext>
            </a:extLst>
          </p:cNvPr>
          <p:cNvSpPr/>
          <p:nvPr/>
        </p:nvSpPr>
        <p:spPr>
          <a:xfrm>
            <a:off x="4990937" y="4345259"/>
            <a:ext cx="1601099" cy="29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4game, 250</a:t>
            </a: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A5A43BC5-1E99-4AD2-8741-4AD6AA1B243F}"/>
              </a:ext>
            </a:extLst>
          </p:cNvPr>
          <p:cNvSpPr/>
          <p:nvPr/>
        </p:nvSpPr>
        <p:spPr>
          <a:xfrm>
            <a:off x="4984966" y="4709798"/>
            <a:ext cx="1601099" cy="295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2stars, 170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3F2A53F-5C4E-4776-9BAB-A295470C55E5}"/>
              </a:ext>
            </a:extLst>
          </p:cNvPr>
          <p:cNvSpPr/>
          <p:nvPr/>
        </p:nvSpPr>
        <p:spPr>
          <a:xfrm>
            <a:off x="8656028" y="3625180"/>
            <a:ext cx="2153601" cy="45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93387F2-CA59-429E-B8EC-84B2AE1BE86E}"/>
              </a:ext>
            </a:extLst>
          </p:cNvPr>
          <p:cNvSpPr/>
          <p:nvPr/>
        </p:nvSpPr>
        <p:spPr>
          <a:xfrm>
            <a:off x="1854119" y="3622413"/>
            <a:ext cx="16010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DATASE</a:t>
            </a:r>
            <a:r>
              <a:rPr lang="it-IT" dirty="0"/>
              <a:t>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A283CF-2BB7-47BD-A85A-F32F35AF07DB}"/>
              </a:ext>
            </a:extLst>
          </p:cNvPr>
          <p:cNvSpPr/>
          <p:nvPr/>
        </p:nvSpPr>
        <p:spPr>
          <a:xfrm>
            <a:off x="8745877" y="3729803"/>
            <a:ext cx="336193" cy="243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36B666E-C425-4481-9F93-5E58BB8DE09D}"/>
              </a:ext>
            </a:extLst>
          </p:cNvPr>
          <p:cNvSpPr/>
          <p:nvPr/>
        </p:nvSpPr>
        <p:spPr>
          <a:xfrm>
            <a:off x="9145825" y="3729803"/>
            <a:ext cx="834995" cy="249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game</a:t>
            </a:r>
            <a:endParaRPr lang="it-IT" sz="16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2266586-9A2F-4041-95E2-4A7E810F18BB}"/>
              </a:ext>
            </a:extLst>
          </p:cNvPr>
          <p:cNvSpPr/>
          <p:nvPr/>
        </p:nvSpPr>
        <p:spPr>
          <a:xfrm>
            <a:off x="10033192" y="3732194"/>
            <a:ext cx="641027" cy="2408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123459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1008D1A3-900C-4534-88E2-73D570E87AA1}"/>
              </a:ext>
            </a:extLst>
          </p:cNvPr>
          <p:cNvSpPr/>
          <p:nvPr/>
        </p:nvSpPr>
        <p:spPr>
          <a:xfrm>
            <a:off x="8656028" y="4121895"/>
            <a:ext cx="2153601" cy="45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2DC82BF2-D280-434C-8266-0D1D58B6AD8B}"/>
              </a:ext>
            </a:extLst>
          </p:cNvPr>
          <p:cNvSpPr/>
          <p:nvPr/>
        </p:nvSpPr>
        <p:spPr>
          <a:xfrm>
            <a:off x="8656028" y="4644155"/>
            <a:ext cx="2153601" cy="45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7561B57-3EAF-45FB-886A-902510176A28}"/>
              </a:ext>
            </a:extLst>
          </p:cNvPr>
          <p:cNvSpPr/>
          <p:nvPr/>
        </p:nvSpPr>
        <p:spPr>
          <a:xfrm>
            <a:off x="8659581" y="5148718"/>
            <a:ext cx="2150048" cy="45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C90BAE43-8DFF-4D58-82DB-36B50E7BD4B2}"/>
              </a:ext>
            </a:extLst>
          </p:cNvPr>
          <p:cNvSpPr/>
          <p:nvPr/>
        </p:nvSpPr>
        <p:spPr>
          <a:xfrm>
            <a:off x="8656028" y="5668078"/>
            <a:ext cx="2150048" cy="45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2B7C863-C256-4618-BFCD-6EA3DA2F71DB}"/>
              </a:ext>
            </a:extLst>
          </p:cNvPr>
          <p:cNvSpPr/>
          <p:nvPr/>
        </p:nvSpPr>
        <p:spPr>
          <a:xfrm>
            <a:off x="8739405" y="4229286"/>
            <a:ext cx="336193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638A2455-5C56-4A80-8783-E6BF6204000F}"/>
              </a:ext>
            </a:extLst>
          </p:cNvPr>
          <p:cNvSpPr/>
          <p:nvPr/>
        </p:nvSpPr>
        <p:spPr>
          <a:xfrm>
            <a:off x="8744199" y="4751889"/>
            <a:ext cx="336193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3F2B3F9D-CD39-4D8E-8F6F-4557597C0B87}"/>
              </a:ext>
            </a:extLst>
          </p:cNvPr>
          <p:cNvSpPr/>
          <p:nvPr/>
        </p:nvSpPr>
        <p:spPr>
          <a:xfrm>
            <a:off x="8736058" y="5260549"/>
            <a:ext cx="336193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5DAB3B5-9027-48F5-BE64-0149A3B6185B}"/>
              </a:ext>
            </a:extLst>
          </p:cNvPr>
          <p:cNvSpPr/>
          <p:nvPr/>
        </p:nvSpPr>
        <p:spPr>
          <a:xfrm>
            <a:off x="8744198" y="5782382"/>
            <a:ext cx="336193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2385F40E-5546-4B51-AFB9-DCE4803B43DC}"/>
              </a:ext>
            </a:extLst>
          </p:cNvPr>
          <p:cNvSpPr/>
          <p:nvPr/>
        </p:nvSpPr>
        <p:spPr>
          <a:xfrm>
            <a:off x="9143036" y="4229286"/>
            <a:ext cx="837783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funny</a:t>
            </a:r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20A0A38A-1D0A-4FF9-B0F3-67B20DFB94CF}"/>
              </a:ext>
            </a:extLst>
          </p:cNvPr>
          <p:cNvSpPr/>
          <p:nvPr/>
        </p:nvSpPr>
        <p:spPr>
          <a:xfrm>
            <a:off x="9142293" y="4751318"/>
            <a:ext cx="838525" cy="2542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beautiful</a:t>
            </a: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DCDA4819-2706-4488-B7A2-647ECE8F1191}"/>
              </a:ext>
            </a:extLst>
          </p:cNvPr>
          <p:cNvSpPr/>
          <p:nvPr/>
        </p:nvSpPr>
        <p:spPr>
          <a:xfrm>
            <a:off x="9142292" y="5242355"/>
            <a:ext cx="838525" cy="250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hard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02030C87-8476-4C3B-8613-52ED129B4F65}"/>
              </a:ext>
            </a:extLst>
          </p:cNvPr>
          <p:cNvSpPr/>
          <p:nvPr/>
        </p:nvSpPr>
        <p:spPr>
          <a:xfrm>
            <a:off x="9139967" y="5777972"/>
            <a:ext cx="840849" cy="2362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8A3DAA6C-E3CB-4B67-B6D5-C88A10EE8AD8}"/>
              </a:ext>
            </a:extLst>
          </p:cNvPr>
          <p:cNvSpPr/>
          <p:nvPr/>
        </p:nvSpPr>
        <p:spPr>
          <a:xfrm>
            <a:off x="10044855" y="4229286"/>
            <a:ext cx="629364" cy="243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345237</a:t>
            </a:r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B453E389-B006-49B6-8C93-7BD220991371}"/>
              </a:ext>
            </a:extLst>
          </p:cNvPr>
          <p:cNvSpPr/>
          <p:nvPr/>
        </p:nvSpPr>
        <p:spPr>
          <a:xfrm>
            <a:off x="10042719" y="4754044"/>
            <a:ext cx="631500" cy="25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768654</a:t>
            </a:r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C2D1A92A-CC92-4AF1-B1AB-6049417427E3}"/>
              </a:ext>
            </a:extLst>
          </p:cNvPr>
          <p:cNvSpPr/>
          <p:nvPr/>
        </p:nvSpPr>
        <p:spPr>
          <a:xfrm>
            <a:off x="10029030" y="5242356"/>
            <a:ext cx="641026" cy="2500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653432</a:t>
            </a:r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1A47AF30-D908-490A-9D59-889246729AEE}"/>
              </a:ext>
            </a:extLst>
          </p:cNvPr>
          <p:cNvSpPr/>
          <p:nvPr/>
        </p:nvSpPr>
        <p:spPr>
          <a:xfrm>
            <a:off x="10029030" y="5777972"/>
            <a:ext cx="641026" cy="2318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987678</a:t>
            </a:r>
          </a:p>
        </p:txBody>
      </p:sp>
    </p:spTree>
    <p:extLst>
      <p:ext uri="{BB962C8B-B14F-4D97-AF65-F5344CB8AC3E}">
        <p14:creationId xmlns:p14="http://schemas.microsoft.com/office/powerpoint/2010/main" val="320070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357391" y="468633"/>
            <a:ext cx="34772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000" b="1">
                <a:solidFill>
                  <a:srgbClr val="FF0000"/>
                </a:solidFill>
                <a:latin typeface="Calibri" panose="020F0502020204030204"/>
              </a:rPr>
              <a:t>Primo</a:t>
            </a: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C0CC04-2562-4C9D-B071-3F28623D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" y="-300304"/>
            <a:ext cx="2039088" cy="203908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7EACC3-C589-43AA-B357-D505DAA837C6}"/>
              </a:ext>
            </a:extLst>
          </p:cNvPr>
          <p:cNvSpPr txBox="1"/>
          <p:nvPr/>
        </p:nvSpPr>
        <p:spPr>
          <a:xfrm>
            <a:off x="1237597" y="1920003"/>
            <a:ext cx="107022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Implementazione del primo processo di mapper utilizzando una hash </a:t>
            </a:r>
            <a:r>
              <a:rPr lang="it-IT" sz="1600" dirty="0" err="1"/>
              <a:t>table</a:t>
            </a:r>
            <a:r>
              <a:rPr lang="it-IT" sz="1600" dirty="0"/>
              <a:t> per filtrare le </a:t>
            </a:r>
            <a:r>
              <a:rPr lang="it-IT" sz="1600" dirty="0" err="1"/>
              <a:t>stop_word</a:t>
            </a:r>
            <a:r>
              <a:rPr lang="it-IT" sz="1600" dirty="0"/>
              <a:t>; aggiungendo alla lista delle </a:t>
            </a:r>
            <a:r>
              <a:rPr lang="it-IT" sz="1600" dirty="0" err="1"/>
              <a:t>stop_word</a:t>
            </a:r>
            <a:r>
              <a:rPr lang="it-IT" sz="1600" dirty="0"/>
              <a:t> una stringa vuota</a:t>
            </a:r>
            <a:r>
              <a:rPr lang="it-IT" sz="1600" b="0" i="0" dirty="0">
                <a:effectLst/>
              </a:rPr>
              <a:t> e la parola </a:t>
            </a:r>
            <a:r>
              <a:rPr lang="it-IT" sz="1600" b="0" i="0" dirty="0" err="1">
                <a:effectLst/>
              </a:rPr>
              <a:t>review_body</a:t>
            </a:r>
            <a:r>
              <a:rPr lang="it-IT" sz="1600" b="0" i="0" dirty="0">
                <a:effectLst/>
              </a:rPr>
              <a:t> in modo da filtrare</a:t>
            </a:r>
            <a:r>
              <a:rPr lang="it-IT" sz="1600" dirty="0"/>
              <a:t> anche le stringhe vuote e </a:t>
            </a:r>
            <a:r>
              <a:rPr lang="it-IT" sz="1600" dirty="0" err="1"/>
              <a:t>review_body</a:t>
            </a:r>
            <a:r>
              <a:rPr lang="it-IT" sz="1600" dirty="0"/>
              <a:t>. In questo modo evitiamo di implementare un ciclo for che effettui la verifica per ogni entry del dataset.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Utilizzo di una key a doppio valore: aggiunto alla parola su cui si effettua il </a:t>
            </a:r>
            <a:r>
              <a:rPr lang="it-IT" sz="1600" dirty="0" err="1"/>
              <a:t>word_count</a:t>
            </a:r>
            <a:r>
              <a:rPr lang="it-IT" sz="1600" dirty="0"/>
              <a:t> il numero della recensione, ottenendo una key del tipo &lt;</a:t>
            </a:r>
            <a:r>
              <a:rPr lang="it-IT" sz="1600" dirty="0" err="1"/>
              <a:t>star_rating</a:t>
            </a:r>
            <a:r>
              <a:rPr lang="it-IT" sz="1600" dirty="0"/>
              <a:t>, parola&gt;.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/>
          </a:p>
          <a:p>
            <a:pPr marL="342900" indent="-342900">
              <a:buFont typeface="+mj-lt"/>
              <a:buAutoNum type="arabicPeriod"/>
            </a:pPr>
            <a:r>
              <a:rPr lang="it-IT" sz="1600" dirty="0"/>
              <a:t>Implementazione del primo processo di </a:t>
            </a:r>
            <a:r>
              <a:rPr lang="it-IT" sz="1600" dirty="0" err="1"/>
              <a:t>reducer</a:t>
            </a:r>
            <a:r>
              <a:rPr lang="it-IT" sz="1600" dirty="0"/>
              <a:t> che effettua un </a:t>
            </a:r>
            <a:r>
              <a:rPr lang="it-IT" sz="1600" dirty="0" err="1"/>
              <a:t>word_count</a:t>
            </a:r>
            <a:r>
              <a:rPr lang="it-IT" sz="1600" dirty="0"/>
              <a:t> su &lt;</a:t>
            </a:r>
            <a:r>
              <a:rPr lang="it-IT" sz="1600" dirty="0" err="1"/>
              <a:t>star_rating</a:t>
            </a:r>
            <a:r>
              <a:rPr lang="it-IT" sz="1600" dirty="0"/>
              <a:t>, parola&gt; che riceve in input dal mapper.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0F56DFD-7797-41F1-B349-7C18470DD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61" y="3056162"/>
            <a:ext cx="7261276" cy="146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3950516" y="468633"/>
            <a:ext cx="42909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Secondo </a:t>
            </a:r>
            <a:r>
              <a:rPr kumimoji="0" lang="it-IT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C0CC04-2562-4C9D-B071-3F28623D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" y="-300304"/>
            <a:ext cx="2039088" cy="203908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1F0DE83-5CBB-48B5-9D1D-E5A75B5EBA04}"/>
              </a:ext>
            </a:extLst>
          </p:cNvPr>
          <p:cNvSpPr txBox="1"/>
          <p:nvPr/>
        </p:nvSpPr>
        <p:spPr>
          <a:xfrm>
            <a:off x="1237597" y="1966496"/>
            <a:ext cx="10394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Implementazione del secondo processo di mapper che effettua lo split dei due valori che riceve in input, effettuando anche un </a:t>
            </a:r>
            <a:r>
              <a:rPr lang="it-IT" dirty="0" err="1"/>
              <a:t>context.write</a:t>
            </a:r>
            <a:r>
              <a:rPr lang="it-IT" dirty="0"/>
              <a:t> delle key e </a:t>
            </a:r>
            <a:r>
              <a:rPr lang="it-IT" dirty="0" err="1"/>
              <a:t>value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Utilizzato il processo di </a:t>
            </a:r>
            <a:r>
              <a:rPr lang="it-IT" dirty="0" err="1"/>
              <a:t>partitioner</a:t>
            </a:r>
            <a:r>
              <a:rPr lang="it-IT" dirty="0"/>
              <a:t>, il quale si occupa di partizionare la key ricevuta in base alla recensione. Così facendo otteniamo 5 job su 5 </a:t>
            </a:r>
            <a:r>
              <a:rPr lang="it-IT" dirty="0" err="1"/>
              <a:t>partitioner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Implementazione di un secondo processo di </a:t>
            </a:r>
            <a:r>
              <a:rPr lang="it-IT" dirty="0" err="1"/>
              <a:t>reducer</a:t>
            </a:r>
            <a:r>
              <a:rPr lang="it-IT" dirty="0"/>
              <a:t> in cui abbiamo sfruttato due variabili accumulatore (utilizzate come dei contatori). Questo processo controlla il dataset aggiornato che riceve in input, aggiornando il </a:t>
            </a:r>
            <a:r>
              <a:rPr lang="it-IT" dirty="0" err="1"/>
              <a:t>maxValue</a:t>
            </a:r>
            <a:r>
              <a:rPr lang="it-IT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Al termine del secondo processo di reduce abbiamo utilizzato il metodo </a:t>
            </a:r>
            <a:r>
              <a:rPr lang="it-IT" dirty="0" err="1"/>
              <a:t>cleanup</a:t>
            </a:r>
            <a:r>
              <a:rPr lang="it-IT" dirty="0"/>
              <a:t> per scrivere all’interno del contesto le variabili aggiornate. Questo metodo viene eseguito 5 volte.</a:t>
            </a:r>
          </a:p>
        </p:txBody>
      </p:sp>
    </p:spTree>
    <p:extLst>
      <p:ext uri="{BB962C8B-B14F-4D97-AF65-F5344CB8AC3E}">
        <p14:creationId xmlns:p14="http://schemas.microsoft.com/office/powerpoint/2010/main" val="671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B89B9EE-3B07-48B9-9A26-C4029BEF736B}"/>
              </a:ext>
            </a:extLst>
          </p:cNvPr>
          <p:cNvSpPr txBox="1"/>
          <p:nvPr/>
        </p:nvSpPr>
        <p:spPr>
          <a:xfrm>
            <a:off x="4655549" y="468633"/>
            <a:ext cx="2880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C0CC04-2562-4C9D-B071-3F28623D3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3" y="-300304"/>
            <a:ext cx="2039088" cy="203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198586-754A-43AA-94C2-AA910F60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50" y="2938448"/>
            <a:ext cx="4895746" cy="26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823F83-CCCC-439A-A960-1D748CF9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27105"/>
            <a:ext cx="5381625" cy="26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5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DBC77F5C7DC14FAE01F580B7FD06FF" ma:contentTypeVersion="5" ma:contentTypeDescription="Creare un nuovo documento." ma:contentTypeScope="" ma:versionID="109c1bf384a957a6b2c073d1b9c7be7e">
  <xsd:schema xmlns:xsd="http://www.w3.org/2001/XMLSchema" xmlns:xs="http://www.w3.org/2001/XMLSchema" xmlns:p="http://schemas.microsoft.com/office/2006/metadata/properties" xmlns:ns2="de161bc9-3ca9-43a6-950e-0635e380a0f8" targetNamespace="http://schemas.microsoft.com/office/2006/metadata/properties" ma:root="true" ma:fieldsID="d73f5b65f28e7a543d2919c13589cbaf" ns2:_="">
    <xsd:import namespace="de161bc9-3ca9-43a6-950e-0635e380a0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161bc9-3ca9-43a6-950e-0635e380a0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E6196-3F38-4AEF-B51C-DED6A125F4F0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A5B967E8-B10B-4B04-96E3-2CB654EA21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0BE25-F928-43B1-AAFA-6A1EBC206CC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e161bc9-3ca9-43a6-950e-0635e380a0f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399</Words>
  <Application>Microsoft Office PowerPoint</Application>
  <PresentationFormat>Widescreen</PresentationFormat>
  <Paragraphs>73</Paragraphs>
  <Slides>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PROIETTI MELISSA</dc:creator>
  <cp:lastModifiedBy>David Caprari</cp:lastModifiedBy>
  <cp:revision>9</cp:revision>
  <dcterms:created xsi:type="dcterms:W3CDTF">2022-03-29T16:13:58Z</dcterms:created>
  <dcterms:modified xsi:type="dcterms:W3CDTF">2022-03-29T21:15:07Z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0x01010097DBC77F5C7DC14FAE01F580B7FD06FF</vt:lpwstr>
  </property>
</Properties>
</file>