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0" r:id="rId7"/>
    <p:sldId id="265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05157-556D-4CC4-ABDB-4FAFD214D7F5}" v="14" dt="2022-03-27T20:36:41.990"/>
    <p1510:client id="{AB247252-9CA2-4171-8A89-3BC48A0383D6}" v="1" dt="2022-03-27T20:07:28.665"/>
    <p1510:client id="{F4B482B2-0BD7-4579-811D-D908F2932795}" v="9" dt="2022-03-27T20:10:15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IETTI MELISSA" userId="S::s1107302@studenti.univpm.it::9df71ec8-fd3b-4551-909a-0818b32741f3" providerId="AD" clId="Web-{F4B482B2-0BD7-4579-811D-D908F2932795}"/>
    <pc:docChg chg="modSld">
      <pc:chgData name="PROIETTI MELISSA" userId="S::s1107302@studenti.univpm.it::9df71ec8-fd3b-4551-909a-0818b32741f3" providerId="AD" clId="Web-{F4B482B2-0BD7-4579-811D-D908F2932795}" dt="2022-03-27T20:10:15.061" v="7"/>
      <pc:docMkLst>
        <pc:docMk/>
      </pc:docMkLst>
      <pc:sldChg chg="addSp modSp addAnim modAnim">
        <pc:chgData name="PROIETTI MELISSA" userId="S::s1107302@studenti.univpm.it::9df71ec8-fd3b-4551-909a-0818b32741f3" providerId="AD" clId="Web-{F4B482B2-0BD7-4579-811D-D908F2932795}" dt="2022-03-27T20:10:15.061" v="7"/>
        <pc:sldMkLst>
          <pc:docMk/>
          <pc:sldMk cId="1720338923" sldId="263"/>
        </pc:sldMkLst>
        <pc:picChg chg="add mod">
          <ac:chgData name="PROIETTI MELISSA" userId="S::s1107302@studenti.univpm.it::9df71ec8-fd3b-4551-909a-0818b32741f3" providerId="AD" clId="Web-{F4B482B2-0BD7-4579-811D-D908F2932795}" dt="2022-03-27T20:10:04.201" v="5" actId="1076"/>
          <ac:picMkLst>
            <pc:docMk/>
            <pc:sldMk cId="1720338923" sldId="263"/>
            <ac:picMk id="3" creationId="{51D67169-4C32-42F8-A37C-7E420FD28644}"/>
          </ac:picMkLst>
        </pc:picChg>
      </pc:sldChg>
    </pc:docChg>
  </pc:docChgLst>
  <pc:docChgLst>
    <pc:chgData name="PROIETTI MELISSA" userId="S::s1107302@studenti.univpm.it::9df71ec8-fd3b-4551-909a-0818b32741f3" providerId="AD" clId="Web-{AB247252-9CA2-4171-8A89-3BC48A0383D6}"/>
    <pc:docChg chg="modSld">
      <pc:chgData name="PROIETTI MELISSA" userId="S::s1107302@studenti.univpm.it::9df71ec8-fd3b-4551-909a-0818b32741f3" providerId="AD" clId="Web-{AB247252-9CA2-4171-8A89-3BC48A0383D6}" dt="2022-03-27T20:07:28.665" v="0"/>
      <pc:docMkLst>
        <pc:docMk/>
      </pc:docMkLst>
      <pc:sldChg chg="delSp">
        <pc:chgData name="PROIETTI MELISSA" userId="S::s1107302@studenti.univpm.it::9df71ec8-fd3b-4551-909a-0818b32741f3" providerId="AD" clId="Web-{AB247252-9CA2-4171-8A89-3BC48A0383D6}" dt="2022-03-27T20:07:28.665" v="0"/>
        <pc:sldMkLst>
          <pc:docMk/>
          <pc:sldMk cId="1720338923" sldId="263"/>
        </pc:sldMkLst>
        <pc:picChg chg="del">
          <ac:chgData name="PROIETTI MELISSA" userId="S::s1107302@studenti.univpm.it::9df71ec8-fd3b-4551-909a-0818b32741f3" providerId="AD" clId="Web-{AB247252-9CA2-4171-8A89-3BC48A0383D6}" dt="2022-03-27T20:07:28.665" v="0"/>
          <ac:picMkLst>
            <pc:docMk/>
            <pc:sldMk cId="1720338923" sldId="263"/>
            <ac:picMk id="2050" creationId="{EE0A6BA2-BAD6-4CA7-AC6C-9529794B0955}"/>
          </ac:picMkLst>
        </pc:picChg>
      </pc:sldChg>
    </pc:docChg>
  </pc:docChgLst>
  <pc:docChgLst>
    <pc:chgData name="CEKA DAVID" userId="S::s1104315@studenti.univpm.it::365120b7-559f-4ed3-b50a-4cfaf36e856a" providerId="AD" clId="Web-{60905157-556D-4CC4-ABDB-4FAFD214D7F5}"/>
    <pc:docChg chg="modSld">
      <pc:chgData name="CEKA DAVID" userId="S::s1104315@studenti.univpm.it::365120b7-559f-4ed3-b50a-4cfaf36e856a" providerId="AD" clId="Web-{60905157-556D-4CC4-ABDB-4FAFD214D7F5}" dt="2022-03-27T20:36:41.990" v="6" actId="20577"/>
      <pc:docMkLst>
        <pc:docMk/>
      </pc:docMkLst>
      <pc:sldChg chg="modSp">
        <pc:chgData name="CEKA DAVID" userId="S::s1104315@studenti.univpm.it::365120b7-559f-4ed3-b50a-4cfaf36e856a" providerId="AD" clId="Web-{60905157-556D-4CC4-ABDB-4FAFD214D7F5}" dt="2022-03-27T20:36:41.990" v="6" actId="20577"/>
        <pc:sldMkLst>
          <pc:docMk/>
          <pc:sldMk cId="85522699" sldId="266"/>
        </pc:sldMkLst>
        <pc:spChg chg="mod">
          <ac:chgData name="CEKA DAVID" userId="S::s1104315@studenti.univpm.it::365120b7-559f-4ed3-b50a-4cfaf36e856a" providerId="AD" clId="Web-{60905157-556D-4CC4-ABDB-4FAFD214D7F5}" dt="2022-03-27T20:36:41.990" v="6" actId="20577"/>
          <ac:spMkLst>
            <pc:docMk/>
            <pc:sldMk cId="85522699" sldId="266"/>
            <ac:spMk id="4" creationId="{F49EFC22-C4F8-4F47-B805-EC917C1B24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050AC-53A3-4FAA-A6D9-A39E4AA29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EBEF6E-1492-4A38-9E94-DF0CDB2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EAF1FC-89D0-46CA-9052-11D6844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C0C7F1-64CE-4232-A4C2-6B0D2AB2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B040E-55EE-4443-BFA6-38ED80B4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3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4FE0F-9607-4648-BE65-4EDAAEF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17C71-FC74-49C4-AEC5-589939E1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B5480-7D07-4234-8C31-4A94A00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29EBE-4CF9-40B3-8757-D588FF9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FE28C2-6FCD-492B-9AEB-317D7AFC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4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22DA40-1C80-47DF-987A-D87B6DA9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580621-E957-4981-B4B9-8B4E689D8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37B607-CD8D-44E7-A602-667E72B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05C690-5B35-4D88-9338-FC0289FE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709B3-882E-4E49-869F-94B3D8DF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0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28965-A6E8-461A-811B-0406736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13C08-A13D-477B-8F85-8FE773E5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CB82E-3E74-4D67-9763-86E9B742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C2554-7D34-4189-B4C1-B3CB821B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7F8E32-6753-4F97-B9D1-44B8D23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4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52D3A-315C-45EF-B2A3-536AA35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FD1B52-AA9F-4ED9-976C-411B1AFE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45AC80-BE9E-4616-9D0A-20019965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78D67-67BA-4C5A-8E4A-6E6E3F37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3C87AA-54BB-4303-94FB-B0A80BB8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3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D04D1-7E60-47D4-8A5D-887B6BE2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8F2B5D-8971-4EE0-8F05-FE3F072D1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240BBF-9813-439E-B0BC-EA63B43A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E9CF2B-3A4E-4E93-9846-03370682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A978C1-8C76-4B05-A52C-55F1500F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13183-6910-4907-825F-79AA678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80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48F44-2D84-480C-86F2-703F7D1B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85A567-0211-4E8D-A99B-90F1D5D8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ED5C4A-3624-4D2F-8AEA-EC1C30D9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BC6BE6D-9F89-46DC-B9D7-2076D1117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D44C62-9376-4A67-88CB-49BC6A9D6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EA24D7F-AA41-4925-B07C-741CD37D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D3CE0-F95D-4A40-A596-E0EFF24B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9E43784-7967-45A3-A86B-2B1360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1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F82BA-3903-4CC4-9DEF-81C4167F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E174A4-A903-47CC-B421-FA5E91E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DE0A08-0C95-42F3-8AED-96F18A45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BD16A4-F46C-40C9-92EF-72D71C37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E22A7F-2BF4-4500-B792-388B9CE1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DC772B-294A-4C22-AB7F-9A09F9C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906C10-6B5E-43DA-A147-F522FB93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5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49629-EFA4-406B-BEB6-6D331C1F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0C61F-12C5-452A-9FD3-38E07DA1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644010-E66F-420C-8DAF-5286BA7D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DDF9F6-D31A-4367-99B9-02734F49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ED8923-0E72-455A-9E9C-D185E7D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1AF2E1-DC3F-4294-BF0D-A2C7D28B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8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328BE-917C-4F96-B03B-3B6CB8EF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8A12D99-06A2-4DA5-A9F5-BB365D38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F26F82-F5DD-42F4-836B-87BEF92F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481C4-183D-4E3D-89B7-6D9011AE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5ECA56-A767-4434-A32D-2004E26E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A498DA-08DF-4C07-BDDC-2BEC7203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9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BE825D-9CEB-4968-9223-38CF44BB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FC028-0440-4221-B6F1-17ADB091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57793D-8DE5-44CB-98C8-78DF702B6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D875-5D37-4A2F-B047-AF691BDA688D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0AF459-9D4B-4D46-BE2D-ED437D2F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0D3EB-206C-4E2F-BF1A-DAF68BE1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ED43-945E-47C3-94D2-FEE0D0C0C5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5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C4286DF-7D8F-44A6-8960-90C0617E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391876"/>
            <a:ext cx="1943684" cy="19436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DBCD80-043F-4FCE-806B-E2FDBB4059EC}"/>
              </a:ext>
            </a:extLst>
          </p:cNvPr>
          <p:cNvSpPr txBox="1"/>
          <p:nvPr/>
        </p:nvSpPr>
        <p:spPr>
          <a:xfrm>
            <a:off x="3971537" y="642876"/>
            <a:ext cx="706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Laurea Magistrale in Ingegneria Informatica e dell’Automazione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D5796E-0826-439A-80B3-23CB914DA7B3}"/>
              </a:ext>
            </a:extLst>
          </p:cNvPr>
          <p:cNvSpPr txBox="1"/>
          <p:nvPr/>
        </p:nvSpPr>
        <p:spPr>
          <a:xfrm>
            <a:off x="3971537" y="1723647"/>
            <a:ext cx="502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Corso: Big Data Analytics &amp; Machine Learning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08900B-BC25-4BCA-8B4C-1339A9ABD6F5}"/>
              </a:ext>
            </a:extLst>
          </p:cNvPr>
          <p:cNvSpPr txBox="1"/>
          <p:nvPr/>
        </p:nvSpPr>
        <p:spPr>
          <a:xfrm>
            <a:off x="3971537" y="2670701"/>
            <a:ext cx="589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CHALLENGE HADOOP E SPARK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9ABB5-C1EF-4BDB-99C2-EB93C67B51ED}"/>
              </a:ext>
            </a:extLst>
          </p:cNvPr>
          <p:cNvSpPr txBox="1"/>
          <p:nvPr/>
        </p:nvSpPr>
        <p:spPr>
          <a:xfrm>
            <a:off x="8690632" y="3863976"/>
            <a:ext cx="29372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Gruppo 3</a:t>
            </a:r>
            <a:endParaRPr lang="it-IT" dirty="0"/>
          </a:p>
          <a:p>
            <a:r>
              <a:rPr lang="it-IT" dirty="0"/>
              <a:t>Ali </a:t>
            </a:r>
            <a:r>
              <a:rPr lang="it-IT" dirty="0" err="1"/>
              <a:t>Waqar</a:t>
            </a:r>
            <a:r>
              <a:rPr lang="it-IT" dirty="0"/>
              <a:t> Badar (1107642)</a:t>
            </a:r>
          </a:p>
          <a:p>
            <a:r>
              <a:rPr lang="it-IT" dirty="0"/>
              <a:t>Caprari David (1097622)</a:t>
            </a:r>
          </a:p>
          <a:p>
            <a:r>
              <a:rPr lang="it-IT" dirty="0"/>
              <a:t>Ceka David (1104315)</a:t>
            </a:r>
          </a:p>
          <a:p>
            <a:r>
              <a:rPr lang="it-IT" dirty="0"/>
              <a:t>Proietti Melissa (1107302)</a:t>
            </a:r>
          </a:p>
          <a:p>
            <a:r>
              <a:rPr lang="it-IT" dirty="0"/>
              <a:t>Schiavoni Riccardo (1108426)</a:t>
            </a:r>
          </a:p>
        </p:txBody>
      </p:sp>
    </p:spTree>
    <p:extLst>
      <p:ext uri="{BB962C8B-B14F-4D97-AF65-F5344CB8AC3E}">
        <p14:creationId xmlns:p14="http://schemas.microsoft.com/office/powerpoint/2010/main" val="13445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459977" y="468633"/>
            <a:ext cx="327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Consegna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CBB62D-EF49-49F4-85F4-3E99198DD192}"/>
              </a:ext>
            </a:extLst>
          </p:cNvPr>
          <p:cNvSpPr txBox="1"/>
          <p:nvPr/>
        </p:nvSpPr>
        <p:spPr>
          <a:xfrm>
            <a:off x="1503539" y="1895794"/>
            <a:ext cx="9744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C00000"/>
                </a:solidFill>
              </a:rPr>
              <a:t>Spark: Obiettivi</a:t>
            </a:r>
          </a:p>
          <a:p>
            <a:r>
              <a:rPr lang="it-IT" sz="2000" dirty="0"/>
              <a:t>Avvalendosi dell’utilizzo di </a:t>
            </a:r>
            <a:r>
              <a:rPr lang="it-IT" sz="2000" dirty="0" err="1"/>
              <a:t>pyspark</a:t>
            </a:r>
            <a:r>
              <a:rPr lang="it-IT" sz="2000" dirty="0"/>
              <a:t> e </a:t>
            </a:r>
            <a:r>
              <a:rPr lang="it-IT" sz="2000" dirty="0" err="1"/>
              <a:t>pysparkSQL</a:t>
            </a:r>
            <a:r>
              <a:rPr lang="it-IT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Redigere la classifica, su un unico file, dei </a:t>
            </a:r>
            <a:r>
              <a:rPr lang="it-IT" sz="2000" dirty="0" err="1"/>
              <a:t>product_title</a:t>
            </a:r>
            <a:r>
              <a:rPr lang="it-IT" sz="2000" dirty="0"/>
              <a:t> in base allo </a:t>
            </a:r>
            <a:r>
              <a:rPr lang="it-IT" sz="2000" dirty="0" err="1"/>
              <a:t>star_rating</a:t>
            </a:r>
            <a:r>
              <a:rPr lang="it-IT" sz="2000" dirty="0"/>
              <a:t> medio ricevuto (troncato alla prima cifra decimale)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 caso di pareggio riportare prima i </a:t>
            </a:r>
            <a:r>
              <a:rPr lang="it-IT" sz="2000" dirty="0" err="1"/>
              <a:t>product_title</a:t>
            </a:r>
            <a:r>
              <a:rPr lang="it-IT" sz="2000" dirty="0"/>
              <a:t> con il maggior numero di occorrenze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Ignorare i </a:t>
            </a:r>
            <a:r>
              <a:rPr lang="it-IT" sz="2000" dirty="0" err="1"/>
              <a:t>product_title</a:t>
            </a:r>
            <a:r>
              <a:rPr lang="it-IT" sz="2000" dirty="0"/>
              <a:t> che hanno meno di 10 occorrenze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Valutare tutte e sole le recensioni che hanno </a:t>
            </a:r>
            <a:r>
              <a:rPr lang="it-IT" sz="2000" dirty="0" err="1"/>
              <a:t>verified_purchase</a:t>
            </a:r>
            <a:r>
              <a:rPr lang="it-IT" sz="2000" dirty="0"/>
              <a:t> =  ‘’Y’’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Riportare di fianco a ciascun </a:t>
            </a:r>
            <a:r>
              <a:rPr lang="it-IT" sz="2000" dirty="0" err="1"/>
              <a:t>product_title</a:t>
            </a:r>
            <a:r>
              <a:rPr lang="it-IT" sz="2000" dirty="0"/>
              <a:t> la parola, intesa come sottostringa, di almeno 5 o più caratteri, più frequente tra tutte le </a:t>
            </a:r>
            <a:r>
              <a:rPr lang="it-IT" sz="2000" dirty="0" err="1"/>
              <a:t>review_body</a:t>
            </a:r>
            <a:r>
              <a:rPr lang="it-IT" sz="2000" dirty="0"/>
              <a:t> e </a:t>
            </a:r>
            <a:r>
              <a:rPr lang="it-IT" sz="2000" dirty="0" err="1"/>
              <a:t>review_headline</a:t>
            </a:r>
            <a:r>
              <a:rPr lang="it-IT" sz="2000" dirty="0"/>
              <a:t> di quel </a:t>
            </a:r>
            <a:r>
              <a:rPr lang="it-IT" sz="2000" dirty="0" err="1"/>
              <a:t>product_title</a:t>
            </a:r>
            <a:r>
              <a:rPr lang="it-IT" sz="2000" dirty="0"/>
              <a:t>. Riportare anche il numero di volte che questa parola occorre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Trasformare tutte le parole in </a:t>
            </a:r>
            <a:r>
              <a:rPr lang="it-IT" sz="2000" dirty="0" err="1"/>
              <a:t>lower_case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Non usare librerie.</a:t>
            </a:r>
          </a:p>
        </p:txBody>
      </p:sp>
    </p:spTree>
    <p:extLst>
      <p:ext uri="{BB962C8B-B14F-4D97-AF65-F5344CB8AC3E}">
        <p14:creationId xmlns:p14="http://schemas.microsoft.com/office/powerpoint/2010/main" val="19659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592094" y="468633"/>
            <a:ext cx="3007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Processo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CBB62D-EF49-49F4-85F4-3E99198DD192}"/>
              </a:ext>
            </a:extLst>
          </p:cNvPr>
          <p:cNvSpPr txBox="1"/>
          <p:nvPr/>
        </p:nvSpPr>
        <p:spPr>
          <a:xfrm>
            <a:off x="1556412" y="2234348"/>
            <a:ext cx="97440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Recupero del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Filtrato per recensioni valide (‘’Y’’)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/>
              <a:t>Eliminato i </a:t>
            </a:r>
            <a:r>
              <a:rPr lang="it-IT" sz="2800" dirty="0" err="1"/>
              <a:t>product_title</a:t>
            </a:r>
            <a:r>
              <a:rPr lang="it-IT" sz="2800" dirty="0"/>
              <a:t> con meno di 10 occorrenze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/>
              <a:t>Filtrato </a:t>
            </a:r>
            <a:r>
              <a:rPr lang="it-IT" sz="2800" dirty="0" err="1"/>
              <a:t>review_body</a:t>
            </a:r>
            <a:r>
              <a:rPr lang="it-IT" sz="2800" dirty="0"/>
              <a:t> e </a:t>
            </a:r>
            <a:r>
              <a:rPr lang="it-IT" sz="2800" dirty="0" err="1"/>
              <a:t>review_headline</a:t>
            </a:r>
            <a:r>
              <a:rPr lang="it-IT" sz="2800" dirty="0"/>
              <a:t> in base al </a:t>
            </a:r>
            <a:r>
              <a:rPr lang="it-IT" sz="2800" dirty="0" err="1"/>
              <a:t>product_title</a:t>
            </a:r>
            <a:r>
              <a:rPr lang="it-IT" sz="2800" dirty="0"/>
              <a:t> e le parole in esso contenute (maggiori o uguali di 5 caratteri)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/>
              <a:t>Usato la funzione agg per trovare il numero di occorrenze della parola più frequente per ogni </a:t>
            </a:r>
            <a:r>
              <a:rPr lang="it-IT" sz="2800" dirty="0" err="1"/>
              <a:t>product_title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592094" y="468633"/>
            <a:ext cx="3007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Processo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9EFC22-C4F8-4F47-B805-EC917C1B246A}"/>
              </a:ext>
            </a:extLst>
          </p:cNvPr>
          <p:cNvSpPr txBox="1"/>
          <p:nvPr/>
        </p:nvSpPr>
        <p:spPr>
          <a:xfrm>
            <a:off x="1764100" y="1959429"/>
            <a:ext cx="94139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Prima parte della consegna</a:t>
            </a:r>
          </a:p>
          <a:p>
            <a:endParaRPr lang="it-IT" sz="2000" b="1" dirty="0"/>
          </a:p>
          <a:p>
            <a:r>
              <a:rPr lang="it-IT" dirty="0" err="1"/>
              <a:t>Explode</a:t>
            </a:r>
            <a:r>
              <a:rPr lang="it-IT" dirty="0"/>
              <a:t> dei campi </a:t>
            </a:r>
            <a:r>
              <a:rPr lang="it-IT" dirty="0" err="1"/>
              <a:t>product_title</a:t>
            </a:r>
            <a:r>
              <a:rPr lang="it-IT" dirty="0"/>
              <a:t>, </a:t>
            </a:r>
            <a:r>
              <a:rPr lang="it-IT" dirty="0" err="1"/>
              <a:t>review_headline</a:t>
            </a:r>
            <a:r>
              <a:rPr lang="it-IT" dirty="0"/>
              <a:t>, </a:t>
            </a:r>
            <a:r>
              <a:rPr lang="it-IT" dirty="0" err="1"/>
              <a:t>review_body</a:t>
            </a:r>
            <a:r>
              <a:rPr lang="it-IT" dirty="0"/>
              <a:t> con chiave </a:t>
            </a:r>
            <a:r>
              <a:rPr lang="it-IT" dirty="0" err="1"/>
              <a:t>product_title_key</a:t>
            </a:r>
            <a:r>
              <a:rPr lang="it-IT" dirty="0"/>
              <a:t> per ottenere un </a:t>
            </a:r>
            <a:r>
              <a:rPr lang="it-IT" dirty="0" err="1"/>
              <a:t>dataframe</a:t>
            </a:r>
            <a:r>
              <a:rPr lang="it-IT" dirty="0"/>
              <a:t> che ad ogni recensione faccia corrispondere le parole del rispettivo</a:t>
            </a:r>
          </a:p>
          <a:p>
            <a:r>
              <a:rPr lang="it-IT" dirty="0"/>
              <a:t>campo della stessa.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Filtraggio delle parole che compaiono nel </a:t>
            </a:r>
            <a:r>
              <a:rPr lang="it-IT" dirty="0" err="1"/>
              <a:t>product_title</a:t>
            </a:r>
            <a:r>
              <a:rPr lang="it-IT" dirty="0"/>
              <a:t> sull'unione dei precedenti con un </a:t>
            </a:r>
            <a:r>
              <a:rPr lang="it-IT" dirty="0" err="1"/>
              <a:t>leftAntiJoin</a:t>
            </a:r>
            <a:r>
              <a:rPr lang="it-IT" dirty="0"/>
              <a:t> e conteggio delle parole con dei </a:t>
            </a:r>
            <a:r>
              <a:rPr lang="it-IT" dirty="0" err="1"/>
              <a:t>groupBy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3E44C23-2772-4912-9AD5-F2B19C924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06" y="3595486"/>
            <a:ext cx="8824148" cy="2438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6C4917-6906-49C6-887D-B5E94E55A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06" y="4758839"/>
            <a:ext cx="7874268" cy="2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592094" y="468633"/>
            <a:ext cx="3007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0" b="1" dirty="0">
                <a:solidFill>
                  <a:srgbClr val="FF0000"/>
                </a:solidFill>
              </a:rPr>
              <a:t>Processo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9EFC22-C4F8-4F47-B805-EC917C1B246A}"/>
              </a:ext>
            </a:extLst>
          </p:cNvPr>
          <p:cNvSpPr txBox="1"/>
          <p:nvPr/>
        </p:nvSpPr>
        <p:spPr>
          <a:xfrm>
            <a:off x="1764100" y="1992433"/>
            <a:ext cx="95376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dirty="0"/>
              <a:t>Seconda parte della consegna</a:t>
            </a:r>
          </a:p>
          <a:p>
            <a:endParaRPr lang="it-IT" sz="2000" b="1" dirty="0"/>
          </a:p>
          <a:p>
            <a:r>
              <a:rPr lang="it-IT" sz="2000" b="0" i="0" dirty="0">
                <a:effectLst/>
              </a:rPr>
              <a:t>Calcolo della media per star rating</a:t>
            </a:r>
          </a:p>
          <a:p>
            <a:endParaRPr lang="it-IT" sz="2000" b="1" dirty="0"/>
          </a:p>
          <a:p>
            <a:endParaRPr lang="it-IT" dirty="0"/>
          </a:p>
          <a:p>
            <a:r>
              <a:rPr lang="it-IT" sz="2000" dirty="0"/>
              <a:t>Conteggio delle parole aggregando in base al </a:t>
            </a:r>
            <a:r>
              <a:rPr lang="it-IT" sz="2000" dirty="0" err="1"/>
              <a:t>product_title</a:t>
            </a:r>
            <a:r>
              <a:rPr lang="it-IT" sz="2000" dirty="0"/>
              <a:t> e raggruppamento ulteriore per ottenere la parola con occorrenza massima</a:t>
            </a:r>
          </a:p>
          <a:p>
            <a:r>
              <a:rPr lang="it-IT" dirty="0"/>
              <a:t>  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4F1732-5BCE-4B66-B4F8-C1CC3F78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60" y="2988463"/>
            <a:ext cx="8903204" cy="4098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AF3524-B08D-4F8F-B15F-ACD800F67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60" y="4168607"/>
            <a:ext cx="7634241" cy="4305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33B632-A4B0-4896-9084-5A53F3D7C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60" y="4806502"/>
            <a:ext cx="7195703" cy="4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7E26E9-468C-4DF1-87AD-01C7B2697909}"/>
              </a:ext>
            </a:extLst>
          </p:cNvPr>
          <p:cNvSpPr txBox="1"/>
          <p:nvPr/>
        </p:nvSpPr>
        <p:spPr>
          <a:xfrm>
            <a:off x="4133850" y="727215"/>
            <a:ext cx="392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Ottimizzazioni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8FB521-A96C-4EC5-9C93-2507407741D8}"/>
              </a:ext>
            </a:extLst>
          </p:cNvPr>
          <p:cNvSpPr txBox="1"/>
          <p:nvPr/>
        </p:nvSpPr>
        <p:spPr>
          <a:xfrm>
            <a:off x="1499118" y="2362304"/>
            <a:ext cx="919376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Lavorato il più possibile con i </a:t>
            </a:r>
            <a:r>
              <a:rPr lang="it-IT" sz="2000" dirty="0" err="1"/>
              <a:t>DataFrame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Usato la funzione </a:t>
            </a:r>
            <a:r>
              <a:rPr lang="it-IT" sz="2000" dirty="0" err="1"/>
              <a:t>sparkSession.read</a:t>
            </a:r>
            <a:r>
              <a:rPr lang="it-IT" sz="2000" dirty="0"/>
              <a:t> per l’apertura del file .</a:t>
            </a:r>
            <a:r>
              <a:rPr lang="it-IT" sz="2000" dirty="0" err="1"/>
              <a:t>tsv</a:t>
            </a:r>
            <a:r>
              <a:rPr lang="it-IT" sz="2000" dirty="0"/>
              <a:t> in </a:t>
            </a:r>
            <a:r>
              <a:rPr lang="it-IT" sz="2000" dirty="0" err="1"/>
              <a:t>DataFrame</a:t>
            </a:r>
            <a:r>
              <a:rPr lang="it-IT" sz="2000" dirty="0"/>
              <a:t> </a:t>
            </a:r>
          </a:p>
          <a:p>
            <a:endParaRPr lang="it-IT" sz="2800" dirty="0"/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dell’</a:t>
            </a:r>
            <a:r>
              <a:rPr lang="it-IT" sz="2000" dirty="0" err="1"/>
              <a:t>unpersist</a:t>
            </a:r>
            <a:r>
              <a:rPr lang="it-IT" sz="2000" dirty="0"/>
              <a:t>() per rimuovere i </a:t>
            </a:r>
            <a:r>
              <a:rPr lang="it-IT" sz="2000" dirty="0" err="1"/>
              <a:t>DataFrame</a:t>
            </a:r>
            <a:r>
              <a:rPr lang="it-IT" sz="2000" dirty="0"/>
              <a:t> che non verranno più utilizzati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Usato la funzione broadcast() per inviare tutti i dati del </a:t>
            </a:r>
            <a:r>
              <a:rPr lang="it-IT" dirty="0" err="1"/>
              <a:t>DataFrame</a:t>
            </a:r>
            <a:r>
              <a:rPr lang="it-IT" dirty="0"/>
              <a:t> a tutti i nodi del cluster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2DE0B4-3E85-4C8C-BBF7-6D1E3F144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88" y="3070228"/>
            <a:ext cx="5420809" cy="718392"/>
          </a:xfrm>
          <a:prstGeom prst="rect">
            <a:avLst/>
          </a:prstGeom>
        </p:spPr>
      </p:pic>
      <p:pic>
        <p:nvPicPr>
          <p:cNvPr id="8" name="Immagine 7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95FDC573-434F-47D4-A0AD-02596ED23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88" y="4342570"/>
            <a:ext cx="2196649" cy="488486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B44511-1A18-423A-B650-63DB37236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88" y="5354848"/>
            <a:ext cx="2903637" cy="5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egnale, clipart&#10;&#10;Descrizione generata automaticamente">
            <a:extLst>
              <a:ext uri="{FF2B5EF4-FFF2-40B4-BE49-F238E27FC236}">
                <a16:creationId xmlns:a16="http://schemas.microsoft.com/office/drawing/2014/main" id="{44455DA0-C9E7-431B-B191-31C515D2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" y="73915"/>
            <a:ext cx="2714718" cy="14103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4792D7-D25F-49A8-8741-BF2EC89B46CC}"/>
              </a:ext>
            </a:extLst>
          </p:cNvPr>
          <p:cNvSpPr txBox="1"/>
          <p:nvPr/>
        </p:nvSpPr>
        <p:spPr>
          <a:xfrm>
            <a:off x="4924845" y="653299"/>
            <a:ext cx="2342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D67169-4C32-42F8-A37C-7E420FD2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47" y="2172478"/>
            <a:ext cx="7169522" cy="42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DBC77F5C7DC14FAE01F580B7FD06FF" ma:contentTypeVersion="5" ma:contentTypeDescription="Creare un nuovo documento." ma:contentTypeScope="" ma:versionID="109c1bf384a957a6b2c073d1b9c7be7e">
  <xsd:schema xmlns:xsd="http://www.w3.org/2001/XMLSchema" xmlns:xs="http://www.w3.org/2001/XMLSchema" xmlns:p="http://schemas.microsoft.com/office/2006/metadata/properties" xmlns:ns2="de161bc9-3ca9-43a6-950e-0635e380a0f8" targetNamespace="http://schemas.microsoft.com/office/2006/metadata/properties" ma:root="true" ma:fieldsID="d73f5b65f28e7a543d2919c13589cbaf" ns2:_="">
    <xsd:import namespace="de161bc9-3ca9-43a6-950e-0635e380a0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1bc9-3ca9-43a6-950e-0635e380a0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D9FE43-314B-4004-B96C-6DD7E7B87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2D7FCE-236B-4A22-A0AB-175ED32092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FEEC30-0D6C-4ACA-B80C-B482BED5E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161bc9-3ca9-43a6-950e-0635e380a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411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PROIETTI MELISSA</dc:creator>
  <cp:lastModifiedBy>PROIETTI MELISSA</cp:lastModifiedBy>
  <cp:revision>35</cp:revision>
  <dcterms:created xsi:type="dcterms:W3CDTF">2022-03-26T14:57:58Z</dcterms:created>
  <dcterms:modified xsi:type="dcterms:W3CDTF">2022-03-27T20:36:42Z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0x01010097DBC77F5C7DC14FAE01F580B7FD06FF</vt:lpwstr>
  </property>
</Properties>
</file>