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ormorant Garamond Bold Italics" charset="1" panose="00000800000000000000"/>
      <p:regular r:id="rId16"/>
    </p:embeddedFont>
    <p:embeddedFont>
      <p:font typeface="Quicksand" charset="1" panose="00000000000000000000"/>
      <p:regular r:id="rId17"/>
    </p:embeddedFont>
    <p:embeddedFont>
      <p:font typeface="Quicksand Bold"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2618133" y="2606528"/>
            <a:ext cx="13051733" cy="5797298"/>
          </a:xfrm>
          <a:prstGeom prst="rect">
            <a:avLst/>
          </a:prstGeom>
        </p:spPr>
        <p:txBody>
          <a:bodyPr anchor="t" rtlCol="false" tIns="0" lIns="0" bIns="0" rIns="0">
            <a:spAutoFit/>
          </a:bodyPr>
          <a:lstStyle/>
          <a:p>
            <a:pPr algn="ctr" marL="0" indent="0" lvl="0">
              <a:lnSpc>
                <a:spcPts val="15413"/>
              </a:lnSpc>
              <a:spcBef>
                <a:spcPct val="0"/>
              </a:spcBef>
            </a:pPr>
            <a:r>
              <a:rPr lang="en-US" b="true" sz="11009" i="true">
                <a:solidFill>
                  <a:srgbClr val="0F4662"/>
                </a:solidFill>
                <a:latin typeface="Cormorant Garamond Bold Italics"/>
                <a:ea typeface="Cormorant Garamond Bold Italics"/>
                <a:cs typeface="Cormorant Garamond Bold Italics"/>
                <a:sym typeface="Cormorant Garamond Bold Italics"/>
              </a:rPr>
              <a:t>Slicing Through Data: Analyzing Pizza Sales with SQL"</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322179" y="1967581"/>
            <a:ext cx="11643643" cy="529789"/>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Prepared by Badar Hossain</a:t>
            </a:r>
          </a:p>
        </p:txBody>
      </p:sp>
      <p:sp>
        <p:nvSpPr>
          <p:cNvPr name="Freeform 7" id="7"/>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2394013" y="2955744"/>
            <a:ext cx="12749720" cy="4600972"/>
          </a:xfrm>
          <a:prstGeom prst="rect">
            <a:avLst/>
          </a:prstGeom>
        </p:spPr>
        <p:txBody>
          <a:bodyPr anchor="t" rtlCol="false" tIns="0" lIns="0" bIns="0" rIns="0">
            <a:spAutoFit/>
          </a:bodyPr>
          <a:lstStyle/>
          <a:p>
            <a:pPr algn="ctr">
              <a:lnSpc>
                <a:spcPts val="4079"/>
              </a:lnSpc>
            </a:pPr>
            <a:r>
              <a:rPr lang="en-US" sz="2400" b="true">
                <a:solidFill>
                  <a:srgbClr val="0F4662"/>
                </a:solidFill>
                <a:latin typeface="Quicksand Bold"/>
                <a:ea typeface="Quicksand Bold"/>
                <a:cs typeface="Quicksand Bold"/>
                <a:sym typeface="Quicksand Bold"/>
              </a:rPr>
              <a:t>In this project, I explored a dataset on pizza sales using SQL to uncover key business insights. With structured queries, I analyzed various aspects of the data, such as total sales by pizza type, peak sales periods, and customer preferences. By leveraging SQL’s powerful querying capabilities, I was able to extract and interpret meaningful patterns directly from the data.</a:t>
            </a:r>
          </a:p>
          <a:p>
            <a:pPr algn="ctr">
              <a:lnSpc>
                <a:spcPts val="4079"/>
              </a:lnSpc>
            </a:pPr>
            <a:r>
              <a:rPr lang="en-US" sz="2400" b="true">
                <a:solidFill>
                  <a:srgbClr val="0F4662"/>
                </a:solidFill>
                <a:latin typeface="Quicksand Bold"/>
                <a:ea typeface="Quicksand Bold"/>
                <a:cs typeface="Quicksand Bold"/>
                <a:sym typeface="Quicksand Bold"/>
              </a:rPr>
              <a:t>The following slides showcase the SQL queries I developed and the resulting outputs, illustrating each step of the analysis. This approach provides a clear, data-driven perspective on how SQL can support decision-making in a retail environment.</a:t>
            </a:r>
          </a:p>
          <a:p>
            <a:pPr algn="ctr" marL="0" indent="0" lvl="0">
              <a:lnSpc>
                <a:spcPts val="4079"/>
              </a:lnSpc>
            </a:pPr>
          </a:p>
        </p:txBody>
      </p:sp>
      <p:sp>
        <p:nvSpPr>
          <p:cNvPr name="AutoShape 3" id="3"/>
          <p:cNvSpPr/>
          <p:nvPr/>
        </p:nvSpPr>
        <p:spPr>
          <a:xfrm>
            <a:off x="5897880" y="7594816"/>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8261551"/>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grpSp>
        <p:nvGrpSpPr>
          <p:cNvPr name="Group 5" id="5"/>
          <p:cNvGrpSpPr/>
          <p:nvPr/>
        </p:nvGrpSpPr>
        <p:grpSpPr>
          <a:xfrm rot="0">
            <a:off x="10928486" y="1684924"/>
            <a:ext cx="6330814" cy="7573376"/>
            <a:chOff x="0" y="0"/>
            <a:chExt cx="8441085" cy="10097834"/>
          </a:xfrm>
        </p:grpSpPr>
        <p:pic>
          <p:nvPicPr>
            <p:cNvPr name="Picture 6" id="6"/>
            <p:cNvPicPr>
              <a:picLocks noChangeAspect="true"/>
            </p:cNvPicPr>
            <p:nvPr/>
          </p:nvPicPr>
          <p:blipFill>
            <a:blip r:embed="rId2"/>
            <a:srcRect l="20906" t="0" r="20906" b="0"/>
            <a:stretch>
              <a:fillRect/>
            </a:stretch>
          </p:blipFill>
          <p:spPr>
            <a:xfrm flipH="false" flipV="false">
              <a:off x="0" y="0"/>
              <a:ext cx="8441085" cy="10097834"/>
            </a:xfrm>
            <a:prstGeom prst="rect">
              <a:avLst/>
            </a:prstGeom>
          </p:spPr>
        </p:pic>
      </p:grpSp>
      <p:sp>
        <p:nvSpPr>
          <p:cNvPr name="Freeform 7" id="7"/>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028700" y="599709"/>
            <a:ext cx="9390243" cy="108525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Q</a:t>
            </a:r>
            <a:r>
              <a:rPr lang="en-US" b="true" sz="6399" i="true" u="sng">
                <a:solidFill>
                  <a:srgbClr val="0F4662"/>
                </a:solidFill>
                <a:latin typeface="Cormorant Garamond Bold Italics"/>
                <a:ea typeface="Cormorant Garamond Bold Italics"/>
                <a:cs typeface="Cormorant Garamond Bold Italics"/>
                <a:sym typeface="Cormorant Garamond Bold Italics"/>
              </a:rPr>
              <a:t>uery objectives:</a:t>
            </a:r>
          </a:p>
        </p:txBody>
      </p:sp>
      <p:sp>
        <p:nvSpPr>
          <p:cNvPr name="TextBox 9" id="9"/>
          <p:cNvSpPr txBox="true"/>
          <p:nvPr/>
        </p:nvSpPr>
        <p:spPr>
          <a:xfrm rot="0">
            <a:off x="1028700" y="3524901"/>
            <a:ext cx="8422964" cy="4600972"/>
          </a:xfrm>
          <a:prstGeom prst="rect">
            <a:avLst/>
          </a:prstGeom>
        </p:spPr>
        <p:txBody>
          <a:bodyPr anchor="t" rtlCol="false" tIns="0" lIns="0" bIns="0" rIns="0">
            <a:spAutoFit/>
          </a:bodyPr>
          <a:lstStyle/>
          <a:p>
            <a:pPr algn="l" marL="518160" indent="-259080" lvl="1">
              <a:lnSpc>
                <a:spcPts val="4079"/>
              </a:lnSpc>
              <a:buFont typeface="Arial"/>
              <a:buChar char="•"/>
            </a:pPr>
            <a:r>
              <a:rPr lang="en-US" b="true" sz="2400">
                <a:solidFill>
                  <a:srgbClr val="0F4662"/>
                </a:solidFill>
                <a:latin typeface="Quicksand Bold"/>
                <a:ea typeface="Quicksand Bold"/>
                <a:cs typeface="Quicksand Bold"/>
                <a:sym typeface="Quicksand Bold"/>
              </a:rPr>
              <a:t>Determine the distribution of orders by hour of the day</a:t>
            </a:r>
          </a:p>
          <a:p>
            <a:pPr algn="l" marL="518160" indent="-259080" lvl="1">
              <a:lnSpc>
                <a:spcPts val="4079"/>
              </a:lnSpc>
              <a:buFont typeface="Arial"/>
              <a:buChar char="•"/>
            </a:pPr>
            <a:r>
              <a:rPr lang="en-US" b="true" sz="2400">
                <a:solidFill>
                  <a:srgbClr val="0F4662"/>
                </a:solidFill>
                <a:latin typeface="Quicksand Bold"/>
                <a:ea typeface="Quicksand Bold"/>
                <a:cs typeface="Quicksand Bold"/>
                <a:sym typeface="Quicksand Bold"/>
              </a:rPr>
              <a:t>Determine the top 3 most ordered pizza types based on revenue</a:t>
            </a:r>
          </a:p>
          <a:p>
            <a:pPr algn="l" marL="518160" indent="-259080" lvl="1">
              <a:lnSpc>
                <a:spcPts val="4079"/>
              </a:lnSpc>
              <a:buFont typeface="Arial"/>
              <a:buChar char="•"/>
            </a:pPr>
            <a:r>
              <a:rPr lang="en-US" b="true" sz="2400">
                <a:solidFill>
                  <a:srgbClr val="0F4662"/>
                </a:solidFill>
                <a:latin typeface="Quicksand Bold"/>
                <a:ea typeface="Quicksand Bold"/>
                <a:cs typeface="Quicksand Bold"/>
                <a:sym typeface="Quicksand Bold"/>
              </a:rPr>
              <a:t>Calculate the percentage contribution of each pizza type to total revenue</a:t>
            </a:r>
          </a:p>
          <a:p>
            <a:pPr algn="l" marL="518160" indent="-259080" lvl="1">
              <a:lnSpc>
                <a:spcPts val="4079"/>
              </a:lnSpc>
              <a:buFont typeface="Arial"/>
              <a:buChar char="•"/>
            </a:pPr>
            <a:r>
              <a:rPr lang="en-US" b="true" sz="2400">
                <a:solidFill>
                  <a:srgbClr val="0F4662"/>
                </a:solidFill>
                <a:latin typeface="Quicksand Bold"/>
                <a:ea typeface="Quicksand Bold"/>
                <a:cs typeface="Quicksand Bold"/>
                <a:sym typeface="Quicksand Bold"/>
              </a:rPr>
              <a:t>Analyze the cumulative revenue generated over time</a:t>
            </a:r>
          </a:p>
          <a:p>
            <a:pPr algn="l" marL="518160" indent="-259080" lvl="1">
              <a:lnSpc>
                <a:spcPts val="4079"/>
              </a:lnSpc>
              <a:buFont typeface="Arial"/>
              <a:buChar char="•"/>
            </a:pPr>
            <a:r>
              <a:rPr lang="en-US" b="true" sz="2400">
                <a:solidFill>
                  <a:srgbClr val="0F4662"/>
                </a:solidFill>
                <a:latin typeface="Quicksand Bold"/>
                <a:ea typeface="Quicksand Bold"/>
                <a:cs typeface="Quicksand Bold"/>
                <a:sym typeface="Quicksand Bold"/>
              </a:rPr>
              <a:t>Determine the top 3 most ordered pizza types based on revenue for each pizza category</a:t>
            </a:r>
          </a:p>
        </p:txBody>
      </p:sp>
      <p:sp>
        <p:nvSpPr>
          <p:cNvPr name="TextBox 10" id="10"/>
          <p:cNvSpPr txBox="true"/>
          <p:nvPr/>
        </p:nvSpPr>
        <p:spPr>
          <a:xfrm rot="0">
            <a:off x="1028700" y="2823184"/>
            <a:ext cx="6938067" cy="490877"/>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The Questions: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9605180"/>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3493371" y="2854114"/>
            <a:ext cx="10756076" cy="4177059"/>
          </a:xfrm>
          <a:custGeom>
            <a:avLst/>
            <a:gdLst/>
            <a:ahLst/>
            <a:cxnLst/>
            <a:rect r="r" b="b" t="t" l="l"/>
            <a:pathLst>
              <a:path h="4177059" w="10756076">
                <a:moveTo>
                  <a:pt x="0" y="0"/>
                </a:moveTo>
                <a:lnTo>
                  <a:pt x="10756076" y="0"/>
                </a:lnTo>
                <a:lnTo>
                  <a:pt x="10756076" y="4177059"/>
                </a:lnTo>
                <a:lnTo>
                  <a:pt x="0" y="4177059"/>
                </a:lnTo>
                <a:lnTo>
                  <a:pt x="0" y="0"/>
                </a:lnTo>
                <a:close/>
              </a:path>
            </a:pathLst>
          </a:custGeom>
          <a:blipFill>
            <a:blip r:embed="rId2"/>
            <a:stretch>
              <a:fillRect l="-696" t="0" r="-5835" b="-8358"/>
            </a:stretch>
          </a:blipFill>
        </p:spPr>
      </p:sp>
      <p:sp>
        <p:nvSpPr>
          <p:cNvPr name="TextBox 4" id="4"/>
          <p:cNvSpPr txBox="true"/>
          <p:nvPr/>
        </p:nvSpPr>
        <p:spPr>
          <a:xfrm rot="0">
            <a:off x="1028700" y="428920"/>
            <a:ext cx="17032431" cy="1085259"/>
          </a:xfrm>
          <a:prstGeom prst="rect">
            <a:avLst/>
          </a:prstGeom>
        </p:spPr>
        <p:txBody>
          <a:bodyPr anchor="t" rtlCol="false" tIns="0" lIns="0" bIns="0" rIns="0">
            <a:spAutoFit/>
          </a:bodyPr>
          <a:lstStyle/>
          <a:p>
            <a:pPr algn="ctr">
              <a:lnSpc>
                <a:spcPts val="8959"/>
              </a:lnSpc>
              <a:spcBef>
                <a:spcPct val="0"/>
              </a:spcBef>
            </a:pPr>
            <a:r>
              <a:rPr lang="en-US" b="true" sz="6399" i="true">
                <a:solidFill>
                  <a:srgbClr val="000000"/>
                </a:solidFill>
                <a:latin typeface="Cormorant Garamond Bold Italics"/>
                <a:ea typeface="Cormorant Garamond Bold Italics"/>
                <a:cs typeface="Cormorant Garamond Bold Italics"/>
                <a:sym typeface="Cormorant Garamond Bold Italics"/>
              </a:rPr>
              <a:t>Determine the distribution of orders by hour of the day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9605180"/>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3321208" y="2770236"/>
            <a:ext cx="11301259" cy="4746529"/>
          </a:xfrm>
          <a:custGeom>
            <a:avLst/>
            <a:gdLst/>
            <a:ahLst/>
            <a:cxnLst/>
            <a:rect r="r" b="b" t="t" l="l"/>
            <a:pathLst>
              <a:path h="4746529" w="11301259">
                <a:moveTo>
                  <a:pt x="0" y="0"/>
                </a:moveTo>
                <a:lnTo>
                  <a:pt x="11301258" y="0"/>
                </a:lnTo>
                <a:lnTo>
                  <a:pt x="11301258" y="4746528"/>
                </a:lnTo>
                <a:lnTo>
                  <a:pt x="0" y="4746528"/>
                </a:lnTo>
                <a:lnTo>
                  <a:pt x="0" y="0"/>
                </a:lnTo>
                <a:close/>
              </a:path>
            </a:pathLst>
          </a:custGeom>
          <a:blipFill>
            <a:blip r:embed="rId2"/>
            <a:stretch>
              <a:fillRect l="0" t="0" r="0" b="0"/>
            </a:stretch>
          </a:blipFill>
        </p:spPr>
      </p:sp>
      <p:sp>
        <p:nvSpPr>
          <p:cNvPr name="TextBox 4" id="4"/>
          <p:cNvSpPr txBox="true"/>
          <p:nvPr/>
        </p:nvSpPr>
        <p:spPr>
          <a:xfrm rot="0">
            <a:off x="1028700" y="428920"/>
            <a:ext cx="17032431" cy="2218778"/>
          </a:xfrm>
          <a:prstGeom prst="rect">
            <a:avLst/>
          </a:prstGeom>
        </p:spPr>
        <p:txBody>
          <a:bodyPr anchor="t" rtlCol="false" tIns="0" lIns="0" bIns="0" rIns="0">
            <a:spAutoFit/>
          </a:bodyPr>
          <a:lstStyle/>
          <a:p>
            <a:pPr algn="ctr">
              <a:lnSpc>
                <a:spcPts val="8959"/>
              </a:lnSpc>
              <a:spcBef>
                <a:spcPct val="0"/>
              </a:spcBef>
            </a:pPr>
            <a:r>
              <a:rPr lang="en-US" b="true" sz="6399" i="true">
                <a:solidFill>
                  <a:srgbClr val="000000"/>
                </a:solidFill>
                <a:latin typeface="Cormorant Garamond Bold Italics"/>
                <a:ea typeface="Cormorant Garamond Bold Italics"/>
                <a:cs typeface="Cormorant Garamond Bold Italics"/>
                <a:sym typeface="Cormorant Garamond Bold Italics"/>
              </a:rPr>
              <a:t>Determine the top 3 most ordered pizza types based on revenue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9605180"/>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3894286" y="2905748"/>
            <a:ext cx="11301259" cy="5565870"/>
          </a:xfrm>
          <a:custGeom>
            <a:avLst/>
            <a:gdLst/>
            <a:ahLst/>
            <a:cxnLst/>
            <a:rect r="r" b="b" t="t" l="l"/>
            <a:pathLst>
              <a:path h="5565870" w="11301259">
                <a:moveTo>
                  <a:pt x="0" y="0"/>
                </a:moveTo>
                <a:lnTo>
                  <a:pt x="11301259" y="0"/>
                </a:lnTo>
                <a:lnTo>
                  <a:pt x="11301259" y="5565870"/>
                </a:lnTo>
                <a:lnTo>
                  <a:pt x="0" y="5565870"/>
                </a:lnTo>
                <a:lnTo>
                  <a:pt x="0" y="0"/>
                </a:lnTo>
                <a:close/>
              </a:path>
            </a:pathLst>
          </a:custGeom>
          <a:blipFill>
            <a:blip r:embed="rId2"/>
            <a:stretch>
              <a:fillRect l="0" t="0" r="0" b="0"/>
            </a:stretch>
          </a:blipFill>
        </p:spPr>
      </p:sp>
      <p:sp>
        <p:nvSpPr>
          <p:cNvPr name="TextBox 4" id="4"/>
          <p:cNvSpPr txBox="true"/>
          <p:nvPr/>
        </p:nvSpPr>
        <p:spPr>
          <a:xfrm rot="0">
            <a:off x="1028700" y="428920"/>
            <a:ext cx="17032431" cy="2218778"/>
          </a:xfrm>
          <a:prstGeom prst="rect">
            <a:avLst/>
          </a:prstGeom>
        </p:spPr>
        <p:txBody>
          <a:bodyPr anchor="t" rtlCol="false" tIns="0" lIns="0" bIns="0" rIns="0">
            <a:spAutoFit/>
          </a:bodyPr>
          <a:lstStyle/>
          <a:p>
            <a:pPr algn="ctr">
              <a:lnSpc>
                <a:spcPts val="8959"/>
              </a:lnSpc>
              <a:spcBef>
                <a:spcPct val="0"/>
              </a:spcBef>
            </a:pPr>
            <a:r>
              <a:rPr lang="en-US" b="true" sz="6399" i="true">
                <a:solidFill>
                  <a:srgbClr val="000000"/>
                </a:solidFill>
                <a:latin typeface="Cormorant Garamond Bold Italics"/>
                <a:ea typeface="Cormorant Garamond Bold Italics"/>
                <a:cs typeface="Cormorant Garamond Bold Italics"/>
                <a:sym typeface="Cormorant Garamond Bold Italics"/>
              </a:rPr>
              <a:t>Calculate the percentage contribution of each pizza type to total revenue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9605180"/>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5897880" y="2103666"/>
            <a:ext cx="6700266" cy="6079669"/>
          </a:xfrm>
          <a:custGeom>
            <a:avLst/>
            <a:gdLst/>
            <a:ahLst/>
            <a:cxnLst/>
            <a:rect r="r" b="b" t="t" l="l"/>
            <a:pathLst>
              <a:path h="6079669" w="6700266">
                <a:moveTo>
                  <a:pt x="0" y="0"/>
                </a:moveTo>
                <a:lnTo>
                  <a:pt x="6700266" y="0"/>
                </a:lnTo>
                <a:lnTo>
                  <a:pt x="6700266" y="6079668"/>
                </a:lnTo>
                <a:lnTo>
                  <a:pt x="0" y="6079668"/>
                </a:lnTo>
                <a:lnTo>
                  <a:pt x="0" y="0"/>
                </a:lnTo>
                <a:close/>
              </a:path>
            </a:pathLst>
          </a:custGeom>
          <a:blipFill>
            <a:blip r:embed="rId2"/>
            <a:stretch>
              <a:fillRect l="-3104" t="0" r="0" b="0"/>
            </a:stretch>
          </a:blipFill>
        </p:spPr>
      </p:sp>
      <p:sp>
        <p:nvSpPr>
          <p:cNvPr name="TextBox 4" id="4"/>
          <p:cNvSpPr txBox="true"/>
          <p:nvPr/>
        </p:nvSpPr>
        <p:spPr>
          <a:xfrm rot="0">
            <a:off x="1028700" y="428920"/>
            <a:ext cx="17032431" cy="1085259"/>
          </a:xfrm>
          <a:prstGeom prst="rect">
            <a:avLst/>
          </a:prstGeom>
        </p:spPr>
        <p:txBody>
          <a:bodyPr anchor="t" rtlCol="false" tIns="0" lIns="0" bIns="0" rIns="0">
            <a:spAutoFit/>
          </a:bodyPr>
          <a:lstStyle/>
          <a:p>
            <a:pPr algn="ctr">
              <a:lnSpc>
                <a:spcPts val="8959"/>
              </a:lnSpc>
              <a:spcBef>
                <a:spcPct val="0"/>
              </a:spcBef>
            </a:pPr>
            <a:r>
              <a:rPr lang="en-US" b="true" sz="6399" i="true">
                <a:solidFill>
                  <a:srgbClr val="000000"/>
                </a:solidFill>
                <a:latin typeface="Cormorant Garamond Bold Italics"/>
                <a:ea typeface="Cormorant Garamond Bold Italics"/>
                <a:cs typeface="Cormorant Garamond Bold Italics"/>
                <a:sym typeface="Cormorant Garamond Bold Italics"/>
              </a:rPr>
              <a:t>Analyze the cumulative revenue generated over time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9605180"/>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4579974" y="3037192"/>
            <a:ext cx="9128053" cy="5762083"/>
          </a:xfrm>
          <a:custGeom>
            <a:avLst/>
            <a:gdLst/>
            <a:ahLst/>
            <a:cxnLst/>
            <a:rect r="r" b="b" t="t" l="l"/>
            <a:pathLst>
              <a:path h="5762083" w="9128053">
                <a:moveTo>
                  <a:pt x="0" y="0"/>
                </a:moveTo>
                <a:lnTo>
                  <a:pt x="9128052" y="0"/>
                </a:lnTo>
                <a:lnTo>
                  <a:pt x="9128052" y="5762083"/>
                </a:lnTo>
                <a:lnTo>
                  <a:pt x="0" y="5762083"/>
                </a:lnTo>
                <a:lnTo>
                  <a:pt x="0" y="0"/>
                </a:lnTo>
                <a:close/>
              </a:path>
            </a:pathLst>
          </a:custGeom>
          <a:blipFill>
            <a:blip r:embed="rId2"/>
            <a:stretch>
              <a:fillRect l="0" t="0" r="0" b="0"/>
            </a:stretch>
          </a:blipFill>
        </p:spPr>
      </p:sp>
      <p:sp>
        <p:nvSpPr>
          <p:cNvPr name="TextBox 4" id="4"/>
          <p:cNvSpPr txBox="true"/>
          <p:nvPr/>
        </p:nvSpPr>
        <p:spPr>
          <a:xfrm rot="0">
            <a:off x="1028700" y="428920"/>
            <a:ext cx="17032431" cy="2218778"/>
          </a:xfrm>
          <a:prstGeom prst="rect">
            <a:avLst/>
          </a:prstGeom>
        </p:spPr>
        <p:txBody>
          <a:bodyPr anchor="t" rtlCol="false" tIns="0" lIns="0" bIns="0" rIns="0">
            <a:spAutoFit/>
          </a:bodyPr>
          <a:lstStyle/>
          <a:p>
            <a:pPr algn="ctr">
              <a:lnSpc>
                <a:spcPts val="8959"/>
              </a:lnSpc>
              <a:spcBef>
                <a:spcPct val="0"/>
              </a:spcBef>
            </a:pPr>
            <a:r>
              <a:rPr lang="en-US" b="true" sz="6399" i="true">
                <a:solidFill>
                  <a:srgbClr val="000000"/>
                </a:solidFill>
                <a:latin typeface="Cormorant Garamond Bold Italics"/>
                <a:ea typeface="Cormorant Garamond Bold Italics"/>
                <a:cs typeface="Cormorant Garamond Bold Italics"/>
                <a:sym typeface="Cormorant Garamond Bold Italics"/>
              </a:rPr>
              <a:t>Determine the top 3 most ordered pizza types based on revenue for each pizza category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153482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Conclusion</a:t>
            </a:r>
          </a:p>
        </p:txBody>
      </p:sp>
      <p:sp>
        <p:nvSpPr>
          <p:cNvPr name="TextBox 3" id="3"/>
          <p:cNvSpPr txBox="true"/>
          <p:nvPr/>
        </p:nvSpPr>
        <p:spPr>
          <a:xfrm rot="0">
            <a:off x="3816256" y="4231184"/>
            <a:ext cx="10655487" cy="4086578"/>
          </a:xfrm>
          <a:prstGeom prst="rect">
            <a:avLst/>
          </a:prstGeom>
        </p:spPr>
        <p:txBody>
          <a:bodyPr anchor="t" rtlCol="false" tIns="0" lIns="0" bIns="0" rIns="0">
            <a:spAutoFit/>
          </a:bodyPr>
          <a:lstStyle/>
          <a:p>
            <a:pPr algn="ctr">
              <a:lnSpc>
                <a:spcPts val="4079"/>
              </a:lnSpc>
            </a:pPr>
            <a:r>
              <a:rPr lang="en-US" sz="2400">
                <a:solidFill>
                  <a:srgbClr val="0F4662"/>
                </a:solidFill>
                <a:latin typeface="Quicksand"/>
                <a:ea typeface="Quicksand"/>
                <a:cs typeface="Quicksand"/>
                <a:sym typeface="Quicksand"/>
              </a:rPr>
              <a:t>This SQL analysis of pizza sales revealed key insights into order timing, popular pizza types, and revenue distribution. By identifying peak ordering hours and top-performing pizzas by revenue, the analysis supports targeted promotions and optimized inventory. Tracking each pizza type’s revenue contribution and growth over time highlights profitability trends, helping to tailor offerings to customer preferences. Overall, SQL proved invaluable in guiding data-driven decisions for better business outcomes.</a:t>
            </a:r>
          </a:p>
          <a:p>
            <a:pPr algn="ctr" marL="0" indent="0" lvl="0">
              <a:lnSpc>
                <a:spcPts val="4079"/>
              </a:lnSpc>
            </a:pPr>
          </a:p>
        </p:txBody>
      </p:sp>
      <p:sp>
        <p:nvSpPr>
          <p:cNvPr name="AutoShape 4" id="4"/>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5" id="5"/>
          <p:cNvSpPr/>
          <p:nvPr/>
        </p:nvSpPr>
        <p:spPr>
          <a:xfrm>
            <a:off x="5897880" y="8355862"/>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DAGVlUxKDEA</dc:identifier>
  <dcterms:modified xsi:type="dcterms:W3CDTF">2011-08-01T06:04:30Z</dcterms:modified>
  <cp:revision>1</cp:revision>
  <dc:title>Group Project</dc:title>
</cp:coreProperties>
</file>