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png" ContentType="image/png"/>
  <Override PartName="/ppt/media/image3.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endParaRPr b="0" lang="en-US" sz="24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endParaRPr b="0" lang="en-US" sz="24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endParaRPr b="0" lang="en-US" sz="24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3" name="PlaceHolder 2"/>
          <p:cNvSpPr>
            <a:spLocks noGrp="1"/>
          </p:cNvSpPr>
          <p:nvPr>
            <p:ph type="dt"/>
          </p:nvPr>
        </p:nvSpPr>
        <p:spPr>
          <a:xfrm>
            <a:off x="457200" y="6356520"/>
            <a:ext cx="2133360" cy="364680"/>
          </a:xfrm>
          <a:prstGeom prst="rect">
            <a:avLst/>
          </a:prstGeom>
        </p:spPr>
        <p:txBody>
          <a:bodyPr anchor="ctr">
            <a:noAutofit/>
          </a:bodyPr>
          <a:p>
            <a:endParaRPr b="0" lang="en-US" sz="2400" spc="-1" strike="noStrike">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noAutofit/>
          </a:bodyPr>
          <a:p>
            <a:endParaRPr b="0" lang="en-US" sz="2400" spc="-1" strike="noStrike">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85800" y="2130480"/>
            <a:ext cx="7772040" cy="1469520"/>
          </a:xfrm>
          <a:prstGeom prst="rect">
            <a:avLst/>
          </a:prstGeom>
          <a:noFill/>
          <a:ln>
            <a:noFill/>
          </a:ln>
        </p:spPr>
        <p:txBody>
          <a:bodyPr anchor="ctr">
            <a:noAutofit/>
          </a:bodyPr>
          <a:p>
            <a:pPr algn="ctr">
              <a:lnSpc>
                <a:spcPct val="100000"/>
              </a:lnSpc>
            </a:pPr>
            <a:r>
              <a:rPr b="0" lang="en-US" sz="4400" spc="-1" strike="noStrike">
                <a:solidFill>
                  <a:srgbClr val="000000"/>
                </a:solidFill>
                <a:latin typeface="Times New Roman"/>
              </a:rPr>
              <a:t>Urdu </a:t>
            </a:r>
            <a:r>
              <a:rPr b="0" lang="en-US" sz="4400" spc="-1" strike="noStrike">
                <a:solidFill>
                  <a:srgbClr val="000000"/>
                </a:solidFill>
                <a:latin typeface="Times New Roman"/>
              </a:rPr>
              <a:t>Caption </a:t>
            </a:r>
            <a:r>
              <a:rPr b="0" lang="en-US" sz="4400" spc="-1" strike="noStrike">
                <a:solidFill>
                  <a:srgbClr val="000000"/>
                </a:solidFill>
                <a:latin typeface="Times New Roman"/>
              </a:rPr>
              <a:t>For Blind </a:t>
            </a:r>
            <a:r>
              <a:rPr b="0" lang="en-US" sz="4400" spc="-1" strike="noStrike">
                <a:solidFill>
                  <a:srgbClr val="000000"/>
                </a:solidFill>
                <a:latin typeface="Times New Roman"/>
              </a:rPr>
              <a:t>Peoples</a:t>
            </a:r>
            <a:endParaRPr b="0" lang="en-US" sz="4400" spc="-1" strike="noStrike">
              <a:solidFill>
                <a:srgbClr val="000000"/>
              </a:solidFill>
              <a:latin typeface="Calibri"/>
            </a:endParaRPr>
          </a:p>
        </p:txBody>
      </p:sp>
      <p:sp>
        <p:nvSpPr>
          <p:cNvPr id="124" name="TextShape 2"/>
          <p:cNvSpPr txBox="1"/>
          <p:nvPr/>
        </p:nvSpPr>
        <p:spPr>
          <a:xfrm>
            <a:off x="1371600" y="3886200"/>
            <a:ext cx="6400440" cy="1142640"/>
          </a:xfrm>
          <a:prstGeom prst="rect">
            <a:avLst/>
          </a:prstGeom>
          <a:noFill/>
          <a:ln>
            <a:noFill/>
          </a:ln>
        </p:spPr>
        <p:txBody>
          <a:bodyPr>
            <a:normAutofit fontScale="56000"/>
          </a:bodyPr>
          <a:p>
            <a:pPr algn="ctr">
              <a:lnSpc>
                <a:spcPct val="100000"/>
              </a:lnSpc>
              <a:spcBef>
                <a:spcPts val="641"/>
              </a:spcBef>
              <a:tabLst>
                <a:tab algn="l" pos="0"/>
              </a:tabLst>
            </a:pPr>
            <a:r>
              <a:rPr b="0" lang="en-US" sz="3200" spc="-1" strike="noStrike">
                <a:solidFill>
                  <a:srgbClr val="000000"/>
                </a:solidFill>
                <a:latin typeface="Times New Roman"/>
              </a:rPr>
              <a:t>Sardar Badar </a:t>
            </a:r>
            <a:r>
              <a:rPr b="0" lang="en-US" sz="3200" spc="-1" strike="noStrike">
                <a:solidFill>
                  <a:srgbClr val="000000"/>
                </a:solidFill>
                <a:latin typeface="Times New Roman"/>
              </a:rPr>
              <a:t>Sahir,  SP19-</a:t>
            </a:r>
            <a:r>
              <a:rPr b="0" lang="en-US" sz="3200" spc="-1" strike="noStrike">
                <a:solidFill>
                  <a:srgbClr val="000000"/>
                </a:solidFill>
                <a:latin typeface="Times New Roman"/>
              </a:rPr>
              <a:t>BCS-022</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Times New Roman"/>
              </a:rPr>
              <a:t>Irttisam Ali,  </a:t>
            </a:r>
            <a:r>
              <a:rPr b="0" lang="en-US" sz="3200" spc="-1" strike="noStrike">
                <a:solidFill>
                  <a:srgbClr val="000000"/>
                </a:solidFill>
                <a:latin typeface="Times New Roman"/>
              </a:rPr>
              <a:t>SP19-BCS-058</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Times New Roman"/>
              </a:rPr>
              <a:t>Shaid </a:t>
            </a:r>
            <a:r>
              <a:rPr b="0" lang="en-US" sz="3200" spc="-1" strike="noStrike">
                <a:solidFill>
                  <a:srgbClr val="000000"/>
                </a:solidFill>
                <a:latin typeface="Times New Roman"/>
              </a:rPr>
              <a:t>Ali ,SP19-</a:t>
            </a:r>
            <a:r>
              <a:rPr b="0" lang="en-US" sz="3200" spc="-1" strike="noStrike">
                <a:solidFill>
                  <a:srgbClr val="000000"/>
                </a:solidFill>
                <a:latin typeface="Times New Roman"/>
              </a:rPr>
              <a:t>BCS-060</a:t>
            </a:r>
            <a:endParaRPr b="0" lang="en-US" sz="3200" spc="-1" strike="noStrike">
              <a:latin typeface="Arial"/>
            </a:endParaRPr>
          </a:p>
          <a:p>
            <a:pPr algn="ctr">
              <a:lnSpc>
                <a:spcPct val="100000"/>
              </a:lnSpc>
              <a:spcBef>
                <a:spcPts val="641"/>
              </a:spcBef>
              <a:tabLst>
                <a:tab algn="l" pos="0"/>
              </a:tabLst>
            </a:pPr>
            <a:endParaRPr b="0" lang="en-US" sz="3200" spc="-1" strike="noStrike">
              <a:latin typeface="Arial"/>
            </a:endParaRPr>
          </a:p>
        </p:txBody>
      </p:sp>
      <p:sp>
        <p:nvSpPr>
          <p:cNvPr id="125" name="TextShape 3"/>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pic>
        <p:nvPicPr>
          <p:cNvPr id="126" name="Picture 2" descr=""/>
          <p:cNvPicPr/>
          <p:nvPr/>
        </p:nvPicPr>
        <p:blipFill>
          <a:blip r:embed="rId1"/>
          <a:stretch/>
        </p:blipFill>
        <p:spPr>
          <a:xfrm>
            <a:off x="393840" y="5791320"/>
            <a:ext cx="996120" cy="996120"/>
          </a:xfrm>
          <a:prstGeom prst="rect">
            <a:avLst/>
          </a:prstGeom>
          <a:ln>
            <a:noFill/>
          </a:ln>
        </p:spPr>
      </p:pic>
      <p:sp>
        <p:nvSpPr>
          <p:cNvPr id="127" name="CustomShape 4"/>
          <p:cNvSpPr/>
          <p:nvPr/>
        </p:nvSpPr>
        <p:spPr>
          <a:xfrm>
            <a:off x="1371600" y="5791320"/>
            <a:ext cx="6400440" cy="990360"/>
          </a:xfrm>
          <a:prstGeom prst="rect">
            <a:avLst/>
          </a:prstGeom>
          <a:noFill/>
          <a:ln>
            <a:noFill/>
          </a:ln>
        </p:spPr>
        <p:style>
          <a:lnRef idx="0"/>
          <a:fillRef idx="0"/>
          <a:effectRef idx="0"/>
          <a:fontRef idx="minor"/>
        </p:style>
        <p:txBody>
          <a:bodyPr>
            <a:normAutofit/>
          </a:bodyPr>
          <a:p>
            <a:pPr algn="ctr">
              <a:lnSpc>
                <a:spcPct val="100000"/>
              </a:lnSpc>
              <a:spcBef>
                <a:spcPts val="561"/>
              </a:spcBef>
              <a:tabLst>
                <a:tab algn="l" pos="0"/>
              </a:tabLst>
            </a:pPr>
            <a:r>
              <a:rPr b="0" lang="en-US" sz="2800" spc="-1" strike="noStrike">
                <a:solidFill>
                  <a:srgbClr val="8b8b8b"/>
                </a:solidFill>
                <a:latin typeface="Times New Roman"/>
              </a:rPr>
              <a:t>Department of Computer Science</a:t>
            </a:r>
            <a:endParaRPr b="0" lang="en-US" sz="2800" spc="-1" strike="noStrike">
              <a:latin typeface="Arial"/>
            </a:endParaRPr>
          </a:p>
          <a:p>
            <a:pPr algn="ctr">
              <a:lnSpc>
                <a:spcPct val="100000"/>
              </a:lnSpc>
              <a:spcBef>
                <a:spcPts val="439"/>
              </a:spcBef>
              <a:tabLst>
                <a:tab algn="l" pos="0"/>
              </a:tabLst>
            </a:pPr>
            <a:r>
              <a:rPr b="0" lang="en-US" sz="2200" spc="-1" strike="noStrike">
                <a:solidFill>
                  <a:srgbClr val="8b8b8b"/>
                </a:solidFill>
                <a:latin typeface="Times New Roman"/>
              </a:rPr>
              <a:t>COMSATS University Islamabad, Abbottabad Campus</a:t>
            </a:r>
            <a:endParaRPr b="0" lang="en-US" sz="2200" spc="-1" strike="noStrike">
              <a:latin typeface="Arial"/>
            </a:endParaRPr>
          </a:p>
        </p:txBody>
      </p:sp>
      <p:sp>
        <p:nvSpPr>
          <p:cNvPr id="128" name="CustomShape 5"/>
          <p:cNvSpPr/>
          <p:nvPr/>
        </p:nvSpPr>
        <p:spPr>
          <a:xfrm>
            <a:off x="533520" y="491040"/>
            <a:ext cx="8610120" cy="516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2800" spc="-1" strike="noStrike">
                <a:solidFill>
                  <a:srgbClr val="000000"/>
                </a:solidFill>
                <a:latin typeface="Times New Roman"/>
              </a:rPr>
              <a:t>Proposal and Feasibility Presentation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457200" y="274680"/>
            <a:ext cx="8229240" cy="1142640"/>
          </a:xfrm>
          <a:prstGeom prst="rect">
            <a:avLst/>
          </a:prstGeom>
          <a:noFill/>
          <a:ln>
            <a:noFill/>
          </a:ln>
        </p:spPr>
        <p:txBody>
          <a:bodyPr anchor="ctr">
            <a:noAutofit/>
          </a:bodyPr>
          <a:p>
            <a:pPr>
              <a:lnSpc>
                <a:spcPct val="100000"/>
              </a:lnSpc>
            </a:pPr>
            <a:r>
              <a:rPr b="0" lang="en-US" sz="4400" spc="-1" strike="noStrike">
                <a:solidFill>
                  <a:srgbClr val="000000"/>
                </a:solidFill>
                <a:latin typeface="Times New Roman"/>
              </a:rPr>
              <a:t>Feasibility </a:t>
            </a:r>
            <a:endParaRPr b="0" lang="en-US" sz="4400" spc="-1" strike="noStrike">
              <a:solidFill>
                <a:srgbClr val="000000"/>
              </a:solidFill>
              <a:latin typeface="Calibri"/>
            </a:endParaRPr>
          </a:p>
        </p:txBody>
      </p:sp>
      <p:sp>
        <p:nvSpPr>
          <p:cNvPr id="154"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Financial feasibility</a:t>
            </a:r>
            <a:r>
              <a:rPr b="0" lang="en-US" sz="3200" spc="-1" strike="noStrike">
                <a:solidFill>
                  <a:srgbClr val="000000"/>
                </a:solidFill>
                <a:latin typeface="Times New Roman"/>
              </a:rPr>
              <a:t>	</a:t>
            </a: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	</a:t>
            </a: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Most of the tools and technologies we are using  a freely available to us.</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There is an app publishing fee of $25 dollars on Google play store and $99 for Apple store incase we publish it.</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155" name="TextShape 3"/>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457200" y="274680"/>
            <a:ext cx="8229240" cy="1142640"/>
          </a:xfrm>
          <a:prstGeom prst="rect">
            <a:avLst/>
          </a:prstGeom>
          <a:noFill/>
          <a:ln>
            <a:noFill/>
          </a:ln>
        </p:spPr>
        <p:txBody>
          <a:bodyPr anchor="ctr">
            <a:noAutofit/>
          </a:bodyPr>
          <a:p>
            <a:pPr>
              <a:lnSpc>
                <a:spcPct val="100000"/>
              </a:lnSpc>
            </a:pPr>
            <a:r>
              <a:rPr b="0" lang="en-US" sz="4400" spc="-1" strike="noStrike">
                <a:solidFill>
                  <a:srgbClr val="000000"/>
                </a:solidFill>
                <a:latin typeface="Times New Roman"/>
              </a:rPr>
              <a:t>Feasibility </a:t>
            </a:r>
            <a:endParaRPr b="0" lang="en-US" sz="4400" spc="-1" strike="noStrike">
              <a:solidFill>
                <a:srgbClr val="000000"/>
              </a:solidFill>
              <a:latin typeface="Calibri"/>
            </a:endParaRPr>
          </a:p>
        </p:txBody>
      </p:sp>
      <p:sp>
        <p:nvSpPr>
          <p:cNvPr id="157"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Resource feasibility</a:t>
            </a: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we always have the following resources available to us.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tabLst>
                <a:tab algn="l" pos="0"/>
              </a:tabLst>
            </a:pPr>
            <a:r>
              <a:rPr b="0" lang="en-US" sz="3200" spc="-1" strike="noStrike">
                <a:solidFill>
                  <a:srgbClr val="000000"/>
                </a:solidFill>
                <a:latin typeface="Times New Roman"/>
              </a:rPr>
              <a:t>PCs/Laptops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tabLst>
                <a:tab algn="l" pos="0"/>
              </a:tabLst>
            </a:pPr>
            <a:r>
              <a:rPr b="0" lang="en-US" sz="3200" spc="-1" strike="noStrike">
                <a:solidFill>
                  <a:srgbClr val="000000"/>
                </a:solidFill>
                <a:latin typeface="Times New Roman"/>
              </a:rPr>
              <a:t>Smart Phones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Wingdings" charset="2"/>
              <a:buChar char=""/>
              <a:tabLst>
                <a:tab algn="l" pos="0"/>
              </a:tabLst>
            </a:pPr>
            <a:r>
              <a:rPr b="0" lang="en-US" sz="3200" spc="-1" strike="noStrike">
                <a:solidFill>
                  <a:srgbClr val="000000"/>
                </a:solidFill>
                <a:latin typeface="Times New Roman"/>
              </a:rPr>
              <a:t>Working Internet Connection</a:t>
            </a:r>
            <a:endParaRPr b="0" lang="en-US" sz="3200" spc="-1" strike="noStrike">
              <a:solidFill>
                <a:srgbClr val="000000"/>
              </a:solidFill>
              <a:latin typeface="Calibri"/>
            </a:endParaRPr>
          </a:p>
        </p:txBody>
      </p:sp>
      <p:sp>
        <p:nvSpPr>
          <p:cNvPr id="158" name="TextShape 3"/>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457200" y="274680"/>
            <a:ext cx="8229240" cy="1142640"/>
          </a:xfrm>
          <a:prstGeom prst="rect">
            <a:avLst/>
          </a:prstGeom>
          <a:noFill/>
          <a:ln>
            <a:noFill/>
          </a:ln>
        </p:spPr>
        <p:txBody>
          <a:bodyPr anchor="ctr">
            <a:noAutofit/>
          </a:bodyPr>
          <a:p>
            <a:pPr>
              <a:lnSpc>
                <a:spcPct val="100000"/>
              </a:lnSpc>
            </a:pPr>
            <a:r>
              <a:rPr b="0" lang="en-US" sz="4400" spc="-1" strike="noStrike">
                <a:solidFill>
                  <a:srgbClr val="000000"/>
                </a:solidFill>
                <a:latin typeface="Times New Roman"/>
              </a:rPr>
              <a:t>Feasibility </a:t>
            </a:r>
            <a:endParaRPr b="0" lang="en-US" sz="4400" spc="-1" strike="noStrike">
              <a:solidFill>
                <a:srgbClr val="000000"/>
              </a:solidFill>
              <a:latin typeface="Calibri"/>
            </a:endParaRPr>
          </a:p>
        </p:txBody>
      </p:sp>
      <p:sp>
        <p:nvSpPr>
          <p:cNvPr id="160"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Operational feasibility</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Our app will require the users to have an android smart Phone connected to the internet</a:t>
            </a: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Times New Roman"/>
              </a:rPr>
              <a:t>Which is normal now a days.</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They need to be literate enough to use the Application.</a:t>
            </a:r>
            <a:endParaRPr b="0" lang="en-US" sz="3200" spc="-1" strike="noStrike">
              <a:solidFill>
                <a:srgbClr val="000000"/>
              </a:solidFill>
              <a:latin typeface="Calibri"/>
            </a:endParaRPr>
          </a:p>
        </p:txBody>
      </p:sp>
      <p:sp>
        <p:nvSpPr>
          <p:cNvPr id="161" name="TextShape 3"/>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274680"/>
            <a:ext cx="8229240" cy="1142640"/>
          </a:xfrm>
          <a:prstGeom prst="rect">
            <a:avLst/>
          </a:prstGeom>
          <a:noFill/>
          <a:ln>
            <a:noFill/>
          </a:ln>
        </p:spPr>
        <p:txBody>
          <a:bodyPr anchor="ctr">
            <a:noAutofit/>
          </a:bodyPr>
          <a:p>
            <a:pPr>
              <a:lnSpc>
                <a:spcPct val="100000"/>
              </a:lnSpc>
            </a:pPr>
            <a:r>
              <a:rPr b="0" lang="en-US" sz="4400" spc="-1" strike="noStrike">
                <a:solidFill>
                  <a:srgbClr val="000000"/>
                </a:solidFill>
                <a:latin typeface="Times New Roman"/>
              </a:rPr>
              <a:t>Schedule </a:t>
            </a:r>
            <a:endParaRPr b="0" lang="en-US" sz="4400" spc="-1" strike="noStrike">
              <a:solidFill>
                <a:srgbClr val="000000"/>
              </a:solidFill>
              <a:latin typeface="Calibri"/>
            </a:endParaRPr>
          </a:p>
        </p:txBody>
      </p:sp>
      <p:sp>
        <p:nvSpPr>
          <p:cNvPr id="163" name="TextShape 2"/>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pic>
        <p:nvPicPr>
          <p:cNvPr id="164" name="Content Placeholder 6" descr="Graphical user interface, table&#10;&#10;Description automatically generated"/>
          <p:cNvPicPr/>
          <p:nvPr/>
        </p:nvPicPr>
        <p:blipFill>
          <a:blip r:embed="rId1"/>
          <a:srcRect l="0" t="8425" r="0" b="0"/>
          <a:stretch/>
        </p:blipFill>
        <p:spPr>
          <a:xfrm>
            <a:off x="351720" y="1614960"/>
            <a:ext cx="8440200" cy="44046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Times New Roman"/>
              </a:rPr>
              <a:t>Schedule </a:t>
            </a:r>
            <a:r>
              <a:rPr b="0" lang="en-US" sz="4400" spc="-1" strike="noStrike">
                <a:solidFill>
                  <a:srgbClr val="000000"/>
                </a:solidFill>
                <a:latin typeface="Times New Roman"/>
              </a:rPr>
              <a:t>(Cont..)</a:t>
            </a:r>
            <a:endParaRPr b="0" lang="en-US" sz="4400" spc="-1" strike="noStrike">
              <a:solidFill>
                <a:srgbClr val="000000"/>
              </a:solidFill>
              <a:latin typeface="Calibri"/>
            </a:endParaRPr>
          </a:p>
        </p:txBody>
      </p:sp>
      <p:pic>
        <p:nvPicPr>
          <p:cNvPr id="166" name="Content Placeholder 5" descr="Chart, timeline&#10;&#10;Description automatically generated"/>
          <p:cNvPicPr/>
          <p:nvPr/>
        </p:nvPicPr>
        <p:blipFill>
          <a:blip r:embed="rId1"/>
          <a:stretch/>
        </p:blipFill>
        <p:spPr>
          <a:xfrm>
            <a:off x="457200" y="1828800"/>
            <a:ext cx="8229240" cy="4266720"/>
          </a:xfrm>
          <a:prstGeom prst="rect">
            <a:avLst/>
          </a:prstGeom>
          <a:ln>
            <a:noFill/>
          </a:ln>
        </p:spPr>
      </p:pic>
      <p:sp>
        <p:nvSpPr>
          <p:cNvPr id="167" name="TextShape 2"/>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Times New Roman"/>
              </a:rPr>
              <a:t>Tasks for 1st Iteration (or 30%)</a:t>
            </a:r>
            <a:endParaRPr b="0" lang="en-US" sz="4400" spc="-1" strike="noStrike">
              <a:solidFill>
                <a:srgbClr val="000000"/>
              </a:solidFill>
              <a:latin typeface="Calibri"/>
            </a:endParaRPr>
          </a:p>
        </p:txBody>
      </p:sp>
      <p:sp>
        <p:nvSpPr>
          <p:cNvPr id="169"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Documentation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Mockups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App Interface</a:t>
            </a:r>
            <a:endParaRPr b="0" lang="en-US" sz="3200" spc="-1" strike="noStrike">
              <a:solidFill>
                <a:srgbClr val="000000"/>
              </a:solidFill>
              <a:latin typeface="Calibri"/>
            </a:endParaRPr>
          </a:p>
        </p:txBody>
      </p:sp>
      <p:sp>
        <p:nvSpPr>
          <p:cNvPr id="170" name="TextShape 3"/>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a:noFill/>
          <a:ln>
            <a:noFill/>
          </a:ln>
        </p:spPr>
        <p:txBody>
          <a:bodyPr anchor="ctr">
            <a:noAutofit/>
          </a:bodyPr>
          <a:p>
            <a:pPr>
              <a:lnSpc>
                <a:spcPct val="100000"/>
              </a:lnSpc>
            </a:pPr>
            <a:r>
              <a:rPr b="0" lang="en-US" sz="4400" spc="-1" strike="noStrike">
                <a:solidFill>
                  <a:srgbClr val="000000"/>
                </a:solidFill>
                <a:latin typeface="Times New Roman"/>
              </a:rPr>
              <a:t>Conclusion</a:t>
            </a:r>
            <a:endParaRPr b="0" lang="en-US" sz="4400" spc="-1" strike="noStrike">
              <a:solidFill>
                <a:srgbClr val="000000"/>
              </a:solidFill>
              <a:latin typeface="Calibri"/>
            </a:endParaRPr>
          </a:p>
        </p:txBody>
      </p:sp>
      <p:sp>
        <p:nvSpPr>
          <p:cNvPr id="172"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Develop Cross platform Application to help visually impaired in recognizing in state of object. Testing methodology to a Android and IOS based service.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
        <p:nvSpPr>
          <p:cNvPr id="173" name="TextShape 3"/>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anchor="ctr">
            <a:noAutofit/>
          </a:bodyPr>
          <a:p>
            <a:pPr>
              <a:lnSpc>
                <a:spcPct val="100000"/>
              </a:lnSpc>
            </a:pPr>
            <a:r>
              <a:rPr b="0" lang="en-US" sz="4400" spc="-1" strike="noStrike">
                <a:solidFill>
                  <a:srgbClr val="000000"/>
                </a:solidFill>
                <a:latin typeface="Times New Roman"/>
              </a:rPr>
              <a:t>Agenda of </a:t>
            </a:r>
            <a:r>
              <a:rPr b="0" lang="en-US" sz="4400" spc="-1" strike="noStrike">
                <a:solidFill>
                  <a:srgbClr val="000000"/>
                </a:solidFill>
                <a:latin typeface="Times New Roman"/>
              </a:rPr>
              <a:t>the </a:t>
            </a:r>
            <a:r>
              <a:rPr b="0" lang="en-US" sz="4400" spc="-1" strike="noStrike">
                <a:solidFill>
                  <a:srgbClr val="000000"/>
                </a:solidFill>
                <a:latin typeface="Times New Roman"/>
              </a:rPr>
              <a:t>Presentatio</a:t>
            </a:r>
            <a:r>
              <a:rPr b="0" lang="en-US" sz="4400" spc="-1" strike="noStrike">
                <a:solidFill>
                  <a:srgbClr val="000000"/>
                </a:solidFill>
                <a:latin typeface="Times New Roman"/>
              </a:rPr>
              <a:t>n</a:t>
            </a:r>
            <a:endParaRPr b="0" lang="en-US" sz="4400" spc="-1" strike="noStrike">
              <a:solidFill>
                <a:srgbClr val="000000"/>
              </a:solidFill>
              <a:latin typeface="Calibri"/>
            </a:endParaRPr>
          </a:p>
        </p:txBody>
      </p:sp>
      <p:sp>
        <p:nvSpPr>
          <p:cNvPr id="130" name="TextShape 2"/>
          <p:cNvSpPr txBox="1"/>
          <p:nvPr/>
        </p:nvSpPr>
        <p:spPr>
          <a:xfrm>
            <a:off x="457200" y="1600200"/>
            <a:ext cx="8229240" cy="4525560"/>
          </a:xfrm>
          <a:prstGeom prst="rect">
            <a:avLst/>
          </a:prstGeom>
          <a:noFill/>
          <a:ln>
            <a:noFill/>
          </a:ln>
        </p:spPr>
        <p:txBody>
          <a:bodyPr>
            <a:normAutofit fontScale="66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Motivation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Brief Introduction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Scope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Functionalities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Tools and Technologies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Feasibility</a:t>
            </a: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1.   Technical</a:t>
            </a: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2.  Resource</a:t>
            </a: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3.  Financial</a:t>
            </a: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4.  Operational</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US" sz="3200" spc="-1" strike="noStrike">
                <a:solidFill>
                  <a:srgbClr val="000000"/>
                </a:solidFill>
                <a:latin typeface="Times New Roman"/>
              </a:rPr>
              <a:t>Conclusion</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131" name="TextShape 3"/>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274680"/>
            <a:ext cx="8229240" cy="1142640"/>
          </a:xfrm>
          <a:prstGeom prst="rect">
            <a:avLst/>
          </a:prstGeom>
          <a:noFill/>
          <a:ln>
            <a:noFill/>
          </a:ln>
        </p:spPr>
        <p:txBody>
          <a:bodyPr anchor="ctr">
            <a:noAutofit/>
          </a:bodyPr>
          <a:p>
            <a:pPr>
              <a:lnSpc>
                <a:spcPct val="100000"/>
              </a:lnSpc>
            </a:pPr>
            <a:r>
              <a:rPr b="0" lang="en-US" sz="4400" spc="-1" strike="noStrike">
                <a:solidFill>
                  <a:srgbClr val="000000"/>
                </a:solidFill>
                <a:latin typeface="Times New Roman"/>
              </a:rPr>
              <a:t>Motivation</a:t>
            </a:r>
            <a:endParaRPr b="0" lang="en-US" sz="4400" spc="-1" strike="noStrike">
              <a:solidFill>
                <a:srgbClr val="000000"/>
              </a:solidFill>
              <a:latin typeface="Calibri"/>
            </a:endParaRPr>
          </a:p>
        </p:txBody>
      </p:sp>
      <p:sp>
        <p:nvSpPr>
          <p:cNvPr id="133" name="TextShape 2"/>
          <p:cNvSpPr txBox="1"/>
          <p:nvPr/>
        </p:nvSpPr>
        <p:spPr>
          <a:xfrm>
            <a:off x="457200" y="1600200"/>
            <a:ext cx="8463600" cy="4525920"/>
          </a:xfrm>
          <a:prstGeom prst="rect">
            <a:avLst/>
          </a:prstGeom>
          <a:noFill/>
          <a:ln>
            <a:noFill/>
          </a:ln>
        </p:spPr>
        <p:txBody>
          <a:bodyPr>
            <a:normAutofit fontScale="77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In 2017 estimated more than 2.21 million [1] people in Pakistan are blind or has Sever Visual Impairment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They rely on people to help them navigate in the their surrondings.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The traditional tools and techniques are not very useful since it takes a person to be avalible form them.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However, with the help of Urdu Voice Captioning Application the can do their daily tasks. </a:t>
            </a:r>
            <a:endParaRPr b="0" lang="en-US" sz="3200" spc="-1" strike="noStrike">
              <a:solidFill>
                <a:srgbClr val="000000"/>
              </a:solidFill>
              <a:latin typeface="Calibri"/>
            </a:endParaRPr>
          </a:p>
        </p:txBody>
      </p:sp>
      <p:sp>
        <p:nvSpPr>
          <p:cNvPr id="134" name="TextShape 3"/>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a:noFill/>
          </a:ln>
        </p:spPr>
        <p:txBody>
          <a:bodyPr anchor="ctr">
            <a:noAutofit/>
          </a:bodyPr>
          <a:p>
            <a:pPr>
              <a:lnSpc>
                <a:spcPct val="100000"/>
              </a:lnSpc>
            </a:pPr>
            <a:r>
              <a:rPr b="0" lang="en-US" sz="4400" spc="-1" strike="noStrike">
                <a:solidFill>
                  <a:srgbClr val="000000"/>
                </a:solidFill>
                <a:latin typeface="Times New Roman"/>
              </a:rPr>
              <a:t>Brief Introduction</a:t>
            </a:r>
            <a:endParaRPr b="0" lang="en-US" sz="4400" spc="-1" strike="noStrike">
              <a:solidFill>
                <a:srgbClr val="000000"/>
              </a:solidFill>
              <a:latin typeface="Calibri"/>
            </a:endParaRPr>
          </a:p>
        </p:txBody>
      </p:sp>
      <p:sp>
        <p:nvSpPr>
          <p:cNvPr id="136" name="TextShape 2"/>
          <p:cNvSpPr txBox="1"/>
          <p:nvPr/>
        </p:nvSpPr>
        <p:spPr>
          <a:xfrm>
            <a:off x="457200" y="175248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In Pakistan, people with visual impairment face many hurdles in performing day to day to task. They must have to estimate the state of the object. The project aims to manually develop Cross Platform application that can help blind people perfome daily task.</a:t>
            </a:r>
            <a:endParaRPr b="0" lang="en-US" sz="3200" spc="-1" strike="noStrike">
              <a:solidFill>
                <a:srgbClr val="000000"/>
              </a:solidFill>
              <a:latin typeface="Calibri"/>
            </a:endParaRPr>
          </a:p>
        </p:txBody>
      </p:sp>
      <p:sp>
        <p:nvSpPr>
          <p:cNvPr id="137" name="TextShape 3"/>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Calibri"/>
              </a:rPr>
              <a:t>Brief </a:t>
            </a:r>
            <a:r>
              <a:rPr b="0" lang="en-US" sz="4400" spc="-1" strike="noStrike">
                <a:solidFill>
                  <a:srgbClr val="000000"/>
                </a:solidFill>
                <a:latin typeface="Calibri"/>
              </a:rPr>
              <a:t>Introduct</a:t>
            </a:r>
            <a:r>
              <a:rPr b="0" lang="en-US" sz="4400" spc="-1" strike="noStrike">
                <a:solidFill>
                  <a:srgbClr val="000000"/>
                </a:solidFill>
                <a:latin typeface="Calibri"/>
              </a:rPr>
              <a:t>ion </a:t>
            </a:r>
            <a:r>
              <a:rPr b="0" lang="en-US" sz="4400" spc="-1" strike="noStrike">
                <a:solidFill>
                  <a:srgbClr val="000000"/>
                </a:solidFill>
                <a:latin typeface="Calibri"/>
              </a:rPr>
              <a:t>(cont.)</a:t>
            </a:r>
            <a:endParaRPr b="0" lang="en-US" sz="4400" spc="-1" strike="noStrike">
              <a:solidFill>
                <a:srgbClr val="000000"/>
              </a:solidFill>
              <a:latin typeface="Calibri"/>
            </a:endParaRPr>
          </a:p>
        </p:txBody>
      </p:sp>
      <p:sp>
        <p:nvSpPr>
          <p:cNvPr id="139" name="TextShape 2"/>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
        <p:nvSpPr>
          <p:cNvPr id="140" name="CustomShape 3"/>
          <p:cNvSpPr/>
          <p:nvPr/>
        </p:nvSpPr>
        <p:spPr>
          <a:xfrm>
            <a:off x="228600" y="1600200"/>
            <a:ext cx="7924320" cy="3989880"/>
          </a:xfrm>
          <a:prstGeom prst="rect">
            <a:avLst/>
          </a:prstGeom>
          <a:noFill/>
          <a:ln>
            <a:noFill/>
          </a:ln>
        </p:spPr>
        <p:style>
          <a:lnRef idx="0"/>
          <a:fillRef idx="0"/>
          <a:effectRef idx="0"/>
          <a:fontRef idx="minor"/>
        </p:style>
        <p:txBody>
          <a:bodyPr lIns="90000" rIns="90000" tIns="45000" bIns="45000">
            <a:spAutoFit/>
          </a:bodyPr>
          <a:p>
            <a:pPr marL="457200" indent="-456840">
              <a:lnSpc>
                <a:spcPct val="100000"/>
              </a:lnSpc>
              <a:buClr>
                <a:srgbClr val="000000"/>
              </a:buClr>
              <a:buFont typeface="Arial"/>
              <a:buChar char="•"/>
            </a:pPr>
            <a:r>
              <a:rPr b="0" lang="en-US" sz="3200" spc="-1" strike="noStrike">
                <a:solidFill>
                  <a:srgbClr val="000000"/>
                </a:solidFill>
                <a:latin typeface="Times New Roman"/>
              </a:rPr>
              <a:t>Our system is implemented in python and android app. Detection system is implemented in python using libraries such as Keras and TensorFlow.  The Detection and classifier we are using to detect the state of the object from the picture is VGG-16. Android app will provide interface to user to interact with the System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a:noFill/>
          </a:ln>
        </p:spPr>
        <p:txBody>
          <a:bodyPr anchor="ctr">
            <a:noAutofit/>
          </a:bodyPr>
          <a:p>
            <a:pPr>
              <a:lnSpc>
                <a:spcPct val="100000"/>
              </a:lnSpc>
            </a:pPr>
            <a:r>
              <a:rPr b="0" lang="en-US" sz="4400" spc="-1" strike="noStrike">
                <a:solidFill>
                  <a:srgbClr val="000000"/>
                </a:solidFill>
                <a:latin typeface="Times New Roman"/>
              </a:rPr>
              <a:t>Scope</a:t>
            </a:r>
            <a:endParaRPr b="0" lang="en-US" sz="4400" spc="-1" strike="noStrike">
              <a:solidFill>
                <a:srgbClr val="000000"/>
              </a:solidFill>
              <a:latin typeface="Calibri"/>
            </a:endParaRPr>
          </a:p>
        </p:txBody>
      </p:sp>
      <p:sp>
        <p:nvSpPr>
          <p:cNvPr id="14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Android  Based Application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This detection system scope is limited . Any source like cameras takes random pictures of objects and send to the model for checking result after processing the model it gives result.</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143" name="TextShape 3"/>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274680"/>
            <a:ext cx="8229240" cy="1142640"/>
          </a:xfrm>
          <a:prstGeom prst="rect">
            <a:avLst/>
          </a:prstGeom>
          <a:noFill/>
          <a:ln>
            <a:noFill/>
          </a:ln>
        </p:spPr>
        <p:txBody>
          <a:bodyPr anchor="ctr">
            <a:noAutofit/>
          </a:bodyPr>
          <a:p>
            <a:pPr>
              <a:lnSpc>
                <a:spcPct val="100000"/>
              </a:lnSpc>
            </a:pPr>
            <a:r>
              <a:rPr b="0" lang="en-US" sz="4400" spc="-1" strike="noStrike">
                <a:solidFill>
                  <a:srgbClr val="000000"/>
                </a:solidFill>
                <a:latin typeface="Times New Roman"/>
              </a:rPr>
              <a:t>Functional</a:t>
            </a:r>
            <a:r>
              <a:rPr b="0" lang="en-US" sz="4400" spc="-1" strike="noStrike">
                <a:solidFill>
                  <a:srgbClr val="000000"/>
                </a:solidFill>
                <a:latin typeface="Times New Roman"/>
              </a:rPr>
              <a:t>ities </a:t>
            </a:r>
            <a:endParaRPr b="0" lang="en-US" sz="4400" spc="-1" strike="noStrike">
              <a:solidFill>
                <a:srgbClr val="000000"/>
              </a:solidFill>
              <a:latin typeface="Calibri"/>
            </a:endParaRPr>
          </a:p>
        </p:txBody>
      </p:sp>
      <p:sp>
        <p:nvSpPr>
          <p:cNvPr id="14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Signup</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Login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Capture Image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Generate Urdu Captions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Caption to speech</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
        <p:nvSpPr>
          <p:cNvPr id="146" name="TextShape 3"/>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a:noFill/>
          <a:ln>
            <a:noFill/>
          </a:ln>
        </p:spPr>
        <p:txBody>
          <a:bodyPr anchor="ctr">
            <a:noAutofit/>
          </a:bodyPr>
          <a:p>
            <a:pPr>
              <a:lnSpc>
                <a:spcPct val="100000"/>
              </a:lnSpc>
            </a:pPr>
            <a:r>
              <a:rPr b="0" lang="en-US" sz="4400" spc="-1" strike="noStrike">
                <a:solidFill>
                  <a:srgbClr val="000000"/>
                </a:solidFill>
                <a:latin typeface="Times New Roman"/>
              </a:rPr>
              <a:t>Proposed </a:t>
            </a:r>
            <a:r>
              <a:rPr b="0" lang="en-US" sz="4400" spc="-1" strike="noStrike">
                <a:solidFill>
                  <a:srgbClr val="000000"/>
                </a:solidFill>
                <a:latin typeface="Times New Roman"/>
              </a:rPr>
              <a:t>Tools/Platf</a:t>
            </a:r>
            <a:r>
              <a:rPr b="0" lang="en-US" sz="4400" spc="-1" strike="noStrike">
                <a:solidFill>
                  <a:srgbClr val="000000"/>
                </a:solidFill>
                <a:latin typeface="Times New Roman"/>
              </a:rPr>
              <a:t>orm</a:t>
            </a:r>
            <a:endParaRPr b="0" lang="en-US" sz="4400" spc="-1" strike="noStrike">
              <a:solidFill>
                <a:srgbClr val="000000"/>
              </a:solidFill>
              <a:latin typeface="Calibri"/>
            </a:endParaRPr>
          </a:p>
        </p:txBody>
      </p:sp>
      <p:graphicFrame>
        <p:nvGraphicFramePr>
          <p:cNvPr id="148" name="Table 2"/>
          <p:cNvGraphicFramePr/>
          <p:nvPr/>
        </p:nvGraphicFramePr>
        <p:xfrm>
          <a:off x="457200" y="1752480"/>
          <a:ext cx="8229240" cy="3083040"/>
        </p:xfrm>
        <a:graphic>
          <a:graphicData uri="http://schemas.openxmlformats.org/drawingml/2006/table">
            <a:tbl>
              <a:tblPr/>
              <a:tblGrid>
                <a:gridCol w="2743200"/>
                <a:gridCol w="2743200"/>
                <a:gridCol w="2743200"/>
              </a:tblGrid>
              <a:tr h="357120">
                <a:tc>
                  <a:txBody>
                    <a:bodyPr>
                      <a:noAutofit/>
                    </a:bodyPr>
                    <a:p>
                      <a:pPr algn="ctr">
                        <a:lnSpc>
                          <a:spcPct val="100000"/>
                        </a:lnSpc>
                      </a:pPr>
                      <a:r>
                        <a:rPr b="1" lang="en-US" sz="1800" spc="-1" strike="noStrike">
                          <a:solidFill>
                            <a:srgbClr val="ffffff"/>
                          </a:solidFill>
                          <a:latin typeface="Calibri"/>
                        </a:rPr>
                        <a:t>Tools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gn="ctr">
                        <a:lnSpc>
                          <a:spcPct val="100000"/>
                        </a:lnSpc>
                      </a:pPr>
                      <a:r>
                        <a:rPr b="1" lang="en-US" sz="1800" spc="-1" strike="noStrike">
                          <a:solidFill>
                            <a:srgbClr val="ffffff"/>
                          </a:solidFill>
                          <a:latin typeface="Calibri"/>
                        </a:rPr>
                        <a:t>Version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gn="ctr">
                        <a:lnSpc>
                          <a:spcPct val="100000"/>
                        </a:lnSpc>
                      </a:pPr>
                      <a:r>
                        <a:rPr b="1" lang="en-US" sz="1800" spc="-1" strike="noStrike">
                          <a:solidFill>
                            <a:srgbClr val="ffffff"/>
                          </a:solidFill>
                          <a:latin typeface="Calibri"/>
                        </a:rPr>
                        <a:t>Rationale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22440">
                <a:tc>
                  <a:txBody>
                    <a:bodyPr>
                      <a:noAutofit/>
                    </a:bodyPr>
                    <a:p>
                      <a:pPr>
                        <a:lnSpc>
                          <a:spcPct val="100000"/>
                        </a:lnSpc>
                      </a:pPr>
                      <a:r>
                        <a:rPr b="0" lang="en-US" sz="1800" spc="-1" strike="noStrike">
                          <a:solidFill>
                            <a:srgbClr val="000000"/>
                          </a:solidFill>
                          <a:latin typeface="Calibri"/>
                        </a:rPr>
                        <a:t>Android Studio/ Vs code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4.1/1.50.1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IDE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noAutofit/>
                    </a:bodyPr>
                    <a:p>
                      <a:pPr>
                        <a:lnSpc>
                          <a:spcPct val="100000"/>
                        </a:lnSpc>
                      </a:pPr>
                      <a:r>
                        <a:rPr b="0" lang="en-US" sz="1800" spc="-1" strike="noStrike">
                          <a:solidFill>
                            <a:srgbClr val="000000"/>
                          </a:solidFill>
                          <a:latin typeface="Calibri"/>
                        </a:rPr>
                        <a:t>Firebase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Latest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Database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noAutofit/>
                    </a:bodyPr>
                    <a:p>
                      <a:pPr>
                        <a:lnSpc>
                          <a:spcPct val="100000"/>
                        </a:lnSpc>
                      </a:pPr>
                      <a:r>
                        <a:rPr b="0" lang="en-US" sz="1800" spc="-1" strike="noStrike">
                          <a:solidFill>
                            <a:srgbClr val="000000"/>
                          </a:solidFill>
                          <a:latin typeface="Calibri"/>
                        </a:rPr>
                        <a:t>MS Power Point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Microsoft 360 pro plus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Presentation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noAutofit/>
                    </a:bodyPr>
                    <a:p>
                      <a:pPr>
                        <a:lnSpc>
                          <a:spcPct val="100000"/>
                        </a:lnSpc>
                      </a:pPr>
                      <a:r>
                        <a:rPr b="0" lang="en-US" sz="1800" spc="-1" strike="noStrike">
                          <a:solidFill>
                            <a:srgbClr val="000000"/>
                          </a:solidFill>
                          <a:latin typeface="Calibri"/>
                        </a:rPr>
                        <a:t>Adobe XD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32.0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Designing Mockups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57120">
                <a:tc>
                  <a:txBody>
                    <a:bodyPr>
                      <a:noAutofit/>
                    </a:bodyPr>
                    <a:p>
                      <a:pPr>
                        <a:lnSpc>
                          <a:spcPct val="100000"/>
                        </a:lnSpc>
                      </a:pPr>
                      <a:r>
                        <a:rPr b="0" lang="en-US" sz="1800" spc="-1" strike="noStrike">
                          <a:solidFill>
                            <a:srgbClr val="000000"/>
                          </a:solidFill>
                          <a:latin typeface="Calibri"/>
                        </a:rPr>
                        <a:t>MS Word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Microsoft 360 pro plus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Documentation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22440">
                <a:tc>
                  <a:txBody>
                    <a:bodyPr>
                      <a:noAutofit/>
                    </a:bodyPr>
                    <a:p>
                      <a:pPr>
                        <a:lnSpc>
                          <a:spcPct val="100000"/>
                        </a:lnSpc>
                      </a:pPr>
                      <a:r>
                        <a:rPr b="0" lang="en-US" sz="1800" spc="-1" strike="noStrike">
                          <a:solidFill>
                            <a:srgbClr val="000000"/>
                          </a:solidFill>
                          <a:latin typeface="Calibri"/>
                        </a:rPr>
                        <a:t>MS Excel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Microsoft 360 pro plus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Project Management, Gantt chart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22440">
                <a:tc>
                  <a:txBody>
                    <a:bodyPr>
                      <a:noAutofit/>
                    </a:bodyPr>
                    <a:p>
                      <a:pPr>
                        <a:lnSpc>
                          <a:spcPct val="100000"/>
                        </a:lnSpc>
                      </a:pPr>
                      <a:r>
                        <a:rPr b="0" lang="en-US" sz="1800" spc="-1" strike="noStrike">
                          <a:solidFill>
                            <a:srgbClr val="000000"/>
                          </a:solidFill>
                          <a:latin typeface="Calibri"/>
                        </a:rPr>
                        <a:t>Python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3.7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800" spc="-1" strike="noStrike">
                          <a:solidFill>
                            <a:srgbClr val="000000"/>
                          </a:solidFill>
                          <a:latin typeface="Calibri"/>
                        </a:rPr>
                        <a:t>Programming Language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noAutofit/>
                    </a:bodyPr>
                    <a:p>
                      <a:pPr>
                        <a:lnSpc>
                          <a:spcPct val="100000"/>
                        </a:lnSpc>
                      </a:pPr>
                      <a:r>
                        <a:rPr b="0" lang="en-US" sz="1800" spc="-1" strike="noStrike">
                          <a:solidFill>
                            <a:srgbClr val="000000"/>
                          </a:solidFill>
                          <a:latin typeface="Calibri"/>
                        </a:rPr>
                        <a:t>MS Visio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Microsoft 360 pro plus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800" spc="-1" strike="noStrike">
                          <a:solidFill>
                            <a:srgbClr val="000000"/>
                          </a:solidFill>
                          <a:latin typeface="Calibri"/>
                        </a:rPr>
                        <a:t>Diagramming Tool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49" name="TextShape 3"/>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274680"/>
            <a:ext cx="8229240" cy="1142640"/>
          </a:xfrm>
          <a:prstGeom prst="rect">
            <a:avLst/>
          </a:prstGeom>
          <a:noFill/>
          <a:ln>
            <a:noFill/>
          </a:ln>
        </p:spPr>
        <p:txBody>
          <a:bodyPr anchor="ctr">
            <a:noAutofit/>
          </a:bodyPr>
          <a:p>
            <a:pPr>
              <a:lnSpc>
                <a:spcPct val="100000"/>
              </a:lnSpc>
            </a:pPr>
            <a:r>
              <a:rPr b="0" lang="en-US" sz="4400" spc="-1" strike="noStrike">
                <a:solidFill>
                  <a:srgbClr val="000000"/>
                </a:solidFill>
                <a:latin typeface="Times New Roman"/>
              </a:rPr>
              <a:t>Feasibility </a:t>
            </a:r>
            <a:endParaRPr b="0" lang="en-US" sz="4400" spc="-1" strike="noStrike">
              <a:solidFill>
                <a:srgbClr val="000000"/>
              </a:solidFill>
              <a:latin typeface="Calibri"/>
            </a:endParaRPr>
          </a:p>
        </p:txBody>
      </p:sp>
      <p:sp>
        <p:nvSpPr>
          <p:cNvPr id="151"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Times New Roman"/>
              </a:rPr>
              <a:t>Technical feasibility</a:t>
            </a:r>
            <a:endParaRPr b="0" lang="en-US" sz="3200" spc="-1" strike="noStrike">
              <a:solidFill>
                <a:srgbClr val="000000"/>
              </a:solidFill>
              <a:latin typeface="Calibri"/>
            </a:endParaRPr>
          </a:p>
          <a:p>
            <a:pPr>
              <a:lnSpc>
                <a:spcPct val="100000"/>
              </a:lnSpc>
              <a:spcBef>
                <a:spcPts val="641"/>
              </a:spcBef>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All the mentioned Tools and Technologies are     freely available. </a:t>
            </a:r>
            <a:endParaRPr b="0" lang="en-US" sz="3200" spc="-1" strike="noStrike">
              <a:solidFill>
                <a:srgbClr val="000000"/>
              </a:solidFill>
              <a:latin typeface="Calibri"/>
            </a:endParaRPr>
          </a:p>
        </p:txBody>
      </p:sp>
      <p:sp>
        <p:nvSpPr>
          <p:cNvPr id="152" name="TextShape 3"/>
          <p:cNvSpPr txBox="1"/>
          <p:nvPr/>
        </p:nvSpPr>
        <p:spPr>
          <a:xfrm>
            <a:off x="6553080" y="6356520"/>
            <a:ext cx="2133360" cy="364680"/>
          </a:xfrm>
          <a:prstGeom prst="rect">
            <a:avLst/>
          </a:prstGeom>
          <a:noFill/>
          <a:ln>
            <a:noFill/>
          </a:ln>
        </p:spPr>
        <p:txBody>
          <a:bodyPr anchor="ctr">
            <a:noAutofit/>
          </a:bodyPr>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LibreOffice/6.4.7.2$Linux_X86_64 LibreOffice_project/40$Build-2</Application>
  <Words>3033</Words>
  <Paragraphs>192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2022-03-20T12:07:44Z</dcterms:created>
  <dc:creator>USER</dc:creator>
  <dc:description/>
  <dc:language>en-US</dc:language>
  <cp:lastModifiedBy/>
  <dcterms:modified xsi:type="dcterms:W3CDTF">2022-03-20T17:14:26Z</dcterms:modified>
  <cp:revision>62</cp:revision>
  <dc:subject/>
  <dc:title>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1033-11.1.0.10702</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16</vt:i4>
  </property>
</Properties>
</file>