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jpeg" ContentType="image/jpeg"/>
  <Override PartName="/ppt/media/image2.png" ContentType="image/png"/>
  <Override PartName="/ppt/media/image3.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9"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81"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8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8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9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9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00"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0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08"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8880" cy="1144440"/>
          </a:xfrm>
          <a:prstGeom prst="rect">
            <a:avLst/>
          </a:prstGeom>
        </p:spPr>
        <p:txBody>
          <a:bodyPr lIns="0" rIns="0" tIns="0" bIns="0" anchor="ctr">
            <a:noAutofit/>
          </a:bodyPr>
          <a:p>
            <a:r>
              <a:rPr b="0" lang="en-US" sz="1800" spc="-1" strike="noStrike">
                <a:latin typeface="Arial"/>
              </a:rPr>
              <a:t>Click to edit the title text </a:t>
            </a:r>
            <a:r>
              <a:rPr b="0" lang="en-US" sz="1800" spc="-1" strike="noStrike">
                <a:latin typeface="Arial"/>
              </a:rPr>
              <a:t>format</a:t>
            </a:r>
            <a:endParaRPr b="0" lang="en-US" sz="1800" spc="-1" strike="noStrike">
              <a:latin typeface="Arial"/>
            </a:endParaRPr>
          </a:p>
        </p:txBody>
      </p:sp>
      <p:sp>
        <p:nvSpPr>
          <p:cNvPr id="1" name="PlaceHolder 2"/>
          <p:cNvSpPr>
            <a:spLocks noGrp="1"/>
          </p:cNvSpPr>
          <p:nvPr>
            <p:ph type="body"/>
          </p:nvPr>
        </p:nvSpPr>
        <p:spPr>
          <a:xfrm>
            <a:off x="457200" y="1604520"/>
            <a:ext cx="82288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a:t>
            </a:r>
            <a:r>
              <a:rPr b="0" lang="en-US" sz="4400" spc="-1" strike="noStrike">
                <a:latin typeface="Arial"/>
              </a:rPr>
              <a:t>edit the </a:t>
            </a:r>
            <a:r>
              <a:rPr b="0" lang="en-US" sz="4400" spc="-1" strike="noStrike">
                <a:latin typeface="Arial"/>
              </a:rPr>
              <a:t>title text </a:t>
            </a:r>
            <a:r>
              <a:rPr b="0" lang="en-US" sz="4400" spc="-1" strike="noStrike">
                <a:latin typeface="Arial"/>
              </a:rPr>
              <a:t>format</a:t>
            </a:r>
            <a:endParaRPr b="0" lang="en-US"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8880" cy="1144440"/>
          </a:xfrm>
          <a:prstGeom prst="rect">
            <a:avLst/>
          </a:prstGeom>
        </p:spPr>
        <p:txBody>
          <a:bodyPr lIns="0" rIns="0" tIns="0" bIns="0" anchor="ctr">
            <a:noAutofit/>
          </a:bodyPr>
          <a:p>
            <a:r>
              <a:rPr b="0" lang="en-US" sz="1800" spc="-1" strike="noStrike">
                <a:latin typeface="Arial"/>
              </a:rPr>
              <a:t>Click to edit the title text </a:t>
            </a:r>
            <a:r>
              <a:rPr b="0" lang="en-US" sz="1800" spc="-1" strike="noStrike">
                <a:latin typeface="Arial"/>
              </a:rPr>
              <a:t>format</a:t>
            </a:r>
            <a:endParaRPr b="0" lang="en-US" sz="1800" spc="-1" strike="noStrike">
              <a:latin typeface="Arial"/>
            </a:endParaRPr>
          </a:p>
        </p:txBody>
      </p:sp>
      <p:sp>
        <p:nvSpPr>
          <p:cNvPr id="77"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Times New Roman"/>
                <a:ea typeface="DejaVu Sans"/>
              </a:rPr>
              <a:t>Urdu Caption For Blind Peoples</a:t>
            </a:r>
            <a:endParaRPr b="0" lang="en-US" sz="4400" spc="-1" strike="noStrike">
              <a:latin typeface="Arial"/>
            </a:endParaRPr>
          </a:p>
        </p:txBody>
      </p:sp>
      <p:sp>
        <p:nvSpPr>
          <p:cNvPr id="115" name="CustomShape 2"/>
          <p:cNvSpPr/>
          <p:nvPr/>
        </p:nvSpPr>
        <p:spPr>
          <a:xfrm>
            <a:off x="1371600" y="3886200"/>
            <a:ext cx="6399720" cy="1141920"/>
          </a:xfrm>
          <a:prstGeom prst="rect">
            <a:avLst/>
          </a:prstGeom>
          <a:noFill/>
          <a:ln>
            <a:noFill/>
          </a:ln>
        </p:spPr>
        <p:style>
          <a:lnRef idx="0"/>
          <a:fillRef idx="0"/>
          <a:effectRef idx="0"/>
          <a:fontRef idx="minor"/>
        </p:style>
        <p:txBody>
          <a:bodyPr lIns="90000" rIns="90000" tIns="45000" bIns="45000">
            <a:normAutofit fontScale="56000"/>
          </a:bodyPr>
          <a:p>
            <a:pPr algn="ctr">
              <a:lnSpc>
                <a:spcPct val="100000"/>
              </a:lnSpc>
              <a:spcBef>
                <a:spcPts val="641"/>
              </a:spcBef>
              <a:tabLst>
                <a:tab algn="l" pos="0"/>
              </a:tabLst>
            </a:pPr>
            <a:r>
              <a:rPr b="0" lang="en-US" sz="3200" spc="-1" strike="noStrike">
                <a:solidFill>
                  <a:srgbClr val="000000"/>
                </a:solidFill>
                <a:latin typeface="Times New Roman"/>
                <a:ea typeface="DejaVu Sans"/>
              </a:rPr>
              <a:t>Sardar Badar Sahir,  SP19-BCS-022</a:t>
            </a:r>
            <a:endParaRPr b="0" lang="en-US" sz="3200" spc="-1" strike="noStrike">
              <a:latin typeface="Arial"/>
            </a:endParaRPr>
          </a:p>
          <a:p>
            <a:pPr algn="ctr">
              <a:lnSpc>
                <a:spcPct val="100000"/>
              </a:lnSpc>
              <a:spcBef>
                <a:spcPts val="641"/>
              </a:spcBef>
              <a:tabLst>
                <a:tab algn="l" pos="0"/>
              </a:tabLst>
            </a:pPr>
            <a:r>
              <a:rPr b="0" lang="en-US" sz="3200" spc="-1" strike="noStrike">
                <a:solidFill>
                  <a:srgbClr val="000000"/>
                </a:solidFill>
                <a:latin typeface="Times New Roman"/>
                <a:ea typeface="DejaVu Sans"/>
              </a:rPr>
              <a:t>Irttisam Ali,  SP19-BCS-058</a:t>
            </a:r>
            <a:endParaRPr b="0" lang="en-US" sz="3200" spc="-1" strike="noStrike">
              <a:latin typeface="Arial"/>
            </a:endParaRPr>
          </a:p>
          <a:p>
            <a:pPr algn="ctr">
              <a:lnSpc>
                <a:spcPct val="100000"/>
              </a:lnSpc>
              <a:spcBef>
                <a:spcPts val="641"/>
              </a:spcBef>
              <a:tabLst>
                <a:tab algn="l" pos="0"/>
              </a:tabLst>
            </a:pPr>
            <a:r>
              <a:rPr b="0" lang="en-US" sz="3200" spc="-1" strike="noStrike">
                <a:solidFill>
                  <a:srgbClr val="000000"/>
                </a:solidFill>
                <a:latin typeface="Times New Roman"/>
                <a:ea typeface="DejaVu Sans"/>
              </a:rPr>
              <a:t>Shaid Ali ,SP19-BCS-060</a:t>
            </a:r>
            <a:endParaRPr b="0" lang="en-US" sz="3200" spc="-1" strike="noStrike">
              <a:latin typeface="Arial"/>
            </a:endParaRPr>
          </a:p>
          <a:p>
            <a:pPr algn="ctr">
              <a:lnSpc>
                <a:spcPct val="100000"/>
              </a:lnSpc>
              <a:spcBef>
                <a:spcPts val="641"/>
              </a:spcBef>
              <a:tabLst>
                <a:tab algn="l" pos="0"/>
              </a:tabLst>
            </a:pPr>
            <a:endParaRPr b="0" lang="en-US" sz="3200" spc="-1" strike="noStrike">
              <a:latin typeface="Arial"/>
            </a:endParaRPr>
          </a:p>
        </p:txBody>
      </p:sp>
      <p:sp>
        <p:nvSpPr>
          <p:cNvPr id="116" name="CustomShape 3"/>
          <p:cNvSpPr/>
          <p:nvPr/>
        </p:nvSpPr>
        <p:spPr>
          <a:xfrm>
            <a:off x="6553080" y="6356520"/>
            <a:ext cx="2132640" cy="363960"/>
          </a:xfrm>
          <a:prstGeom prst="rect">
            <a:avLst/>
          </a:prstGeom>
          <a:noFill/>
          <a:ln>
            <a:noFill/>
          </a:ln>
        </p:spPr>
        <p:style>
          <a:lnRef idx="0"/>
          <a:fillRef idx="0"/>
          <a:effectRef idx="0"/>
          <a:fontRef idx="minor"/>
        </p:style>
      </p:sp>
      <p:pic>
        <p:nvPicPr>
          <p:cNvPr id="117" name="Picture 2" descr=""/>
          <p:cNvPicPr/>
          <p:nvPr/>
        </p:nvPicPr>
        <p:blipFill>
          <a:blip r:embed="rId1"/>
          <a:stretch/>
        </p:blipFill>
        <p:spPr>
          <a:xfrm>
            <a:off x="393840" y="5791320"/>
            <a:ext cx="995400" cy="995400"/>
          </a:xfrm>
          <a:prstGeom prst="rect">
            <a:avLst/>
          </a:prstGeom>
          <a:ln>
            <a:noFill/>
          </a:ln>
        </p:spPr>
      </p:pic>
      <p:sp>
        <p:nvSpPr>
          <p:cNvPr id="118" name="CustomShape 4"/>
          <p:cNvSpPr/>
          <p:nvPr/>
        </p:nvSpPr>
        <p:spPr>
          <a:xfrm>
            <a:off x="1371600" y="5791320"/>
            <a:ext cx="6399720" cy="989640"/>
          </a:xfrm>
          <a:prstGeom prst="rect">
            <a:avLst/>
          </a:prstGeom>
          <a:noFill/>
          <a:ln>
            <a:noFill/>
          </a:ln>
        </p:spPr>
        <p:style>
          <a:lnRef idx="0"/>
          <a:fillRef idx="0"/>
          <a:effectRef idx="0"/>
          <a:fontRef idx="minor"/>
        </p:style>
        <p:txBody>
          <a:bodyPr lIns="90000" rIns="90000" tIns="45000" bIns="45000">
            <a:normAutofit/>
          </a:bodyPr>
          <a:p>
            <a:pPr algn="ctr">
              <a:lnSpc>
                <a:spcPct val="100000"/>
              </a:lnSpc>
              <a:spcBef>
                <a:spcPts val="561"/>
              </a:spcBef>
              <a:tabLst>
                <a:tab algn="l" pos="0"/>
              </a:tabLst>
            </a:pPr>
            <a:r>
              <a:rPr b="0" lang="en-US" sz="2800" spc="-1" strike="noStrike">
                <a:solidFill>
                  <a:srgbClr val="8b8b8b"/>
                </a:solidFill>
                <a:latin typeface="Times New Roman"/>
                <a:ea typeface="DejaVu Sans"/>
              </a:rPr>
              <a:t>Department of Computer Science</a:t>
            </a:r>
            <a:endParaRPr b="0" lang="en-US" sz="2800" spc="-1" strike="noStrike">
              <a:latin typeface="Arial"/>
            </a:endParaRPr>
          </a:p>
          <a:p>
            <a:pPr algn="ctr">
              <a:lnSpc>
                <a:spcPct val="100000"/>
              </a:lnSpc>
              <a:spcBef>
                <a:spcPts val="439"/>
              </a:spcBef>
              <a:tabLst>
                <a:tab algn="l" pos="0"/>
              </a:tabLst>
            </a:pPr>
            <a:r>
              <a:rPr b="0" lang="en-US" sz="2200" spc="-1" strike="noStrike">
                <a:solidFill>
                  <a:srgbClr val="8b8b8b"/>
                </a:solidFill>
                <a:latin typeface="Times New Roman"/>
                <a:ea typeface="DejaVu Sans"/>
              </a:rPr>
              <a:t>COMSATS University Islamabad, Abbottabad Campus</a:t>
            </a:r>
            <a:endParaRPr b="0" lang="en-US" sz="2200" spc="-1" strike="noStrike">
              <a:latin typeface="Arial"/>
            </a:endParaRPr>
          </a:p>
        </p:txBody>
      </p:sp>
      <p:sp>
        <p:nvSpPr>
          <p:cNvPr id="119" name="CustomShape 5"/>
          <p:cNvSpPr/>
          <p:nvPr/>
        </p:nvSpPr>
        <p:spPr>
          <a:xfrm>
            <a:off x="533520" y="491040"/>
            <a:ext cx="8609400" cy="5162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GB" sz="2800" spc="-1" strike="noStrike">
                <a:solidFill>
                  <a:srgbClr val="000000"/>
                </a:solidFill>
                <a:latin typeface="Times New Roman"/>
                <a:ea typeface="DejaVu Sans"/>
              </a:rPr>
              <a:t>Proposal and Feasibility Presentation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000000"/>
                </a:solidFill>
                <a:latin typeface="Times New Roman"/>
                <a:ea typeface="DejaVu Sans"/>
              </a:rPr>
              <a:t>Feasibility </a:t>
            </a:r>
            <a:endParaRPr b="0" lang="en-US" sz="4400" spc="-1" strike="noStrike">
              <a:latin typeface="Arial"/>
            </a:endParaRPr>
          </a:p>
        </p:txBody>
      </p:sp>
      <p:sp>
        <p:nvSpPr>
          <p:cNvPr id="145"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Autofit/>
          </a:bodyPr>
          <a:p>
            <a:pPr marL="343080" indent="-342000">
              <a:lnSpc>
                <a:spcPct val="100000"/>
              </a:lnSpc>
              <a:spcBef>
                <a:spcPts val="641"/>
              </a:spcBef>
              <a:buClr>
                <a:srgbClr val="000000"/>
              </a:buClr>
              <a:buFont typeface="Arial"/>
              <a:buChar char="•"/>
            </a:pPr>
            <a:r>
              <a:rPr b="0" lang="en-US" sz="3200" spc="-1" strike="noStrike">
                <a:solidFill>
                  <a:srgbClr val="000000"/>
                </a:solidFill>
                <a:latin typeface="Times New Roman"/>
                <a:ea typeface="DejaVu Sans"/>
              </a:rPr>
              <a:t>Technical feasibility</a:t>
            </a:r>
            <a:endParaRPr b="0" lang="en-US" sz="3200" spc="-1" strike="noStrike">
              <a:latin typeface="Arial"/>
            </a:endParaRPr>
          </a:p>
          <a:p>
            <a:pPr>
              <a:lnSpc>
                <a:spcPct val="100000"/>
              </a:lnSpc>
              <a:spcBef>
                <a:spcPts val="641"/>
              </a:spcBef>
              <a:tabLst>
                <a:tab algn="l" pos="0"/>
              </a:tabLst>
            </a:pPr>
            <a:r>
              <a:rPr b="0" lang="en-US" sz="3200" spc="-1" strike="noStrike">
                <a:solidFill>
                  <a:srgbClr val="000000"/>
                </a:solidFill>
                <a:latin typeface="Times New Roman"/>
                <a:ea typeface="DejaVu Sans"/>
              </a:rPr>
              <a:t> </a:t>
            </a:r>
            <a:r>
              <a:rPr b="0" lang="en-US" sz="3200" spc="-1" strike="noStrike">
                <a:solidFill>
                  <a:srgbClr val="000000"/>
                </a:solidFill>
                <a:latin typeface="Times New Roman"/>
                <a:ea typeface="DejaVu Sans"/>
              </a:rPr>
              <a:t>All the mentioned Tools and Technologies are     freely available. </a:t>
            </a:r>
            <a:endParaRPr b="0" lang="en-US" sz="3200" spc="-1" strike="noStrike">
              <a:latin typeface="Arial"/>
            </a:endParaRPr>
          </a:p>
        </p:txBody>
      </p:sp>
      <p:sp>
        <p:nvSpPr>
          <p:cNvPr id="146" name="CustomShape 3"/>
          <p:cNvSpPr/>
          <p:nvPr/>
        </p:nvSpPr>
        <p:spPr>
          <a:xfrm>
            <a:off x="6553080" y="6356520"/>
            <a:ext cx="2132640" cy="36396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000000"/>
                </a:solidFill>
                <a:latin typeface="Times New Roman"/>
                <a:ea typeface="DejaVu Sans"/>
              </a:rPr>
              <a:t>Feasibility </a:t>
            </a:r>
            <a:endParaRPr b="0" lang="en-US" sz="4400" spc="-1" strike="noStrike">
              <a:latin typeface="Arial"/>
            </a:endParaRPr>
          </a:p>
        </p:txBody>
      </p:sp>
      <p:sp>
        <p:nvSpPr>
          <p:cNvPr id="148"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Autofit/>
          </a:bodyPr>
          <a:p>
            <a:pPr marL="343080" indent="-342000">
              <a:lnSpc>
                <a:spcPct val="100000"/>
              </a:lnSpc>
              <a:spcBef>
                <a:spcPts val="641"/>
              </a:spcBef>
              <a:buClr>
                <a:srgbClr val="000000"/>
              </a:buClr>
              <a:buFont typeface="Arial"/>
              <a:buChar char="•"/>
            </a:pPr>
            <a:r>
              <a:rPr b="0" lang="en-US" sz="3200" spc="-1" strike="noStrike">
                <a:solidFill>
                  <a:srgbClr val="000000"/>
                </a:solidFill>
                <a:latin typeface="Times New Roman"/>
                <a:ea typeface="DejaVu Sans"/>
              </a:rPr>
              <a:t>Financial feasibility</a:t>
            </a:r>
            <a:r>
              <a:rPr b="0" lang="en-US" sz="3200" spc="-1" strike="noStrike">
                <a:solidFill>
                  <a:srgbClr val="000000"/>
                </a:solidFill>
                <a:latin typeface="Times New Roman"/>
                <a:ea typeface="DejaVu Sans"/>
              </a:rPr>
              <a:t>	</a:t>
            </a:r>
            <a:endParaRPr b="0" lang="en-US" sz="3200" spc="-1" strike="noStrike">
              <a:latin typeface="Arial"/>
            </a:endParaRPr>
          </a:p>
          <a:p>
            <a:pPr>
              <a:lnSpc>
                <a:spcPct val="100000"/>
              </a:lnSpc>
              <a:spcBef>
                <a:spcPts val="641"/>
              </a:spcBef>
              <a:tabLst>
                <a:tab algn="l" pos="0"/>
              </a:tabLst>
            </a:pPr>
            <a:r>
              <a:rPr b="0" lang="en-US" sz="3200" spc="-1" strike="noStrike">
                <a:solidFill>
                  <a:srgbClr val="000000"/>
                </a:solidFill>
                <a:latin typeface="Times New Roman"/>
                <a:ea typeface="DejaVu Sans"/>
              </a:rPr>
              <a:t>	</a:t>
            </a:r>
            <a:r>
              <a:rPr b="0" lang="en-US" sz="3200" spc="-1" strike="noStrike">
                <a:solidFill>
                  <a:srgbClr val="000000"/>
                </a:solidFill>
                <a:latin typeface="Times New Roman"/>
                <a:ea typeface="DejaVu Sans"/>
              </a:rPr>
              <a:t>	</a:t>
            </a:r>
            <a:endParaRPr b="0" lang="en-US" sz="3200" spc="-1" strike="noStrike">
              <a:latin typeface="Arial"/>
            </a:endParaRPr>
          </a:p>
          <a:p>
            <a:pPr>
              <a:lnSpc>
                <a:spcPct val="100000"/>
              </a:lnSpc>
              <a:spcBef>
                <a:spcPts val="641"/>
              </a:spcBef>
              <a:tabLst>
                <a:tab algn="l" pos="0"/>
              </a:tabLst>
            </a:pPr>
            <a:r>
              <a:rPr b="0" lang="en-US" sz="3200" spc="-1" strike="noStrike">
                <a:solidFill>
                  <a:srgbClr val="000000"/>
                </a:solidFill>
                <a:latin typeface="Times New Roman"/>
                <a:ea typeface="DejaVu Sans"/>
              </a:rPr>
              <a:t>    </a:t>
            </a:r>
            <a:r>
              <a:rPr b="0" lang="en-US" sz="3200" spc="-1" strike="noStrike">
                <a:solidFill>
                  <a:srgbClr val="000000"/>
                </a:solidFill>
                <a:latin typeface="Times New Roman"/>
                <a:ea typeface="DejaVu Sans"/>
              </a:rPr>
              <a:t>Most of the tools and technologies we are using  a freely available to us.</a:t>
            </a:r>
            <a:endParaRPr b="0" lang="en-US" sz="3200" spc="-1" strike="noStrike">
              <a:latin typeface="Arial"/>
            </a:endParaRPr>
          </a:p>
          <a:p>
            <a:pPr>
              <a:lnSpc>
                <a:spcPct val="100000"/>
              </a:lnSpc>
              <a:spcBef>
                <a:spcPts val="641"/>
              </a:spcBef>
              <a:tabLst>
                <a:tab algn="l" pos="0"/>
              </a:tabLst>
            </a:pPr>
            <a:endParaRPr b="0" lang="en-US" sz="3200" spc="-1" strike="noStrike">
              <a:latin typeface="Arial"/>
            </a:endParaRPr>
          </a:p>
          <a:p>
            <a:pPr>
              <a:lnSpc>
                <a:spcPct val="100000"/>
              </a:lnSpc>
              <a:spcBef>
                <a:spcPts val="641"/>
              </a:spcBef>
              <a:tabLst>
                <a:tab algn="l" pos="0"/>
              </a:tabLst>
            </a:pPr>
            <a:r>
              <a:rPr b="0" lang="en-US" sz="3200" spc="-1" strike="noStrike">
                <a:solidFill>
                  <a:srgbClr val="000000"/>
                </a:solidFill>
                <a:latin typeface="Times New Roman"/>
                <a:ea typeface="DejaVu Sans"/>
              </a:rPr>
              <a:t>   </a:t>
            </a:r>
            <a:r>
              <a:rPr b="0" lang="en-US" sz="3200" spc="-1" strike="noStrike">
                <a:solidFill>
                  <a:srgbClr val="000000"/>
                </a:solidFill>
                <a:latin typeface="Times New Roman"/>
                <a:ea typeface="DejaVu Sans"/>
              </a:rPr>
              <a:t>There is an app publishing fee of $25 dollars on Google play store and $99 for Apple store incase we publish it.</a:t>
            </a:r>
            <a:endParaRPr b="0" lang="en-US" sz="3200" spc="-1" strike="noStrike">
              <a:latin typeface="Arial"/>
            </a:endParaRPr>
          </a:p>
          <a:p>
            <a:pPr>
              <a:lnSpc>
                <a:spcPct val="100000"/>
              </a:lnSpc>
              <a:spcBef>
                <a:spcPts val="641"/>
              </a:spcBef>
              <a:tabLst>
                <a:tab algn="l" pos="0"/>
              </a:tabLst>
            </a:pPr>
            <a:endParaRPr b="0" lang="en-US" sz="3200" spc="-1" strike="noStrike">
              <a:latin typeface="Arial"/>
            </a:endParaRPr>
          </a:p>
        </p:txBody>
      </p:sp>
      <p:sp>
        <p:nvSpPr>
          <p:cNvPr id="149" name="CustomShape 3"/>
          <p:cNvSpPr/>
          <p:nvPr/>
        </p:nvSpPr>
        <p:spPr>
          <a:xfrm>
            <a:off x="6553080" y="6356520"/>
            <a:ext cx="2132640" cy="36396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000000"/>
                </a:solidFill>
                <a:latin typeface="Times New Roman"/>
                <a:ea typeface="DejaVu Sans"/>
              </a:rPr>
              <a:t>Feasibility </a:t>
            </a:r>
            <a:endParaRPr b="0" lang="en-US" sz="4400" spc="-1" strike="noStrike">
              <a:latin typeface="Arial"/>
            </a:endParaRPr>
          </a:p>
        </p:txBody>
      </p:sp>
      <p:sp>
        <p:nvSpPr>
          <p:cNvPr id="151"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Autofit/>
          </a:bodyPr>
          <a:p>
            <a:pPr marL="343080" indent="-342000">
              <a:lnSpc>
                <a:spcPct val="100000"/>
              </a:lnSpc>
              <a:spcBef>
                <a:spcPts val="641"/>
              </a:spcBef>
              <a:buClr>
                <a:srgbClr val="000000"/>
              </a:buClr>
              <a:buFont typeface="Arial"/>
              <a:buChar char="•"/>
            </a:pPr>
            <a:r>
              <a:rPr b="0" lang="en-US" sz="3200" spc="-1" strike="noStrike">
                <a:solidFill>
                  <a:srgbClr val="000000"/>
                </a:solidFill>
                <a:latin typeface="Times New Roman"/>
                <a:ea typeface="DejaVu Sans"/>
              </a:rPr>
              <a:t>Resource feasibility</a:t>
            </a:r>
            <a:endParaRPr b="0" lang="en-US" sz="3200" spc="-1" strike="noStrike">
              <a:latin typeface="Arial"/>
            </a:endParaRPr>
          </a:p>
          <a:p>
            <a:pPr>
              <a:lnSpc>
                <a:spcPct val="100000"/>
              </a:lnSpc>
              <a:spcBef>
                <a:spcPts val="641"/>
              </a:spcBef>
              <a:tabLst>
                <a:tab algn="l" pos="0"/>
              </a:tabLst>
            </a:pPr>
            <a:r>
              <a:rPr b="0" lang="en-US" sz="3200" spc="-1" strike="noStrike">
                <a:solidFill>
                  <a:srgbClr val="000000"/>
                </a:solidFill>
                <a:latin typeface="Times New Roman"/>
                <a:ea typeface="DejaVu Sans"/>
              </a:rPr>
              <a:t>          </a:t>
            </a:r>
            <a:r>
              <a:rPr b="0" lang="en-US" sz="3200" spc="-1" strike="noStrike">
                <a:solidFill>
                  <a:srgbClr val="000000"/>
                </a:solidFill>
                <a:latin typeface="Times New Roman"/>
                <a:ea typeface="DejaVu Sans"/>
              </a:rPr>
              <a:t>we always have the following resources available to us.</a:t>
            </a:r>
            <a:endParaRPr b="0" lang="en-US" sz="3200" spc="-1" strike="noStrike">
              <a:latin typeface="Arial"/>
            </a:endParaRPr>
          </a:p>
          <a:p>
            <a:pPr marL="343080" indent="-342000">
              <a:lnSpc>
                <a:spcPct val="100000"/>
              </a:lnSpc>
              <a:spcBef>
                <a:spcPts val="641"/>
              </a:spcBef>
              <a:buClr>
                <a:srgbClr val="000000"/>
              </a:buClr>
              <a:buFont typeface="Wingdings" charset="2"/>
              <a:buChar char=""/>
              <a:tabLst>
                <a:tab algn="l" pos="0"/>
              </a:tabLst>
            </a:pPr>
            <a:r>
              <a:rPr b="0" lang="en-US" sz="3200" spc="-1" strike="noStrike">
                <a:solidFill>
                  <a:srgbClr val="000000"/>
                </a:solidFill>
                <a:latin typeface="Times New Roman"/>
                <a:ea typeface="DejaVu Sans"/>
              </a:rPr>
              <a:t>PCs/Laptops</a:t>
            </a:r>
            <a:endParaRPr b="0" lang="en-US" sz="3200" spc="-1" strike="noStrike">
              <a:latin typeface="Arial"/>
            </a:endParaRPr>
          </a:p>
          <a:p>
            <a:pPr marL="343080" indent="-342000">
              <a:lnSpc>
                <a:spcPct val="100000"/>
              </a:lnSpc>
              <a:spcBef>
                <a:spcPts val="641"/>
              </a:spcBef>
              <a:buClr>
                <a:srgbClr val="000000"/>
              </a:buClr>
              <a:buFont typeface="Wingdings" charset="2"/>
              <a:buChar char=""/>
              <a:tabLst>
                <a:tab algn="l" pos="0"/>
              </a:tabLst>
            </a:pPr>
            <a:r>
              <a:rPr b="0" lang="en-US" sz="3200" spc="-1" strike="noStrike">
                <a:solidFill>
                  <a:srgbClr val="000000"/>
                </a:solidFill>
                <a:latin typeface="Times New Roman"/>
                <a:ea typeface="DejaVu Sans"/>
              </a:rPr>
              <a:t>Smart Phones</a:t>
            </a:r>
            <a:endParaRPr b="0" lang="en-US" sz="3200" spc="-1" strike="noStrike">
              <a:latin typeface="Arial"/>
            </a:endParaRPr>
          </a:p>
          <a:p>
            <a:pPr marL="343080" indent="-342000">
              <a:lnSpc>
                <a:spcPct val="100000"/>
              </a:lnSpc>
              <a:spcBef>
                <a:spcPts val="641"/>
              </a:spcBef>
              <a:buClr>
                <a:srgbClr val="000000"/>
              </a:buClr>
              <a:buFont typeface="Wingdings" charset="2"/>
              <a:buChar char=""/>
              <a:tabLst>
                <a:tab algn="l" pos="0"/>
              </a:tabLst>
            </a:pPr>
            <a:r>
              <a:rPr b="0" lang="en-US" sz="3200" spc="-1" strike="noStrike">
                <a:solidFill>
                  <a:srgbClr val="000000"/>
                </a:solidFill>
                <a:latin typeface="Times New Roman"/>
                <a:ea typeface="DejaVu Sans"/>
              </a:rPr>
              <a:t>Working Internet Connection</a:t>
            </a:r>
            <a:endParaRPr b="0" lang="en-US" sz="3200" spc="-1" strike="noStrike">
              <a:latin typeface="Arial"/>
            </a:endParaRPr>
          </a:p>
        </p:txBody>
      </p:sp>
      <p:sp>
        <p:nvSpPr>
          <p:cNvPr id="152" name="CustomShape 3"/>
          <p:cNvSpPr/>
          <p:nvPr/>
        </p:nvSpPr>
        <p:spPr>
          <a:xfrm>
            <a:off x="6553080" y="6356520"/>
            <a:ext cx="2132640" cy="36396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000000"/>
                </a:solidFill>
                <a:latin typeface="Times New Roman"/>
                <a:ea typeface="DejaVu Sans"/>
              </a:rPr>
              <a:t>Feasibility </a:t>
            </a:r>
            <a:endParaRPr b="0" lang="en-US" sz="4400" spc="-1" strike="noStrike">
              <a:latin typeface="Arial"/>
            </a:endParaRPr>
          </a:p>
        </p:txBody>
      </p:sp>
      <p:sp>
        <p:nvSpPr>
          <p:cNvPr id="154"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Autofit/>
          </a:bodyPr>
          <a:p>
            <a:pPr marL="343080" indent="-342000">
              <a:lnSpc>
                <a:spcPct val="100000"/>
              </a:lnSpc>
              <a:spcBef>
                <a:spcPts val="641"/>
              </a:spcBef>
              <a:buClr>
                <a:srgbClr val="000000"/>
              </a:buClr>
              <a:buFont typeface="Arial"/>
              <a:buChar char="•"/>
            </a:pPr>
            <a:r>
              <a:rPr b="0" lang="en-US" sz="3200" spc="-1" strike="noStrike">
                <a:solidFill>
                  <a:srgbClr val="000000"/>
                </a:solidFill>
                <a:latin typeface="Times New Roman"/>
                <a:ea typeface="DejaVu Sans"/>
              </a:rPr>
              <a:t>Operational feasibility</a:t>
            </a:r>
            <a:endParaRPr b="0" lang="en-US" sz="3200" spc="-1" strike="noStrike">
              <a:latin typeface="Arial"/>
            </a:endParaRPr>
          </a:p>
          <a:p>
            <a:pPr>
              <a:lnSpc>
                <a:spcPct val="100000"/>
              </a:lnSpc>
              <a:spcBef>
                <a:spcPts val="641"/>
              </a:spcBef>
              <a:tabLst>
                <a:tab algn="l" pos="0"/>
              </a:tabLst>
            </a:pPr>
            <a:endParaRPr b="0" lang="en-US" sz="3200" spc="-1" strike="noStrike">
              <a:latin typeface="Arial"/>
            </a:endParaRPr>
          </a:p>
          <a:p>
            <a:pPr>
              <a:lnSpc>
                <a:spcPct val="100000"/>
              </a:lnSpc>
              <a:spcBef>
                <a:spcPts val="641"/>
              </a:spcBef>
              <a:tabLst>
                <a:tab algn="l" pos="0"/>
              </a:tabLst>
            </a:pPr>
            <a:r>
              <a:rPr b="0" lang="en-US" sz="3200" spc="-1" strike="noStrike">
                <a:solidFill>
                  <a:srgbClr val="000000"/>
                </a:solidFill>
                <a:latin typeface="Times New Roman"/>
                <a:ea typeface="DejaVu Sans"/>
              </a:rPr>
              <a:t>    </a:t>
            </a:r>
            <a:r>
              <a:rPr b="0" lang="en-US" sz="3200" spc="-1" strike="noStrike">
                <a:solidFill>
                  <a:srgbClr val="000000"/>
                </a:solidFill>
                <a:latin typeface="Times New Roman"/>
                <a:ea typeface="DejaVu Sans"/>
              </a:rPr>
              <a:t>Our app will require the users to have an android smart Phone connected to the internet</a:t>
            </a:r>
            <a:endParaRPr b="0" lang="en-US" sz="3200" spc="-1" strike="noStrike">
              <a:latin typeface="Arial"/>
            </a:endParaRPr>
          </a:p>
          <a:p>
            <a:pPr>
              <a:lnSpc>
                <a:spcPct val="100000"/>
              </a:lnSpc>
              <a:spcBef>
                <a:spcPts val="641"/>
              </a:spcBef>
              <a:tabLst>
                <a:tab algn="l" pos="0"/>
              </a:tabLst>
            </a:pPr>
            <a:r>
              <a:rPr b="0" lang="en-US" sz="3200" spc="-1" strike="noStrike">
                <a:solidFill>
                  <a:srgbClr val="000000"/>
                </a:solidFill>
                <a:latin typeface="Times New Roman"/>
                <a:ea typeface="DejaVu Sans"/>
              </a:rPr>
              <a:t>Which is normal now a days.</a:t>
            </a:r>
            <a:endParaRPr b="0" lang="en-US" sz="3200" spc="-1" strike="noStrike">
              <a:latin typeface="Arial"/>
            </a:endParaRPr>
          </a:p>
          <a:p>
            <a:pPr>
              <a:lnSpc>
                <a:spcPct val="100000"/>
              </a:lnSpc>
              <a:spcBef>
                <a:spcPts val="641"/>
              </a:spcBef>
              <a:tabLst>
                <a:tab algn="l" pos="0"/>
              </a:tabLst>
            </a:pPr>
            <a:endParaRPr b="0" lang="en-US" sz="3200" spc="-1" strike="noStrike">
              <a:latin typeface="Arial"/>
            </a:endParaRPr>
          </a:p>
          <a:p>
            <a:pPr>
              <a:lnSpc>
                <a:spcPct val="100000"/>
              </a:lnSpc>
              <a:spcBef>
                <a:spcPts val="641"/>
              </a:spcBef>
              <a:tabLst>
                <a:tab algn="l" pos="0"/>
              </a:tabLst>
            </a:pPr>
            <a:r>
              <a:rPr b="0" lang="en-US" sz="3200" spc="-1" strike="noStrike">
                <a:solidFill>
                  <a:srgbClr val="000000"/>
                </a:solidFill>
                <a:latin typeface="Times New Roman"/>
                <a:ea typeface="DejaVu Sans"/>
              </a:rPr>
              <a:t>     </a:t>
            </a:r>
            <a:r>
              <a:rPr b="0" lang="en-US" sz="3200" spc="-1" strike="noStrike">
                <a:solidFill>
                  <a:srgbClr val="000000"/>
                </a:solidFill>
                <a:latin typeface="Times New Roman"/>
                <a:ea typeface="DejaVu Sans"/>
              </a:rPr>
              <a:t>They need to be literate enough to use the Application.</a:t>
            </a:r>
            <a:endParaRPr b="0" lang="en-US" sz="3200" spc="-1" strike="noStrike">
              <a:latin typeface="Arial"/>
            </a:endParaRPr>
          </a:p>
        </p:txBody>
      </p:sp>
      <p:sp>
        <p:nvSpPr>
          <p:cNvPr id="155" name="CustomShape 3"/>
          <p:cNvSpPr/>
          <p:nvPr/>
        </p:nvSpPr>
        <p:spPr>
          <a:xfrm>
            <a:off x="6553080" y="6356520"/>
            <a:ext cx="2132640" cy="36396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000000"/>
                </a:solidFill>
                <a:latin typeface="Times New Roman"/>
                <a:ea typeface="DejaVu Sans"/>
              </a:rPr>
              <a:t>Schedule </a:t>
            </a:r>
            <a:endParaRPr b="0" lang="en-US" sz="4400" spc="-1" strike="noStrike">
              <a:latin typeface="Arial"/>
            </a:endParaRPr>
          </a:p>
        </p:txBody>
      </p:sp>
      <p:sp>
        <p:nvSpPr>
          <p:cNvPr id="157" name="CustomShape 2"/>
          <p:cNvSpPr/>
          <p:nvPr/>
        </p:nvSpPr>
        <p:spPr>
          <a:xfrm>
            <a:off x="6553080" y="6356520"/>
            <a:ext cx="2132640" cy="363960"/>
          </a:xfrm>
          <a:prstGeom prst="rect">
            <a:avLst/>
          </a:prstGeom>
          <a:noFill/>
          <a:ln>
            <a:noFill/>
          </a:ln>
        </p:spPr>
        <p:style>
          <a:lnRef idx="0"/>
          <a:fillRef idx="0"/>
          <a:effectRef idx="0"/>
          <a:fontRef idx="minor"/>
        </p:style>
      </p:sp>
      <p:pic>
        <p:nvPicPr>
          <p:cNvPr id="158" name="Content Placeholder 6" descr="Graphical user interface, table&#10;&#10;Description automatically generated"/>
          <p:cNvPicPr/>
          <p:nvPr/>
        </p:nvPicPr>
        <p:blipFill>
          <a:blip r:embed="rId1"/>
          <a:srcRect l="0" t="8425" r="0" b="0"/>
          <a:stretch/>
        </p:blipFill>
        <p:spPr>
          <a:xfrm>
            <a:off x="351720" y="1614960"/>
            <a:ext cx="8439480" cy="440388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Times New Roman"/>
                <a:ea typeface="DejaVu Sans"/>
              </a:rPr>
              <a:t>Schedule (Cont..)</a:t>
            </a:r>
            <a:endParaRPr b="0" lang="en-US" sz="4400" spc="-1" strike="noStrike">
              <a:latin typeface="Arial"/>
            </a:endParaRPr>
          </a:p>
        </p:txBody>
      </p:sp>
      <p:pic>
        <p:nvPicPr>
          <p:cNvPr id="160" name="Content Placeholder 5" descr="Chart, timeline&#10;&#10;Description automatically generated"/>
          <p:cNvPicPr/>
          <p:nvPr/>
        </p:nvPicPr>
        <p:blipFill>
          <a:blip r:embed="rId1"/>
          <a:stretch/>
        </p:blipFill>
        <p:spPr>
          <a:xfrm>
            <a:off x="457200" y="1828800"/>
            <a:ext cx="8228520" cy="4266000"/>
          </a:xfrm>
          <a:prstGeom prst="rect">
            <a:avLst/>
          </a:prstGeom>
          <a:ln>
            <a:noFill/>
          </a:ln>
        </p:spPr>
      </p:pic>
      <p:sp>
        <p:nvSpPr>
          <p:cNvPr id="161" name="CustomShape 2"/>
          <p:cNvSpPr/>
          <p:nvPr/>
        </p:nvSpPr>
        <p:spPr>
          <a:xfrm>
            <a:off x="6553080" y="6356520"/>
            <a:ext cx="2132640" cy="36396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Times New Roman"/>
                <a:ea typeface="DejaVu Sans"/>
              </a:rPr>
              <a:t>Tasks for 1st Iteration (or 30%)</a:t>
            </a:r>
            <a:endParaRPr b="0" lang="en-US" sz="4400" spc="-1" strike="noStrike">
              <a:latin typeface="Arial"/>
            </a:endParaRPr>
          </a:p>
        </p:txBody>
      </p:sp>
      <p:sp>
        <p:nvSpPr>
          <p:cNvPr id="163"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Autofit/>
          </a:bodyPr>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Documentation</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Mockups</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App Interface</a:t>
            </a:r>
            <a:endParaRPr b="0" lang="en-US" sz="3200" spc="-1" strike="noStrike">
              <a:latin typeface="Arial"/>
            </a:endParaRPr>
          </a:p>
        </p:txBody>
      </p:sp>
      <p:sp>
        <p:nvSpPr>
          <p:cNvPr id="164" name="CustomShape 3"/>
          <p:cNvSpPr/>
          <p:nvPr/>
        </p:nvSpPr>
        <p:spPr>
          <a:xfrm>
            <a:off x="6553080" y="6356520"/>
            <a:ext cx="2132640" cy="36396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000000"/>
                </a:solidFill>
                <a:latin typeface="Times New Roman"/>
                <a:ea typeface="DejaVu Sans"/>
              </a:rPr>
              <a:t>Conclusion</a:t>
            </a:r>
            <a:endParaRPr b="0" lang="en-US" sz="4400" spc="-1" strike="noStrike">
              <a:latin typeface="Arial"/>
            </a:endParaRPr>
          </a:p>
        </p:txBody>
      </p:sp>
      <p:sp>
        <p:nvSpPr>
          <p:cNvPr id="166"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Autofit/>
          </a:bodyPr>
          <a:p>
            <a:pPr marL="343080" indent="-342000">
              <a:lnSpc>
                <a:spcPct val="100000"/>
              </a:lnSpc>
              <a:spcBef>
                <a:spcPts val="641"/>
              </a:spcBef>
              <a:buClr>
                <a:srgbClr val="000000"/>
              </a:buClr>
              <a:buFont typeface="Arial"/>
              <a:buChar char="•"/>
            </a:pPr>
            <a:r>
              <a:rPr b="0" lang="en-US" sz="3200" spc="-1" strike="noStrike">
                <a:solidFill>
                  <a:srgbClr val="000000"/>
                </a:solidFill>
                <a:latin typeface="Times New Roman"/>
                <a:ea typeface="DejaVu Sans"/>
              </a:rPr>
              <a:t>Develop Cross platform Application to help visually impaired in recognizing in state of object. Testing methodology to a Android and IOS based service.</a:t>
            </a:r>
            <a:endParaRPr b="0" lang="en-US" sz="3200" spc="-1" strike="noStrike">
              <a:latin typeface="Arial"/>
            </a:endParaRPr>
          </a:p>
          <a:p>
            <a:pPr>
              <a:lnSpc>
                <a:spcPct val="100000"/>
              </a:lnSpc>
              <a:spcBef>
                <a:spcPts val="641"/>
              </a:spcBef>
            </a:pPr>
            <a:endParaRPr b="0" lang="en-US" sz="3200" spc="-1" strike="noStrike">
              <a:latin typeface="Arial"/>
            </a:endParaRPr>
          </a:p>
        </p:txBody>
      </p:sp>
      <p:sp>
        <p:nvSpPr>
          <p:cNvPr id="167" name="CustomShape 3"/>
          <p:cNvSpPr/>
          <p:nvPr/>
        </p:nvSpPr>
        <p:spPr>
          <a:xfrm>
            <a:off x="6553080" y="6356520"/>
            <a:ext cx="2132640" cy="36396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000000"/>
                </a:solidFill>
                <a:latin typeface="Times New Roman"/>
                <a:ea typeface="DejaVu Sans"/>
              </a:rPr>
              <a:t>Agenda of the Presentation</a:t>
            </a:r>
            <a:endParaRPr b="0" lang="en-US" sz="4400" spc="-1" strike="noStrike">
              <a:latin typeface="Arial"/>
            </a:endParaRPr>
          </a:p>
        </p:txBody>
      </p:sp>
      <p:sp>
        <p:nvSpPr>
          <p:cNvPr id="121"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rmAutofit fontScale="66000"/>
          </a:bodyPr>
          <a:p>
            <a:pPr marL="343080" indent="-342000">
              <a:lnSpc>
                <a:spcPct val="100000"/>
              </a:lnSpc>
              <a:spcBef>
                <a:spcPts val="641"/>
              </a:spcBef>
              <a:buClr>
                <a:srgbClr val="000000"/>
              </a:buClr>
              <a:buFont typeface="Arial"/>
              <a:buChar char="•"/>
            </a:pPr>
            <a:r>
              <a:rPr b="0" lang="en-US" sz="3200" spc="-1" strike="noStrike">
                <a:solidFill>
                  <a:srgbClr val="000000"/>
                </a:solidFill>
                <a:latin typeface="Times New Roman"/>
                <a:ea typeface="DejaVu Sans"/>
              </a:rPr>
              <a:t>Motivation</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Times New Roman"/>
                <a:ea typeface="DejaVu Sans"/>
              </a:rPr>
              <a:t>Brief Introduction</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Times New Roman"/>
                <a:ea typeface="DejaVu Sans"/>
              </a:rPr>
              <a:t>Scope </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Times New Roman"/>
                <a:ea typeface="DejaVu Sans"/>
              </a:rPr>
              <a:t>Functionalities</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Times New Roman"/>
                <a:ea typeface="DejaVu Sans"/>
              </a:rPr>
              <a:t>Tools and Technologies</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Times New Roman"/>
                <a:ea typeface="DejaVu Sans"/>
              </a:rPr>
              <a:t>Feasibility</a:t>
            </a:r>
            <a:endParaRPr b="0" lang="en-US" sz="3200" spc="-1" strike="noStrike">
              <a:latin typeface="Arial"/>
            </a:endParaRPr>
          </a:p>
          <a:p>
            <a:pPr>
              <a:lnSpc>
                <a:spcPct val="100000"/>
              </a:lnSpc>
              <a:spcBef>
                <a:spcPts val="641"/>
              </a:spcBef>
              <a:tabLst>
                <a:tab algn="l" pos="0"/>
              </a:tabLst>
            </a:pPr>
            <a:r>
              <a:rPr b="0" lang="en-US" sz="3200" spc="-1" strike="noStrike">
                <a:solidFill>
                  <a:srgbClr val="000000"/>
                </a:solidFill>
                <a:latin typeface="Times New Roman"/>
                <a:ea typeface="DejaVu Sans"/>
              </a:rPr>
              <a:t>        </a:t>
            </a:r>
            <a:r>
              <a:rPr b="0" lang="en-US" sz="3200" spc="-1" strike="noStrike">
                <a:solidFill>
                  <a:srgbClr val="000000"/>
                </a:solidFill>
                <a:latin typeface="Times New Roman"/>
                <a:ea typeface="DejaVu Sans"/>
              </a:rPr>
              <a:t>1.   Technical</a:t>
            </a:r>
            <a:endParaRPr b="0" lang="en-US" sz="3200" spc="-1" strike="noStrike">
              <a:latin typeface="Arial"/>
            </a:endParaRPr>
          </a:p>
          <a:p>
            <a:pPr>
              <a:lnSpc>
                <a:spcPct val="100000"/>
              </a:lnSpc>
              <a:spcBef>
                <a:spcPts val="641"/>
              </a:spcBef>
              <a:tabLst>
                <a:tab algn="l" pos="0"/>
              </a:tabLst>
            </a:pPr>
            <a:r>
              <a:rPr b="0" lang="en-US" sz="3200" spc="-1" strike="noStrike">
                <a:solidFill>
                  <a:srgbClr val="000000"/>
                </a:solidFill>
                <a:latin typeface="Times New Roman"/>
                <a:ea typeface="DejaVu Sans"/>
              </a:rPr>
              <a:t>        </a:t>
            </a:r>
            <a:r>
              <a:rPr b="0" lang="en-US" sz="3200" spc="-1" strike="noStrike">
                <a:solidFill>
                  <a:srgbClr val="000000"/>
                </a:solidFill>
                <a:latin typeface="Times New Roman"/>
                <a:ea typeface="DejaVu Sans"/>
              </a:rPr>
              <a:t>2.  Resource</a:t>
            </a:r>
            <a:endParaRPr b="0" lang="en-US" sz="3200" spc="-1" strike="noStrike">
              <a:latin typeface="Arial"/>
            </a:endParaRPr>
          </a:p>
          <a:p>
            <a:pPr>
              <a:lnSpc>
                <a:spcPct val="100000"/>
              </a:lnSpc>
              <a:spcBef>
                <a:spcPts val="641"/>
              </a:spcBef>
              <a:tabLst>
                <a:tab algn="l" pos="0"/>
              </a:tabLst>
            </a:pPr>
            <a:r>
              <a:rPr b="0" lang="en-US" sz="3200" spc="-1" strike="noStrike">
                <a:solidFill>
                  <a:srgbClr val="000000"/>
                </a:solidFill>
                <a:latin typeface="Times New Roman"/>
                <a:ea typeface="DejaVu Sans"/>
              </a:rPr>
              <a:t>        </a:t>
            </a:r>
            <a:r>
              <a:rPr b="0" lang="en-US" sz="3200" spc="-1" strike="noStrike">
                <a:solidFill>
                  <a:srgbClr val="000000"/>
                </a:solidFill>
                <a:latin typeface="Times New Roman"/>
                <a:ea typeface="DejaVu Sans"/>
              </a:rPr>
              <a:t>3.  Financial</a:t>
            </a:r>
            <a:endParaRPr b="0" lang="en-US" sz="3200" spc="-1" strike="noStrike">
              <a:latin typeface="Arial"/>
            </a:endParaRPr>
          </a:p>
          <a:p>
            <a:pPr>
              <a:lnSpc>
                <a:spcPct val="100000"/>
              </a:lnSpc>
              <a:spcBef>
                <a:spcPts val="641"/>
              </a:spcBef>
              <a:tabLst>
                <a:tab algn="l" pos="0"/>
              </a:tabLst>
            </a:pPr>
            <a:r>
              <a:rPr b="0" lang="en-US" sz="3200" spc="-1" strike="noStrike">
                <a:solidFill>
                  <a:srgbClr val="000000"/>
                </a:solidFill>
                <a:latin typeface="Times New Roman"/>
                <a:ea typeface="DejaVu Sans"/>
              </a:rPr>
              <a:t>        </a:t>
            </a:r>
            <a:r>
              <a:rPr b="0" lang="en-US" sz="3200" spc="-1" strike="noStrike">
                <a:solidFill>
                  <a:srgbClr val="000000"/>
                </a:solidFill>
                <a:latin typeface="Times New Roman"/>
                <a:ea typeface="DejaVu Sans"/>
              </a:rPr>
              <a:t>4.  Operational</a:t>
            </a:r>
            <a:endParaRPr b="0" lang="en-US" sz="3200" spc="-1" strike="noStrike">
              <a:latin typeface="Arial"/>
            </a:endParaRPr>
          </a:p>
          <a:p>
            <a:pPr marL="343080" indent="-342000">
              <a:lnSpc>
                <a:spcPct val="100000"/>
              </a:lnSpc>
              <a:spcBef>
                <a:spcPts val="641"/>
              </a:spcBef>
              <a:buClr>
                <a:srgbClr val="000000"/>
              </a:buClr>
              <a:buFont typeface="Arial"/>
              <a:buChar char="•"/>
              <a:tabLst>
                <a:tab algn="l" pos="0"/>
              </a:tabLst>
            </a:pPr>
            <a:r>
              <a:rPr b="0" lang="en-US" sz="3200" spc="-1" strike="noStrike">
                <a:solidFill>
                  <a:srgbClr val="000000"/>
                </a:solidFill>
                <a:latin typeface="Times New Roman"/>
                <a:ea typeface="DejaVu Sans"/>
              </a:rPr>
              <a:t>Conclusion</a:t>
            </a:r>
            <a:endParaRPr b="0" lang="en-US" sz="3200" spc="-1" strike="noStrike">
              <a:latin typeface="Arial"/>
            </a:endParaRPr>
          </a:p>
          <a:p>
            <a:pPr>
              <a:lnSpc>
                <a:spcPct val="100000"/>
              </a:lnSpc>
              <a:spcBef>
                <a:spcPts val="641"/>
              </a:spcBef>
              <a:tabLst>
                <a:tab algn="l" pos="0"/>
              </a:tabLst>
            </a:pPr>
            <a:endParaRPr b="0" lang="en-US" sz="3200" spc="-1" strike="noStrike">
              <a:latin typeface="Arial"/>
            </a:endParaRPr>
          </a:p>
        </p:txBody>
      </p:sp>
      <p:sp>
        <p:nvSpPr>
          <p:cNvPr id="122" name="CustomShape 3"/>
          <p:cNvSpPr/>
          <p:nvPr/>
        </p:nvSpPr>
        <p:spPr>
          <a:xfrm>
            <a:off x="6553080" y="6356520"/>
            <a:ext cx="2132640" cy="36396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000000"/>
                </a:solidFill>
                <a:latin typeface="Times New Roman"/>
                <a:ea typeface="DejaVu Sans"/>
              </a:rPr>
              <a:t>Motivation</a:t>
            </a:r>
            <a:endParaRPr b="0" lang="en-US" sz="4400" spc="-1" strike="noStrike">
              <a:latin typeface="Arial"/>
            </a:endParaRPr>
          </a:p>
        </p:txBody>
      </p:sp>
      <p:sp>
        <p:nvSpPr>
          <p:cNvPr id="124" name="CustomShape 2"/>
          <p:cNvSpPr/>
          <p:nvPr/>
        </p:nvSpPr>
        <p:spPr>
          <a:xfrm>
            <a:off x="457200" y="1600200"/>
            <a:ext cx="8462880" cy="4525200"/>
          </a:xfrm>
          <a:prstGeom prst="rect">
            <a:avLst/>
          </a:prstGeom>
          <a:noFill/>
          <a:ln>
            <a:noFill/>
          </a:ln>
        </p:spPr>
        <p:style>
          <a:lnRef idx="0"/>
          <a:fillRef idx="0"/>
          <a:effectRef idx="0"/>
          <a:fontRef idx="minor"/>
        </p:style>
        <p:txBody>
          <a:bodyPr lIns="90000" rIns="90000" tIns="45000" bIns="45000">
            <a:normAutofit fontScale="77000"/>
          </a:bodyPr>
          <a:p>
            <a:pPr marL="343080" indent="-342000">
              <a:lnSpc>
                <a:spcPct val="100000"/>
              </a:lnSpc>
              <a:spcBef>
                <a:spcPts val="641"/>
              </a:spcBef>
              <a:buClr>
                <a:srgbClr val="000000"/>
              </a:buClr>
              <a:buFont typeface="Arial"/>
              <a:buChar char="•"/>
            </a:pPr>
            <a:r>
              <a:rPr b="0" lang="en-US" sz="3200" spc="-1" strike="noStrike">
                <a:solidFill>
                  <a:srgbClr val="000000"/>
                </a:solidFill>
                <a:latin typeface="Times New Roman"/>
                <a:ea typeface="DejaVu Sans"/>
              </a:rPr>
              <a:t>In 2017 estimated more than 2.21 million [1] people in Pakistan are blind or has Sever Visual Impairment</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Times New Roman"/>
                <a:ea typeface="DejaVu Sans"/>
              </a:rPr>
              <a:t>They rely on people to help them navigate in the their surroundings</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Times New Roman"/>
                <a:ea typeface="DejaVu Sans"/>
              </a:rPr>
              <a:t>The traditional tools and techniques are not very useful since it takes a person to be available form them.</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Times New Roman"/>
                <a:ea typeface="DejaVu Sans"/>
              </a:rPr>
              <a:t>However, with the help of Urdu Voice Captioning Application they can do their daily tasks. </a:t>
            </a:r>
            <a:endParaRPr b="0" lang="en-US" sz="3200" spc="-1" strike="noStrike">
              <a:latin typeface="Arial"/>
            </a:endParaRPr>
          </a:p>
        </p:txBody>
      </p:sp>
      <p:sp>
        <p:nvSpPr>
          <p:cNvPr id="125" name="CustomShape 3"/>
          <p:cNvSpPr/>
          <p:nvPr/>
        </p:nvSpPr>
        <p:spPr>
          <a:xfrm>
            <a:off x="6553080" y="6356520"/>
            <a:ext cx="2132640" cy="36396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000000"/>
                </a:solidFill>
                <a:latin typeface="Times New Roman"/>
                <a:ea typeface="DejaVu Sans"/>
              </a:rPr>
              <a:t>Brief Introduction</a:t>
            </a:r>
            <a:endParaRPr b="0" lang="en-US" sz="4400" spc="-1" strike="noStrike">
              <a:latin typeface="Arial"/>
            </a:endParaRPr>
          </a:p>
        </p:txBody>
      </p:sp>
      <p:sp>
        <p:nvSpPr>
          <p:cNvPr id="127" name="CustomShape 2"/>
          <p:cNvSpPr/>
          <p:nvPr/>
        </p:nvSpPr>
        <p:spPr>
          <a:xfrm>
            <a:off x="457200" y="1752480"/>
            <a:ext cx="8228520" cy="452484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641"/>
              </a:spcBef>
              <a:buClr>
                <a:srgbClr val="000000"/>
              </a:buClr>
              <a:buFont typeface="Arial"/>
              <a:buChar char="•"/>
            </a:pPr>
            <a:r>
              <a:rPr b="0" lang="en-US" sz="3200" spc="-1" strike="noStrike">
                <a:solidFill>
                  <a:srgbClr val="000000"/>
                </a:solidFill>
                <a:latin typeface="Times New Roman"/>
                <a:ea typeface="DejaVu Sans"/>
              </a:rPr>
              <a:t>In Pakistan, people with visual impairment face many hurdles in performing day to day to task. They must have to estimate the state of the object. The project aims to manually develop Cross Platform application that can help blind people perform daily task.</a:t>
            </a:r>
            <a:endParaRPr b="0" lang="en-US" sz="3200" spc="-1" strike="noStrike">
              <a:latin typeface="Arial"/>
            </a:endParaRPr>
          </a:p>
        </p:txBody>
      </p:sp>
      <p:sp>
        <p:nvSpPr>
          <p:cNvPr id="128" name="CustomShape 3"/>
          <p:cNvSpPr/>
          <p:nvPr/>
        </p:nvSpPr>
        <p:spPr>
          <a:xfrm>
            <a:off x="6553080" y="6356520"/>
            <a:ext cx="2132640" cy="36396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000000"/>
                </a:solidFill>
                <a:latin typeface="Calibri"/>
                <a:ea typeface="DejaVu Sans"/>
              </a:rPr>
              <a:t>Brief Introduction (cont.)</a:t>
            </a:r>
            <a:endParaRPr b="0" lang="en-US" sz="4400" spc="-1" strike="noStrike">
              <a:latin typeface="Arial"/>
            </a:endParaRPr>
          </a:p>
        </p:txBody>
      </p:sp>
      <p:sp>
        <p:nvSpPr>
          <p:cNvPr id="130" name="CustomShape 2"/>
          <p:cNvSpPr/>
          <p:nvPr/>
        </p:nvSpPr>
        <p:spPr>
          <a:xfrm>
            <a:off x="6553080" y="6356520"/>
            <a:ext cx="2132640" cy="363960"/>
          </a:xfrm>
          <a:prstGeom prst="rect">
            <a:avLst/>
          </a:prstGeom>
          <a:noFill/>
          <a:ln>
            <a:noFill/>
          </a:ln>
        </p:spPr>
        <p:style>
          <a:lnRef idx="0"/>
          <a:fillRef idx="0"/>
          <a:effectRef idx="0"/>
          <a:fontRef idx="minor"/>
        </p:style>
      </p:sp>
      <p:sp>
        <p:nvSpPr>
          <p:cNvPr id="131" name="CustomShape 3"/>
          <p:cNvSpPr/>
          <p:nvPr/>
        </p:nvSpPr>
        <p:spPr>
          <a:xfrm>
            <a:off x="336600" y="1564200"/>
            <a:ext cx="7923600" cy="39898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3200" spc="-1" strike="noStrike">
                <a:solidFill>
                  <a:srgbClr val="000000"/>
                </a:solidFill>
                <a:latin typeface="Times New Roman"/>
                <a:ea typeface="DejaVu Sans"/>
              </a:rPr>
              <a:t>Our system is implemented in python and Cross-platform app. Detection system is implemented in python using libraries such as Keras and TensorFlow.  The Detection and classifier we are using to detect the state of the object from the picture is VGG-16. Cross-platform will provide interface to user to interact with the System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000000"/>
                </a:solidFill>
                <a:latin typeface="Calibri"/>
                <a:ea typeface="DejaVu Sans"/>
              </a:rPr>
              <a:t>Connecti</a:t>
            </a:r>
            <a:r>
              <a:rPr b="0" lang="en-US" sz="4400" spc="-1" strike="noStrike">
                <a:solidFill>
                  <a:srgbClr val="000000"/>
                </a:solidFill>
                <a:latin typeface="Calibri"/>
                <a:ea typeface="DejaVu Sans"/>
              </a:rPr>
              <a:t>vity</a:t>
            </a:r>
            <a:endParaRPr b="0" lang="en-US" sz="4400" spc="-1" strike="noStrike">
              <a:latin typeface="Arial"/>
            </a:endParaRPr>
          </a:p>
        </p:txBody>
      </p:sp>
      <p:sp>
        <p:nvSpPr>
          <p:cNvPr id="133" name="CustomShape 2"/>
          <p:cNvSpPr/>
          <p:nvPr/>
        </p:nvSpPr>
        <p:spPr>
          <a:xfrm>
            <a:off x="6553080" y="6356520"/>
            <a:ext cx="2132640" cy="363960"/>
          </a:xfrm>
          <a:prstGeom prst="rect">
            <a:avLst/>
          </a:prstGeom>
          <a:noFill/>
          <a:ln>
            <a:noFill/>
          </a:ln>
        </p:spPr>
        <p:style>
          <a:lnRef idx="0"/>
          <a:fillRef idx="0"/>
          <a:effectRef idx="0"/>
          <a:fontRef idx="minor"/>
        </p:style>
      </p:sp>
      <p:sp>
        <p:nvSpPr>
          <p:cNvPr id="134" name="CustomShape 3"/>
          <p:cNvSpPr/>
          <p:nvPr/>
        </p:nvSpPr>
        <p:spPr>
          <a:xfrm>
            <a:off x="336600" y="1564200"/>
            <a:ext cx="7923600" cy="1551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3200" spc="-1" strike="noStrike">
                <a:solidFill>
                  <a:srgbClr val="000000"/>
                </a:solidFill>
                <a:latin typeface="Times New Roman"/>
                <a:ea typeface="DejaVu Sans"/>
              </a:rPr>
              <a:t>Our Cross </a:t>
            </a:r>
            <a:r>
              <a:rPr b="0" lang="en-US" sz="3200" spc="-1" strike="noStrike">
                <a:solidFill>
                  <a:srgbClr val="000000"/>
                </a:solidFill>
                <a:latin typeface="Times New Roman"/>
                <a:ea typeface="DejaVu Sans"/>
              </a:rPr>
              <a:t>platform </a:t>
            </a:r>
            <a:r>
              <a:rPr b="0" lang="en-US" sz="3200" spc="-1" strike="noStrike">
                <a:solidFill>
                  <a:srgbClr val="000000"/>
                </a:solidFill>
                <a:latin typeface="Times New Roman"/>
                <a:ea typeface="DejaVu Sans"/>
              </a:rPr>
              <a:t>application </a:t>
            </a:r>
            <a:r>
              <a:rPr b="0" lang="en-US" sz="3200" spc="-1" strike="noStrike">
                <a:solidFill>
                  <a:srgbClr val="000000"/>
                </a:solidFill>
                <a:latin typeface="Times New Roman"/>
                <a:ea typeface="DejaVu Sans"/>
              </a:rPr>
              <a:t>will use tflite </a:t>
            </a:r>
            <a:r>
              <a:rPr b="0" lang="en-US" sz="3200" spc="-1" strike="noStrike">
                <a:solidFill>
                  <a:srgbClr val="000000"/>
                </a:solidFill>
                <a:latin typeface="Times New Roman"/>
                <a:ea typeface="DejaVu Sans"/>
              </a:rPr>
              <a:t>library to </a:t>
            </a:r>
            <a:r>
              <a:rPr b="0" lang="en-US" sz="3200" spc="-1" strike="noStrike">
                <a:solidFill>
                  <a:srgbClr val="000000"/>
                </a:solidFill>
                <a:latin typeface="Times New Roman"/>
                <a:ea typeface="DejaVu Sans"/>
              </a:rPr>
              <a:t>established the </a:t>
            </a:r>
            <a:r>
              <a:rPr b="0" lang="en-US" sz="3200" spc="-1" strike="noStrike">
                <a:solidFill>
                  <a:srgbClr val="000000"/>
                </a:solidFill>
                <a:latin typeface="Times New Roman"/>
                <a:ea typeface="DejaVu Sans"/>
              </a:rPr>
              <a:t>connectivity </a:t>
            </a:r>
            <a:r>
              <a:rPr b="0" lang="en-US" sz="3200" spc="-1" strike="noStrike">
                <a:solidFill>
                  <a:srgbClr val="000000"/>
                </a:solidFill>
                <a:latin typeface="Times New Roman"/>
                <a:ea typeface="DejaVu Sans"/>
              </a:rPr>
              <a:t>between the </a:t>
            </a:r>
            <a:r>
              <a:rPr b="0" lang="en-US" sz="3200" spc="-1" strike="noStrike">
                <a:solidFill>
                  <a:srgbClr val="000000"/>
                </a:solidFill>
                <a:latin typeface="Times New Roman"/>
                <a:ea typeface="DejaVu Sans"/>
              </a:rPr>
              <a:t>model and app.</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000000"/>
                </a:solidFill>
                <a:latin typeface="Times New Roman"/>
                <a:ea typeface="DejaVu Sans"/>
              </a:rPr>
              <a:t>Scope</a:t>
            </a:r>
            <a:endParaRPr b="0" lang="en-US" sz="4400" spc="-1" strike="noStrike">
              <a:latin typeface="Arial"/>
            </a:endParaRPr>
          </a:p>
        </p:txBody>
      </p:sp>
      <p:sp>
        <p:nvSpPr>
          <p:cNvPr id="136"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641"/>
              </a:spcBef>
              <a:buClr>
                <a:srgbClr val="000000"/>
              </a:buClr>
              <a:buFont typeface="Arial"/>
              <a:buChar char="•"/>
            </a:pPr>
            <a:r>
              <a:rPr b="0" lang="en-US" sz="3200" spc="-1" strike="noStrike">
                <a:solidFill>
                  <a:srgbClr val="000000"/>
                </a:solidFill>
                <a:latin typeface="Times New Roman"/>
                <a:ea typeface="DejaVu Sans"/>
              </a:rPr>
              <a:t>Cross-platform Based Application</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Times New Roman"/>
                <a:ea typeface="DejaVu Sans"/>
              </a:rPr>
              <a:t>This detection system scope is limited . Any source like cameras takes random pictures of objects and send to the model for checking result after processing the model it gives result.</a:t>
            </a:r>
            <a:endParaRPr b="0" lang="en-US" sz="3200" spc="-1" strike="noStrike">
              <a:latin typeface="Arial"/>
            </a:endParaRPr>
          </a:p>
          <a:p>
            <a:pPr>
              <a:lnSpc>
                <a:spcPct val="100000"/>
              </a:lnSpc>
              <a:spcBef>
                <a:spcPts val="641"/>
              </a:spcBef>
              <a:tabLst>
                <a:tab algn="l" pos="0"/>
              </a:tabLst>
            </a:pPr>
            <a:endParaRPr b="0" lang="en-US" sz="3200" spc="-1" strike="noStrike">
              <a:latin typeface="Arial"/>
            </a:endParaRPr>
          </a:p>
        </p:txBody>
      </p:sp>
      <p:sp>
        <p:nvSpPr>
          <p:cNvPr id="137" name="CustomShape 3"/>
          <p:cNvSpPr/>
          <p:nvPr/>
        </p:nvSpPr>
        <p:spPr>
          <a:xfrm>
            <a:off x="6553080" y="6356520"/>
            <a:ext cx="2132640" cy="36396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000000"/>
                </a:solidFill>
                <a:latin typeface="Times New Roman"/>
                <a:ea typeface="DejaVu Sans"/>
              </a:rPr>
              <a:t>Functionalities </a:t>
            </a:r>
            <a:endParaRPr b="0" lang="en-US" sz="4400" spc="-1" strike="noStrike">
              <a:latin typeface="Arial"/>
            </a:endParaRPr>
          </a:p>
        </p:txBody>
      </p:sp>
      <p:sp>
        <p:nvSpPr>
          <p:cNvPr id="139"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641"/>
              </a:spcBef>
              <a:buClr>
                <a:srgbClr val="000000"/>
              </a:buClr>
              <a:buFont typeface="Arial"/>
              <a:buChar char="•"/>
            </a:pPr>
            <a:r>
              <a:rPr b="0" lang="en-US" sz="3200" spc="-1" strike="noStrike">
                <a:solidFill>
                  <a:srgbClr val="000000"/>
                </a:solidFill>
                <a:latin typeface="Times New Roman"/>
                <a:ea typeface="DejaVu Sans"/>
              </a:rPr>
              <a:t>Signup</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Times New Roman"/>
                <a:ea typeface="DejaVu Sans"/>
              </a:rPr>
              <a:t>Login</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Times New Roman"/>
                <a:ea typeface="DejaVu Sans"/>
              </a:rPr>
              <a:t>Capture Image</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Times New Roman"/>
                <a:ea typeface="DejaVu Sans"/>
              </a:rPr>
              <a:t>Generate Urdu Captions </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Times New Roman"/>
                <a:ea typeface="DejaVu Sans"/>
              </a:rPr>
              <a:t>Caption to speech</a:t>
            </a:r>
            <a:endParaRPr b="0" lang="en-US" sz="3200" spc="-1" strike="noStrike">
              <a:latin typeface="Arial"/>
            </a:endParaRPr>
          </a:p>
          <a:p>
            <a:pPr>
              <a:lnSpc>
                <a:spcPct val="100000"/>
              </a:lnSpc>
              <a:spcBef>
                <a:spcPts val="641"/>
              </a:spcBef>
            </a:pPr>
            <a:endParaRPr b="0" lang="en-US" sz="3200" spc="-1" strike="noStrike">
              <a:latin typeface="Arial"/>
            </a:endParaRPr>
          </a:p>
          <a:p>
            <a:pPr>
              <a:lnSpc>
                <a:spcPct val="100000"/>
              </a:lnSpc>
              <a:spcBef>
                <a:spcPts val="641"/>
              </a:spcBef>
              <a:tabLst>
                <a:tab algn="l" pos="0"/>
              </a:tabLst>
            </a:pPr>
            <a:endParaRPr b="0" lang="en-US" sz="3200" spc="-1" strike="noStrike">
              <a:latin typeface="Arial"/>
            </a:endParaRPr>
          </a:p>
        </p:txBody>
      </p:sp>
      <p:sp>
        <p:nvSpPr>
          <p:cNvPr id="140" name="CustomShape 3"/>
          <p:cNvSpPr/>
          <p:nvPr/>
        </p:nvSpPr>
        <p:spPr>
          <a:xfrm>
            <a:off x="6553080" y="6356520"/>
            <a:ext cx="2132640" cy="36396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4400" spc="-1" strike="noStrike">
                <a:solidFill>
                  <a:srgbClr val="000000"/>
                </a:solidFill>
                <a:latin typeface="Times New Roman"/>
                <a:ea typeface="DejaVu Sans"/>
              </a:rPr>
              <a:t>Proposed Tools/Platform</a:t>
            </a:r>
            <a:endParaRPr b="0" lang="en-US" sz="4400" spc="-1" strike="noStrike">
              <a:latin typeface="Arial"/>
            </a:endParaRPr>
          </a:p>
        </p:txBody>
      </p:sp>
      <p:graphicFrame>
        <p:nvGraphicFramePr>
          <p:cNvPr id="142" name="Table 2"/>
          <p:cNvGraphicFramePr/>
          <p:nvPr/>
        </p:nvGraphicFramePr>
        <p:xfrm>
          <a:off x="457200" y="1752480"/>
          <a:ext cx="8229240" cy="4009680"/>
        </p:xfrm>
        <a:graphic>
          <a:graphicData uri="http://schemas.openxmlformats.org/drawingml/2006/table">
            <a:tbl>
              <a:tblPr/>
              <a:tblGrid>
                <a:gridCol w="2743200"/>
                <a:gridCol w="2743200"/>
                <a:gridCol w="2743200"/>
              </a:tblGrid>
              <a:tr h="357120">
                <a:tc>
                  <a:txBody>
                    <a:bodyPr>
                      <a:noAutofit/>
                    </a:bodyPr>
                    <a:p>
                      <a:pPr algn="ctr">
                        <a:lnSpc>
                          <a:spcPct val="100000"/>
                        </a:lnSpc>
                      </a:pPr>
                      <a:r>
                        <a:rPr b="1" lang="en-US" sz="1800" spc="-1" strike="noStrike">
                          <a:solidFill>
                            <a:srgbClr val="ffffff"/>
                          </a:solidFill>
                          <a:latin typeface="Calibri"/>
                        </a:rPr>
                        <a:t>Tools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oAutofit/>
                    </a:bodyPr>
                    <a:p>
                      <a:pPr algn="ctr">
                        <a:lnSpc>
                          <a:spcPct val="100000"/>
                        </a:lnSpc>
                      </a:pPr>
                      <a:r>
                        <a:rPr b="1" lang="en-US" sz="1800" spc="-1" strike="noStrike">
                          <a:solidFill>
                            <a:srgbClr val="ffffff"/>
                          </a:solidFill>
                          <a:latin typeface="Calibri"/>
                        </a:rPr>
                        <a:t>Version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oAutofit/>
                    </a:bodyPr>
                    <a:p>
                      <a:pPr algn="ctr">
                        <a:lnSpc>
                          <a:spcPct val="100000"/>
                        </a:lnSpc>
                      </a:pPr>
                      <a:r>
                        <a:rPr b="1" lang="en-US" sz="1800" spc="-1" strike="noStrike">
                          <a:solidFill>
                            <a:srgbClr val="ffffff"/>
                          </a:solidFill>
                          <a:latin typeface="Calibri"/>
                        </a:rPr>
                        <a:t>Rationale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622440">
                <a:tc>
                  <a:txBody>
                    <a:bodyPr>
                      <a:noAutofit/>
                    </a:bodyPr>
                    <a:p>
                      <a:pPr>
                        <a:lnSpc>
                          <a:spcPct val="100000"/>
                        </a:lnSpc>
                      </a:pPr>
                      <a:r>
                        <a:rPr b="0" lang="en-US" sz="1800" spc="-1" strike="noStrike">
                          <a:solidFill>
                            <a:srgbClr val="000000"/>
                          </a:solidFill>
                          <a:latin typeface="Calibri"/>
                        </a:rPr>
                        <a:t>Android Studio/ Vs code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gn="ctr">
                        <a:lnSpc>
                          <a:spcPct val="100000"/>
                        </a:lnSpc>
                      </a:pPr>
                      <a:r>
                        <a:rPr b="0" lang="en-US" sz="1800" spc="-1" strike="noStrike">
                          <a:solidFill>
                            <a:srgbClr val="000000"/>
                          </a:solidFill>
                          <a:latin typeface="Calibri"/>
                        </a:rPr>
                        <a:t>4.1/1.50.1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gn="ctr">
                        <a:lnSpc>
                          <a:spcPct val="100000"/>
                        </a:lnSpc>
                      </a:pPr>
                      <a:r>
                        <a:rPr b="0" lang="en-US" sz="1800" spc="-1" strike="noStrike">
                          <a:solidFill>
                            <a:srgbClr val="000000"/>
                          </a:solidFill>
                          <a:latin typeface="Calibri"/>
                        </a:rPr>
                        <a:t>IDE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57120">
                <a:tc>
                  <a:txBody>
                    <a:bodyPr>
                      <a:noAutofit/>
                    </a:bodyPr>
                    <a:p>
                      <a:pPr>
                        <a:lnSpc>
                          <a:spcPct val="100000"/>
                        </a:lnSpc>
                      </a:pPr>
                      <a:r>
                        <a:rPr b="0" lang="en-US" sz="1800" spc="-1" strike="noStrike">
                          <a:solidFill>
                            <a:srgbClr val="000000"/>
                          </a:solidFill>
                          <a:latin typeface="Calibri"/>
                        </a:rPr>
                        <a:t>Firebase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gn="ctr">
                        <a:lnSpc>
                          <a:spcPct val="100000"/>
                        </a:lnSpc>
                      </a:pPr>
                      <a:r>
                        <a:rPr b="0" lang="en-US" sz="1800" spc="-1" strike="noStrike">
                          <a:solidFill>
                            <a:srgbClr val="000000"/>
                          </a:solidFill>
                          <a:latin typeface="Calibri"/>
                        </a:rPr>
                        <a:t>Latest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gn="ctr">
                        <a:lnSpc>
                          <a:spcPct val="100000"/>
                        </a:lnSpc>
                      </a:pPr>
                      <a:r>
                        <a:rPr b="0" lang="en-US" sz="1800" spc="-1" strike="noStrike">
                          <a:solidFill>
                            <a:srgbClr val="000000"/>
                          </a:solidFill>
                          <a:latin typeface="Calibri"/>
                        </a:rPr>
                        <a:t>Database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57120">
                <a:tc>
                  <a:txBody>
                    <a:bodyPr>
                      <a:noAutofit/>
                    </a:bodyPr>
                    <a:p>
                      <a:pPr>
                        <a:lnSpc>
                          <a:spcPct val="100000"/>
                        </a:lnSpc>
                      </a:pPr>
                      <a:r>
                        <a:rPr b="0" lang="en-US" sz="1800" spc="-1" strike="noStrike">
                          <a:solidFill>
                            <a:srgbClr val="000000"/>
                          </a:solidFill>
                          <a:latin typeface="Calibri"/>
                        </a:rPr>
                        <a:t>MS Power Point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gn="ctr">
                        <a:lnSpc>
                          <a:spcPct val="100000"/>
                        </a:lnSpc>
                      </a:pPr>
                      <a:r>
                        <a:rPr b="0" lang="en-US" sz="1800" spc="-1" strike="noStrike">
                          <a:solidFill>
                            <a:srgbClr val="000000"/>
                          </a:solidFill>
                          <a:latin typeface="Calibri"/>
                        </a:rPr>
                        <a:t>Microsoft 360 pro plus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gn="ctr">
                        <a:lnSpc>
                          <a:spcPct val="100000"/>
                        </a:lnSpc>
                      </a:pPr>
                      <a:r>
                        <a:rPr b="0" lang="en-US" sz="1800" spc="-1" strike="noStrike">
                          <a:solidFill>
                            <a:srgbClr val="000000"/>
                          </a:solidFill>
                          <a:latin typeface="Calibri"/>
                        </a:rPr>
                        <a:t>Presentation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57120">
                <a:tc>
                  <a:txBody>
                    <a:bodyPr>
                      <a:noAutofit/>
                    </a:bodyPr>
                    <a:p>
                      <a:pPr>
                        <a:lnSpc>
                          <a:spcPct val="100000"/>
                        </a:lnSpc>
                      </a:pPr>
                      <a:r>
                        <a:rPr b="0" lang="en-US" sz="1800" spc="-1" strike="noStrike">
                          <a:solidFill>
                            <a:srgbClr val="000000"/>
                          </a:solidFill>
                          <a:latin typeface="Calibri"/>
                        </a:rPr>
                        <a:t>Adobe XD</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gn="ctr">
                        <a:lnSpc>
                          <a:spcPct val="100000"/>
                        </a:lnSpc>
                      </a:pPr>
                      <a:r>
                        <a:rPr b="0" lang="en-US" sz="1800" spc="-1" strike="noStrike">
                          <a:solidFill>
                            <a:srgbClr val="000000"/>
                          </a:solidFill>
                          <a:latin typeface="Calibri"/>
                        </a:rPr>
                        <a:t>32.0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gn="ctr">
                        <a:lnSpc>
                          <a:spcPct val="100000"/>
                        </a:lnSpc>
                      </a:pPr>
                      <a:r>
                        <a:rPr b="0" lang="en-US" sz="1800" spc="-1" strike="noStrike">
                          <a:solidFill>
                            <a:srgbClr val="000000"/>
                          </a:solidFill>
                          <a:latin typeface="Calibri"/>
                        </a:rPr>
                        <a:t>Designing Mockups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57120">
                <a:tc>
                  <a:txBody>
                    <a:bodyPr>
                      <a:noAutofit/>
                    </a:bodyPr>
                    <a:p>
                      <a:pPr>
                        <a:lnSpc>
                          <a:spcPct val="100000"/>
                        </a:lnSpc>
                      </a:pPr>
                      <a:r>
                        <a:rPr b="0" lang="en-US" sz="1800" spc="-1" strike="noStrike">
                          <a:solidFill>
                            <a:srgbClr val="000000"/>
                          </a:solidFill>
                          <a:latin typeface="Calibri"/>
                        </a:rPr>
                        <a:t>MS Word</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gn="ctr">
                        <a:lnSpc>
                          <a:spcPct val="100000"/>
                        </a:lnSpc>
                      </a:pPr>
                      <a:r>
                        <a:rPr b="0" lang="en-US" sz="1800" spc="-1" strike="noStrike">
                          <a:solidFill>
                            <a:srgbClr val="000000"/>
                          </a:solidFill>
                          <a:latin typeface="Calibri"/>
                        </a:rPr>
                        <a:t>Microsoft 360 pro plus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gn="ctr">
                        <a:lnSpc>
                          <a:spcPct val="100000"/>
                        </a:lnSpc>
                      </a:pPr>
                      <a:r>
                        <a:rPr b="0" lang="en-US" sz="1800" spc="-1" strike="noStrike">
                          <a:solidFill>
                            <a:srgbClr val="000000"/>
                          </a:solidFill>
                          <a:latin typeface="Calibri"/>
                        </a:rPr>
                        <a:t>Documentation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622440">
                <a:tc>
                  <a:txBody>
                    <a:bodyPr>
                      <a:noAutofit/>
                    </a:bodyPr>
                    <a:p>
                      <a:pPr>
                        <a:lnSpc>
                          <a:spcPct val="100000"/>
                        </a:lnSpc>
                      </a:pPr>
                      <a:r>
                        <a:rPr b="0" lang="en-US" sz="1800" spc="-1" strike="noStrike">
                          <a:solidFill>
                            <a:srgbClr val="000000"/>
                          </a:solidFill>
                          <a:latin typeface="Calibri"/>
                        </a:rPr>
                        <a:t>MS Excel</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gn="ctr">
                        <a:lnSpc>
                          <a:spcPct val="100000"/>
                        </a:lnSpc>
                      </a:pPr>
                      <a:r>
                        <a:rPr b="0" lang="en-US" sz="1800" spc="-1" strike="noStrike">
                          <a:solidFill>
                            <a:srgbClr val="000000"/>
                          </a:solidFill>
                          <a:latin typeface="Calibri"/>
                        </a:rPr>
                        <a:t>Microsoft 360 pro plus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gn="ctr">
                        <a:lnSpc>
                          <a:spcPct val="100000"/>
                        </a:lnSpc>
                      </a:pPr>
                      <a:r>
                        <a:rPr b="0" lang="en-US" sz="1800" spc="-1" strike="noStrike">
                          <a:solidFill>
                            <a:srgbClr val="000000"/>
                          </a:solidFill>
                          <a:latin typeface="Calibri"/>
                        </a:rPr>
                        <a:t>Project Management, Gantt chart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622440">
                <a:tc>
                  <a:txBody>
                    <a:bodyPr>
                      <a:noAutofit/>
                    </a:bodyPr>
                    <a:p>
                      <a:pPr>
                        <a:lnSpc>
                          <a:spcPct val="100000"/>
                        </a:lnSpc>
                      </a:pPr>
                      <a:r>
                        <a:rPr b="0" lang="en-US" sz="1800" spc="-1" strike="noStrike">
                          <a:solidFill>
                            <a:srgbClr val="000000"/>
                          </a:solidFill>
                          <a:latin typeface="Calibri"/>
                        </a:rPr>
                        <a:t>Python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gn="ctr">
                        <a:lnSpc>
                          <a:spcPct val="100000"/>
                        </a:lnSpc>
                      </a:pPr>
                      <a:r>
                        <a:rPr b="0" lang="en-US" sz="1800" spc="-1" strike="noStrike">
                          <a:solidFill>
                            <a:srgbClr val="000000"/>
                          </a:solidFill>
                          <a:latin typeface="Calibri"/>
                        </a:rPr>
                        <a:t>3.7</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gn="ctr">
                        <a:lnSpc>
                          <a:spcPct val="100000"/>
                        </a:lnSpc>
                      </a:pPr>
                      <a:r>
                        <a:rPr b="0" lang="en-US" sz="1800" spc="-1" strike="noStrike">
                          <a:solidFill>
                            <a:srgbClr val="000000"/>
                          </a:solidFill>
                          <a:latin typeface="Calibri"/>
                        </a:rPr>
                        <a:t>Programming Language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57120">
                <a:tc>
                  <a:txBody>
                    <a:bodyPr>
                      <a:noAutofit/>
                    </a:bodyPr>
                    <a:p>
                      <a:pPr>
                        <a:lnSpc>
                          <a:spcPct val="100000"/>
                        </a:lnSpc>
                      </a:pPr>
                      <a:r>
                        <a:rPr b="0" lang="en-US" sz="1800" spc="-1" strike="noStrike">
                          <a:solidFill>
                            <a:srgbClr val="000000"/>
                          </a:solidFill>
                          <a:latin typeface="Calibri"/>
                        </a:rPr>
                        <a:t>MS Visio</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gn="ctr">
                        <a:lnSpc>
                          <a:spcPct val="100000"/>
                        </a:lnSpc>
                      </a:pPr>
                      <a:r>
                        <a:rPr b="0" lang="en-US" sz="1800" spc="-1" strike="noStrike">
                          <a:solidFill>
                            <a:srgbClr val="000000"/>
                          </a:solidFill>
                          <a:latin typeface="Calibri"/>
                        </a:rPr>
                        <a:t>Microsoft 360 pro plus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gn="ctr">
                        <a:lnSpc>
                          <a:spcPct val="100000"/>
                        </a:lnSpc>
                      </a:pPr>
                      <a:r>
                        <a:rPr b="0" lang="en-US" sz="1800" spc="-1" strike="noStrike">
                          <a:solidFill>
                            <a:srgbClr val="000000"/>
                          </a:solidFill>
                          <a:latin typeface="Calibri"/>
                        </a:rPr>
                        <a:t>Diagramming Tool</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
        <p:nvSpPr>
          <p:cNvPr id="143" name="CustomShape 3"/>
          <p:cNvSpPr/>
          <p:nvPr/>
        </p:nvSpPr>
        <p:spPr>
          <a:xfrm>
            <a:off x="6553080" y="6356520"/>
            <a:ext cx="2132640" cy="36396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TotalTime>
  <Application>LibreOffice/6.4.7.2$Linux_X86_64 LibreOffice_project/40$Build-2</Application>
  <Words>3033</Words>
  <Paragraphs>192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2022-03-20T12:07:44Z</dcterms:created>
  <dc:creator>USER</dc:creator>
  <dc:description/>
  <dc:language>en-US</dc:language>
  <cp:lastModifiedBy/>
  <dcterms:modified xsi:type="dcterms:W3CDTF">2022-03-20T17:39:35Z</dcterms:modified>
  <cp:revision>70</cp:revision>
  <dc:subject/>
  <dc:title>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KSOProductBuildVer">
    <vt:lpwstr>1033-11.1.0.10702</vt:lpwstr>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16</vt:i4>
  </property>
</Properties>
</file>