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6" autoAdjust="0"/>
    <p:restoredTop sz="82724" autoAdjust="0"/>
  </p:normalViewPr>
  <p:slideViewPr>
    <p:cSldViewPr>
      <p:cViewPr varScale="1">
        <p:scale>
          <a:sx n="42" d="100"/>
          <a:sy n="42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1CD81-3DA9-44C7-9A6A-8CDD684C32E2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FD6F-1B36-4791-96DD-ED6DDE6A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3A562-9799-4456-B06C-89EF9BB9FBD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31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12D39-BCB3-4525-B292-2DD42CF73A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6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3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2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7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5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FEB6-805B-44B7-8916-37BB53DA5639}" type="datetimeFigureOut">
              <a:rPr lang="en-IN" smtClean="0"/>
              <a:t>12-09-2014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C42D-4768-46C9-991D-72EED5CB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po1.maven.org/maven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67064">
                <a:srgbClr val="E6A777"/>
              </a:gs>
              <a:gs pos="0">
                <a:schemeClr val="accent6">
                  <a:lumMod val="75000"/>
                </a:schemeClr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sz="4000" dirty="0" smtClean="0"/>
              <a:t>Day-2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1412776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8000" b="1" dirty="0" smtClean="0">
                <a:ln w="1905"/>
                <a:gradFill>
                  <a:gsLst>
                    <a:gs pos="75000">
                      <a:srgbClr val="C00000"/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Maven</a:t>
            </a:r>
            <a:endParaRPr lang="en-IN" sz="8000" b="1" cap="none" spc="0" dirty="0">
              <a:ln w="1905"/>
              <a:gradFill>
                <a:gsLst>
                  <a:gs pos="75000">
                    <a:srgbClr val="C00000"/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4522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C00000"/>
                </a:solidFill>
              </a:rPr>
              <a:t>Chintan Dwivedi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Maven Plugins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Maven is </a:t>
            </a:r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plugin execution framework where every task is actually done by </a:t>
            </a:r>
            <a:r>
              <a:rPr lang="en-IN" dirty="0" smtClean="0">
                <a:solidFill>
                  <a:schemeClr val="tx1"/>
                </a:solidFill>
              </a:rPr>
              <a:t>plugins.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Maven </a:t>
            </a:r>
            <a:r>
              <a:rPr lang="en-IN" dirty="0">
                <a:solidFill>
                  <a:schemeClr val="tx1"/>
                </a:solidFill>
              </a:rPr>
              <a:t>Plugins are generally used </a:t>
            </a:r>
            <a:r>
              <a:rPr lang="en-IN" dirty="0" smtClean="0">
                <a:solidFill>
                  <a:schemeClr val="tx1"/>
                </a:solidFill>
              </a:rPr>
              <a:t>to</a:t>
            </a:r>
            <a:endParaRPr lang="en-IN" dirty="0">
              <a:solidFill>
                <a:schemeClr val="tx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create jar file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create war file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compile code files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unit testing of code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create project documentation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create project </a:t>
            </a:r>
            <a:r>
              <a:rPr lang="en-IN" dirty="0" smtClean="0">
                <a:solidFill>
                  <a:schemeClr val="tx1"/>
                </a:solidFill>
              </a:rPr>
              <a:t>reports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Maven Plugins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List of few common plugins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12968" cy="337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1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Maven Repository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A repository </a:t>
            </a:r>
            <a:r>
              <a:rPr lang="en-IN" sz="2800" dirty="0">
                <a:solidFill>
                  <a:schemeClr val="tx1"/>
                </a:solidFill>
              </a:rPr>
              <a:t>is a place i.e. directory where all the project </a:t>
            </a:r>
            <a:r>
              <a:rPr lang="en-IN" sz="2800" dirty="0">
                <a:solidFill>
                  <a:schemeClr val="tx1"/>
                </a:solidFill>
              </a:rPr>
              <a:t>jars, library jar, plugins or any other project specific </a:t>
            </a:r>
            <a:r>
              <a:rPr lang="en-IN" sz="2800" dirty="0" err="1">
                <a:solidFill>
                  <a:schemeClr val="tx1"/>
                </a:solidFill>
              </a:rPr>
              <a:t>artifacts</a:t>
            </a:r>
            <a:r>
              <a:rPr lang="en-IN" sz="2800" dirty="0">
                <a:solidFill>
                  <a:schemeClr val="tx1"/>
                </a:solidFill>
              </a:rPr>
              <a:t> are stored and can be used by Maven easily.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Maven repository are of three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Local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&lt;</a:t>
            </a:r>
            <a:r>
              <a:rPr lang="en-IN" dirty="0" err="1">
                <a:solidFill>
                  <a:schemeClr val="tx1"/>
                </a:solidFill>
              </a:rPr>
              <a:t>localRepository</a:t>
            </a:r>
            <a:r>
              <a:rPr lang="en-IN" dirty="0">
                <a:solidFill>
                  <a:schemeClr val="tx1"/>
                </a:solidFill>
              </a:rPr>
              <a:t>&gt;C:/</a:t>
            </a:r>
            <a:r>
              <a:rPr lang="en-IN" dirty="0" err="1">
                <a:solidFill>
                  <a:schemeClr val="tx1"/>
                </a:solidFill>
              </a:rPr>
              <a:t>MyLocalRepository</a:t>
            </a:r>
            <a:r>
              <a:rPr lang="en-IN" dirty="0">
                <a:solidFill>
                  <a:schemeClr val="tx1"/>
                </a:solidFill>
              </a:rPr>
              <a:t>&lt;/</a:t>
            </a:r>
            <a:r>
              <a:rPr lang="en-IN" dirty="0" err="1">
                <a:solidFill>
                  <a:schemeClr val="tx1"/>
                </a:solidFill>
              </a:rPr>
              <a:t>localRepository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Central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When Maven does not find any dependency in local repository, it starts searching in central repository using following URL: </a:t>
            </a:r>
            <a:r>
              <a:rPr lang="en-IN" dirty="0">
                <a:solidFill>
                  <a:schemeClr val="tx1"/>
                </a:solidFill>
                <a:hlinkClick r:id="rId3"/>
              </a:rPr>
              <a:t>http://repo1.maven.org/maven2/</a:t>
            </a:r>
            <a:endParaRPr lang="en-IN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Remote</a:t>
            </a:r>
          </a:p>
          <a:p>
            <a:pPr lvl="2" algn="l"/>
            <a:r>
              <a:rPr lang="en-IN" dirty="0">
                <a:solidFill>
                  <a:schemeClr val="tx1"/>
                </a:solidFill>
              </a:rPr>
              <a:t>&lt;repositories&gt; </a:t>
            </a:r>
            <a:endParaRPr lang="en-IN" dirty="0" smtClean="0">
              <a:solidFill>
                <a:schemeClr val="tx1"/>
              </a:solidFill>
            </a:endParaRPr>
          </a:p>
          <a:p>
            <a:pPr lvl="2" algn="l"/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repository&gt; &lt;id&gt;companyname.lib1&lt;/id&gt; &lt;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&gt;http://download.companyname.org/maven2/lib1&lt;/url&gt; &lt;/repository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pPr lvl="2" algn="l"/>
            <a:r>
              <a:rPr lang="en-IN" dirty="0" smtClean="0">
                <a:solidFill>
                  <a:schemeClr val="tx1"/>
                </a:solidFill>
              </a:rPr>
              <a:t>&lt;/</a:t>
            </a:r>
            <a:r>
              <a:rPr lang="en-IN" dirty="0">
                <a:solidFill>
                  <a:schemeClr val="tx1"/>
                </a:solidFill>
              </a:rPr>
              <a:t>repositories&gt;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Maven Features to Try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Maven Profile creation in POM files.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Deployment automation.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Help link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http://www.tutorialspoint.com/maven/index.htm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GOALS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Understand  </a:t>
            </a:r>
            <a:r>
              <a:rPr lang="en-IN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Maven usage and implementation.</a:t>
            </a:r>
            <a:endParaRPr lang="en-IN" sz="2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What is Maven?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Maven is a project management and comprehension tool. Maven provides developers a complete build lifecycle framework. Development team can automate the project's build infrastructure in almost no time as Maven uses a standard directory layout and a default build lifecycle.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Maven</a:t>
            </a:r>
            <a:r>
              <a:rPr lang="en-IN" dirty="0"/>
              <a:t> </a:t>
            </a:r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/>
                </a:solidFill>
              </a:rPr>
              <a:t>Maven primary goal is to provide developer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</a:rPr>
              <a:t>A comprehensive model for projects which is reusable, maintainable, and easier to comprehend.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tx1"/>
                </a:solidFill>
              </a:rPr>
              <a:t>Plugins </a:t>
            </a:r>
            <a:r>
              <a:rPr lang="en-IN" sz="3200" dirty="0">
                <a:solidFill>
                  <a:schemeClr val="tx1"/>
                </a:solidFill>
              </a:rPr>
              <a:t>or tools that interact with this declarative model</a:t>
            </a:r>
            <a:r>
              <a:rPr lang="en-IN" sz="32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r>
              <a:rPr lang="en-IN" sz="3200" dirty="0">
                <a:solidFill>
                  <a:schemeClr val="tx1"/>
                </a:solidFill>
              </a:rPr>
              <a:t>Maven project structure and contents are declared in an xml file, pom.xml referred as Project Object Model (POM), which is the fundamental unit of the entire Maven system. </a:t>
            </a:r>
            <a:endParaRPr lang="en-IN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Maven</a:t>
            </a:r>
            <a:r>
              <a:rPr lang="en-IN" dirty="0"/>
              <a:t> </a:t>
            </a:r>
            <a:r>
              <a:rPr lang="en-IN" dirty="0" smtClean="0"/>
              <a:t>Feature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Maven provides developers ways to manage following: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Builds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Documentation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Reporting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Dependencies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SCMs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Releases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Distribution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Mailing </a:t>
            </a:r>
            <a:r>
              <a:rPr lang="en-IN" dirty="0">
                <a:solidFill>
                  <a:schemeClr val="tx1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4886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Convention over Configuration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Maven uses Convention over Configuration which means developers are not required to create build process themselves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Maven creates default project structure. Developer is only required to place files accordingly and he/she need not to define </a:t>
            </a:r>
            <a:r>
              <a:rPr lang="en-IN" sz="2400" dirty="0" smtClean="0">
                <a:solidFill>
                  <a:schemeClr val="tx1"/>
                </a:solidFill>
              </a:rPr>
              <a:t>any </a:t>
            </a:r>
            <a:r>
              <a:rPr lang="en-IN" sz="2400" dirty="0">
                <a:solidFill>
                  <a:schemeClr val="tx1"/>
                </a:solidFill>
              </a:rPr>
              <a:t>configuration in pom.xml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44480"/>
              </p:ext>
            </p:extLst>
          </p:nvPr>
        </p:nvGraphicFramePr>
        <p:xfrm>
          <a:off x="380986" y="2924944"/>
          <a:ext cx="8424936" cy="3629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604867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Item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Default</a:t>
                      </a:r>
                      <a:endParaRPr lang="en-IN" sz="2200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source code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2200">
                          <a:effectLst/>
                        </a:rPr>
                        <a:t>${basedir}/src/main/java</a:t>
                      </a:r>
                    </a:p>
                  </a:txBody>
                  <a:tcPr marL="47625" marR="47625" marT="47625" marB="47625"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resources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${</a:t>
                      </a:r>
                      <a:r>
                        <a:rPr lang="en-IN" sz="2200" dirty="0" err="1">
                          <a:effectLst/>
                        </a:rPr>
                        <a:t>basedir</a:t>
                      </a:r>
                      <a:r>
                        <a:rPr lang="en-IN" sz="2200" dirty="0">
                          <a:effectLst/>
                        </a:rPr>
                        <a:t>}/</a:t>
                      </a:r>
                      <a:r>
                        <a:rPr lang="en-IN" sz="2200" dirty="0" err="1">
                          <a:effectLst/>
                        </a:rPr>
                        <a:t>src</a:t>
                      </a:r>
                      <a:r>
                        <a:rPr lang="en-IN" sz="2200" dirty="0">
                          <a:effectLst/>
                        </a:rPr>
                        <a:t>/main/resources</a:t>
                      </a:r>
                    </a:p>
                  </a:txBody>
                  <a:tcPr marL="47625" marR="47625" marT="47625" marB="47625"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IN" sz="2200">
                          <a:effectLst/>
                        </a:rPr>
                        <a:t>Tests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${</a:t>
                      </a:r>
                      <a:r>
                        <a:rPr lang="en-IN" sz="2200" dirty="0" err="1">
                          <a:effectLst/>
                        </a:rPr>
                        <a:t>basedir</a:t>
                      </a:r>
                      <a:r>
                        <a:rPr lang="en-IN" sz="2200" dirty="0">
                          <a:effectLst/>
                        </a:rPr>
                        <a:t>}/</a:t>
                      </a:r>
                      <a:r>
                        <a:rPr lang="en-IN" sz="2200" dirty="0" err="1">
                          <a:effectLst/>
                        </a:rPr>
                        <a:t>src</a:t>
                      </a:r>
                      <a:r>
                        <a:rPr lang="en-IN" sz="2200" dirty="0">
                          <a:effectLst/>
                        </a:rPr>
                        <a:t>/test</a:t>
                      </a:r>
                    </a:p>
                  </a:txBody>
                  <a:tcPr marL="47625" marR="47625" marT="47625" marB="47625"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IN" sz="2200">
                          <a:effectLst/>
                        </a:rPr>
                        <a:t>Complied byte code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${</a:t>
                      </a:r>
                      <a:r>
                        <a:rPr lang="en-IN" sz="2200" dirty="0" err="1">
                          <a:effectLst/>
                        </a:rPr>
                        <a:t>basedir</a:t>
                      </a:r>
                      <a:r>
                        <a:rPr lang="en-IN" sz="2200" dirty="0">
                          <a:effectLst/>
                        </a:rPr>
                        <a:t>}/target</a:t>
                      </a:r>
                    </a:p>
                  </a:txBody>
                  <a:tcPr marL="47625" marR="47625" marT="47625" marB="47625"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IN" sz="2200">
                          <a:effectLst/>
                        </a:rPr>
                        <a:t>distributable JAR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/>
                        </a:rPr>
                        <a:t>${</a:t>
                      </a:r>
                      <a:r>
                        <a:rPr lang="en-IN" sz="2200" dirty="0" err="1">
                          <a:effectLst/>
                        </a:rPr>
                        <a:t>basedir</a:t>
                      </a:r>
                      <a:r>
                        <a:rPr lang="en-IN" sz="2200" dirty="0">
                          <a:effectLst/>
                        </a:rPr>
                        <a:t>}/target/classes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smtClean="0"/>
              <a:t>Maven </a:t>
            </a:r>
            <a:r>
              <a:rPr lang="en-IN" dirty="0" err="1" smtClean="0"/>
              <a:t>Pom</a:t>
            </a:r>
            <a:r>
              <a:rPr lang="en-IN" dirty="0" smtClean="0"/>
              <a:t> File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</a:rPr>
              <a:t>It’s a fundamental unit of work. The </a:t>
            </a:r>
            <a:r>
              <a:rPr lang="en-IN" sz="3000" dirty="0">
                <a:solidFill>
                  <a:schemeClr val="tx1"/>
                </a:solidFill>
              </a:rPr>
              <a:t>POM contains information about the project and various configuration detail used by Maven to build the project(s</a:t>
            </a:r>
            <a:r>
              <a:rPr lang="en-IN" sz="3000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</a:rPr>
              <a:t>POM contains the goals and plugins.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Some of the configuration that can be specified in the POM are following: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project dependencies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plugins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goals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build profiles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project version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developers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mailing 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err="1" smtClean="0"/>
              <a:t>Pom</a:t>
            </a:r>
            <a:r>
              <a:rPr lang="en-IN" dirty="0" smtClean="0"/>
              <a:t> Example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There should </a:t>
            </a:r>
            <a:r>
              <a:rPr lang="en-IN" sz="2800" dirty="0">
                <a:solidFill>
                  <a:schemeClr val="tx1"/>
                </a:solidFill>
              </a:rPr>
              <a:t>be a single POM file for each project.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All POM files require the </a:t>
            </a:r>
            <a:r>
              <a:rPr lang="en-IN" sz="2600" b="1" dirty="0">
                <a:solidFill>
                  <a:schemeClr val="tx1"/>
                </a:solidFill>
              </a:rPr>
              <a:t>project</a:t>
            </a:r>
            <a:r>
              <a:rPr lang="en-IN" sz="2600" dirty="0">
                <a:solidFill>
                  <a:schemeClr val="tx1"/>
                </a:solidFill>
              </a:rPr>
              <a:t> element and three mandatory fields: </a:t>
            </a:r>
            <a:r>
              <a:rPr lang="en-IN" sz="2600" b="1" dirty="0" err="1">
                <a:solidFill>
                  <a:schemeClr val="tx1"/>
                </a:solidFill>
              </a:rPr>
              <a:t>groupId</a:t>
            </a:r>
            <a:r>
              <a:rPr lang="en-IN" sz="2600" b="1" dirty="0">
                <a:solidFill>
                  <a:schemeClr val="tx1"/>
                </a:solidFill>
              </a:rPr>
              <a:t>, </a:t>
            </a:r>
            <a:r>
              <a:rPr lang="en-IN" sz="2600" b="1" dirty="0" err="1">
                <a:solidFill>
                  <a:schemeClr val="tx1"/>
                </a:solidFill>
              </a:rPr>
              <a:t>artifactId,version</a:t>
            </a:r>
            <a:r>
              <a:rPr lang="en-IN" sz="2600" b="1" dirty="0">
                <a:solidFill>
                  <a:schemeClr val="tx1"/>
                </a:solidFill>
              </a:rPr>
              <a:t>.</a:t>
            </a:r>
            <a:endParaRPr lang="en-IN" sz="26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Projects notation in repository is </a:t>
            </a:r>
            <a:r>
              <a:rPr lang="en-IN" sz="2600" b="1" dirty="0" err="1">
                <a:solidFill>
                  <a:schemeClr val="tx1"/>
                </a:solidFill>
              </a:rPr>
              <a:t>groupId:artifactId:version</a:t>
            </a:r>
            <a:r>
              <a:rPr lang="en-IN" sz="2600" b="1" dirty="0" smtClean="0">
                <a:solidFill>
                  <a:schemeClr val="tx1"/>
                </a:solidFill>
              </a:rPr>
              <a:t>.</a:t>
            </a:r>
            <a:endParaRPr lang="en-IN" sz="2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8" y="908720"/>
            <a:ext cx="747283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" y="-27259"/>
            <a:ext cx="9140749" cy="863971"/>
          </a:xfrm>
          <a:gradFill flip="none" rotWithShape="1">
            <a:gsLst>
              <a:gs pos="0">
                <a:srgbClr val="D6B19C"/>
              </a:gs>
              <a:gs pos="85000">
                <a:schemeClr val="accent6">
                  <a:lumMod val="60000"/>
                  <a:lumOff val="40000"/>
                </a:schemeClr>
              </a:gs>
              <a:gs pos="9000">
                <a:srgbClr val="A65528"/>
              </a:gs>
              <a:gs pos="0">
                <a:srgbClr val="663012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IN" dirty="0" err="1" smtClean="0"/>
              <a:t>Pom</a:t>
            </a:r>
            <a:r>
              <a:rPr lang="en-IN" dirty="0" smtClean="0"/>
              <a:t> Nodes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66512"/>
              </p:ext>
            </p:extLst>
          </p:nvPr>
        </p:nvGraphicFramePr>
        <p:xfrm>
          <a:off x="251520" y="1052736"/>
          <a:ext cx="8640960" cy="46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912768"/>
              </a:tblGrid>
              <a:tr h="756084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Node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groupId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an Id of project's group. This is generally</a:t>
                      </a:r>
                      <a:r>
                        <a:rPr lang="en-IN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among a project. For example, </a:t>
                      </a: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com.staples.presentation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all the projects</a:t>
                      </a:r>
                      <a:r>
                        <a:rPr lang="en-IN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related to presentation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400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artifactId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an Id of the project. This is generally name of the project. For example, staples-core. Along with the </a:t>
                      </a: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</a:t>
                      </a: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defines the </a:t>
                      </a: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artifact's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location within the repository.</a:t>
                      </a:r>
                      <a:endParaRPr lang="en-IN" sz="2400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version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version of the project.</a:t>
                      </a:r>
                    </a:p>
                    <a:p>
                      <a:r>
                        <a:rPr lang="en-I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com.staples.presentation:staples-core:1.0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5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492</Words>
  <Application>Microsoft Office PowerPoint</Application>
  <PresentationFormat>On-screen Show (4:3)</PresentationFormat>
  <Paragraphs>114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Day-2</vt:lpstr>
      <vt:lpstr>GOALS</vt:lpstr>
      <vt:lpstr>What is Maven?</vt:lpstr>
      <vt:lpstr>Maven Objective</vt:lpstr>
      <vt:lpstr>Maven Feature</vt:lpstr>
      <vt:lpstr>Convention over Configuration</vt:lpstr>
      <vt:lpstr>Maven Pom File</vt:lpstr>
      <vt:lpstr>Pom Example</vt:lpstr>
      <vt:lpstr>Pom Nodes</vt:lpstr>
      <vt:lpstr>Maven Plugins</vt:lpstr>
      <vt:lpstr>Maven Plugins</vt:lpstr>
      <vt:lpstr>Maven Repository</vt:lpstr>
      <vt:lpstr>Maven Features to Try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</dc:title>
  <dc:creator>Chintan Dwivedi</dc:creator>
  <cp:lastModifiedBy>Chintan Dwivedi</cp:lastModifiedBy>
  <cp:revision>83</cp:revision>
  <dcterms:created xsi:type="dcterms:W3CDTF">2014-09-12T04:36:09Z</dcterms:created>
  <dcterms:modified xsi:type="dcterms:W3CDTF">2014-09-12T07:57:49Z</dcterms:modified>
</cp:coreProperties>
</file>