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-Guy Lorrain" initials="JGL" lastIdx="11" clrIdx="0"/>
  <p:cmAuthor id="1" name="Gilbert Rock" initials="GR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CDA"/>
    <a:srgbClr val="EE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82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fr-CA"/>
              <a:t>©ERPI, tous droits réservées.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46C110D-B96F-DA42-8254-7CFA7248CD8D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929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4340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fr-CA"/>
              <a:t>©ERPI, tous droits réservées.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A10C48-5B54-A249-81E8-2E47145A78E9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0333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ヒラギノ角ゴ Pro W3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ヒラギノ角ゴ Pro W3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Placeholder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dirty="0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une autre page de partie ou de chapitre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dirty="0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 dirty="0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fr-CA">
                <a:latin typeface="Arial" charset="0"/>
                <a:ea typeface="ヒラギノ角ゴ Pro W3" charset="-128"/>
                <a:cs typeface="ヒラギノ角ゴ Pro W3" charset="-128"/>
              </a:rPr>
              <a:t>Dupliquez la diapositive pour ajouter d’autres figures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Cliquez et modifiez le titre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e-DE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383A-F671-E54E-892E-89C1B9539301}" type="datetime1">
              <a:rPr lang="de-DE"/>
              <a:pPr>
                <a:defRPr/>
              </a:pPr>
              <a:t>19.08.2014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D76CF-44C4-4C4E-A189-074C23904E25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0FD32-90D8-014D-AF0F-5B5C260B997C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7841F-2D84-2648-A0DE-945F545E9258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4430F-C3A7-6442-A142-36B639A197A4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41A94-FD4D-FA4D-8690-D9D800E0F738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EACDA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5FD98-E760-7A40-9F7A-C45ABE49259B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00DF4-47D7-1547-8F5B-BA183A7EE42F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1577C-1F6C-7245-85D6-243EC9B5D642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103C-8AB7-334E-9C2B-8B556B5EE4CB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83ED9-0738-DF42-863E-2FADD377E702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06FFB-0A82-CE45-BBA1-0EF18001C97C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ED27-FD87-9B41-B3CB-2B3768DDF05C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BD5D8-743C-E244-AF43-8A6F1F36F1BB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DD106-1A01-FD43-8CC3-185DB45D1969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DDEEF-FFCC-5C4F-A409-91290B5F111E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4EEC8-8423-A345-A458-B4B340ACC861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71F07-ED64-3342-B6BF-856394F9E4F2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9097E-FF8C-894E-A396-6B32889E2348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27FEA-680F-644D-AD6B-A387224F68C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E050-BD3B-6C45-9CDA-29C585496216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9384C-6E7B-5948-B57A-BA30308EA33E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D2144594-3615-E54C-B3AC-D3BB71CB19A1}" type="datetime1">
              <a:rPr lang="fr-CA"/>
              <a:pPr>
                <a:defRPr/>
              </a:pPr>
              <a:t>2014-08-19</a:t>
            </a:fld>
            <a:endParaRPr lang="fr-CA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39E444D1-F2DA-B549-9FD7-DA554C84477A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-92" charset="-128"/>
          <a:cs typeface="Osaka" pitchFamily="-9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radio-canada.ca/nouvelles/Economie/2010/12/14/014-electrolux-fermeture-usine.s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10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286000"/>
            <a:ext cx="7772400" cy="3810000"/>
          </a:xfrm>
        </p:spPr>
        <p:txBody>
          <a:bodyPr/>
          <a:lstStyle/>
          <a:p>
            <a:pPr eaLnBrk="1" hangingPunct="1"/>
            <a:r>
              <a:rPr lang="fr-FR" sz="2600" dirty="0" smtClean="0"/>
              <a:t>Augmentation de la productivité et hausse du niveau de vie moyen.</a:t>
            </a:r>
          </a:p>
          <a:p>
            <a:r>
              <a:rPr lang="fr-FR" sz="2600" dirty="0" smtClean="0"/>
              <a:t>L’accès aux produits étrangers étend le choix, à meilleur prix.</a:t>
            </a:r>
          </a:p>
          <a:p>
            <a:r>
              <a:rPr lang="fr-FR" sz="2600" dirty="0" smtClean="0"/>
              <a:t>L’élargissement des marchés offre des possibilités de croissance des entreprises.</a:t>
            </a:r>
          </a:p>
          <a:p>
            <a:r>
              <a:rPr lang="fr-FR" sz="2600" dirty="0" smtClean="0"/>
              <a:t>Circulation rapide des technologies.</a:t>
            </a:r>
          </a:p>
          <a:p>
            <a:r>
              <a:rPr lang="fr-FR" sz="2600" dirty="0" smtClean="0"/>
              <a:t>Circulation plus libre des capitaux.</a:t>
            </a:r>
            <a:endParaRPr lang="fr-FR" sz="2600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fr-FR" dirty="0" smtClean="0">
                <a:solidFill>
                  <a:srgbClr val="7EACDA"/>
                </a:solidFill>
              </a:rPr>
              <a:t>Les avantages de </a:t>
            </a:r>
            <a:br>
              <a:rPr lang="fr-FR" dirty="0" smtClean="0">
                <a:solidFill>
                  <a:srgbClr val="7EACDA"/>
                </a:solidFill>
              </a:rPr>
            </a:br>
            <a:r>
              <a:rPr lang="fr-FR" dirty="0" smtClean="0">
                <a:solidFill>
                  <a:srgbClr val="7EACDA"/>
                </a:solidFill>
              </a:rPr>
              <a:t>la mondialisation</a:t>
            </a:r>
            <a:endParaRPr lang="fr-FR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11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362200"/>
            <a:ext cx="7600976" cy="4114800"/>
          </a:xfrm>
        </p:spPr>
        <p:txBody>
          <a:bodyPr/>
          <a:lstStyle/>
          <a:p>
            <a:pPr marL="0" indent="0">
              <a:buClr>
                <a:schemeClr val="accent2"/>
              </a:buClr>
              <a:buFont typeface="Wingdings" charset="2"/>
              <a:buNone/>
            </a:pPr>
            <a:r>
              <a:rPr lang="fr-CA" dirty="0" smtClean="0">
                <a:ea typeface="Times New Roman" charset="0"/>
                <a:cs typeface="Times New Roman" charset="0"/>
              </a:rPr>
              <a:t>Perte d’autonomie</a:t>
            </a:r>
          </a:p>
          <a:p>
            <a:pPr marL="0" indent="0">
              <a:buClr>
                <a:schemeClr val="accent2"/>
              </a:buClr>
              <a:buFont typeface="Arial" pitchFamily="34" charset="0"/>
              <a:buChar char="•"/>
            </a:pPr>
            <a:r>
              <a:rPr lang="fr-CA" dirty="0" smtClean="0">
                <a:ea typeface="Times New Roman" charset="0"/>
                <a:cs typeface="Times New Roman" charset="0"/>
              </a:rPr>
              <a:t> </a:t>
            </a:r>
            <a:r>
              <a:rPr lang="fr-CA" sz="2400" dirty="0" smtClean="0">
                <a:ea typeface="Times New Roman" charset="0"/>
                <a:cs typeface="Times New Roman" charset="0"/>
              </a:rPr>
              <a:t>renoncement à certains instruments de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fr-CA" sz="2400" dirty="0" smtClean="0">
                <a:ea typeface="Times New Roman" charset="0"/>
                <a:cs typeface="Times New Roman" charset="0"/>
              </a:rPr>
              <a:t>   développement régional (quotas, tarifs)</a:t>
            </a:r>
            <a:endParaRPr lang="fr-FR" sz="2400" dirty="0" smtClean="0">
              <a:ea typeface="Times New Roman" charset="0"/>
              <a:cs typeface="Times New Roman" charset="0"/>
            </a:endParaRPr>
          </a:p>
          <a:p>
            <a:pPr marL="0" indent="0"/>
            <a:r>
              <a:rPr lang="fr-CA" sz="2400" dirty="0" smtClean="0">
                <a:ea typeface="Times New Roman" charset="0"/>
                <a:cs typeface="Times New Roman" charset="0"/>
              </a:rPr>
              <a:t>  des programmes</a:t>
            </a:r>
            <a:r>
              <a:rPr lang="fr-CA" sz="2800" dirty="0" smtClean="0">
                <a:ea typeface="Times New Roman" charset="0"/>
                <a:cs typeface="Times New Roman" charset="0"/>
              </a:rPr>
              <a:t> </a:t>
            </a:r>
            <a:r>
              <a:rPr lang="fr-CA" sz="2400" dirty="0" smtClean="0">
                <a:ea typeface="Times New Roman" charset="0"/>
                <a:cs typeface="Times New Roman" charset="0"/>
              </a:rPr>
              <a:t>sociaux risquent d’être abolis :</a:t>
            </a:r>
          </a:p>
          <a:p>
            <a:pPr marL="476250" lvl="1">
              <a:buClr>
                <a:srgbClr val="999E54"/>
              </a:buClr>
            </a:pPr>
            <a:r>
              <a:rPr lang="fr-CA" sz="2000" dirty="0" smtClean="0">
                <a:ea typeface="Times New Roman" charset="0"/>
                <a:cs typeface="Times New Roman" charset="0"/>
              </a:rPr>
              <a:t>nos entreprises sont en compétition avec plus de compétiteurs;</a:t>
            </a:r>
          </a:p>
          <a:p>
            <a:pPr marL="476250" lvl="1">
              <a:buClr>
                <a:srgbClr val="999E54"/>
              </a:buClr>
            </a:pPr>
            <a:r>
              <a:rPr lang="fr-CA" sz="2000" dirty="0" smtClean="0">
                <a:ea typeface="Times New Roman" charset="0"/>
                <a:cs typeface="Times New Roman" charset="0"/>
              </a:rPr>
              <a:t>elles ont des difficultés à assumer des charges sociales que leurs compétiteurs n’ont pas.</a:t>
            </a:r>
            <a:endParaRPr lang="en-US" sz="2000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144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en-US" dirty="0" smtClean="0">
                <a:solidFill>
                  <a:srgbClr val="7EACDA"/>
                </a:solidFill>
              </a:rPr>
              <a:t>Les </a:t>
            </a:r>
            <a:r>
              <a:rPr lang="en-US" dirty="0" err="1" smtClean="0">
                <a:solidFill>
                  <a:srgbClr val="7EACDA"/>
                </a:solidFill>
              </a:rPr>
              <a:t>désavantages</a:t>
            </a:r>
            <a:r>
              <a:rPr lang="en-US" dirty="0" smtClean="0">
                <a:solidFill>
                  <a:srgbClr val="7EACDA"/>
                </a:solidFill>
              </a:rPr>
              <a:t> de </a:t>
            </a:r>
            <a:br>
              <a:rPr lang="en-US" dirty="0" smtClean="0">
                <a:solidFill>
                  <a:srgbClr val="7EACDA"/>
                </a:solidFill>
              </a:rPr>
            </a:br>
            <a:r>
              <a:rPr lang="en-US" dirty="0" smtClean="0">
                <a:solidFill>
                  <a:srgbClr val="7EACDA"/>
                </a:solidFill>
              </a:rPr>
              <a:t>la </a:t>
            </a:r>
            <a:r>
              <a:rPr lang="en-US" dirty="0" err="1" smtClean="0">
                <a:solidFill>
                  <a:srgbClr val="7EACDA"/>
                </a:solidFill>
              </a:rPr>
              <a:t>mondialisation</a:t>
            </a:r>
            <a:endParaRPr lang="en-US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12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r>
              <a:rPr lang="fr-CA" dirty="0" smtClean="0"/>
              <a:t>Déplacement des emplois locaux vers des pays moins riches</a:t>
            </a:r>
          </a:p>
          <a:p>
            <a:pPr lvl="1"/>
            <a:r>
              <a:rPr lang="fr-CA" dirty="0" smtClean="0"/>
              <a:t>Ex. : déménagement de l’usine </a:t>
            </a:r>
            <a:r>
              <a:rPr lang="fr-CA" u="sng" dirty="0" smtClean="0">
                <a:hlinkClick r:id="rId4"/>
              </a:rPr>
              <a:t>Electrolux</a:t>
            </a:r>
            <a:endParaRPr lang="fr-CA" u="sng" dirty="0" smtClean="0"/>
          </a:p>
          <a:p>
            <a:r>
              <a:rPr lang="fr-CA" dirty="0" smtClean="0"/>
              <a:t>Exploitation de la main-d'œuvre dans les pays en voie de développement</a:t>
            </a:r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8382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fr-CA" dirty="0" smtClean="0">
                <a:solidFill>
                  <a:srgbClr val="7EACDA"/>
                </a:solidFill>
              </a:rPr>
              <a:t>Les désavantages </a:t>
            </a:r>
            <a:br>
              <a:rPr lang="fr-CA" dirty="0" smtClean="0">
                <a:solidFill>
                  <a:srgbClr val="7EACDA"/>
                </a:solidFill>
              </a:rPr>
            </a:br>
            <a:r>
              <a:rPr lang="fr-CA" dirty="0" smtClean="0">
                <a:solidFill>
                  <a:srgbClr val="7EACDA"/>
                </a:solidFill>
              </a:rPr>
              <a:t>de la mondialisation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13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fr-CA" dirty="0" smtClean="0">
                <a:solidFill>
                  <a:srgbClr val="7EACDA"/>
                </a:solidFill>
              </a:rPr>
              <a:t>Les gagnants de </a:t>
            </a:r>
            <a:br>
              <a:rPr lang="fr-CA" dirty="0" smtClean="0">
                <a:solidFill>
                  <a:srgbClr val="7EACDA"/>
                </a:solidFill>
              </a:rPr>
            </a:br>
            <a:r>
              <a:rPr lang="fr-CA" dirty="0" smtClean="0">
                <a:solidFill>
                  <a:srgbClr val="7EACDA"/>
                </a:solidFill>
              </a:rPr>
              <a:t>la mondialisation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81241"/>
            <a:ext cx="8774113" cy="389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14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772400" cy="4114800"/>
          </a:xfrm>
        </p:spPr>
        <p:txBody>
          <a:bodyPr/>
          <a:lstStyle/>
          <a:p>
            <a:pPr eaLnBrk="1" hangingPunct="1"/>
            <a:r>
              <a:rPr lang="fr-CA" dirty="0" smtClean="0"/>
              <a:t>Les facteurs liés aux produits</a:t>
            </a:r>
          </a:p>
          <a:p>
            <a:pPr eaLnBrk="1" hangingPunct="1"/>
            <a:r>
              <a:rPr lang="fr-CA" dirty="0" smtClean="0"/>
              <a:t>Les facteurs économiques</a:t>
            </a:r>
          </a:p>
          <a:p>
            <a:pPr eaLnBrk="1" hangingPunct="1"/>
            <a:r>
              <a:rPr lang="fr-CA" dirty="0" smtClean="0"/>
              <a:t>Les facteurs culturels</a:t>
            </a:r>
          </a:p>
          <a:p>
            <a:pPr eaLnBrk="1" hangingPunct="1"/>
            <a:r>
              <a:rPr lang="fr-CA" dirty="0" smtClean="0"/>
              <a:t>Les facteurs politiques</a:t>
            </a:r>
          </a:p>
          <a:p>
            <a:pPr lvl="1" eaLnBrk="1" hangingPunct="1"/>
            <a:r>
              <a:rPr lang="fr-CA" dirty="0" smtClean="0"/>
              <a:t>Les droits de douane, les </a:t>
            </a:r>
            <a:br>
              <a:rPr lang="fr-CA" dirty="0" smtClean="0"/>
            </a:br>
            <a:r>
              <a:rPr lang="fr-CA" dirty="0" smtClean="0"/>
              <a:t>quotas et les subventions</a:t>
            </a:r>
          </a:p>
          <a:p>
            <a:pPr lvl="1" eaLnBrk="1" hangingPunct="1"/>
            <a:r>
              <a:rPr lang="fr-CA" dirty="0" smtClean="0"/>
              <a:t>Les mesures non tarifaires</a:t>
            </a:r>
          </a:p>
          <a:p>
            <a:pPr eaLnBrk="1" hangingPunct="1"/>
            <a:r>
              <a:rPr lang="fr-CA" dirty="0" smtClean="0"/>
              <a:t>Les facteurs monétaires</a:t>
            </a:r>
            <a:endParaRPr lang="fr-CA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8382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en-US" dirty="0" smtClean="0">
                <a:solidFill>
                  <a:srgbClr val="7EACDA"/>
                </a:solidFill>
              </a:rPr>
              <a:t>Les obstacles au commerce international</a:t>
            </a:r>
            <a:endParaRPr lang="en-US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7" name="Picture 6" descr="E3 fig2.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76600"/>
            <a:ext cx="3505200" cy="2778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15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fr-CA" sz="2900" dirty="0" smtClean="0">
                <a:ea typeface="Times New Roman" charset="0"/>
                <a:cs typeface="Times New Roman" charset="0"/>
              </a:rPr>
              <a:t>Accord sur l’Organisation mondiale du commerce (OMC)</a:t>
            </a:r>
            <a:endParaRPr lang="fr-CA" sz="2900" dirty="0" smtClean="0"/>
          </a:p>
          <a:p>
            <a:r>
              <a:rPr lang="fr-CA" sz="2900" dirty="0" smtClean="0">
                <a:ea typeface="Times New Roman" charset="0"/>
                <a:cs typeface="Times New Roman" charset="0"/>
              </a:rPr>
              <a:t>Accord de libre-échange nord-américain (ALENA)</a:t>
            </a:r>
          </a:p>
          <a:p>
            <a:r>
              <a:rPr lang="fr-CA" sz="2900" dirty="0" smtClean="0">
                <a:ea typeface="Times New Roman" charset="0"/>
                <a:cs typeface="Times New Roman" charset="0"/>
              </a:rPr>
              <a:t>Zone de libre-échange des Amériques (ZLEA)</a:t>
            </a:r>
          </a:p>
          <a:p>
            <a:r>
              <a:rPr lang="fr-CA" sz="2900" dirty="0" smtClean="0">
                <a:ea typeface="Times New Roman" charset="0"/>
                <a:cs typeface="Times New Roman" charset="0"/>
              </a:rPr>
              <a:t>Accord </a:t>
            </a:r>
            <a:r>
              <a:rPr lang="fr-CA" sz="2900" dirty="0" err="1" smtClean="0">
                <a:ea typeface="Times New Roman" charset="0"/>
                <a:cs typeface="Times New Roman" charset="0"/>
              </a:rPr>
              <a:t>Canada-Union</a:t>
            </a:r>
            <a:r>
              <a:rPr lang="fr-CA" sz="2900" dirty="0" smtClean="0">
                <a:ea typeface="Times New Roman" charset="0"/>
                <a:cs typeface="Times New Roman" charset="0"/>
              </a:rPr>
              <a:t> européenne (en négociation)</a:t>
            </a:r>
            <a:endParaRPr lang="en-US" sz="2900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8382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en-US" dirty="0" smtClean="0">
                <a:solidFill>
                  <a:srgbClr val="7EACDA"/>
                </a:solidFill>
              </a:rPr>
              <a:t>Les </a:t>
            </a:r>
            <a:r>
              <a:rPr lang="en-US" dirty="0" err="1" smtClean="0">
                <a:solidFill>
                  <a:srgbClr val="7EACDA"/>
                </a:solidFill>
              </a:rPr>
              <a:t>grands</a:t>
            </a:r>
            <a:r>
              <a:rPr lang="en-US" dirty="0" smtClean="0">
                <a:solidFill>
                  <a:srgbClr val="7EACDA"/>
                </a:solidFill>
              </a:rPr>
              <a:t> accords </a:t>
            </a:r>
            <a:br>
              <a:rPr lang="en-US" dirty="0" smtClean="0">
                <a:solidFill>
                  <a:srgbClr val="7EACDA"/>
                </a:solidFill>
              </a:rPr>
            </a:br>
            <a:r>
              <a:rPr lang="en-US" dirty="0" smtClean="0">
                <a:solidFill>
                  <a:srgbClr val="7EACDA"/>
                </a:solidFill>
              </a:rPr>
              <a:t>de commerce</a:t>
            </a:r>
            <a:endParaRPr lang="en-US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16</a:t>
            </a:fld>
            <a:endParaRPr lang="fr-CA" sz="1400"/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fr-CA" sz="3800" dirty="0" smtClean="0">
                <a:solidFill>
                  <a:srgbClr val="7EACDA"/>
                </a:solidFill>
                <a:ea typeface="Times New Roman" charset="0"/>
                <a:cs typeface="Times New Roman" charset="0"/>
              </a:rPr>
              <a:t>Accord sur l’Organisation mondiale</a:t>
            </a:r>
            <a:br>
              <a:rPr lang="fr-CA" sz="3800" dirty="0" smtClean="0">
                <a:solidFill>
                  <a:srgbClr val="7EACDA"/>
                </a:solidFill>
                <a:ea typeface="Times New Roman" charset="0"/>
                <a:cs typeface="Times New Roman" charset="0"/>
              </a:rPr>
            </a:br>
            <a:r>
              <a:rPr lang="fr-CA" sz="3800" dirty="0" smtClean="0">
                <a:solidFill>
                  <a:srgbClr val="7EACDA"/>
                </a:solidFill>
                <a:ea typeface="Times New Roman" charset="0"/>
                <a:cs typeface="Times New Roman" charset="0"/>
              </a:rPr>
              <a:t>du commerce (OMC)</a:t>
            </a:r>
            <a:endParaRPr lang="en-US" sz="3800" dirty="0">
              <a:solidFill>
                <a:srgbClr val="7EACDA"/>
              </a:solidFill>
            </a:endParaRPr>
          </a:p>
        </p:txBody>
      </p:sp>
      <p:pic>
        <p:nvPicPr>
          <p:cNvPr id="6" name="Picture 5" descr="E3 fig2.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902052"/>
            <a:ext cx="6934200" cy="448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17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fr-CA" dirty="0" smtClean="0"/>
              <a:t>Le soutien interne de certains produits agricoles et les offices de commercialisation</a:t>
            </a:r>
          </a:p>
          <a:p>
            <a:pPr eaLnBrk="1" hangingPunct="1"/>
            <a:r>
              <a:rPr lang="fr-CA" dirty="0" smtClean="0"/>
              <a:t>La politique culturelle canadienne et québécoise</a:t>
            </a:r>
          </a:p>
          <a:p>
            <a:pPr eaLnBrk="1" hangingPunct="1"/>
            <a:r>
              <a:rPr lang="fr-CA" dirty="0" smtClean="0"/>
              <a:t>Le litige Bombardier–</a:t>
            </a:r>
            <a:r>
              <a:rPr lang="fr-CA" dirty="0" err="1" smtClean="0"/>
              <a:t>Embraer</a:t>
            </a:r>
            <a:endParaRPr lang="fr-CA" dirty="0" smtClean="0"/>
          </a:p>
          <a:p>
            <a:pPr eaLnBrk="1" hangingPunct="1"/>
            <a:r>
              <a:rPr lang="fr-CA" dirty="0" smtClean="0"/>
              <a:t>Le démantèlement progressif de l’Accord multifibre</a:t>
            </a:r>
            <a:endParaRPr lang="fr-CA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fr-CA" dirty="0" smtClean="0">
                <a:solidFill>
                  <a:srgbClr val="7EACDA"/>
                </a:solidFill>
              </a:rPr>
              <a:t>Les négociations et les litiges en cours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mérique du nord"/>
          <p:cNvPicPr>
            <a:picLocks noChangeAspect="1" noChangeArrowheads="1"/>
          </p:cNvPicPr>
          <p:nvPr/>
        </p:nvPicPr>
        <p:blipFill>
          <a:blip r:embed="rId4">
            <a:lum bright="18000" contrast="12000"/>
          </a:blip>
          <a:srcRect/>
          <a:stretch>
            <a:fillRect/>
          </a:stretch>
        </p:blipFill>
        <p:spPr bwMode="auto">
          <a:xfrm>
            <a:off x="3949700" y="1752600"/>
            <a:ext cx="4737100" cy="4800600"/>
          </a:xfrm>
          <a:prstGeom prst="rect">
            <a:avLst/>
          </a:prstGeom>
          <a:noFill/>
        </p:spPr>
      </p:pic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Arial" pitchFamily="34" charset="0"/>
              <a:buChar char="•"/>
            </a:pPr>
            <a:r>
              <a:rPr lang="fr-FR" sz="2800" dirty="0" smtClean="0">
                <a:ea typeface="Times New Roman" charset="0"/>
                <a:cs typeface="Times New Roman" charset="0"/>
              </a:rPr>
              <a:t> Un programme </a:t>
            </a:r>
            <a:endParaRPr lang="fr-CA" sz="2800" dirty="0" smtClean="0">
              <a:ea typeface="Times New Roman" charset="0"/>
              <a:cs typeface="Times New Roman" charset="0"/>
            </a:endParaRPr>
          </a:p>
          <a:p>
            <a:pPr marL="542925" lvl="1" indent="-352425"/>
            <a:r>
              <a:rPr lang="fr-FR" sz="2400" dirty="0" smtClean="0">
                <a:ea typeface="Times New Roman" charset="0"/>
                <a:cs typeface="Times New Roman" charset="0"/>
              </a:rPr>
              <a:t>d’élimination des tarifs douaniers </a:t>
            </a:r>
            <a:endParaRPr lang="fr-CA" sz="2400" dirty="0" smtClean="0">
              <a:ea typeface="Times New Roman" charset="0"/>
              <a:cs typeface="Times New Roman" charset="0"/>
            </a:endParaRPr>
          </a:p>
          <a:p>
            <a:pPr marL="542925" lvl="1" indent="-352425"/>
            <a:r>
              <a:rPr lang="fr-FR" sz="2400" dirty="0" smtClean="0">
                <a:ea typeface="Times New Roman" charset="0"/>
                <a:cs typeface="Times New Roman" charset="0"/>
              </a:rPr>
              <a:t>de réduction des barrières non tarifaires </a:t>
            </a:r>
            <a:endParaRPr lang="fr-CA" sz="2400" dirty="0" smtClean="0">
              <a:ea typeface="Times New Roman" charset="0"/>
              <a:cs typeface="Times New Roman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fr-FR" sz="2800" dirty="0" smtClean="0">
                <a:ea typeface="Times New Roman" charset="0"/>
                <a:cs typeface="Times New Roman" charset="0"/>
              </a:rPr>
              <a:t> Des dispositions explicites sur </a:t>
            </a:r>
            <a:endParaRPr lang="fr-CA" sz="2800" dirty="0" smtClean="0">
              <a:ea typeface="Times New Roman" charset="0"/>
              <a:cs typeface="Times New Roman" charset="0"/>
            </a:endParaRPr>
          </a:p>
          <a:p>
            <a:pPr marL="542925" lvl="1" indent="-352425"/>
            <a:r>
              <a:rPr lang="fr-FR" sz="2400" dirty="0" smtClean="0">
                <a:ea typeface="Times New Roman" charset="0"/>
                <a:cs typeface="Times New Roman" charset="0"/>
              </a:rPr>
              <a:t>l’investissement </a:t>
            </a:r>
            <a:endParaRPr lang="fr-CA" sz="2400" dirty="0" smtClean="0">
              <a:ea typeface="Times New Roman" charset="0"/>
              <a:cs typeface="Times New Roman" charset="0"/>
            </a:endParaRPr>
          </a:p>
          <a:p>
            <a:pPr marL="542925" lvl="1" indent="-352425"/>
            <a:r>
              <a:rPr lang="fr-FR" sz="2400" dirty="0" smtClean="0">
                <a:ea typeface="Times New Roman" charset="0"/>
                <a:cs typeface="Times New Roman" charset="0"/>
              </a:rPr>
              <a:t>les services</a:t>
            </a:r>
            <a:endParaRPr lang="fr-CA" sz="2400" dirty="0" smtClean="0">
              <a:ea typeface="Times New Roman" charset="0"/>
              <a:cs typeface="Times New Roman" charset="0"/>
            </a:endParaRPr>
          </a:p>
          <a:p>
            <a:pPr marL="542925" lvl="1" indent="-352425"/>
            <a:r>
              <a:rPr lang="fr-FR" sz="2400" dirty="0" smtClean="0">
                <a:ea typeface="Times New Roman" charset="0"/>
                <a:cs typeface="Times New Roman" charset="0"/>
              </a:rPr>
              <a:t>la propriété intellectuelle </a:t>
            </a:r>
            <a:endParaRPr lang="fr-CA" sz="2400" dirty="0" smtClean="0">
              <a:ea typeface="Times New Roman" charset="0"/>
              <a:cs typeface="Times New Roman" charset="0"/>
            </a:endParaRPr>
          </a:p>
          <a:p>
            <a:pPr marL="542925" lvl="1" indent="-352425"/>
            <a:r>
              <a:rPr lang="fr-FR" sz="2400" dirty="0" smtClean="0">
                <a:ea typeface="Times New Roman" charset="0"/>
                <a:cs typeface="Times New Roman" charset="0"/>
              </a:rPr>
              <a:t>l’admission temporaire des gens d’affaires</a:t>
            </a:r>
            <a:endParaRPr lang="fr-CA" sz="2400" dirty="0" smtClean="0">
              <a:ea typeface="Times New Roman" charset="0"/>
              <a:cs typeface="Times New Roman" charset="0"/>
            </a:endParaRPr>
          </a:p>
          <a:p>
            <a:pPr marL="542925" lvl="1" indent="-352425"/>
            <a:r>
              <a:rPr lang="fr-FR" sz="2400" dirty="0" smtClean="0">
                <a:ea typeface="Times New Roman" charset="0"/>
                <a:cs typeface="Times New Roman" charset="0"/>
              </a:rPr>
              <a:t>la protection de l’environnement</a:t>
            </a:r>
            <a:endParaRPr lang="fr-FR" sz="2400" dirty="0" smtClean="0"/>
          </a:p>
        </p:txBody>
      </p:sp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18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858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en-US" sz="3800" dirty="0" err="1" smtClean="0">
                <a:solidFill>
                  <a:srgbClr val="7EACDA"/>
                </a:solidFill>
              </a:rPr>
              <a:t>L’Accord</a:t>
            </a:r>
            <a:r>
              <a:rPr lang="en-US" sz="3800" dirty="0" smtClean="0">
                <a:solidFill>
                  <a:srgbClr val="7EACDA"/>
                </a:solidFill>
              </a:rPr>
              <a:t> de </a:t>
            </a:r>
            <a:r>
              <a:rPr lang="en-US" sz="3800" dirty="0" err="1" smtClean="0">
                <a:solidFill>
                  <a:srgbClr val="7EACDA"/>
                </a:solidFill>
              </a:rPr>
              <a:t>libre-échange</a:t>
            </a:r>
            <a:r>
              <a:rPr lang="en-US" sz="3800" dirty="0" smtClean="0">
                <a:solidFill>
                  <a:srgbClr val="7EACDA"/>
                </a:solidFill>
              </a:rPr>
              <a:t> </a:t>
            </a:r>
            <a:br>
              <a:rPr lang="en-US" sz="3800" dirty="0" smtClean="0">
                <a:solidFill>
                  <a:srgbClr val="7EACDA"/>
                </a:solidFill>
              </a:rPr>
            </a:br>
            <a:r>
              <a:rPr lang="en-US" sz="3800" dirty="0" err="1" smtClean="0">
                <a:solidFill>
                  <a:srgbClr val="7EACDA"/>
                </a:solidFill>
              </a:rPr>
              <a:t>nord-américain</a:t>
            </a:r>
            <a:r>
              <a:rPr lang="en-US" sz="3800" dirty="0" smtClean="0">
                <a:solidFill>
                  <a:srgbClr val="7EACDA"/>
                </a:solidFill>
              </a:rPr>
              <a:t> (ALENA)</a:t>
            </a:r>
            <a:endParaRPr lang="en-US" sz="3800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19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895600"/>
            <a:ext cx="7772400" cy="2209800"/>
          </a:xfrm>
        </p:spPr>
        <p:txBody>
          <a:bodyPr/>
          <a:lstStyle/>
          <a:p>
            <a:pPr eaLnBrk="1" hangingPunct="1"/>
            <a:r>
              <a:rPr lang="fr-CA" dirty="0" smtClean="0"/>
              <a:t>L’élargissement du marché</a:t>
            </a:r>
          </a:p>
          <a:p>
            <a:pPr eaLnBrk="1" hangingPunct="1"/>
            <a:r>
              <a:rPr lang="fr-CA" dirty="0" smtClean="0"/>
              <a:t>L’augmentation de la concurrence</a:t>
            </a:r>
          </a:p>
          <a:p>
            <a:pPr eaLnBrk="1" hangingPunct="1"/>
            <a:r>
              <a:rPr lang="fr-CA" dirty="0" smtClean="0"/>
              <a:t>L’accélération du changement</a:t>
            </a:r>
            <a:endParaRPr lang="fr-CA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14400"/>
            <a:ext cx="7772400" cy="914400"/>
          </a:xfrm>
        </p:spPr>
        <p:txBody>
          <a:bodyPr anchor="t"/>
          <a:lstStyle/>
          <a:p>
            <a:pPr algn="l"/>
            <a:r>
              <a:rPr lang="fr-CA" dirty="0" smtClean="0">
                <a:solidFill>
                  <a:srgbClr val="7EACDA"/>
                </a:solidFill>
              </a:rPr>
              <a:t>Les effets de la mondialisation</a:t>
            </a:r>
            <a:br>
              <a:rPr lang="fr-CA" dirty="0" smtClean="0">
                <a:solidFill>
                  <a:srgbClr val="7EACDA"/>
                </a:solidFill>
              </a:rPr>
            </a:br>
            <a:r>
              <a:rPr lang="fr-CA" dirty="0" smtClean="0">
                <a:solidFill>
                  <a:srgbClr val="7EACDA"/>
                </a:solidFill>
              </a:rPr>
              <a:t>sur les entreprises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057400" cy="457200"/>
          </a:xfrm>
          <a:noFill/>
        </p:spPr>
        <p:txBody>
          <a:bodyPr/>
          <a:lstStyle/>
          <a:p>
            <a:fld id="{07CFD06B-FCA8-6D45-A149-6D458075CF43}" type="slidenum">
              <a:rPr lang="fr-CA">
                <a:ea typeface="ヒラギノ角ゴ Pro W3" charset="-128"/>
                <a:cs typeface="ヒラギノ角ゴ Pro W3" charset="-128"/>
              </a:rPr>
              <a:pPr/>
              <a:t>2</a:t>
            </a:fld>
            <a:endParaRPr lang="fr-CA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11" name="Placeholder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219200"/>
            <a:ext cx="7239000" cy="1219200"/>
          </a:xfrm>
        </p:spPr>
        <p:txBody>
          <a:bodyPr/>
          <a:lstStyle/>
          <a:p>
            <a:pPr algn="l" eaLnBrk="1" hangingPunct="1"/>
            <a:r>
              <a:rPr lang="fr-CA" b="1" dirty="0" smtClean="0">
                <a:solidFill>
                  <a:srgbClr val="7EACD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Chapitre 2</a:t>
            </a:r>
            <a:endParaRPr lang="en-US" b="1" dirty="0">
              <a:solidFill>
                <a:srgbClr val="7EACDA"/>
              </a:solidFill>
            </a:endParaRPr>
          </a:p>
        </p:txBody>
      </p:sp>
      <p:sp>
        <p:nvSpPr>
          <p:cNvPr id="17412" name="Placeholder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667000"/>
            <a:ext cx="7239000" cy="3429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sz="6000" dirty="0" smtClean="0">
                <a:solidFill>
                  <a:srgbClr val="000000"/>
                </a:solidFill>
              </a:rPr>
              <a:t>La mondialisation des marchés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20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14400"/>
            <a:ext cx="7772400" cy="914400"/>
          </a:xfrm>
        </p:spPr>
        <p:txBody>
          <a:bodyPr anchor="t"/>
          <a:lstStyle/>
          <a:p>
            <a:pPr algn="l"/>
            <a:r>
              <a:rPr lang="en-US" dirty="0" smtClean="0">
                <a:solidFill>
                  <a:srgbClr val="7EACDA"/>
                </a:solidFill>
              </a:rPr>
              <a:t>Petite histoire de la </a:t>
            </a:r>
            <a:r>
              <a:rPr lang="en-US" dirty="0" err="1" smtClean="0">
                <a:solidFill>
                  <a:srgbClr val="7EACDA"/>
                </a:solidFill>
              </a:rPr>
              <a:t>mondialisation</a:t>
            </a:r>
            <a:r>
              <a:rPr lang="en-US" dirty="0" smtClean="0">
                <a:solidFill>
                  <a:srgbClr val="7EACDA"/>
                </a:solidFill>
              </a:rPr>
              <a:t> des </a:t>
            </a:r>
            <a:r>
              <a:rPr lang="en-US" dirty="0" err="1" smtClean="0">
                <a:solidFill>
                  <a:srgbClr val="7EACDA"/>
                </a:solidFill>
              </a:rPr>
              <a:t>entreprises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571744"/>
            <a:ext cx="642461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4429132"/>
            <a:ext cx="6299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21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457200" y="2362200"/>
            <a:ext cx="7315200" cy="4114800"/>
          </a:xfrm>
        </p:spPr>
        <p:txBody>
          <a:bodyPr/>
          <a:lstStyle/>
          <a:p>
            <a:pPr eaLnBrk="1" hangingPunct="1"/>
            <a:r>
              <a:rPr lang="fr-CA" dirty="0" smtClean="0"/>
              <a:t>L’exploitation exclusive du marché national</a:t>
            </a:r>
          </a:p>
          <a:p>
            <a:pPr eaLnBrk="1" hangingPunct="1"/>
            <a:r>
              <a:rPr lang="fr-CA" dirty="0" smtClean="0"/>
              <a:t>L’engagement timide dans le marché mondial</a:t>
            </a:r>
          </a:p>
          <a:p>
            <a:r>
              <a:rPr lang="fr-CA" dirty="0" smtClean="0"/>
              <a:t>L’engagement véritable</a:t>
            </a:r>
            <a:br>
              <a:rPr lang="fr-CA" dirty="0" smtClean="0"/>
            </a:br>
            <a:r>
              <a:rPr lang="fr-CA" dirty="0" smtClean="0"/>
              <a:t>dans le marché mondial</a:t>
            </a:r>
          </a:p>
          <a:p>
            <a:endParaRPr lang="fr-CA" dirty="0" smtClean="0"/>
          </a:p>
          <a:p>
            <a:pPr eaLnBrk="1" hangingPunct="1"/>
            <a:endParaRPr lang="fr-CA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14400"/>
            <a:ext cx="8001000" cy="914400"/>
          </a:xfrm>
        </p:spPr>
        <p:txBody>
          <a:bodyPr anchor="t"/>
          <a:lstStyle/>
          <a:p>
            <a:pPr algn="l"/>
            <a:r>
              <a:rPr lang="fr-CA" sz="4000" dirty="0" smtClean="0">
                <a:solidFill>
                  <a:srgbClr val="7EACDA"/>
                </a:solidFill>
              </a:rPr>
              <a:t>Le processus d’internationalisation</a:t>
            </a:r>
            <a:br>
              <a:rPr lang="fr-CA" sz="4000" dirty="0" smtClean="0">
                <a:solidFill>
                  <a:srgbClr val="7EACDA"/>
                </a:solidFill>
              </a:rPr>
            </a:br>
            <a:r>
              <a:rPr lang="fr-CA" sz="4000" dirty="0" smtClean="0">
                <a:solidFill>
                  <a:srgbClr val="7EACDA"/>
                </a:solidFill>
              </a:rPr>
              <a:t>d’une entreprise</a:t>
            </a:r>
            <a:endParaRPr lang="fr-CA" sz="4000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7" name="Picture 6" descr="Mc Do Shenzhen peti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962400"/>
            <a:ext cx="32512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22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743200"/>
            <a:ext cx="7772400" cy="2895600"/>
          </a:xfrm>
        </p:spPr>
        <p:txBody>
          <a:bodyPr/>
          <a:lstStyle/>
          <a:p>
            <a:pPr eaLnBrk="1" hangingPunct="1"/>
            <a:r>
              <a:rPr lang="fr-FR" dirty="0" smtClean="0"/>
              <a:t>Le paiement dans une autre monnaie</a:t>
            </a:r>
          </a:p>
          <a:p>
            <a:pPr eaLnBrk="1" hangingPunct="1"/>
            <a:r>
              <a:rPr lang="fr-FR" dirty="0" smtClean="0"/>
              <a:t>Le transport sur de longues distances</a:t>
            </a:r>
          </a:p>
          <a:p>
            <a:pPr eaLnBrk="1" hangingPunct="1"/>
            <a:r>
              <a:rPr lang="fr-FR" dirty="0" smtClean="0"/>
              <a:t>La langue et les coutumes des pays étrangers</a:t>
            </a:r>
            <a:endParaRPr lang="fr-FR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14400"/>
            <a:ext cx="7772400" cy="914400"/>
          </a:xfrm>
        </p:spPr>
        <p:txBody>
          <a:bodyPr anchor="t"/>
          <a:lstStyle/>
          <a:p>
            <a:pPr algn="l"/>
            <a:r>
              <a:rPr lang="en-US" dirty="0" smtClean="0">
                <a:solidFill>
                  <a:srgbClr val="7EACDA"/>
                </a:solidFill>
              </a:rPr>
              <a:t>Les instruments du commerce international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23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23622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Le courtier en </a:t>
            </a:r>
            <a:r>
              <a:rPr lang="en-US" dirty="0" err="1" smtClean="0"/>
              <a:t>douane</a:t>
            </a:r>
            <a:endParaRPr lang="en-US" dirty="0" smtClean="0"/>
          </a:p>
          <a:p>
            <a:pPr eaLnBrk="1" hangingPunct="1"/>
            <a:r>
              <a:rPr lang="en-US" dirty="0" smtClean="0"/>
              <a:t>Le </a:t>
            </a:r>
            <a:r>
              <a:rPr lang="en-US" dirty="0" err="1" smtClean="0"/>
              <a:t>transitaire</a:t>
            </a:r>
            <a:endParaRPr lang="en-US" dirty="0" smtClean="0"/>
          </a:p>
          <a:p>
            <a:pPr eaLnBrk="1" hangingPunct="1"/>
            <a:r>
              <a:rPr lang="en-US" dirty="0" err="1" smtClean="0"/>
              <a:t>L’interprète</a:t>
            </a:r>
            <a:endParaRPr lang="en-US" dirty="0" smtClean="0"/>
          </a:p>
          <a:p>
            <a:pPr eaLnBrk="1" hangingPunct="1"/>
            <a:r>
              <a:rPr lang="en-US" dirty="0" err="1" smtClean="0"/>
              <a:t>L’assureur</a:t>
            </a:r>
            <a:endParaRPr lang="en-US" dirty="0" smtClean="0"/>
          </a:p>
          <a:p>
            <a:pPr eaLnBrk="1" hangingPunct="1"/>
            <a:r>
              <a:rPr lang="en-US" dirty="0" err="1" smtClean="0"/>
              <a:t>L’avocat</a:t>
            </a:r>
            <a:r>
              <a:rPr lang="en-US" dirty="0" smtClean="0"/>
              <a:t> </a:t>
            </a:r>
            <a:r>
              <a:rPr lang="en-US" dirty="0" err="1" smtClean="0"/>
              <a:t>spécialisé</a:t>
            </a:r>
            <a:endParaRPr lang="en-US" dirty="0" smtClean="0"/>
          </a:p>
          <a:p>
            <a:pPr eaLnBrk="1" hangingPunct="1"/>
            <a:r>
              <a:rPr lang="en-US" dirty="0" err="1" smtClean="0"/>
              <a:t>L’agent</a:t>
            </a:r>
            <a:r>
              <a:rPr lang="en-US" dirty="0" smtClean="0"/>
              <a:t> international</a:t>
            </a:r>
            <a:endParaRPr lang="fr-CA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14400"/>
            <a:ext cx="7772400" cy="914400"/>
          </a:xfrm>
        </p:spPr>
        <p:txBody>
          <a:bodyPr anchor="t"/>
          <a:lstStyle/>
          <a:p>
            <a:pPr algn="l"/>
            <a:r>
              <a:rPr lang="en-US" dirty="0" smtClean="0">
                <a:solidFill>
                  <a:srgbClr val="7EACDA"/>
                </a:solidFill>
              </a:rPr>
              <a:t>Les </a:t>
            </a:r>
            <a:r>
              <a:rPr lang="en-US" dirty="0" err="1" smtClean="0">
                <a:solidFill>
                  <a:srgbClr val="7EACDA"/>
                </a:solidFill>
              </a:rPr>
              <a:t>intervenants</a:t>
            </a:r>
            <a:r>
              <a:rPr lang="en-US" dirty="0" smtClean="0">
                <a:solidFill>
                  <a:srgbClr val="7EACDA"/>
                </a:solidFill>
              </a:rPr>
              <a:t> du commerce international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24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533400" y="1905000"/>
            <a:ext cx="39624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2"/>
              <a:buNone/>
            </a:pPr>
            <a:r>
              <a:rPr lang="fr-CA" sz="2400" dirty="0" smtClean="0">
                <a:ea typeface="Times New Roman" charset="0"/>
                <a:cs typeface="Times New Roman" charset="0"/>
              </a:rPr>
              <a:t>Paiement d’avanc</a:t>
            </a:r>
            <a:r>
              <a:rPr lang="fr-CA" sz="2400" dirty="0" smtClean="0"/>
              <a:t>e</a:t>
            </a:r>
          </a:p>
          <a:p>
            <a:pPr marL="476250" lvl="1" indent="-26988">
              <a:lnSpc>
                <a:spcPct val="90000"/>
              </a:lnSpc>
              <a:buNone/>
            </a:pPr>
            <a:r>
              <a:rPr lang="fr-CA" sz="2000" dirty="0" smtClean="0">
                <a:ea typeface="Times New Roman" charset="0"/>
                <a:cs typeface="Times New Roman" charset="0"/>
              </a:rPr>
              <a:t>L’exportateur reçoit le paiement d’un nouveau client avant l’expédition des marchandises</a:t>
            </a:r>
          </a:p>
          <a:p>
            <a:pPr marL="476250" lvl="1" indent="-26988">
              <a:lnSpc>
                <a:spcPct val="90000"/>
              </a:lnSpc>
              <a:buNone/>
            </a:pPr>
            <a:endParaRPr lang="fr-CA" sz="12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fr-CA" sz="2400" dirty="0" smtClean="0">
                <a:ea typeface="Times New Roman" charset="0"/>
                <a:cs typeface="Times New Roman" charset="0"/>
              </a:rPr>
              <a:t>Lettre de crédit</a:t>
            </a:r>
          </a:p>
          <a:p>
            <a:pPr marL="476250" lvl="1" indent="-26988">
              <a:lnSpc>
                <a:spcPct val="90000"/>
              </a:lnSpc>
              <a:buNone/>
            </a:pPr>
            <a:r>
              <a:rPr lang="fr-CA" sz="2000" dirty="0" smtClean="0">
                <a:ea typeface="Times New Roman" charset="0"/>
                <a:cs typeface="Times New Roman" charset="0"/>
              </a:rPr>
              <a:t>Titre, émis par la banque de l’importateur vers la banque de l’exportateur, qui garantit le paiement à ce dernier à certaines conditions, généralement la livraison de la marchandise </a:t>
            </a:r>
            <a:endParaRPr lang="fr-FR" sz="2000" dirty="0" smtClean="0">
              <a:ea typeface="Times New Roman" charset="0"/>
              <a:cs typeface="Times New Roman" charset="0"/>
            </a:endParaRPr>
          </a:p>
          <a:p>
            <a:pPr eaLnBrk="1" hangingPunct="1"/>
            <a:endParaRPr lang="fr-CA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14400"/>
            <a:ext cx="7772400" cy="914400"/>
          </a:xfrm>
        </p:spPr>
        <p:txBody>
          <a:bodyPr anchor="t"/>
          <a:lstStyle/>
          <a:p>
            <a:pPr algn="l"/>
            <a:r>
              <a:rPr lang="fr-CA" dirty="0" smtClean="0">
                <a:solidFill>
                  <a:srgbClr val="7EACDA"/>
                </a:solidFill>
              </a:rPr>
              <a:t>Paiements internationaux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sp>
        <p:nvSpPr>
          <p:cNvPr id="6" name="Placeholder 4"/>
          <p:cNvSpPr txBox="1">
            <a:spLocks noChangeArrowheads="1"/>
          </p:cNvSpPr>
          <p:nvPr/>
        </p:nvSpPr>
        <p:spPr bwMode="auto">
          <a:xfrm>
            <a:off x="4800600" y="1905000"/>
            <a:ext cx="412911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charset="2"/>
              <a:buNone/>
            </a:pPr>
            <a:r>
              <a:rPr lang="fr-CA" dirty="0" smtClean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Opération à compte ouvert</a:t>
            </a:r>
          </a:p>
          <a:p>
            <a:pPr marL="476250" lvl="1"/>
            <a:r>
              <a:rPr lang="fr-CA" sz="2000" dirty="0" smtClean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L’importateur qui est un client régulier reçoit les marchandises avant de payer dans un délai convenu</a:t>
            </a:r>
          </a:p>
          <a:p>
            <a:pPr marL="476250" lvl="1"/>
            <a:endParaRPr lang="fr-CA" sz="1200" dirty="0" smtClean="0">
              <a:solidFill>
                <a:srgbClr val="000000"/>
              </a:solidFill>
              <a:latin typeface="+mn-lt"/>
            </a:endParaRPr>
          </a:p>
          <a:p>
            <a:pPr marL="0" indent="0"/>
            <a:r>
              <a:rPr lang="fr-CA" dirty="0" smtClean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Encaissement documentaire</a:t>
            </a:r>
          </a:p>
          <a:p>
            <a:pPr lvl="1"/>
            <a:r>
              <a:rPr lang="fr-CA" sz="2000" dirty="0" smtClean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L’exportateur demande à une banque étrangère d’encaisser le paiement de l’importateur en échange de documents convenus à l’avance, comme une preuve d’expédition</a:t>
            </a:r>
            <a:endParaRPr lang="fr-CA" sz="2000" dirty="0">
              <a:solidFill>
                <a:srgbClr val="000000"/>
              </a:solidFill>
              <a:latin typeface="+mn-lt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25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0"/>
            <a:ext cx="3886200" cy="914400"/>
          </a:xfrm>
        </p:spPr>
        <p:txBody>
          <a:bodyPr anchor="t"/>
          <a:lstStyle/>
          <a:p>
            <a:pPr algn="l"/>
            <a:r>
              <a:rPr lang="en-US" dirty="0" smtClean="0">
                <a:solidFill>
                  <a:srgbClr val="7EACDA"/>
                </a:solidFill>
              </a:rPr>
              <a:t>Les </a:t>
            </a:r>
            <a:r>
              <a:rPr lang="en-US" dirty="0" err="1" smtClean="0">
                <a:solidFill>
                  <a:srgbClr val="7EACDA"/>
                </a:solidFill>
              </a:rPr>
              <a:t>incoterms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6" name="Picture 5" descr="E3 tableau 2.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914400"/>
            <a:ext cx="6806490" cy="5438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26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r>
              <a:rPr lang="fr-CA" sz="2000" dirty="0" smtClean="0"/>
              <a:t>La mondialisation réfère à l’internationalisation des marchés.</a:t>
            </a:r>
          </a:p>
          <a:p>
            <a:r>
              <a:rPr lang="fr-CA" sz="2000" dirty="0" smtClean="0"/>
              <a:t>Le Canada et le Québec sont très dépendants des marchés étrangers.</a:t>
            </a:r>
          </a:p>
          <a:p>
            <a:r>
              <a:rPr lang="fr-CA" sz="2000" dirty="0" smtClean="0">
                <a:ea typeface="Times New Roman" charset="0"/>
                <a:cs typeface="Times New Roman" charset="0"/>
              </a:rPr>
              <a:t>Le commerce international accroît le bien-être des populations des pays qui le pratiquent; il fait perdre à l’État une partie de son autonomie.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A" sz="2000" dirty="0" smtClean="0">
                <a:ea typeface="Times New Roman" charset="0"/>
                <a:cs typeface="Times New Roman" charset="0"/>
              </a:rPr>
              <a:t>Les deux grands accords de commerce chez nous sont :  l’Accord sur l’Organisation mondiale du commerce (OMC) et l’Accord de libre-échange nord-américain (ALENA).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A" sz="2000" dirty="0" smtClean="0">
                <a:ea typeface="Times New Roman" charset="0"/>
                <a:cs typeface="Times New Roman" charset="0"/>
              </a:rPr>
              <a:t>L’entreprise a le </a:t>
            </a:r>
            <a:r>
              <a:rPr lang="fr-CA" sz="2000" smtClean="0">
                <a:ea typeface="Times New Roman" charset="0"/>
                <a:cs typeface="Times New Roman" charset="0"/>
              </a:rPr>
              <a:t>choix entre : </a:t>
            </a:r>
            <a:r>
              <a:rPr lang="fr-CA" sz="2000" dirty="0" smtClean="0">
                <a:ea typeface="Times New Roman" charset="0"/>
                <a:cs typeface="Times New Roman" charset="0"/>
              </a:rPr>
              <a:t>rester dans son marché local</a:t>
            </a:r>
            <a:r>
              <a:rPr lang="fr-CA" sz="2000" smtClean="0">
                <a:ea typeface="Times New Roman" charset="0"/>
                <a:cs typeface="Times New Roman" charset="0"/>
              </a:rPr>
              <a:t>, exporter </a:t>
            </a:r>
            <a:r>
              <a:rPr lang="fr-CA" sz="2000" dirty="0" smtClean="0">
                <a:ea typeface="Times New Roman" charset="0"/>
                <a:cs typeface="Times New Roman" charset="0"/>
              </a:rPr>
              <a:t>ou importer, ou s’établir à l’étranger. 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fr-CA" sz="2000" dirty="0" smtClean="0"/>
              <a:t>Les professionnels </a:t>
            </a:r>
            <a:r>
              <a:rPr lang="en-US" sz="2000" dirty="0" err="1" smtClean="0"/>
              <a:t>spécialisés</a:t>
            </a:r>
            <a:r>
              <a:rPr lang="fr-CA" sz="2000" dirty="0" smtClean="0"/>
              <a:t> en commerce </a:t>
            </a:r>
            <a:r>
              <a:rPr lang="en-US" sz="2000" dirty="0" smtClean="0"/>
              <a:t>international</a:t>
            </a:r>
            <a:r>
              <a:rPr lang="fr-CA" sz="2000" dirty="0" smtClean="0"/>
              <a:t> utilisent des formules convenues de paiement à l’étranger et de conditions internationales de vente (incoterms).</a:t>
            </a:r>
          </a:p>
          <a:p>
            <a:pPr eaLnBrk="1" hangingPunct="1"/>
            <a:endParaRPr lang="fr-CA" sz="2000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14400"/>
            <a:ext cx="7772400" cy="914400"/>
          </a:xfrm>
        </p:spPr>
        <p:txBody>
          <a:bodyPr anchor="t"/>
          <a:lstStyle/>
          <a:p>
            <a:pPr algn="l"/>
            <a:r>
              <a:rPr lang="fr-CA" dirty="0" smtClean="0">
                <a:solidFill>
                  <a:srgbClr val="7EACDA"/>
                </a:solidFill>
              </a:rPr>
              <a:t>Résumé</a:t>
            </a:r>
            <a:endParaRPr lang="fr-CA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3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sz="1800" dirty="0" smtClean="0"/>
              <a:t>Définir la mondialisation.</a:t>
            </a:r>
          </a:p>
          <a:p>
            <a:pPr>
              <a:buFont typeface="+mj-lt"/>
              <a:buAutoNum type="arabicPeriod"/>
            </a:pPr>
            <a:r>
              <a:rPr lang="fr-FR" sz="1800" dirty="0" smtClean="0"/>
              <a:t>Mesurer l’importance de la mondialisation et du commerce extérieur pour les économies du Québec et du Canada.</a:t>
            </a:r>
          </a:p>
          <a:p>
            <a:pPr>
              <a:buFont typeface="+mj-lt"/>
              <a:buAutoNum type="arabicPeriod"/>
            </a:pPr>
            <a:r>
              <a:rPr lang="fr-FR" sz="1800" dirty="0" smtClean="0"/>
              <a:t>Analyser les avantages et les désavantages de la mondialisation.</a:t>
            </a:r>
          </a:p>
          <a:p>
            <a:pPr>
              <a:buFont typeface="+mj-lt"/>
              <a:buAutoNum type="arabicPeriod"/>
            </a:pPr>
            <a:r>
              <a:rPr lang="fr-FR" sz="1800" dirty="0" smtClean="0"/>
              <a:t>Déterminer les principaux obstacles au commerce international.</a:t>
            </a:r>
          </a:p>
          <a:p>
            <a:pPr>
              <a:buFont typeface="+mj-lt"/>
              <a:buAutoNum type="arabicPeriod"/>
            </a:pPr>
            <a:r>
              <a:rPr lang="fr-FR" sz="1800" dirty="0" smtClean="0"/>
              <a:t>Définir les accords qui ont le plus d’incidences sur les entreprises canadiennes, soit l’ALENA et l’OMC.</a:t>
            </a:r>
          </a:p>
          <a:p>
            <a:pPr>
              <a:buFont typeface="+mj-lt"/>
              <a:buAutoNum type="arabicPeriod"/>
            </a:pPr>
            <a:r>
              <a:rPr lang="fr-FR" sz="1800" dirty="0" smtClean="0"/>
              <a:t>Comprendre les principaux effets de la mondialisation sur les entreprises.</a:t>
            </a:r>
          </a:p>
          <a:p>
            <a:pPr>
              <a:buFont typeface="+mj-lt"/>
              <a:buAutoNum type="arabicPeriod"/>
            </a:pPr>
            <a:r>
              <a:rPr lang="fr-FR" sz="1800" dirty="0" smtClean="0"/>
              <a:t>Décrire le processus d’internationalisation d’une entreprise.</a:t>
            </a:r>
          </a:p>
          <a:p>
            <a:pPr>
              <a:buFont typeface="+mj-lt"/>
              <a:buAutoNum type="arabicPeriod"/>
            </a:pPr>
            <a:r>
              <a:rPr lang="fr-FR" sz="1800" dirty="0" smtClean="0"/>
              <a:t>Décrire les principaux instruments du commerce international et les principales professions qui y sont liées.</a:t>
            </a:r>
            <a:endParaRPr lang="fr-FR" sz="1800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fr-FR" dirty="0" smtClean="0">
                <a:solidFill>
                  <a:srgbClr val="7EACDA"/>
                </a:solidFill>
              </a:rPr>
              <a:t>Objectifs d’apprentissage</a:t>
            </a:r>
            <a:endParaRPr lang="en-US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4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4648200" y="1981200"/>
            <a:ext cx="4114800" cy="4267200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fr-CA" sz="2800" b="1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Augmentation rapide </a:t>
            </a:r>
            <a:br>
              <a:rPr lang="fr-CA" sz="2800" b="1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</a:br>
            <a:r>
              <a:rPr lang="fr-CA" sz="2800" b="1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et diversification :</a:t>
            </a:r>
          </a:p>
          <a:p>
            <a:pPr marL="476250" lvl="1">
              <a:buClr>
                <a:srgbClr val="999E54"/>
              </a:buClr>
            </a:pPr>
            <a:r>
              <a:rPr lang="fr-CA" sz="24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des échanges internationaux de biens et de services,</a:t>
            </a:r>
          </a:p>
          <a:p>
            <a:pPr marL="476250" lvl="1">
              <a:buClr>
                <a:srgbClr val="999E54"/>
              </a:buClr>
            </a:pPr>
            <a:r>
              <a:rPr lang="fr-CA" sz="24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des mouvements de capitaux, </a:t>
            </a:r>
          </a:p>
          <a:p>
            <a:pPr marL="476250" lvl="1">
              <a:buClr>
                <a:srgbClr val="999E54"/>
              </a:buClr>
            </a:pPr>
            <a:r>
              <a:rPr lang="fr-CA" sz="24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de la diffusion des technologies, du savoir</a:t>
            </a:r>
            <a:br>
              <a:rPr lang="fr-CA" sz="24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</a:br>
            <a:r>
              <a:rPr lang="fr-CA" sz="24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et des communications.</a:t>
            </a:r>
            <a:endParaRPr lang="fr-FR" sz="2400" dirty="0" smtClean="0">
              <a:solidFill>
                <a:srgbClr val="000000"/>
              </a:solidFill>
            </a:endParaRPr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en-US" dirty="0" err="1" smtClean="0">
                <a:solidFill>
                  <a:srgbClr val="7EACDA"/>
                </a:solidFill>
              </a:rPr>
              <a:t>Mondialisation</a:t>
            </a:r>
            <a:endParaRPr lang="en-US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819400"/>
            <a:ext cx="4114800" cy="1754327"/>
          </a:xfrm>
          <a:prstGeom prst="rect">
            <a:avLst/>
          </a:prstGeom>
          <a:solidFill>
            <a:srgbClr val="EEA021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000000"/>
                </a:solidFill>
              </a:rPr>
              <a:t>Internationalisation des marchés résultant des progrès des communications et des transports, de la libéralisation des échanges et de l’arrivée de nouveaux concurrents dans les pays en développement.</a:t>
            </a:r>
            <a:endParaRPr lang="fr-FR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5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fr-FR" sz="3600" dirty="0" smtClean="0">
                <a:solidFill>
                  <a:srgbClr val="7EACDA"/>
                </a:solidFill>
              </a:rPr>
              <a:t>Le fléchissement du soutien </a:t>
            </a:r>
            <a:br>
              <a:rPr lang="fr-FR" sz="3600" dirty="0" smtClean="0">
                <a:solidFill>
                  <a:srgbClr val="7EACDA"/>
                </a:solidFill>
              </a:rPr>
            </a:br>
            <a:r>
              <a:rPr lang="fr-FR" sz="3600" dirty="0" smtClean="0">
                <a:solidFill>
                  <a:srgbClr val="7EACDA"/>
                </a:solidFill>
              </a:rPr>
              <a:t>à l’économie de marché</a:t>
            </a:r>
            <a:endParaRPr lang="fr-FR" sz="3600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753235"/>
            <a:ext cx="7467600" cy="479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6</a:t>
            </a:fld>
            <a:endParaRPr lang="fr-CA" sz="1400"/>
          </a:p>
        </p:txBody>
      </p:sp>
      <p:sp>
        <p:nvSpPr>
          <p:cNvPr id="19459" name="Placeholder 4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3543296" cy="2362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Exportation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Transport, </a:t>
            </a:r>
            <a:r>
              <a:rPr lang="en-US" dirty="0" err="1" smtClean="0"/>
              <a:t>vente</a:t>
            </a:r>
            <a:r>
              <a:rPr lang="en-US" dirty="0" smtClean="0"/>
              <a:t>   à </a:t>
            </a:r>
            <a:r>
              <a:rPr lang="en-US" dirty="0" err="1" smtClean="0"/>
              <a:t>l’étranger</a:t>
            </a:r>
            <a:r>
              <a:rPr lang="en-US" dirty="0" smtClean="0"/>
              <a:t>        des </a:t>
            </a:r>
            <a:r>
              <a:rPr lang="en-US" dirty="0" err="1" smtClean="0"/>
              <a:t>produits</a:t>
            </a:r>
            <a:r>
              <a:rPr lang="en-US" dirty="0" smtClean="0"/>
              <a:t> de </a:t>
            </a:r>
            <a:r>
              <a:rPr lang="en-US" dirty="0" err="1" smtClean="0"/>
              <a:t>l’activité</a:t>
            </a:r>
            <a:r>
              <a:rPr lang="en-US" dirty="0" smtClean="0"/>
              <a:t> </a:t>
            </a:r>
            <a:r>
              <a:rPr lang="en-US" dirty="0" err="1" smtClean="0"/>
              <a:t>nationale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fr-CA" dirty="0" smtClean="0">
                <a:solidFill>
                  <a:srgbClr val="7EACDA"/>
                </a:solidFill>
              </a:rPr>
              <a:t>Importation et exportation</a:t>
            </a:r>
            <a:endParaRPr lang="en-US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sp>
        <p:nvSpPr>
          <p:cNvPr id="6" name="Placeholder 4"/>
          <p:cNvSpPr txBox="1">
            <a:spLocks noChangeArrowheads="1"/>
          </p:cNvSpPr>
          <p:nvPr/>
        </p:nvSpPr>
        <p:spPr bwMode="auto">
          <a:xfrm>
            <a:off x="4572000" y="1857364"/>
            <a:ext cx="392909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</a:rPr>
              <a:t>Importation</a:t>
            </a:r>
            <a:endParaRPr lang="en-US" sz="3200" i="1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Entrée </a:t>
            </a:r>
            <a:r>
              <a:rPr lang="en-US" sz="3200" dirty="0" err="1" smtClean="0">
                <a:solidFill>
                  <a:srgbClr val="000000"/>
                </a:solidFill>
              </a:rPr>
              <a:t>dans</a:t>
            </a:r>
            <a:r>
              <a:rPr lang="en-US" sz="3200" dirty="0" smtClean="0">
                <a:solidFill>
                  <a:srgbClr val="000000"/>
                </a:solidFill>
              </a:rPr>
              <a:t> un pays de </a:t>
            </a:r>
            <a:r>
              <a:rPr lang="en-US" sz="3200" dirty="0" err="1" smtClean="0">
                <a:solidFill>
                  <a:srgbClr val="000000"/>
                </a:solidFill>
              </a:rPr>
              <a:t>marchandises</a:t>
            </a:r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en-US" sz="3200" dirty="0" err="1" smtClean="0">
                <a:solidFill>
                  <a:srgbClr val="000000"/>
                </a:solidFill>
              </a:rPr>
              <a:t>provenant</a:t>
            </a:r>
            <a:r>
              <a:rPr lang="en-US" sz="3200" dirty="0" smtClean="0">
                <a:solidFill>
                  <a:srgbClr val="000000"/>
                </a:solidFill>
              </a:rPr>
              <a:t> de </a:t>
            </a:r>
            <a:r>
              <a:rPr lang="en-US" sz="3200" dirty="0" err="1" smtClean="0">
                <a:solidFill>
                  <a:srgbClr val="000000"/>
                </a:solidFill>
              </a:rPr>
              <a:t>l’étranger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7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-76200"/>
            <a:ext cx="6367490" cy="461962"/>
          </a:xfrm>
        </p:spPr>
        <p:txBody>
          <a:bodyPr anchor="t"/>
          <a:lstStyle/>
          <a:p>
            <a:pPr algn="l" eaLnBrk="1" hangingPunct="1"/>
            <a:r>
              <a:rPr lang="en-US" dirty="0" smtClean="0">
                <a:solidFill>
                  <a:srgbClr val="7EACDA"/>
                </a:solidFill>
              </a:rPr>
              <a:t>La </a:t>
            </a:r>
            <a:r>
              <a:rPr lang="en-US" dirty="0" err="1" smtClean="0">
                <a:solidFill>
                  <a:srgbClr val="7EACDA"/>
                </a:solidFill>
              </a:rPr>
              <a:t>valeur</a:t>
            </a:r>
            <a:r>
              <a:rPr lang="en-US" dirty="0" smtClean="0">
                <a:solidFill>
                  <a:srgbClr val="7EACDA"/>
                </a:solidFill>
              </a:rPr>
              <a:t> des exportations </a:t>
            </a:r>
            <a:r>
              <a:rPr lang="en-US" dirty="0" err="1" smtClean="0">
                <a:solidFill>
                  <a:srgbClr val="7EACDA"/>
                </a:solidFill>
              </a:rPr>
              <a:t>mondiales</a:t>
            </a:r>
            <a:endParaRPr lang="en-US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7" name="Picture 6" descr="E3 tableau 2.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371600"/>
            <a:ext cx="8458200" cy="5027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8</a:t>
            </a:fld>
            <a:endParaRPr lang="fr-CA" sz="1400"/>
          </a:p>
        </p:txBody>
      </p:sp>
      <p:sp>
        <p:nvSpPr>
          <p:cNvPr id="19460" name="Placeholder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772400" cy="914400"/>
          </a:xfrm>
        </p:spPr>
        <p:txBody>
          <a:bodyPr anchor="t"/>
          <a:lstStyle/>
          <a:p>
            <a:pPr algn="l" eaLnBrk="1" hangingPunct="1"/>
            <a:r>
              <a:rPr lang="en-US" dirty="0" err="1" smtClean="0">
                <a:solidFill>
                  <a:srgbClr val="7EACDA"/>
                </a:solidFill>
              </a:rPr>
              <a:t>L’évolution</a:t>
            </a:r>
            <a:r>
              <a:rPr lang="en-US" dirty="0" smtClean="0">
                <a:solidFill>
                  <a:srgbClr val="7EACDA"/>
                </a:solidFill>
              </a:rPr>
              <a:t> du commerce </a:t>
            </a:r>
            <a:r>
              <a:rPr lang="en-US" dirty="0" err="1" smtClean="0">
                <a:solidFill>
                  <a:srgbClr val="7EACDA"/>
                </a:solidFill>
              </a:rPr>
              <a:t>extérieur</a:t>
            </a:r>
            <a:r>
              <a:rPr lang="en-US" dirty="0" smtClean="0">
                <a:solidFill>
                  <a:srgbClr val="7EACDA"/>
                </a:solidFill>
              </a:rPr>
              <a:t> du Québec</a:t>
            </a:r>
            <a:endParaRPr lang="en-US" dirty="0">
              <a:solidFill>
                <a:srgbClr val="7EACDA"/>
              </a:solidFill>
            </a:endParaRPr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6" name="Picture 5" descr="E3 tableau 2.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9144000" cy="2326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/>
          </p:cNvSpPr>
          <p:nvPr/>
        </p:nvSpPr>
        <p:spPr bwMode="auto">
          <a:xfrm>
            <a:off x="6553200" y="647700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 eaLnBrk="0" hangingPunct="0"/>
            <a:fld id="{586C19DC-AEDF-6B44-8BC6-A55E260AF50D}" type="slidenum">
              <a:rPr lang="fr-CA" sz="1400"/>
              <a:pPr algn="r" eaLnBrk="0" hangingPunct="0"/>
              <a:t>9</a:t>
            </a:fld>
            <a:endParaRPr lang="fr-CA" sz="1400"/>
          </a:p>
        </p:txBody>
      </p:sp>
      <p:sp>
        <p:nvSpPr>
          <p:cNvPr id="19461" name="Placeholder 2"/>
          <p:cNvSpPr>
            <a:spLocks noChangeArrowheads="1"/>
          </p:cNvSpPr>
          <p:nvPr/>
        </p:nvSpPr>
        <p:spPr bwMode="auto">
          <a:xfrm>
            <a:off x="21336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fr-FR" sz="1200" b="1" dirty="0" smtClean="0">
                <a:solidFill>
                  <a:schemeClr val="tx2"/>
                </a:solidFill>
              </a:rPr>
              <a:t>CHAPITRE 2</a:t>
            </a:r>
            <a:r>
              <a:rPr lang="fr-FR" sz="1200" dirty="0" smtClean="0">
                <a:solidFill>
                  <a:schemeClr val="tx2"/>
                </a:solidFill>
              </a:rPr>
              <a:t> La mondialisation des marchés</a:t>
            </a:r>
            <a:endParaRPr lang="fr-FR" sz="1400" i="1" dirty="0">
              <a:solidFill>
                <a:schemeClr val="tx2"/>
              </a:solidFill>
            </a:endParaRPr>
          </a:p>
        </p:txBody>
      </p:sp>
      <p:pic>
        <p:nvPicPr>
          <p:cNvPr id="6" name="Picture 5" descr="E3 tableau 2.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744505"/>
            <a:ext cx="7696200" cy="2725071"/>
          </a:xfrm>
          <a:prstGeom prst="rect">
            <a:avLst/>
          </a:prstGeom>
        </p:spPr>
      </p:pic>
      <p:pic>
        <p:nvPicPr>
          <p:cNvPr id="7" name="Picture 6" descr="E3 tableau 2.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633040"/>
            <a:ext cx="7772400" cy="2858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action">
  <a:themeElements>
    <a:clrScheme name="Nouvelle pré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é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Nouvelle pré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é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é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Modele_action.pot</Template>
  <TotalTime>1710</TotalTime>
  <Words>1082</Words>
  <Application>Microsoft Office PowerPoint</Application>
  <PresentationFormat>Affichage à l'écran (4:3)</PresentationFormat>
  <Paragraphs>186</Paragraphs>
  <Slides>26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Modele_action</vt:lpstr>
      <vt:lpstr>Présentation PowerPoint</vt:lpstr>
      <vt:lpstr>Chapitre 2</vt:lpstr>
      <vt:lpstr>Objectifs d’apprentissage</vt:lpstr>
      <vt:lpstr>Mondialisation</vt:lpstr>
      <vt:lpstr>Le fléchissement du soutien  à l’économie de marché</vt:lpstr>
      <vt:lpstr>Importation et exportation</vt:lpstr>
      <vt:lpstr>La valeur des exportations mondiales</vt:lpstr>
      <vt:lpstr>L’évolution du commerce extérieur du Québec</vt:lpstr>
      <vt:lpstr>Présentation PowerPoint</vt:lpstr>
      <vt:lpstr>Les avantages de  la mondialisation</vt:lpstr>
      <vt:lpstr>Les désavantages de  la mondialisation</vt:lpstr>
      <vt:lpstr>Les désavantages  de la mondialisation</vt:lpstr>
      <vt:lpstr>Les gagnants de  la mondialisation</vt:lpstr>
      <vt:lpstr>Les obstacles au commerce international</vt:lpstr>
      <vt:lpstr>Les grands accords  de commerce</vt:lpstr>
      <vt:lpstr>Accord sur l’Organisation mondiale du commerce (OMC)</vt:lpstr>
      <vt:lpstr>Les négociations et les litiges en cours</vt:lpstr>
      <vt:lpstr>L’Accord de libre-échange  nord-américain (ALENA)</vt:lpstr>
      <vt:lpstr>Les effets de la mondialisation sur les entreprises</vt:lpstr>
      <vt:lpstr>Petite histoire de la mondialisation des entreprises</vt:lpstr>
      <vt:lpstr>Le processus d’internationalisation d’une entreprise</vt:lpstr>
      <vt:lpstr>Les instruments du commerce international</vt:lpstr>
      <vt:lpstr>Les intervenants du commerce international</vt:lpstr>
      <vt:lpstr>Paiements internationaux</vt:lpstr>
      <vt:lpstr>Les incoterms</vt:lpstr>
      <vt:lpstr>Résumé</vt:lpstr>
    </vt:vector>
  </TitlesOfParts>
  <Manager>Micheline Laurin</Manager>
  <Company>ERPI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subject>L'entreprise en action</dc:subject>
  <dc:creator>Gilbert Rock</dc:creator>
  <dc:description>gilbert.rock@collegeahuntsic.qc.ca</dc:description>
  <cp:lastModifiedBy>Clement Morin</cp:lastModifiedBy>
  <cp:revision>40</cp:revision>
  <cp:lastPrinted>2011-02-11T17:45:59Z</cp:lastPrinted>
  <dcterms:created xsi:type="dcterms:W3CDTF">2011-08-30T19:34:39Z</dcterms:created>
  <dcterms:modified xsi:type="dcterms:W3CDTF">2014-08-19T17:39:40Z</dcterms:modified>
</cp:coreProperties>
</file>