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0" r:id="rId4"/>
    <p:sldId id="261" r:id="rId5"/>
    <p:sldId id="264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lbert Rock" initials="" lastIdx="2" clrIdx="0"/>
  <p:cmAuthor id="1" name="Jean-Guy Lorrain" initials="" lastIdx="9" clrIdx="1"/>
  <p:cmAuthor id="2" name="christiane desjardins" initials="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ACDA"/>
    <a:srgbClr val="EEA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75" autoAdjust="0"/>
    <p:restoredTop sz="94660"/>
  </p:normalViewPr>
  <p:slideViewPr>
    <p:cSldViewPr>
      <p:cViewPr>
        <p:scale>
          <a:sx n="100" d="100"/>
          <a:sy n="100" d="100"/>
        </p:scale>
        <p:origin x="-444" y="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r>
              <a:rPr lang="fr-CA"/>
              <a:t>©ERPI, tous droits réservées.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fld id="{9ED13657-6AF7-429A-ABBE-ED716B7D1539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083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3316" name="Placeholder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noProof="0"/>
              <a:t>Cliquez pour modifier les styles du texte du masque</a:t>
            </a:r>
          </a:p>
          <a:p>
            <a:pPr lvl="1"/>
            <a:r>
              <a:rPr lang="fr-CA" noProof="0"/>
              <a:t>Deuxième niveau</a:t>
            </a:r>
          </a:p>
          <a:p>
            <a:pPr lvl="2"/>
            <a:r>
              <a:rPr lang="fr-CA" noProof="0"/>
              <a:t>Troisième niveau</a:t>
            </a:r>
          </a:p>
          <a:p>
            <a:pPr lvl="3"/>
            <a:r>
              <a:rPr lang="fr-CA" noProof="0"/>
              <a:t>Quatrième niveau</a:t>
            </a:r>
          </a:p>
          <a:p>
            <a:pPr lvl="4"/>
            <a:r>
              <a:rPr lang="fr-CA" noProof="0"/>
              <a:t>Cinquième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r>
              <a:rPr lang="fr-CA"/>
              <a:t>©ERPI, tous droits réservées.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fld id="{36C803E5-EAE9-4393-94C1-4DCF203C46A0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963434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ヒラギノ角ゴ Pro W3" pitchFamily="-12" charset="-128"/>
        <a:cs typeface="ヒラギノ角ゴ Pro W3" pitchFamily="-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ヒラギノ角ゴ Pro W3" pitchFamily="-12" charset="-128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ヒラギノ角ゴ Pro W3" pitchFamily="-12" charset="-128"/>
        <a:cs typeface="ヒラギノ角ゴ Pro W3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ヒラギノ角ゴ Pro W3" pitchFamily="-12" charset="-128"/>
        <a:cs typeface="ヒラギノ角ゴ Pro W3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ヒラギノ角ゴ Pro W3" pitchFamily="-12" charset="-128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Placeholder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 smtClean="0">
                <a:latin typeface="Arial" charset="0"/>
                <a:ea typeface="ヒラギノ角ゴ Pro W3"/>
                <a:cs typeface="ヒラギノ角ゴ Pro W3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 smtClean="0">
                <a:latin typeface="Arial" charset="0"/>
                <a:ea typeface="ヒラギノ角ゴ Pro W3"/>
                <a:cs typeface="ヒラギノ角ゴ Pro W3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 smtClean="0">
                <a:latin typeface="Arial" charset="0"/>
                <a:ea typeface="ヒラギノ角ゴ Pro W3"/>
                <a:cs typeface="ヒラギノ角ゴ Pro W3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 smtClean="0">
                <a:latin typeface="Arial" charset="0"/>
                <a:ea typeface="ヒラギノ角ゴ Pro W3"/>
                <a:cs typeface="ヒラギノ角ゴ Pro W3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 smtClean="0">
                <a:latin typeface="Arial" charset="0"/>
                <a:ea typeface="ヒラギノ角ゴ Pro W3"/>
                <a:cs typeface="ヒラギノ角ゴ Pro W3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5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 smtClean="0">
                <a:latin typeface="Arial" charset="0"/>
                <a:ea typeface="ヒラギノ角ゴ Pro W3"/>
                <a:cs typeface="ヒラギノ角ゴ Pro W3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 smtClean="0">
                <a:latin typeface="Arial" charset="0"/>
                <a:ea typeface="ヒラギノ角ゴ Pro W3"/>
                <a:cs typeface="ヒラギノ角ゴ Pro W3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 smtClean="0">
                <a:latin typeface="Arial" charset="0"/>
                <a:ea typeface="ヒラギノ角ゴ Pro W3"/>
                <a:cs typeface="ヒラギノ角ゴ Pro W3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 smtClean="0">
                <a:latin typeface="Arial" charset="0"/>
                <a:ea typeface="ヒラギノ角ゴ Pro W3"/>
                <a:cs typeface="ヒラギノ角ゴ Pro W3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 smtClean="0">
                <a:latin typeface="Arial" charset="0"/>
                <a:ea typeface="ヒラギノ角ゴ Pro W3"/>
                <a:cs typeface="ヒラギノ角ゴ Pro W3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CA" smtClean="0">
                <a:latin typeface="Arial" charset="0"/>
                <a:ea typeface="ヒラギノ角ゴ Pro W3"/>
                <a:cs typeface="ヒラギノ角ゴ Pro W3"/>
              </a:rPr>
              <a:t>Dupliquez la diapositive pour ajouter une autre page de partie ou de chapitre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29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 smtClean="0">
                <a:latin typeface="Arial" charset="0"/>
                <a:ea typeface="ヒラギノ角ゴ Pro W3"/>
                <a:cs typeface="ヒラギノ角ゴ Pro W3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 smtClean="0">
                <a:latin typeface="Arial" charset="0"/>
                <a:ea typeface="ヒラギノ角ゴ Pro W3"/>
                <a:cs typeface="ヒラギノ角ゴ Pro W3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 smtClean="0">
                <a:latin typeface="Arial" charset="0"/>
                <a:ea typeface="ヒラギノ角ゴ Pro W3"/>
                <a:cs typeface="ヒラギノ角ゴ Pro W3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 smtClean="0">
                <a:latin typeface="Arial" charset="0"/>
                <a:ea typeface="ヒラギノ角ゴ Pro W3"/>
                <a:cs typeface="ヒラギノ角ゴ Pro W3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 smtClean="0">
                <a:latin typeface="Arial" charset="0"/>
                <a:ea typeface="ヒラギノ角ゴ Pro W3"/>
                <a:cs typeface="ヒラギノ角ゴ Pro W3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 smtClean="0">
                <a:latin typeface="Arial" charset="0"/>
                <a:ea typeface="ヒラギノ角ゴ Pro W3"/>
                <a:cs typeface="ヒラギノ角ゴ Pro W3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 smtClean="0">
                <a:latin typeface="Arial" charset="0"/>
                <a:ea typeface="ヒラギノ角ゴ Pro W3"/>
                <a:cs typeface="ヒラギノ角ゴ Pro W3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 smtClean="0">
                <a:latin typeface="Arial" charset="0"/>
                <a:ea typeface="ヒラギノ角ゴ Pro W3"/>
                <a:cs typeface="ヒラギノ角ゴ Pro W3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 smtClean="0">
                <a:latin typeface="Arial" charset="0"/>
                <a:ea typeface="ヒラギノ角ゴ Pro W3"/>
                <a:cs typeface="ヒラギノ角ゴ Pro W3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 smtClean="0">
                <a:latin typeface="Arial" charset="0"/>
                <a:ea typeface="ヒラギノ角ゴ Pro W3"/>
                <a:cs typeface="ヒラギノ角ゴ Pro W3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7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 smtClean="0">
                <a:latin typeface="Arial" charset="0"/>
                <a:ea typeface="ヒラギノ角ゴ Pro W3"/>
                <a:cs typeface="ヒラギノ角ゴ Pro W3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 smtClean="0">
                <a:latin typeface="Arial" charset="0"/>
                <a:ea typeface="ヒラギノ角ゴ Pro W3"/>
                <a:cs typeface="ヒラギノ角ゴ Pro W3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 smtClean="0">
                <a:latin typeface="Arial" charset="0"/>
                <a:ea typeface="ヒラギノ角ゴ Pro W3"/>
                <a:cs typeface="ヒラギノ角ゴ Pro W3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 smtClean="0">
                <a:latin typeface="Arial" charset="0"/>
                <a:ea typeface="ヒラギノ角ゴ Pro W3"/>
                <a:cs typeface="ヒラギノ角ゴ Pro W3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 smtClean="0">
                <a:latin typeface="Arial" charset="0"/>
                <a:ea typeface="ヒラギノ角ゴ Pro W3"/>
                <a:cs typeface="ヒラギノ角ゴ Pro W3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Cliquez et modifiez le titre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de-DE"/>
              <a:t>Cliquez pour modifier le style des sous-titres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87B52-7A75-42FF-B4C1-EC49BE09FB08}" type="datetime1">
              <a:rPr lang="de-DE"/>
              <a:pPr>
                <a:defRPr/>
              </a:pPr>
              <a:t>19.08.2014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A577D-656C-489F-98BB-F7E79192B181}" type="slidenum">
              <a:rPr lang="de-DE"/>
              <a:pPr>
                <a:defRPr/>
              </a:pPr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EBDB5-5567-439A-8C4D-8616B926FDA6}" type="datetime1">
              <a:rPr lang="fr-CA"/>
              <a:pPr>
                <a:defRPr/>
              </a:pPr>
              <a:t>2014-08-19</a:t>
            </a:fld>
            <a:endParaRPr lang="fr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A6D6F-6A0D-413E-BDF4-F267799F7D23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35D63-C7AE-47B6-BBDA-9D4DD2337E18}" type="datetime1">
              <a:rPr lang="fr-CA"/>
              <a:pPr>
                <a:defRPr/>
              </a:pPr>
              <a:t>2014-08-19</a:t>
            </a:fld>
            <a:endParaRPr lang="fr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5A779-53CB-4555-91C3-18F923996108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8543D-0C1F-4DEE-92F4-5DB89449D88F}" type="datetime1">
              <a:rPr lang="fr-CA"/>
              <a:pPr>
                <a:defRPr/>
              </a:pPr>
              <a:t>2014-08-19</a:t>
            </a:fld>
            <a:endParaRPr lang="fr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ACAF5-7CF9-4E93-B089-2189C2DDEF35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B70D3-02FF-4426-AC50-E25600A1A55D}" type="datetime1">
              <a:rPr lang="fr-CA"/>
              <a:pPr>
                <a:defRPr/>
              </a:pPr>
              <a:t>2014-08-19</a:t>
            </a:fld>
            <a:endParaRPr lang="fr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679C5-43C4-45D4-9C51-DCE6C7727A40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F7EA2-6C0F-421D-93CF-CFCF5B729341}" type="datetime1">
              <a:rPr lang="fr-CA"/>
              <a:pPr>
                <a:defRPr/>
              </a:pPr>
              <a:t>2014-08-19</a:t>
            </a:fld>
            <a:endParaRPr lang="fr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8DE61-CE9A-4154-BAF9-E83D6AA57DCF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A77A7-7902-4615-A828-2B7EEF44FA2E}" type="datetime1">
              <a:rPr lang="fr-CA"/>
              <a:pPr>
                <a:defRPr/>
              </a:pPr>
              <a:t>2014-08-19</a:t>
            </a:fld>
            <a:endParaRPr lang="fr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66089-7EA1-49D4-9FBE-46EA213FEBA9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C83AD-486F-4AFB-8E52-CF71AA46C341}" type="datetime1">
              <a:rPr lang="fr-CA"/>
              <a:pPr>
                <a:defRPr/>
              </a:pPr>
              <a:t>2014-08-19</a:t>
            </a:fld>
            <a:endParaRPr lang="fr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C86D2-9623-46F0-B226-ED885E87B5FD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784AB-F213-4707-B5B0-CFF783D15348}" type="datetime1">
              <a:rPr lang="fr-CA"/>
              <a:pPr>
                <a:defRPr/>
              </a:pPr>
              <a:t>2014-08-19</a:t>
            </a:fld>
            <a:endParaRPr lang="fr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11535-D66A-4C6F-87D9-36F81DB1B6CA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087E5-E875-46A7-B4BD-E8B5F870D900}" type="datetime1">
              <a:rPr lang="fr-CA"/>
              <a:pPr>
                <a:defRPr/>
              </a:pPr>
              <a:t>2014-08-19</a:t>
            </a:fld>
            <a:endParaRPr lang="fr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54DE8-3D22-45B1-9ECB-0A2ED803E545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25EF5-9E81-48C2-A9E0-64A279BBBD3F}" type="datetime1">
              <a:rPr lang="fr-CA"/>
              <a:pPr>
                <a:defRPr/>
              </a:pPr>
              <a:t>2014-08-19</a:t>
            </a:fld>
            <a:endParaRPr lang="fr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A9771-479B-42BC-B636-A70F0DDB7014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fld id="{DB2612AA-B035-4587-B019-EBAEDAC6F203}" type="datetime1">
              <a:rPr lang="fr-CA"/>
              <a:pPr>
                <a:defRPr/>
              </a:pPr>
              <a:t>2014-08-19</a:t>
            </a:fld>
            <a:endParaRPr lang="fr-CA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fld id="{07FE1A6E-D202-42EA-924A-72B9A8D66C7A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2" r:id="rId4"/>
    <p:sldLayoutId id="2147483661" r:id="rId5"/>
    <p:sldLayoutId id="2147483660" r:id="rId6"/>
    <p:sldLayoutId id="2147483659" r:id="rId7"/>
    <p:sldLayoutId id="2147483658" r:id="rId8"/>
    <p:sldLayoutId id="2147483657" r:id="rId9"/>
    <p:sldLayoutId id="2147483656" r:id="rId10"/>
    <p:sldLayoutId id="21474836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7EACD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7EACDA"/>
          </a:solidFill>
          <a:latin typeface="Arial" charset="0"/>
          <a:ea typeface="Osaka" pitchFamily="-92" charset="-128"/>
          <a:cs typeface="Osaka" pitchFamily="-9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7EACDA"/>
          </a:solidFill>
          <a:latin typeface="Arial" charset="0"/>
          <a:ea typeface="Osaka" pitchFamily="-92" charset="-128"/>
          <a:cs typeface="Osaka" pitchFamily="-9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7EACDA"/>
          </a:solidFill>
          <a:latin typeface="Arial" charset="0"/>
          <a:ea typeface="Osaka" pitchFamily="-92" charset="-128"/>
          <a:cs typeface="Osaka" pitchFamily="-9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7EACDA"/>
          </a:solidFill>
          <a:latin typeface="Arial" charset="0"/>
          <a:ea typeface="Osaka" pitchFamily="-92" charset="-128"/>
          <a:cs typeface="Osaka" pitchFamily="-9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-92" charset="-128"/>
          <a:cs typeface="Osaka" pitchFamily="-9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-92" charset="-128"/>
          <a:cs typeface="Osaka" pitchFamily="-9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-92" charset="-128"/>
          <a:cs typeface="Osaka" pitchFamily="-9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-92" charset="-128"/>
          <a:cs typeface="Osaka" pitchFamily="-9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fld id="{0B4E3228-B7F6-4058-B192-8BC4F97B3124}" type="slidenum">
              <a:rPr lang="fr-CA" sz="1400"/>
              <a:pPr algn="r" eaLnBrk="0" hangingPunct="0"/>
              <a:t>10</a:t>
            </a:fld>
            <a:endParaRPr lang="fr-CA" sz="1400"/>
          </a:p>
        </p:txBody>
      </p:sp>
      <p:sp>
        <p:nvSpPr>
          <p:cNvPr id="33795" name="Placeholder 4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fr-FR" sz="2800" smtClean="0">
                <a:solidFill>
                  <a:srgbClr val="000000"/>
                </a:solidFill>
              </a:rPr>
              <a:t>L’entrepreneuriat et la création d’entreprise</a:t>
            </a:r>
          </a:p>
          <a:p>
            <a:pPr lvl="1"/>
            <a:r>
              <a:rPr lang="fr-FR" sz="2000" smtClean="0">
                <a:solidFill>
                  <a:srgbClr val="000000"/>
                </a:solidFill>
              </a:rPr>
              <a:t>Chaque année environ 140 500 entreprises en moyenne se créent au Canada et 132 000 ferment leurs portes.</a:t>
            </a:r>
          </a:p>
          <a:p>
            <a:r>
              <a:rPr lang="fr-FR" i="1" smtClean="0">
                <a:solidFill>
                  <a:srgbClr val="000000"/>
                </a:solidFill>
              </a:rPr>
              <a:t>L’entrepreneur :</a:t>
            </a:r>
          </a:p>
          <a:p>
            <a:pPr lvl="1"/>
            <a:r>
              <a:rPr lang="fr-FR" sz="2500" i="1" smtClean="0">
                <a:solidFill>
                  <a:srgbClr val="000000"/>
                </a:solidFill>
              </a:rPr>
              <a:t>est d’abord quelqu’un qui a une idée;</a:t>
            </a:r>
          </a:p>
          <a:p>
            <a:pPr lvl="1"/>
            <a:r>
              <a:rPr lang="fr-FR" sz="2500" i="1" smtClean="0">
                <a:solidFill>
                  <a:srgbClr val="000000"/>
                </a:solidFill>
              </a:rPr>
              <a:t>croit en ses idées et en ses capacités;</a:t>
            </a:r>
          </a:p>
          <a:p>
            <a:pPr lvl="1"/>
            <a:r>
              <a:rPr lang="fr-FR" sz="2500" i="1" smtClean="0">
                <a:solidFill>
                  <a:srgbClr val="000000"/>
                </a:solidFill>
              </a:rPr>
              <a:t>est un rassembleur;</a:t>
            </a:r>
          </a:p>
          <a:p>
            <a:pPr lvl="1"/>
            <a:r>
              <a:rPr lang="fr-FR" sz="2500" i="1" smtClean="0">
                <a:solidFill>
                  <a:srgbClr val="000000"/>
                </a:solidFill>
              </a:rPr>
              <a:t>a un sens inné de l’organisation et de la gestion;</a:t>
            </a:r>
          </a:p>
          <a:p>
            <a:pPr lvl="1"/>
            <a:r>
              <a:rPr lang="fr-FR" sz="2500" i="1" smtClean="0">
                <a:solidFill>
                  <a:srgbClr val="000000"/>
                </a:solidFill>
              </a:rPr>
              <a:t>est dynamique.</a:t>
            </a:r>
          </a:p>
          <a:p>
            <a:endParaRPr lang="fr-FR" i="1" smtClean="0">
              <a:solidFill>
                <a:srgbClr val="000000"/>
              </a:solidFill>
            </a:endParaRPr>
          </a:p>
          <a:p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33796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990600"/>
            <a:ext cx="7772400" cy="914400"/>
          </a:xfrm>
        </p:spPr>
        <p:txBody>
          <a:bodyPr anchor="t"/>
          <a:lstStyle/>
          <a:p>
            <a:pPr eaLnBrk="1" hangingPunct="1"/>
            <a:r>
              <a:rPr lang="fr-FR" smtClean="0"/>
              <a:t>L’entrepreneur et l’entreprise</a:t>
            </a:r>
          </a:p>
        </p:txBody>
      </p:sp>
      <p:sp>
        <p:nvSpPr>
          <p:cNvPr id="33797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fr-FR" sz="1200" b="1">
                <a:solidFill>
                  <a:schemeClr val="tx2"/>
                </a:solidFill>
              </a:rPr>
              <a:t>CHAPITRE 1</a:t>
            </a:r>
            <a:r>
              <a:rPr lang="fr-FR" sz="1200">
                <a:solidFill>
                  <a:schemeClr val="tx2"/>
                </a:solidFill>
              </a:rPr>
              <a:t> L’entreprise: une vue d’ensemble</a:t>
            </a:r>
            <a:endParaRPr lang="fr-FR" sz="1400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fld id="{995A445F-766F-4C82-BBA7-FC6B24F9EC5D}" type="slidenum">
              <a:rPr lang="fr-CA" sz="1400"/>
              <a:pPr algn="r" eaLnBrk="0" hangingPunct="0"/>
              <a:t>11</a:t>
            </a:fld>
            <a:endParaRPr lang="fr-CA" sz="1400"/>
          </a:p>
        </p:txBody>
      </p:sp>
      <p:sp>
        <p:nvSpPr>
          <p:cNvPr id="35843" name="Placeholder 4"/>
          <p:cNvSpPr>
            <a:spLocks noGrp="1" noChangeArrowheads="1"/>
          </p:cNvSpPr>
          <p:nvPr>
            <p:ph idx="4294967295"/>
          </p:nvPr>
        </p:nvSpPr>
        <p:spPr>
          <a:xfrm>
            <a:off x="76200" y="1828800"/>
            <a:ext cx="5257800" cy="3810000"/>
          </a:xfrm>
        </p:spPr>
        <p:txBody>
          <a:bodyPr/>
          <a:lstStyle/>
          <a:p>
            <a:pPr>
              <a:buFontTx/>
              <a:buNone/>
            </a:pPr>
            <a:r>
              <a:rPr lang="fr-FR" sz="2000" smtClean="0">
                <a:solidFill>
                  <a:srgbClr val="000000"/>
                </a:solidFill>
              </a:rPr>
              <a:t>Étapes franchies par une entreprise tout au long de son existence.</a:t>
            </a:r>
          </a:p>
          <a:p>
            <a:pPr lvl="1">
              <a:lnSpc>
                <a:spcPct val="80000"/>
              </a:lnSpc>
            </a:pPr>
            <a:r>
              <a:rPr lang="fr-CA" sz="2400" smtClean="0">
                <a:solidFill>
                  <a:srgbClr val="000000"/>
                </a:solidFill>
              </a:rPr>
              <a:t>Démarrage</a:t>
            </a:r>
          </a:p>
          <a:p>
            <a:pPr lvl="2">
              <a:lnSpc>
                <a:spcPct val="80000"/>
              </a:lnSpc>
            </a:pPr>
            <a:r>
              <a:rPr lang="fr-CA" sz="2000" smtClean="0">
                <a:solidFill>
                  <a:srgbClr val="000000"/>
                </a:solidFill>
              </a:rPr>
              <a:t>But : combler un besoin du marché.</a:t>
            </a:r>
          </a:p>
          <a:p>
            <a:pPr lvl="2">
              <a:lnSpc>
                <a:spcPct val="80000"/>
              </a:lnSpc>
            </a:pPr>
            <a:r>
              <a:rPr lang="fr-CA" sz="2000" smtClean="0">
                <a:solidFill>
                  <a:srgbClr val="000000"/>
                </a:solidFill>
              </a:rPr>
              <a:t>La majorité des entreprises </a:t>
            </a:r>
            <a:br>
              <a:rPr lang="fr-CA" sz="2000" smtClean="0">
                <a:solidFill>
                  <a:srgbClr val="000000"/>
                </a:solidFill>
              </a:rPr>
            </a:br>
            <a:r>
              <a:rPr lang="fr-CA" sz="2000" smtClean="0">
                <a:solidFill>
                  <a:srgbClr val="000000"/>
                </a:solidFill>
              </a:rPr>
              <a:t>ne survivent pas 5 ans.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fr-CA" sz="2400" smtClean="0">
                <a:solidFill>
                  <a:srgbClr val="000000"/>
                </a:solidFill>
              </a:rPr>
              <a:t>Croissance</a:t>
            </a:r>
          </a:p>
          <a:p>
            <a:pPr lvl="2">
              <a:lnSpc>
                <a:spcPct val="80000"/>
              </a:lnSpc>
            </a:pPr>
            <a:r>
              <a:rPr lang="fr-CA" sz="2000" smtClean="0">
                <a:solidFill>
                  <a:srgbClr val="000000"/>
                </a:solidFill>
              </a:rPr>
              <a:t>Nouveaux défis, compétences des dirigeants.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fr-CA" sz="2400" smtClean="0">
                <a:solidFill>
                  <a:srgbClr val="000000"/>
                </a:solidFill>
              </a:rPr>
              <a:t>Maturité</a:t>
            </a:r>
          </a:p>
          <a:p>
            <a:pPr lvl="2">
              <a:lnSpc>
                <a:spcPct val="80000"/>
              </a:lnSpc>
              <a:buClr>
                <a:schemeClr val="tx1"/>
              </a:buClr>
            </a:pPr>
            <a:r>
              <a:rPr lang="fr-CA" sz="2000" smtClean="0">
                <a:solidFill>
                  <a:srgbClr val="000000"/>
                </a:solidFill>
              </a:rPr>
              <a:t>Presque toutes les entreprises ne survivent pas à la troisième génération de propriétaires.</a:t>
            </a:r>
          </a:p>
          <a:p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35844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990600"/>
            <a:ext cx="7772400" cy="914400"/>
          </a:xfrm>
        </p:spPr>
        <p:txBody>
          <a:bodyPr anchor="t"/>
          <a:lstStyle/>
          <a:p>
            <a:pPr eaLnBrk="1" hangingPunct="1"/>
            <a:r>
              <a:rPr lang="fr-FR" smtClean="0"/>
              <a:t>Le cycle de vie de l’entreprise</a:t>
            </a:r>
          </a:p>
        </p:txBody>
      </p:sp>
      <p:sp>
        <p:nvSpPr>
          <p:cNvPr id="35845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fr-FR" sz="1200" b="1">
                <a:solidFill>
                  <a:schemeClr val="tx2"/>
                </a:solidFill>
              </a:rPr>
              <a:t>CHAPITRE 1</a:t>
            </a:r>
            <a:r>
              <a:rPr lang="fr-FR" sz="1200">
                <a:solidFill>
                  <a:schemeClr val="tx2"/>
                </a:solidFill>
              </a:rPr>
              <a:t> L’entreprise: une vue d’ensemble</a:t>
            </a:r>
            <a:endParaRPr lang="fr-FR" sz="1400" i="1">
              <a:solidFill>
                <a:schemeClr val="tx2"/>
              </a:solidFill>
            </a:endParaRPr>
          </a:p>
        </p:txBody>
      </p:sp>
      <p:pic>
        <p:nvPicPr>
          <p:cNvPr id="35846" name="Picture 6" descr="E3 fig 1.3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2286000"/>
            <a:ext cx="4343400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fld id="{AF98653E-AD28-42B5-A0B1-54432077A987}" type="slidenum">
              <a:rPr lang="fr-CA" sz="1400"/>
              <a:pPr algn="r" eaLnBrk="0" hangingPunct="0"/>
              <a:t>12</a:t>
            </a:fld>
            <a:endParaRPr lang="fr-CA" sz="1400"/>
          </a:p>
        </p:txBody>
      </p:sp>
      <p:sp>
        <p:nvSpPr>
          <p:cNvPr id="37891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990600"/>
            <a:ext cx="7772400" cy="914400"/>
          </a:xfrm>
        </p:spPr>
        <p:txBody>
          <a:bodyPr anchor="t"/>
          <a:lstStyle/>
          <a:p>
            <a:r>
              <a:rPr lang="fr-FR" smtClean="0"/>
              <a:t>L’entreprise dans l’économie</a:t>
            </a:r>
            <a:br>
              <a:rPr lang="fr-FR" smtClean="0"/>
            </a:br>
            <a:r>
              <a:rPr lang="fr-FR" smtClean="0"/>
              <a:t>québécoise et canadienne (1)</a:t>
            </a:r>
            <a:endParaRPr lang="fr-FR" sz="1200" smtClean="0"/>
          </a:p>
        </p:txBody>
      </p:sp>
      <p:sp>
        <p:nvSpPr>
          <p:cNvPr id="37892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fr-FR" sz="1200" b="1">
                <a:solidFill>
                  <a:schemeClr val="tx2"/>
                </a:solidFill>
              </a:rPr>
              <a:t>CHAPITRE 1</a:t>
            </a:r>
            <a:r>
              <a:rPr lang="fr-FR" sz="1200">
                <a:solidFill>
                  <a:schemeClr val="tx2"/>
                </a:solidFill>
              </a:rPr>
              <a:t> L’entreprise: une vue d’ensemble</a:t>
            </a:r>
            <a:endParaRPr lang="fr-FR" sz="1400" i="1">
              <a:solidFill>
                <a:schemeClr val="tx2"/>
              </a:solidFill>
            </a:endParaRPr>
          </a:p>
        </p:txBody>
      </p:sp>
      <p:pic>
        <p:nvPicPr>
          <p:cNvPr id="37893" name="Picture 6" descr="E3 Tableau 1.2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90838"/>
            <a:ext cx="9144000" cy="297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fld id="{4B5557E2-043B-4B77-BADA-E0E23AEDF259}" type="slidenum">
              <a:rPr lang="fr-CA" sz="1400"/>
              <a:pPr algn="r" eaLnBrk="0" hangingPunct="0"/>
              <a:t>13</a:t>
            </a:fld>
            <a:endParaRPr lang="fr-CA" sz="1400"/>
          </a:p>
        </p:txBody>
      </p:sp>
      <p:sp>
        <p:nvSpPr>
          <p:cNvPr id="39939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990600"/>
            <a:ext cx="7772400" cy="914400"/>
          </a:xfrm>
        </p:spPr>
        <p:txBody>
          <a:bodyPr anchor="t"/>
          <a:lstStyle/>
          <a:p>
            <a:pPr eaLnBrk="1" hangingPunct="1"/>
            <a:r>
              <a:rPr lang="fr-FR" smtClean="0"/>
              <a:t>L’entreprise dans l’économie</a:t>
            </a:r>
            <a:br>
              <a:rPr lang="fr-FR" smtClean="0"/>
            </a:br>
            <a:r>
              <a:rPr lang="fr-FR" smtClean="0"/>
              <a:t>québécoise et canadienne (2)</a:t>
            </a:r>
            <a:endParaRPr lang="en-US" sz="3200" smtClean="0"/>
          </a:p>
        </p:txBody>
      </p:sp>
      <p:sp>
        <p:nvSpPr>
          <p:cNvPr id="39940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fr-FR" sz="1200" b="1">
                <a:solidFill>
                  <a:schemeClr val="tx2"/>
                </a:solidFill>
              </a:rPr>
              <a:t>CHAPITRE 1</a:t>
            </a:r>
            <a:r>
              <a:rPr lang="fr-FR" sz="1200">
                <a:solidFill>
                  <a:schemeClr val="tx2"/>
                </a:solidFill>
              </a:rPr>
              <a:t> L’entreprise: une vue d’ensemble</a:t>
            </a:r>
            <a:endParaRPr lang="fr-FR" sz="1400" i="1">
              <a:solidFill>
                <a:schemeClr val="tx2"/>
              </a:solidFill>
            </a:endParaRPr>
          </a:p>
        </p:txBody>
      </p:sp>
      <p:pic>
        <p:nvPicPr>
          <p:cNvPr id="39941" name="Picture 5" descr="E3 Tableau 1.3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667000"/>
            <a:ext cx="9144000" cy="29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fld id="{41CA7F76-FC5C-4452-B07C-C93F29AF85B2}" type="slidenum">
              <a:rPr lang="fr-CA" sz="1400"/>
              <a:pPr algn="r" eaLnBrk="0" hangingPunct="0"/>
              <a:t>14</a:t>
            </a:fld>
            <a:endParaRPr lang="fr-CA" sz="1400"/>
          </a:p>
        </p:txBody>
      </p:sp>
      <p:sp>
        <p:nvSpPr>
          <p:cNvPr id="41987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57200"/>
            <a:ext cx="7772400" cy="914400"/>
          </a:xfrm>
        </p:spPr>
        <p:txBody>
          <a:bodyPr anchor="t"/>
          <a:lstStyle/>
          <a:p>
            <a:pPr eaLnBrk="1" hangingPunct="1"/>
            <a:r>
              <a:rPr lang="fr-FR" smtClean="0"/>
              <a:t>L’entreprise dans l’économie</a:t>
            </a:r>
            <a:br>
              <a:rPr lang="fr-FR" smtClean="0"/>
            </a:br>
            <a:r>
              <a:rPr lang="fr-FR" smtClean="0"/>
              <a:t>québécoise et canadienne (3)</a:t>
            </a:r>
            <a:endParaRPr lang="en-US" sz="3200" smtClean="0"/>
          </a:p>
        </p:txBody>
      </p:sp>
      <p:sp>
        <p:nvSpPr>
          <p:cNvPr id="41988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fr-FR" sz="1200" b="1">
                <a:solidFill>
                  <a:schemeClr val="tx2"/>
                </a:solidFill>
              </a:rPr>
              <a:t>CHAPITRE 1</a:t>
            </a:r>
            <a:r>
              <a:rPr lang="fr-FR" sz="1200">
                <a:solidFill>
                  <a:schemeClr val="tx2"/>
                </a:solidFill>
              </a:rPr>
              <a:t> L’entreprise: une vue d’ensemble</a:t>
            </a:r>
            <a:endParaRPr lang="fr-FR" sz="1400" i="1">
              <a:solidFill>
                <a:schemeClr val="tx2"/>
              </a:solidFill>
            </a:endParaRPr>
          </a:p>
        </p:txBody>
      </p:sp>
      <p:pic>
        <p:nvPicPr>
          <p:cNvPr id="41989" name="Picture 6" descr="E3 Tableau 1.4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828800"/>
            <a:ext cx="91440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5" descr="E3 Tableau 1.5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0668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fld id="{3BAF74B3-9993-4CC5-9DE3-75D216013F71}" type="slidenum">
              <a:rPr lang="fr-CA" sz="1400"/>
              <a:pPr algn="r" eaLnBrk="0" hangingPunct="0"/>
              <a:t>15</a:t>
            </a:fld>
            <a:endParaRPr lang="fr-CA" sz="1400"/>
          </a:p>
        </p:txBody>
      </p:sp>
      <p:sp>
        <p:nvSpPr>
          <p:cNvPr id="44036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2667000" y="0"/>
            <a:ext cx="6477000" cy="914400"/>
          </a:xfrm>
        </p:spPr>
        <p:txBody>
          <a:bodyPr anchor="t"/>
          <a:lstStyle/>
          <a:p>
            <a:r>
              <a:rPr lang="en-US" sz="3600" smtClean="0"/>
              <a:t>La rémunération moyenne</a:t>
            </a:r>
            <a:r>
              <a:rPr lang="en-US" sz="3200" smtClean="0"/>
              <a:t/>
            </a:r>
            <a:br>
              <a:rPr lang="en-US" sz="3200" smtClean="0"/>
            </a:br>
            <a:endParaRPr lang="en-US" sz="2000" smtClean="0"/>
          </a:p>
        </p:txBody>
      </p:sp>
      <p:sp>
        <p:nvSpPr>
          <p:cNvPr id="44037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fr-FR" sz="1200" b="1">
                <a:solidFill>
                  <a:schemeClr val="tx2"/>
                </a:solidFill>
              </a:rPr>
              <a:t>CHAPITRE 1</a:t>
            </a:r>
            <a:r>
              <a:rPr lang="fr-FR" sz="1200">
                <a:solidFill>
                  <a:schemeClr val="tx2"/>
                </a:solidFill>
              </a:rPr>
              <a:t> L’entreprise: une vue d’ensemble</a:t>
            </a:r>
            <a:endParaRPr lang="fr-FR" sz="1400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fld id="{020B31A1-8B2F-471E-9D83-919D826ED654}" type="slidenum">
              <a:rPr lang="fr-CA" sz="1400"/>
              <a:pPr algn="r" eaLnBrk="0" hangingPunct="0"/>
              <a:t>16</a:t>
            </a:fld>
            <a:endParaRPr lang="fr-CA" sz="1400"/>
          </a:p>
        </p:txBody>
      </p:sp>
      <p:sp>
        <p:nvSpPr>
          <p:cNvPr id="19460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8077200" cy="1143000"/>
          </a:xfrm>
        </p:spPr>
        <p:txBody>
          <a:bodyPr anchor="t"/>
          <a:lstStyle/>
          <a:p>
            <a:pPr>
              <a:defRPr/>
            </a:pPr>
            <a:r>
              <a:rPr lang="en-US" sz="3200" cap="all" dirty="0" smtClean="0"/>
              <a:t>L’ENVIRONNEMENT De L’ENTREPRISE :</a:t>
            </a:r>
            <a:br>
              <a:rPr lang="en-US" sz="3200" cap="all" dirty="0" smtClean="0"/>
            </a:br>
            <a:r>
              <a:rPr lang="en-US" sz="3200" cap="all" dirty="0" err="1" smtClean="0"/>
              <a:t>Deux</a:t>
            </a:r>
            <a:r>
              <a:rPr lang="en-US" sz="3200" cap="all" dirty="0" smtClean="0"/>
              <a:t> </a:t>
            </a:r>
            <a:r>
              <a:rPr lang="en-US" sz="3200" cap="all" dirty="0" err="1" smtClean="0"/>
              <a:t>modèles</a:t>
            </a:r>
            <a:r>
              <a:rPr lang="en-US" sz="3200" cap="all" dirty="0" smtClean="0"/>
              <a:t> </a:t>
            </a:r>
            <a:r>
              <a:rPr lang="en-US" sz="3200" cap="all" dirty="0" err="1" smtClean="0"/>
              <a:t>d’analyse</a:t>
            </a:r>
            <a:endParaRPr lang="en-US" sz="3200" cap="all" dirty="0"/>
          </a:p>
        </p:txBody>
      </p:sp>
      <p:sp>
        <p:nvSpPr>
          <p:cNvPr id="46084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fr-FR" sz="1200" b="1">
                <a:solidFill>
                  <a:schemeClr val="tx2"/>
                </a:solidFill>
              </a:rPr>
              <a:t>CHAPITRE 1</a:t>
            </a:r>
            <a:r>
              <a:rPr lang="fr-FR" sz="1200">
                <a:solidFill>
                  <a:schemeClr val="tx2"/>
                </a:solidFill>
              </a:rPr>
              <a:t> L’entreprise: une vue d’ensemble</a:t>
            </a:r>
            <a:endParaRPr lang="fr-FR" sz="1400" i="1">
              <a:solidFill>
                <a:schemeClr val="tx2"/>
              </a:solidFill>
            </a:endParaRPr>
          </a:p>
        </p:txBody>
      </p:sp>
      <p:pic>
        <p:nvPicPr>
          <p:cNvPr id="46085" name="Picture 5" descr="E3 fig 1.4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662113"/>
            <a:ext cx="8001000" cy="483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fld id="{1FEB8C3D-818C-4E4F-ADBC-CCECA6FA67E0}" type="slidenum">
              <a:rPr lang="fr-CA" sz="1400"/>
              <a:pPr algn="r" eaLnBrk="0" hangingPunct="0"/>
              <a:t>17</a:t>
            </a:fld>
            <a:endParaRPr lang="fr-CA" sz="1400"/>
          </a:p>
        </p:txBody>
      </p:sp>
      <p:sp>
        <p:nvSpPr>
          <p:cNvPr id="19460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295400"/>
            <a:ext cx="3200400" cy="4495800"/>
          </a:xfrm>
        </p:spPr>
        <p:txBody>
          <a:bodyPr anchor="t"/>
          <a:lstStyle/>
          <a:p>
            <a:pPr eaLnBrk="1" hangingPunct="1">
              <a:defRPr/>
            </a:pPr>
            <a:r>
              <a:rPr lang="en-US" cap="all" dirty="0" smtClean="0"/>
              <a:t>Les </a:t>
            </a:r>
            <a:r>
              <a:rPr lang="en-US" cap="all" dirty="0" err="1" smtClean="0"/>
              <a:t>modèles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cap="all" dirty="0" smtClean="0"/>
              <a:t>PESTE et CFMIP</a:t>
            </a:r>
            <a:endParaRPr lang="en-US" cap="all" dirty="0"/>
          </a:p>
        </p:txBody>
      </p:sp>
      <p:sp>
        <p:nvSpPr>
          <p:cNvPr id="48132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fr-FR" sz="1200" b="1">
                <a:solidFill>
                  <a:schemeClr val="tx2"/>
                </a:solidFill>
              </a:rPr>
              <a:t>CHAPITRE 1</a:t>
            </a:r>
            <a:r>
              <a:rPr lang="fr-FR" sz="1200">
                <a:solidFill>
                  <a:schemeClr val="tx2"/>
                </a:solidFill>
              </a:rPr>
              <a:t> L’entreprise: une vue d’ensemble</a:t>
            </a:r>
            <a:endParaRPr lang="fr-FR" sz="1400" i="1">
              <a:solidFill>
                <a:schemeClr val="tx2"/>
              </a:solidFill>
            </a:endParaRPr>
          </a:p>
        </p:txBody>
      </p:sp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03563" y="914400"/>
            <a:ext cx="6040437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fld id="{107B640F-F366-44DA-B99D-281F8B03571B}" type="slidenum">
              <a:rPr lang="fr-CA" sz="1400"/>
              <a:pPr algn="r" eaLnBrk="0" hangingPunct="0"/>
              <a:t>18</a:t>
            </a:fld>
            <a:endParaRPr lang="fr-CA" sz="1400"/>
          </a:p>
        </p:txBody>
      </p:sp>
      <p:sp>
        <p:nvSpPr>
          <p:cNvPr id="19460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200"/>
            <a:ext cx="8643938" cy="1878013"/>
          </a:xfrm>
        </p:spPr>
        <p:txBody>
          <a:bodyPr anchor="t">
            <a:normAutofit fontScale="90000"/>
          </a:bodyPr>
          <a:lstStyle/>
          <a:p>
            <a:pPr marL="2247900" indent="-2247900" algn="ctr" eaLnBrk="1" hangingPunct="1">
              <a:defRPr/>
            </a:pPr>
            <a:r>
              <a:rPr lang="en-US" dirty="0" smtClean="0"/>
              <a:t>PESTE - </a:t>
            </a:r>
            <a:r>
              <a:rPr lang="en-US" dirty="0" err="1" smtClean="0"/>
              <a:t>L’environnement</a:t>
            </a:r>
            <a:r>
              <a:rPr lang="en-US" dirty="0" smtClean="0"/>
              <a:t> </a:t>
            </a:r>
            <a:r>
              <a:rPr lang="en-US" dirty="0" err="1" smtClean="0"/>
              <a:t>politique</a:t>
            </a:r>
            <a:r>
              <a:rPr lang="en-US" dirty="0" smtClean="0"/>
              <a:t> et </a:t>
            </a:r>
            <a:r>
              <a:rPr lang="en-US" dirty="0" err="1" smtClean="0"/>
              <a:t>juridique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600" dirty="0"/>
          </a:p>
        </p:txBody>
      </p:sp>
      <p:sp>
        <p:nvSpPr>
          <p:cNvPr id="50180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fr-FR" sz="1200" b="1">
                <a:solidFill>
                  <a:schemeClr val="tx2"/>
                </a:solidFill>
              </a:rPr>
              <a:t>CHAPITRE 1</a:t>
            </a:r>
            <a:r>
              <a:rPr lang="fr-FR" sz="1200">
                <a:solidFill>
                  <a:schemeClr val="tx2"/>
                </a:solidFill>
              </a:rPr>
              <a:t> L’entreprise: une vue d’ensemble</a:t>
            </a:r>
            <a:endParaRPr lang="fr-FR" sz="1400" i="1">
              <a:solidFill>
                <a:schemeClr val="tx2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8625" y="2214563"/>
            <a:ext cx="4286250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bIns="13716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/>
            </a:pPr>
            <a:r>
              <a:rPr lang="fr-CA" sz="2800" kern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Démocratie</a:t>
            </a:r>
            <a:br>
              <a:rPr lang="fr-CA" sz="2800" kern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</a:br>
            <a:r>
              <a:rPr lang="fr-CA" sz="2800" kern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ou dictature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/>
            </a:pPr>
            <a:r>
              <a:rPr lang="fr-CA" sz="2800" kern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Capitalisme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/>
            </a:pPr>
            <a:r>
              <a:rPr lang="fr-CA" kern="0" dirty="0">
                <a:solidFill>
                  <a:srgbClr val="000000"/>
                </a:solidFill>
                <a:latin typeface="+mn-lt"/>
                <a:ea typeface="Times New Roman" charset="0"/>
                <a:cs typeface="Times New Roman" charset="0"/>
              </a:rPr>
              <a:t>Droit à la propriété </a:t>
            </a:r>
            <a:br>
              <a:rPr lang="fr-CA" kern="0" dirty="0">
                <a:solidFill>
                  <a:srgbClr val="000000"/>
                </a:solidFill>
                <a:latin typeface="+mn-lt"/>
                <a:ea typeface="Times New Roman" charset="0"/>
                <a:cs typeface="Times New Roman" charset="0"/>
              </a:rPr>
            </a:br>
            <a:r>
              <a:rPr lang="fr-CA" kern="0" dirty="0">
                <a:solidFill>
                  <a:srgbClr val="000000"/>
                </a:solidFill>
                <a:latin typeface="+mn-lt"/>
                <a:ea typeface="Times New Roman" charset="0"/>
                <a:cs typeface="Times New Roman" charset="0"/>
              </a:rPr>
              <a:t>privée.</a:t>
            </a:r>
            <a:endParaRPr lang="fr-CA" kern="0" dirty="0">
              <a:solidFill>
                <a:srgbClr val="000000"/>
              </a:solidFill>
              <a:latin typeface="+mn-lt"/>
              <a:ea typeface="ＭＳ Ｐゴシック" charset="-128"/>
              <a:cs typeface="ヒラギノ角ゴ Pro W3" charset="-128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/>
            </a:pPr>
            <a:r>
              <a:rPr lang="fr-CA" kern="0" dirty="0">
                <a:solidFill>
                  <a:srgbClr val="000000"/>
                </a:solidFill>
                <a:latin typeface="+mn-lt"/>
                <a:ea typeface="Times New Roman" charset="0"/>
                <a:cs typeface="Times New Roman" charset="0"/>
              </a:rPr>
              <a:t>Droit à la liberté </a:t>
            </a:r>
            <a:br>
              <a:rPr lang="fr-CA" kern="0" dirty="0">
                <a:solidFill>
                  <a:srgbClr val="000000"/>
                </a:solidFill>
                <a:latin typeface="+mn-lt"/>
                <a:ea typeface="Times New Roman" charset="0"/>
                <a:cs typeface="Times New Roman" charset="0"/>
              </a:rPr>
            </a:br>
            <a:r>
              <a:rPr lang="fr-CA" kern="0" dirty="0">
                <a:solidFill>
                  <a:srgbClr val="000000"/>
                </a:solidFill>
                <a:latin typeface="+mn-lt"/>
                <a:ea typeface="Times New Roman" charset="0"/>
                <a:cs typeface="Times New Roman" charset="0"/>
              </a:rPr>
              <a:t>de choix.</a:t>
            </a:r>
            <a:endParaRPr lang="fr-CA" kern="0" dirty="0">
              <a:solidFill>
                <a:srgbClr val="000000"/>
              </a:solidFill>
              <a:latin typeface="+mn-lt"/>
              <a:ea typeface="ＭＳ Ｐゴシック" charset="-128"/>
              <a:cs typeface="ヒラギノ角ゴ Pro W3" charset="-128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/>
            </a:pPr>
            <a:r>
              <a:rPr lang="fr-CA" kern="0" dirty="0">
                <a:solidFill>
                  <a:srgbClr val="000000"/>
                </a:solidFill>
                <a:latin typeface="+mn-lt"/>
                <a:ea typeface="Times New Roman" charset="0"/>
                <a:cs typeface="Times New Roman" charset="0"/>
              </a:rPr>
              <a:t>Droit au profit</a:t>
            </a:r>
            <a:endParaRPr lang="fr-CA" kern="0" dirty="0">
              <a:solidFill>
                <a:srgbClr val="000000"/>
              </a:solidFill>
              <a:latin typeface="+mn-lt"/>
              <a:ea typeface="ＭＳ Ｐゴシック" charset="-128"/>
              <a:cs typeface="ヒラギノ角ゴ Pro W3" charset="-128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105400" y="2286000"/>
            <a:ext cx="35814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bIns="137160">
            <a:spAutoFit/>
          </a:bodyPr>
          <a:lstStyle/>
          <a:p>
            <a:pPr marL="292100" indent="-292100">
              <a:lnSpc>
                <a:spcPts val="2700"/>
              </a:lnSpc>
              <a:spcBef>
                <a:spcPct val="20000"/>
              </a:spcBef>
              <a:buClr>
                <a:srgbClr val="808000"/>
              </a:buClr>
              <a:buFont typeface="Wingdings" charset="2"/>
              <a:buNone/>
              <a:defRPr/>
            </a:pPr>
            <a:r>
              <a:rPr lang="fr-CA" sz="2200" dirty="0">
                <a:solidFill>
                  <a:srgbClr val="000000"/>
                </a:solidFill>
                <a:ea typeface="Arial" charset="0"/>
                <a:cs typeface="Arial" charset="0"/>
              </a:rPr>
              <a:t>POLITIQUE</a:t>
            </a:r>
            <a:r>
              <a:rPr lang="fr-CA" sz="2800" dirty="0">
                <a:solidFill>
                  <a:srgbClr val="000000"/>
                </a:solidFill>
                <a:ea typeface="Arial" charset="0"/>
                <a:cs typeface="Arial" charset="0"/>
              </a:rPr>
              <a:t/>
            </a:r>
            <a:br>
              <a:rPr lang="fr-CA" sz="2800" dirty="0">
                <a:solidFill>
                  <a:srgbClr val="000000"/>
                </a:solidFill>
                <a:ea typeface="Arial" charset="0"/>
                <a:cs typeface="Arial" charset="0"/>
              </a:rPr>
            </a:br>
            <a:r>
              <a:rPr lang="fr-CA" dirty="0">
                <a:solidFill>
                  <a:srgbClr val="000000"/>
                </a:solidFill>
                <a:ea typeface="Arial" charset="0"/>
                <a:cs typeface="Arial" charset="0"/>
              </a:rPr>
              <a:t>Manière d'exercer l'autorité dans un État ou une société.</a:t>
            </a:r>
          </a:p>
        </p:txBody>
      </p:sp>
      <p:sp>
        <p:nvSpPr>
          <p:cNvPr id="50183" name="Text Box 11"/>
          <p:cNvSpPr txBox="1">
            <a:spLocks noChangeArrowheads="1"/>
          </p:cNvSpPr>
          <p:nvPr/>
        </p:nvSpPr>
        <p:spPr bwMode="auto">
          <a:xfrm>
            <a:off x="5181600" y="4071938"/>
            <a:ext cx="3505200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6075" indent="-346075">
              <a:spcBef>
                <a:spcPct val="20000"/>
              </a:spcBef>
              <a:buClr>
                <a:srgbClr val="808000"/>
              </a:buClr>
              <a:buFont typeface="Wingdings" pitchFamily="2" charset="2"/>
              <a:buChar char="§"/>
            </a:pPr>
            <a:r>
              <a:rPr lang="fr-CA">
                <a:solidFill>
                  <a:srgbClr val="000000"/>
                </a:solidFill>
              </a:rPr>
              <a:t>Détermination des règles = lois.</a:t>
            </a:r>
          </a:p>
          <a:p>
            <a:pPr marL="346075" indent="-346075">
              <a:spcBef>
                <a:spcPct val="20000"/>
              </a:spcBef>
              <a:buClr>
                <a:srgbClr val="808000"/>
              </a:buClr>
              <a:buFont typeface="Wingdings" pitchFamily="2" charset="2"/>
              <a:buChar char="§"/>
            </a:pPr>
            <a:r>
              <a:rPr lang="fr-CA">
                <a:solidFill>
                  <a:srgbClr val="000000"/>
                </a:solidFill>
              </a:rPr>
              <a:t>Répartition économique entre l’État et le privé.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fld id="{8570EE14-CA1B-42A2-96D2-4D6B0FE62828}" type="slidenum">
              <a:rPr lang="fr-CA" sz="1400"/>
              <a:pPr algn="r" eaLnBrk="0" hangingPunct="0"/>
              <a:t>19</a:t>
            </a:fld>
            <a:endParaRPr lang="fr-CA" sz="1400"/>
          </a:p>
        </p:txBody>
      </p:sp>
      <p:sp>
        <p:nvSpPr>
          <p:cNvPr id="52227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990600"/>
            <a:ext cx="8715375" cy="914400"/>
          </a:xfrm>
        </p:spPr>
        <p:txBody>
          <a:bodyPr anchor="t"/>
          <a:lstStyle/>
          <a:p>
            <a:pPr marL="2247900" indent="-2247900" algn="ctr" eaLnBrk="1" hangingPunct="1"/>
            <a:r>
              <a:rPr lang="en-US" sz="4000" smtClean="0"/>
              <a:t>PESTE - L’</a:t>
            </a:r>
            <a:r>
              <a:rPr lang="en-US" sz="3600" smtClean="0"/>
              <a:t>environnement économique</a:t>
            </a:r>
          </a:p>
        </p:txBody>
      </p:sp>
      <p:sp>
        <p:nvSpPr>
          <p:cNvPr id="52228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fr-FR" sz="1200" b="1">
                <a:solidFill>
                  <a:schemeClr val="tx2"/>
                </a:solidFill>
              </a:rPr>
              <a:t>CHAPITRE 1</a:t>
            </a:r>
            <a:r>
              <a:rPr lang="fr-FR" sz="1200">
                <a:solidFill>
                  <a:schemeClr val="tx2"/>
                </a:solidFill>
              </a:rPr>
              <a:t> L’entreprise: une vue d’ensemble</a:t>
            </a:r>
            <a:endParaRPr lang="fr-FR" sz="1400" i="1">
              <a:solidFill>
                <a:schemeClr val="tx2"/>
              </a:solidFill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381000" y="2667000"/>
            <a:ext cx="4762500" cy="32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08000"/>
              </a:buClr>
              <a:defRPr/>
            </a:pPr>
            <a:r>
              <a:rPr lang="fr-CA" sz="3200" kern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Éléments du système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rgbClr val="2908A4"/>
              </a:buClr>
              <a:buFont typeface="Wingdings" charset="2"/>
              <a:buChar char="§"/>
              <a:defRPr/>
            </a:pPr>
            <a:r>
              <a:rPr lang="fr-CA" sz="2800" kern="0" dirty="0">
                <a:solidFill>
                  <a:srgbClr val="000000"/>
                </a:solidFill>
                <a:latin typeface="+mn-lt"/>
                <a:ea typeface="ＭＳ Ｐゴシック" charset="-128"/>
                <a:cs typeface="ヒラギノ角ゴ Pro W3" charset="-128"/>
              </a:rPr>
              <a:t>Entreprise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rgbClr val="2908A4"/>
              </a:buClr>
              <a:buFont typeface="Wingdings" charset="2"/>
              <a:buChar char="§"/>
              <a:defRPr/>
            </a:pPr>
            <a:r>
              <a:rPr lang="fr-CA" sz="2800" kern="0" dirty="0">
                <a:solidFill>
                  <a:srgbClr val="000000"/>
                </a:solidFill>
                <a:latin typeface="+mn-lt"/>
                <a:ea typeface="ＭＳ Ｐゴシック" charset="-128"/>
                <a:cs typeface="ヒラギノ角ゴ Pro W3" charset="-128"/>
              </a:rPr>
              <a:t>État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rgbClr val="2908A4"/>
              </a:buClr>
              <a:buFont typeface="Wingdings" charset="2"/>
              <a:buChar char="§"/>
              <a:defRPr/>
            </a:pPr>
            <a:r>
              <a:rPr lang="fr-CA" sz="2800" kern="0" dirty="0">
                <a:solidFill>
                  <a:srgbClr val="000000"/>
                </a:solidFill>
                <a:latin typeface="+mn-lt"/>
                <a:ea typeface="ＭＳ Ｐゴシック" charset="-128"/>
                <a:cs typeface="ヒラギノ角ゴ Pro W3" charset="-128"/>
              </a:rPr>
              <a:t>Employé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rgbClr val="2908A4"/>
              </a:buClr>
              <a:buFont typeface="Wingdings" charset="2"/>
              <a:buChar char="§"/>
              <a:defRPr/>
            </a:pPr>
            <a:r>
              <a:rPr lang="fr-CA" sz="2800" kern="0" dirty="0">
                <a:solidFill>
                  <a:srgbClr val="000000"/>
                </a:solidFill>
                <a:latin typeface="+mn-lt"/>
                <a:ea typeface="ＭＳ Ｐゴシック" charset="-128"/>
                <a:cs typeface="ヒラギノ角ゴ Pro W3" charset="-128"/>
              </a:rPr>
              <a:t>Consommateur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rgbClr val="2908A4"/>
              </a:buClr>
              <a:buFont typeface="Wingdings" charset="2"/>
              <a:buChar char="§"/>
              <a:defRPr/>
            </a:pPr>
            <a:r>
              <a:rPr lang="fr-CA" sz="2800" kern="0" dirty="0">
                <a:solidFill>
                  <a:srgbClr val="000000"/>
                </a:solidFill>
                <a:latin typeface="+mn-lt"/>
                <a:ea typeface="ＭＳ Ｐゴシック" charset="-128"/>
                <a:cs typeface="ヒラギノ角ゴ Pro W3" charset="-128"/>
              </a:rPr>
              <a:t>Institution financière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rgbClr val="2908A4"/>
              </a:buClr>
              <a:buFont typeface="Wingdings" charset="2"/>
              <a:buChar char="§"/>
              <a:defRPr/>
            </a:pPr>
            <a:r>
              <a:rPr lang="fr-CA" sz="2800" kern="0" dirty="0">
                <a:solidFill>
                  <a:srgbClr val="000000"/>
                </a:solidFill>
                <a:latin typeface="+mn-lt"/>
                <a:ea typeface="ＭＳ Ｐゴシック" charset="-128"/>
                <a:cs typeface="ヒラギノ角ゴ Pro W3" charset="-128"/>
              </a:rPr>
              <a:t>Syndicat</a:t>
            </a:r>
            <a:endParaRPr lang="fr-CA" sz="1800" kern="0" dirty="0">
              <a:solidFill>
                <a:srgbClr val="000000"/>
              </a:solidFill>
              <a:latin typeface="+mn-lt"/>
              <a:ea typeface="ＭＳ Ｐゴシック" charset="-128"/>
              <a:cs typeface="ヒラギノ角ゴ Pro W3" charset="-128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4953000" y="3286125"/>
            <a:ext cx="4191000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fr-CA" sz="2000">
                <a:solidFill>
                  <a:srgbClr val="000000"/>
                </a:solidFill>
                <a:cs typeface="Times New Roman" pitchFamily="18" charset="0"/>
              </a:rPr>
              <a:t>CONCURRENCE</a:t>
            </a:r>
            <a:endParaRPr lang="fr-CA">
              <a:solidFill>
                <a:srgbClr val="000000"/>
              </a:solidFill>
              <a:cs typeface="Times New Roman" pitchFamily="18" charset="0"/>
            </a:endParaRPr>
          </a:p>
          <a:p>
            <a:r>
              <a:rPr lang="fr-CA"/>
              <a:t>Ensemble des entreprises qui offrent des produits ou des services similaires et qui convoitent les mêmes marchés.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057400" cy="457200"/>
          </a:xfrm>
          <a:noFill/>
        </p:spPr>
        <p:txBody>
          <a:bodyPr/>
          <a:lstStyle/>
          <a:p>
            <a:fld id="{7D32A77C-1FCE-48AE-A3B0-EA97DFB4EB99}" type="slidenum">
              <a:rPr lang="fr-CA" smtClean="0">
                <a:ea typeface="ヒラギノ角ゴ Pro W3"/>
                <a:cs typeface="ヒラギノ角ゴ Pro W3"/>
              </a:rPr>
              <a:pPr/>
              <a:t>2</a:t>
            </a:fld>
            <a:endParaRPr lang="fr-CA" smtClean="0">
              <a:ea typeface="ヒラギノ角ゴ Pro W3"/>
              <a:cs typeface="ヒラギノ角ゴ Pro W3"/>
            </a:endParaRPr>
          </a:p>
        </p:txBody>
      </p:sp>
      <p:sp>
        <p:nvSpPr>
          <p:cNvPr id="17411" name="Placeholder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219200"/>
            <a:ext cx="7239000" cy="1219200"/>
          </a:xfrm>
        </p:spPr>
        <p:txBody>
          <a:bodyPr/>
          <a:lstStyle/>
          <a:p>
            <a:pPr eaLnBrk="1" hangingPunct="1"/>
            <a:r>
              <a:rPr lang="fr-CA" b="1" smtClean="0"/>
              <a:t>Chapitre 1</a:t>
            </a:r>
            <a:endParaRPr lang="en-US" b="1" smtClean="0"/>
          </a:p>
        </p:txBody>
      </p:sp>
      <p:sp>
        <p:nvSpPr>
          <p:cNvPr id="17412" name="Placeholder 3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2667000"/>
            <a:ext cx="7239000" cy="34290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fr-CA" sz="6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L’entreprise : </a:t>
            </a:r>
          </a:p>
          <a:p>
            <a:pPr>
              <a:buFontTx/>
              <a:buNone/>
              <a:defRPr/>
            </a:pPr>
            <a:r>
              <a:rPr lang="fr-CA" sz="6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une vue d’ensemble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fld id="{35876497-2DF9-4FD4-A7FB-972E53B770A4}" type="slidenum">
              <a:rPr lang="fr-CA" sz="1400"/>
              <a:pPr algn="r" eaLnBrk="0" hangingPunct="0"/>
              <a:t>20</a:t>
            </a:fld>
            <a:endParaRPr lang="fr-CA" sz="1400"/>
          </a:p>
        </p:txBody>
      </p:sp>
      <p:sp>
        <p:nvSpPr>
          <p:cNvPr id="54275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838200"/>
            <a:ext cx="7772400" cy="914400"/>
          </a:xfrm>
        </p:spPr>
        <p:txBody>
          <a:bodyPr anchor="t"/>
          <a:lstStyle/>
          <a:p>
            <a:pPr eaLnBrk="1" hangingPunct="1"/>
            <a:r>
              <a:rPr lang="en-US" smtClean="0"/>
              <a:t>L’offre et la demande</a:t>
            </a:r>
          </a:p>
        </p:txBody>
      </p:sp>
      <p:sp>
        <p:nvSpPr>
          <p:cNvPr id="54276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fr-FR" sz="1200" b="1">
                <a:solidFill>
                  <a:schemeClr val="tx2"/>
                </a:solidFill>
              </a:rPr>
              <a:t>CHAPITRE 1</a:t>
            </a:r>
            <a:r>
              <a:rPr lang="fr-FR" sz="1200">
                <a:solidFill>
                  <a:schemeClr val="tx2"/>
                </a:solidFill>
              </a:rPr>
              <a:t> L’entreprise: une vue d’ensemble</a:t>
            </a:r>
            <a:endParaRPr lang="fr-FR" sz="1400" i="1">
              <a:solidFill>
                <a:schemeClr val="tx2"/>
              </a:solidFill>
            </a:endParaRPr>
          </a:p>
        </p:txBody>
      </p:sp>
      <p:pic>
        <p:nvPicPr>
          <p:cNvPr id="5427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895600"/>
            <a:ext cx="4676775" cy="36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0" y="1600200"/>
            <a:ext cx="6019800" cy="223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9" name="Oval 46"/>
          <p:cNvSpPr>
            <a:spLocks noChangeArrowheads="1"/>
          </p:cNvSpPr>
          <p:nvPr/>
        </p:nvSpPr>
        <p:spPr bwMode="auto">
          <a:xfrm>
            <a:off x="2286000" y="4495800"/>
            <a:ext cx="746125" cy="631825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4280" name="Line 48"/>
          <p:cNvSpPr>
            <a:spLocks noChangeShapeType="1"/>
          </p:cNvSpPr>
          <p:nvPr/>
        </p:nvSpPr>
        <p:spPr bwMode="auto">
          <a:xfrm flipH="1">
            <a:off x="3124200" y="4800600"/>
            <a:ext cx="1752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181600" y="3962400"/>
            <a:ext cx="3886200" cy="251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808000"/>
              </a:buClr>
              <a:buFont typeface="Wingdings" charset="2"/>
              <a:buNone/>
              <a:defRPr/>
            </a:pPr>
            <a:r>
              <a:rPr lang="fr-CA" kern="0" dirty="0">
                <a:solidFill>
                  <a:srgbClr val="000000"/>
                </a:solidFill>
                <a:latin typeface="+mn-lt"/>
                <a:ea typeface="Times New Roman" charset="0"/>
                <a:cs typeface="Times New Roman" charset="0"/>
              </a:rPr>
              <a:t>PRIX D’ÉQUILIBRE</a:t>
            </a:r>
            <a:endParaRPr lang="fr-CA" sz="2800" kern="0" dirty="0">
              <a:solidFill>
                <a:srgbClr val="000000"/>
              </a:solidFill>
              <a:latin typeface="+mn-lt"/>
              <a:ea typeface="Times New Roman" charset="0"/>
              <a:cs typeface="Times New Roman" charset="0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808000"/>
              </a:buClr>
              <a:buFont typeface="Wingdings" charset="2"/>
              <a:buNone/>
              <a:defRPr/>
            </a:pPr>
            <a:r>
              <a:rPr lang="fr-CA" sz="2000" kern="0" dirty="0">
                <a:solidFill>
                  <a:srgbClr val="000000"/>
                </a:solidFill>
                <a:latin typeface="+mn-lt"/>
                <a:ea typeface="Times New Roman" charset="0"/>
                <a:cs typeface="Times New Roman" charset="0"/>
              </a:rPr>
              <a:t>Prix auquel les consommateurs et les producteurs se rencontrent dans un système de libre marché.</a:t>
            </a:r>
            <a:endParaRPr lang="fr-CA" sz="2000" b="1" kern="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fld id="{50314195-BBBB-4F9E-BA87-96F01EA025EC}" type="slidenum">
              <a:rPr lang="fr-CA" sz="1400"/>
              <a:pPr algn="r" eaLnBrk="0" hangingPunct="0"/>
              <a:t>21</a:t>
            </a:fld>
            <a:endParaRPr lang="fr-CA" sz="1400"/>
          </a:p>
        </p:txBody>
      </p:sp>
      <p:sp>
        <p:nvSpPr>
          <p:cNvPr id="56323" name="Placeholder 4"/>
          <p:cNvSpPr>
            <a:spLocks noGrp="1" noChangeArrowheads="1"/>
          </p:cNvSpPr>
          <p:nvPr>
            <p:ph idx="4294967295"/>
          </p:nvPr>
        </p:nvSpPr>
        <p:spPr>
          <a:xfrm>
            <a:off x="381000" y="1981200"/>
            <a:ext cx="4191000" cy="3505200"/>
          </a:xfrm>
        </p:spPr>
        <p:txBody>
          <a:bodyPr/>
          <a:lstStyle/>
          <a:p>
            <a:r>
              <a:rPr lang="fr-FR" smtClean="0">
                <a:solidFill>
                  <a:srgbClr val="000000"/>
                </a:solidFill>
              </a:rPr>
              <a:t>Succession de phases que connaît l’économie d’un pays : croissance, ralentissement, déclin et reprise.</a:t>
            </a:r>
          </a:p>
        </p:txBody>
      </p:sp>
      <p:sp>
        <p:nvSpPr>
          <p:cNvPr id="56324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990600"/>
            <a:ext cx="7772400" cy="914400"/>
          </a:xfrm>
        </p:spPr>
        <p:txBody>
          <a:bodyPr anchor="t"/>
          <a:lstStyle/>
          <a:p>
            <a:pPr eaLnBrk="1" hangingPunct="1"/>
            <a:r>
              <a:rPr lang="en-US" smtClean="0"/>
              <a:t>Cycle économique</a:t>
            </a:r>
          </a:p>
        </p:txBody>
      </p:sp>
      <p:sp>
        <p:nvSpPr>
          <p:cNvPr id="56325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fr-FR" sz="1200" b="1">
                <a:solidFill>
                  <a:schemeClr val="tx2"/>
                </a:solidFill>
              </a:rPr>
              <a:t>CHAPITRE 1</a:t>
            </a:r>
            <a:r>
              <a:rPr lang="fr-FR" sz="1200">
                <a:solidFill>
                  <a:schemeClr val="tx2"/>
                </a:solidFill>
              </a:rPr>
              <a:t> L’entreprise: une vue d’ensemble</a:t>
            </a:r>
            <a:endParaRPr lang="fr-FR" sz="1400" i="1">
              <a:solidFill>
                <a:schemeClr val="tx2"/>
              </a:solidFill>
            </a:endParaRPr>
          </a:p>
        </p:txBody>
      </p:sp>
      <p:pic>
        <p:nvPicPr>
          <p:cNvPr id="563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1905000"/>
            <a:ext cx="4341813" cy="357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fld id="{A5723861-F707-4E71-8654-48D3567F4AD6}" type="slidenum">
              <a:rPr lang="fr-CA" sz="1400"/>
              <a:pPr algn="r" eaLnBrk="0" hangingPunct="0"/>
              <a:t>22</a:t>
            </a:fld>
            <a:endParaRPr lang="fr-CA" sz="1400"/>
          </a:p>
        </p:txBody>
      </p:sp>
      <p:sp>
        <p:nvSpPr>
          <p:cNvPr id="58371" name="Placeholder 4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fr-CA" sz="2800" smtClean="0">
                <a:solidFill>
                  <a:srgbClr val="000000"/>
                </a:solidFill>
              </a:rPr>
              <a:t>Les responsabilités sociales de l’entreprise</a:t>
            </a:r>
          </a:p>
          <a:p>
            <a:pPr lvl="1"/>
            <a:r>
              <a:rPr lang="fr-CA" sz="2400" smtClean="0">
                <a:solidFill>
                  <a:srgbClr val="000000"/>
                </a:solidFill>
                <a:cs typeface="Times New Roman" pitchFamily="18" charset="0"/>
              </a:rPr>
              <a:t>L’entreprise doit traiter ses employés selon les règles d’éthique de la société.</a:t>
            </a:r>
            <a:endParaRPr lang="fr-CA" sz="2400" smtClean="0">
              <a:solidFill>
                <a:srgbClr val="000000"/>
              </a:solidFill>
            </a:endParaRPr>
          </a:p>
          <a:p>
            <a:pPr lvl="1"/>
            <a:r>
              <a:rPr lang="fr-CA" sz="2400" smtClean="0">
                <a:solidFill>
                  <a:srgbClr val="000000"/>
                </a:solidFill>
                <a:cs typeface="Times New Roman" pitchFamily="18" charset="0"/>
              </a:rPr>
              <a:t>L’entreprise a des responsabilités à l’égard des consommateurs.</a:t>
            </a:r>
          </a:p>
          <a:p>
            <a:pPr lvl="1"/>
            <a:r>
              <a:rPr lang="fr-CA" sz="2400" smtClean="0">
                <a:solidFill>
                  <a:srgbClr val="000000"/>
                </a:solidFill>
                <a:cs typeface="Times New Roman" pitchFamily="18" charset="0"/>
              </a:rPr>
              <a:t>L’entreprise a des devoirs envers ses actionnaires.</a:t>
            </a:r>
          </a:p>
          <a:p>
            <a:r>
              <a:rPr lang="fr-CA" sz="2800" smtClean="0">
                <a:solidFill>
                  <a:srgbClr val="000000"/>
                </a:solidFill>
              </a:rPr>
              <a:t>Le rôle social de l’entreprise</a:t>
            </a:r>
          </a:p>
          <a:p>
            <a:r>
              <a:rPr lang="fr-CA" sz="2800" smtClean="0">
                <a:solidFill>
                  <a:srgbClr val="000000"/>
                </a:solidFill>
              </a:rPr>
              <a:t>Les facteurs démographiques et les tendances sociales</a:t>
            </a:r>
            <a:endParaRPr lang="fr-CA" sz="280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58372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990600"/>
            <a:ext cx="7772400" cy="914400"/>
          </a:xfrm>
        </p:spPr>
        <p:txBody>
          <a:bodyPr anchor="t"/>
          <a:lstStyle/>
          <a:p>
            <a:pPr eaLnBrk="1" hangingPunct="1"/>
            <a:r>
              <a:rPr lang="en-US" sz="4000" smtClean="0"/>
              <a:t>PESTE - </a:t>
            </a:r>
            <a:r>
              <a:rPr lang="en-US" sz="3600" smtClean="0"/>
              <a:t>L’environnement social</a:t>
            </a:r>
          </a:p>
        </p:txBody>
      </p:sp>
      <p:sp>
        <p:nvSpPr>
          <p:cNvPr id="58373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fr-FR" sz="1200">
                <a:solidFill>
                  <a:schemeClr val="tx2"/>
                </a:solidFill>
              </a:rPr>
              <a:t>CHAPITRE 1 L’entreprise: une vue d’ensemble</a:t>
            </a:r>
            <a:endParaRPr lang="fr-FR" sz="1400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fld id="{941326E3-731C-42AA-ABE0-985573083FBB}" type="slidenum">
              <a:rPr lang="fr-CA" sz="1400"/>
              <a:pPr algn="r" eaLnBrk="0" hangingPunct="0"/>
              <a:t>23</a:t>
            </a:fld>
            <a:endParaRPr lang="fr-CA" sz="1400"/>
          </a:p>
        </p:txBody>
      </p:sp>
      <p:sp>
        <p:nvSpPr>
          <p:cNvPr id="60419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43000"/>
            <a:ext cx="2571750" cy="5029200"/>
          </a:xfrm>
        </p:spPr>
        <p:txBody>
          <a:bodyPr anchor="t"/>
          <a:lstStyle/>
          <a:p>
            <a:pPr eaLnBrk="1" hangingPunct="1"/>
            <a:r>
              <a:rPr lang="en-US" sz="4000" smtClean="0"/>
              <a:t>PESTE -</a:t>
            </a:r>
            <a:r>
              <a:rPr lang="en-US" sz="2400" smtClean="0"/>
              <a:t>L’environnement technologique</a:t>
            </a:r>
          </a:p>
        </p:txBody>
      </p:sp>
      <p:sp>
        <p:nvSpPr>
          <p:cNvPr id="60420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fr-FR" sz="1200" b="1">
                <a:solidFill>
                  <a:schemeClr val="tx2"/>
                </a:solidFill>
              </a:rPr>
              <a:t>CHAPITRE 1</a:t>
            </a:r>
            <a:r>
              <a:rPr lang="fr-FR" sz="1200">
                <a:solidFill>
                  <a:schemeClr val="tx2"/>
                </a:solidFill>
              </a:rPr>
              <a:t> L’entreprise: une vue d’ensemble</a:t>
            </a:r>
            <a:endParaRPr lang="fr-FR" sz="1400" i="1">
              <a:solidFill>
                <a:schemeClr val="tx2"/>
              </a:solidFill>
            </a:endParaRPr>
          </a:p>
        </p:txBody>
      </p:sp>
      <p:pic>
        <p:nvPicPr>
          <p:cNvPr id="6042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6063" y="609600"/>
            <a:ext cx="6205537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fld id="{9875F563-94BF-4592-B194-397ABEDF03B3}" type="slidenum">
              <a:rPr lang="fr-CA" sz="1400"/>
              <a:pPr algn="r" eaLnBrk="0" hangingPunct="0"/>
              <a:t>24</a:t>
            </a:fld>
            <a:endParaRPr lang="fr-CA" sz="1400"/>
          </a:p>
        </p:txBody>
      </p:sp>
      <p:sp>
        <p:nvSpPr>
          <p:cNvPr id="19459" name="Placeholder 4"/>
          <p:cNvSpPr>
            <a:spLocks noGrp="1" noChangeArrowheads="1"/>
          </p:cNvSpPr>
          <p:nvPr>
            <p:ph idx="4294967295"/>
          </p:nvPr>
        </p:nvSpPr>
        <p:spPr>
          <a:xfrm>
            <a:off x="685800" y="2514600"/>
            <a:ext cx="7958138" cy="3200400"/>
          </a:xfrm>
        </p:spPr>
        <p:txBody>
          <a:bodyPr/>
          <a:lstStyle/>
          <a:p>
            <a:pPr marL="0" indent="0">
              <a:lnSpc>
                <a:spcPct val="80000"/>
              </a:lnSpc>
              <a:buClr>
                <a:schemeClr val="accent2"/>
              </a:buClr>
              <a:buFont typeface="Wingdings" charset="2"/>
              <a:buNone/>
              <a:defRPr/>
            </a:pPr>
            <a:r>
              <a:rPr lang="fr-CA" dirty="0" smtClean="0">
                <a:solidFill>
                  <a:srgbClr val="000000"/>
                </a:solidFill>
              </a:rPr>
              <a:t>L’entreprise doit :</a:t>
            </a:r>
          </a:p>
          <a:p>
            <a:pPr marL="812800" lvl="1" indent="-366713">
              <a:lnSpc>
                <a:spcPct val="80000"/>
              </a:lnSpc>
              <a:buClr>
                <a:schemeClr val="accent2"/>
              </a:buClr>
              <a:defRPr/>
            </a:pPr>
            <a:r>
              <a:rPr lang="fr-CA" sz="2400" dirty="0" smtClean="0">
                <a:solidFill>
                  <a:srgbClr val="000000"/>
                </a:solidFill>
              </a:rPr>
              <a:t>mesurer sa performance sur le respect des normes environnementales;</a:t>
            </a:r>
          </a:p>
          <a:p>
            <a:pPr marL="812800" lvl="1" indent="-366713">
              <a:lnSpc>
                <a:spcPct val="80000"/>
              </a:lnSpc>
              <a:buClr>
                <a:schemeClr val="accent2"/>
              </a:buClr>
              <a:defRPr/>
            </a:pPr>
            <a:r>
              <a:rPr lang="fr-CA" sz="2400" dirty="0" smtClean="0">
                <a:solidFill>
                  <a:srgbClr val="000000"/>
                </a:solidFill>
              </a:rPr>
              <a:t>inclure un volet écologie dans le calcul de la rémunération des dirigeants;</a:t>
            </a:r>
          </a:p>
          <a:p>
            <a:pPr marL="812800" lvl="1" indent="-366713">
              <a:lnSpc>
                <a:spcPct val="80000"/>
              </a:lnSpc>
              <a:buClr>
                <a:schemeClr val="accent2"/>
              </a:buClr>
              <a:defRPr/>
            </a:pPr>
            <a:r>
              <a:rPr lang="fr-CA" sz="2400" dirty="0" smtClean="0">
                <a:solidFill>
                  <a:srgbClr val="000000"/>
                </a:solidFill>
              </a:rPr>
              <a:t>prévoir les coûts écologiques avant que les effets ou les catastrophes n’arrivent;</a:t>
            </a:r>
          </a:p>
          <a:p>
            <a:pPr marL="812800" lvl="1" indent="-366713">
              <a:lnSpc>
                <a:spcPct val="80000"/>
              </a:lnSpc>
              <a:buClr>
                <a:schemeClr val="accent2"/>
              </a:buClr>
              <a:defRPr/>
            </a:pPr>
            <a:r>
              <a:rPr lang="fr-CA" sz="2400" dirty="0" smtClean="0">
                <a:solidFill>
                  <a:srgbClr val="000000"/>
                </a:solidFill>
              </a:rPr>
              <a:t>étudier l’effet de ses produits sur l’environnement;</a:t>
            </a:r>
          </a:p>
          <a:p>
            <a:pPr marL="812800" lvl="1" indent="-366713">
              <a:lnSpc>
                <a:spcPct val="80000"/>
              </a:lnSpc>
              <a:buClr>
                <a:schemeClr val="accent2"/>
              </a:buClr>
              <a:defRPr/>
            </a:pPr>
            <a:r>
              <a:rPr lang="fr-CA" sz="2400" dirty="0" smtClean="0">
                <a:solidFill>
                  <a:srgbClr val="000000"/>
                </a:solidFill>
              </a:rPr>
              <a:t>mettre ses fournisseurs à contribution.</a:t>
            </a:r>
            <a:endParaRPr lang="fr-FR" sz="240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2468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990600"/>
            <a:ext cx="8334375" cy="914400"/>
          </a:xfrm>
        </p:spPr>
        <p:txBody>
          <a:bodyPr anchor="t"/>
          <a:lstStyle/>
          <a:p>
            <a:pPr marL="2247900" indent="-2247900" eaLnBrk="1" hangingPunct="1"/>
            <a:r>
              <a:rPr lang="en-US" smtClean="0"/>
              <a:t>PESTE - </a:t>
            </a:r>
            <a:r>
              <a:rPr lang="en-US" sz="3600" smtClean="0"/>
              <a:t>L’environnement écologique</a:t>
            </a:r>
          </a:p>
        </p:txBody>
      </p:sp>
      <p:sp>
        <p:nvSpPr>
          <p:cNvPr id="62469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fr-FR" sz="1200" b="1">
                <a:solidFill>
                  <a:schemeClr val="tx2"/>
                </a:solidFill>
              </a:rPr>
              <a:t>CHAPITRE 1</a:t>
            </a:r>
            <a:r>
              <a:rPr lang="fr-FR" sz="1200">
                <a:solidFill>
                  <a:schemeClr val="tx2"/>
                </a:solidFill>
              </a:rPr>
              <a:t> L’entreprise: une vue d’ensemble</a:t>
            </a:r>
            <a:endParaRPr lang="fr-FR" sz="1400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fld id="{028049B2-44C2-425E-89D8-DD2E4F065DBE}" type="slidenum">
              <a:rPr lang="fr-CA" sz="1400"/>
              <a:pPr algn="r" eaLnBrk="0" hangingPunct="0"/>
              <a:t>25</a:t>
            </a:fld>
            <a:endParaRPr lang="fr-CA" sz="1400"/>
          </a:p>
        </p:txBody>
      </p:sp>
      <p:sp>
        <p:nvSpPr>
          <p:cNvPr id="64515" name="Placeholder 4"/>
          <p:cNvSpPr>
            <a:spLocks noGrp="1" noChangeArrowheads="1"/>
          </p:cNvSpPr>
          <p:nvPr>
            <p:ph idx="4294967295"/>
          </p:nvPr>
        </p:nvSpPr>
        <p:spPr>
          <a:xfrm>
            <a:off x="609600" y="3124200"/>
            <a:ext cx="4648200" cy="3276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</a:rPr>
              <a:t>La </a:t>
            </a:r>
            <a:r>
              <a:rPr lang="en-US" smtClean="0">
                <a:solidFill>
                  <a:srgbClr val="FF0000"/>
                </a:solidFill>
              </a:rPr>
              <a:t>c</a:t>
            </a:r>
            <a:r>
              <a:rPr lang="en-US" smtClean="0">
                <a:solidFill>
                  <a:srgbClr val="000000"/>
                </a:solidFill>
              </a:rPr>
              <a:t>oncurrence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</a:rPr>
              <a:t>Les </a:t>
            </a:r>
            <a:r>
              <a:rPr lang="en-US" smtClean="0">
                <a:solidFill>
                  <a:srgbClr val="FF0000"/>
                </a:solidFill>
              </a:rPr>
              <a:t>f</a:t>
            </a:r>
            <a:r>
              <a:rPr lang="en-US" smtClean="0">
                <a:solidFill>
                  <a:srgbClr val="000000"/>
                </a:solidFill>
              </a:rPr>
              <a:t>ournisseurs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</a:rPr>
              <a:t>Le </a:t>
            </a:r>
            <a:r>
              <a:rPr lang="en-US" smtClean="0">
                <a:solidFill>
                  <a:srgbClr val="FF0000"/>
                </a:solidFill>
              </a:rPr>
              <a:t>m</a:t>
            </a:r>
            <a:r>
              <a:rPr lang="en-US" smtClean="0">
                <a:solidFill>
                  <a:srgbClr val="000000"/>
                </a:solidFill>
              </a:rPr>
              <a:t>arché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</a:rPr>
              <a:t>Les </a:t>
            </a:r>
            <a:r>
              <a:rPr lang="en-US" smtClean="0">
                <a:solidFill>
                  <a:srgbClr val="FF0000"/>
                </a:solidFill>
              </a:rPr>
              <a:t>i</a:t>
            </a:r>
            <a:r>
              <a:rPr lang="en-US" smtClean="0">
                <a:solidFill>
                  <a:srgbClr val="000000"/>
                </a:solidFill>
              </a:rPr>
              <a:t>ntermédiaires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</a:rPr>
              <a:t>Les </a:t>
            </a:r>
            <a:r>
              <a:rPr lang="en-US" smtClean="0">
                <a:solidFill>
                  <a:srgbClr val="FF0000"/>
                </a:solidFill>
              </a:rPr>
              <a:t>p</a:t>
            </a:r>
            <a:r>
              <a:rPr lang="en-US" smtClean="0">
                <a:solidFill>
                  <a:srgbClr val="000000"/>
                </a:solidFill>
              </a:rPr>
              <a:t>ublics</a:t>
            </a:r>
          </a:p>
        </p:txBody>
      </p:sp>
      <p:sp>
        <p:nvSpPr>
          <p:cNvPr id="64516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990600"/>
            <a:ext cx="7772400" cy="914400"/>
          </a:xfrm>
        </p:spPr>
        <p:txBody>
          <a:bodyPr anchor="t"/>
          <a:lstStyle/>
          <a:p>
            <a:r>
              <a:rPr lang="en-US" smtClean="0"/>
              <a:t>L’ENVIRONNEMENT DE L’ENTREPRISE</a:t>
            </a:r>
            <a:br>
              <a:rPr lang="en-US" smtClean="0"/>
            </a:br>
            <a:r>
              <a:rPr lang="en-US" smtClean="0"/>
              <a:t>AVEC LE MODÈLE CFMIP</a:t>
            </a:r>
          </a:p>
        </p:txBody>
      </p:sp>
      <p:sp>
        <p:nvSpPr>
          <p:cNvPr id="64517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fr-FR" sz="1200" b="1">
                <a:solidFill>
                  <a:schemeClr val="tx2"/>
                </a:solidFill>
              </a:rPr>
              <a:t>CHAPITRE 1</a:t>
            </a:r>
            <a:r>
              <a:rPr lang="fr-FR" sz="1200">
                <a:solidFill>
                  <a:schemeClr val="tx2"/>
                </a:solidFill>
              </a:rPr>
              <a:t> L’entreprise: une vue d’ensemble</a:t>
            </a:r>
            <a:endParaRPr lang="fr-FR" sz="1400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fld id="{5710E59F-F542-4A79-A5F8-D4E286972E9D}" type="slidenum">
              <a:rPr lang="fr-CA" sz="1400"/>
              <a:pPr algn="r" eaLnBrk="0" hangingPunct="0"/>
              <a:t>26</a:t>
            </a:fld>
            <a:endParaRPr lang="fr-CA" sz="1400"/>
          </a:p>
        </p:txBody>
      </p:sp>
      <p:sp>
        <p:nvSpPr>
          <p:cNvPr id="66563" name="Placeholder 4"/>
          <p:cNvSpPr>
            <a:spLocks noGrp="1" noChangeArrowheads="1"/>
          </p:cNvSpPr>
          <p:nvPr>
            <p:ph idx="4294967295"/>
          </p:nvPr>
        </p:nvSpPr>
        <p:spPr>
          <a:xfrm>
            <a:off x="685800" y="2362200"/>
            <a:ext cx="7772400" cy="4114800"/>
          </a:xfrm>
        </p:spPr>
        <p:txBody>
          <a:bodyPr/>
          <a:lstStyle/>
          <a:p>
            <a:r>
              <a:rPr lang="fr-CA" smtClean="0">
                <a:solidFill>
                  <a:srgbClr val="000000"/>
                </a:solidFill>
                <a:cs typeface="Times New Roman" pitchFamily="18" charset="0"/>
              </a:rPr>
              <a:t>Le morcellement du marché</a:t>
            </a:r>
            <a:endParaRPr lang="fr-CA" smtClean="0">
              <a:solidFill>
                <a:srgbClr val="000000"/>
              </a:solidFill>
            </a:endParaRPr>
          </a:p>
          <a:p>
            <a:r>
              <a:rPr lang="fr-CA" smtClean="0">
                <a:solidFill>
                  <a:srgbClr val="000000"/>
                </a:solidFill>
              </a:rPr>
              <a:t>L’accélération des progrès technologiques</a:t>
            </a:r>
          </a:p>
          <a:p>
            <a:r>
              <a:rPr lang="fr-CA" smtClean="0">
                <a:solidFill>
                  <a:srgbClr val="000000"/>
                </a:solidFill>
              </a:rPr>
              <a:t>Les préoccupations environnementales croissantes de la société</a:t>
            </a:r>
          </a:p>
          <a:p>
            <a:r>
              <a:rPr lang="fr-CA" smtClean="0">
                <a:solidFill>
                  <a:srgbClr val="000000"/>
                </a:solidFill>
                <a:cs typeface="Times New Roman" pitchFamily="18" charset="0"/>
              </a:rPr>
              <a:t>La mondialisation de l’économie </a:t>
            </a:r>
          </a:p>
          <a:p>
            <a:r>
              <a:rPr lang="fr-CA" smtClean="0">
                <a:solidFill>
                  <a:srgbClr val="000000"/>
                </a:solidFill>
              </a:rPr>
              <a:t>Le capitalisme actionnarial</a:t>
            </a:r>
            <a:endParaRPr lang="fr-CA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460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990600"/>
            <a:ext cx="7772400" cy="914400"/>
          </a:xfrm>
        </p:spPr>
        <p:txBody>
          <a:bodyPr anchor="t"/>
          <a:lstStyle/>
          <a:p>
            <a:pPr eaLnBrk="1" hangingPunct="1">
              <a:defRPr/>
            </a:pPr>
            <a:r>
              <a:rPr lang="en-US" cap="all" dirty="0" smtClean="0"/>
              <a:t>LES GRANDS </a:t>
            </a:r>
            <a:r>
              <a:rPr lang="en-US" cap="all" dirty="0" err="1" smtClean="0"/>
              <a:t>enjeux</a:t>
            </a:r>
            <a:r>
              <a:rPr lang="en-US" cap="all" dirty="0" smtClean="0"/>
              <a:t> DE </a:t>
            </a:r>
            <a:br>
              <a:rPr lang="en-US" cap="all" dirty="0" smtClean="0"/>
            </a:br>
            <a:r>
              <a:rPr lang="en-US" cap="all" dirty="0" smtClean="0"/>
              <a:t>L’ENTREPRISE MODERNE</a:t>
            </a:r>
            <a:endParaRPr lang="en-US" cap="all" dirty="0"/>
          </a:p>
        </p:txBody>
      </p:sp>
      <p:sp>
        <p:nvSpPr>
          <p:cNvPr id="66565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fr-FR" sz="1200" b="1">
                <a:solidFill>
                  <a:schemeClr val="tx2"/>
                </a:solidFill>
              </a:rPr>
              <a:t>CHAPITRE 1</a:t>
            </a:r>
            <a:r>
              <a:rPr lang="fr-FR" sz="1200">
                <a:solidFill>
                  <a:schemeClr val="tx2"/>
                </a:solidFill>
              </a:rPr>
              <a:t> L’entreprise: une vue d’ensemble</a:t>
            </a:r>
            <a:endParaRPr lang="fr-FR" sz="1400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fld id="{DE4CAEBA-E241-4B0B-811C-634E0CDAB1D1}" type="slidenum">
              <a:rPr lang="fr-CA" sz="1400"/>
              <a:pPr algn="r" eaLnBrk="0" hangingPunct="0"/>
              <a:t>27</a:t>
            </a:fld>
            <a:endParaRPr lang="fr-CA" sz="1400"/>
          </a:p>
        </p:txBody>
      </p:sp>
      <p:sp>
        <p:nvSpPr>
          <p:cNvPr id="68611" name="Placeholder 4"/>
          <p:cNvSpPr>
            <a:spLocks noGrp="1" noChangeArrowheads="1"/>
          </p:cNvSpPr>
          <p:nvPr>
            <p:ph idx="4294967295"/>
          </p:nvPr>
        </p:nvSpPr>
        <p:spPr>
          <a:xfrm>
            <a:off x="642938" y="1285875"/>
            <a:ext cx="7772400" cy="48577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fr-FR" sz="2000" smtClean="0">
                <a:cs typeface="Times New Roman" pitchFamily="18" charset="0"/>
              </a:rPr>
              <a:t>L</a:t>
            </a:r>
            <a:r>
              <a:rPr lang="fr-CA" sz="2000" smtClean="0">
                <a:cs typeface="Times New Roman" pitchFamily="18" charset="0"/>
              </a:rPr>
              <a:t>’entreprise est une organisation humaine.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fr-CA" sz="2000" smtClean="0">
                <a:cs typeface="Times New Roman" pitchFamily="18" charset="0"/>
              </a:rPr>
              <a:t>Elle est le moteur de l’activité économique. La satisfaction de besoins est sa raison d’être. 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fr-CA" sz="2000" smtClean="0">
                <a:cs typeface="Times New Roman" pitchFamily="18" charset="0"/>
              </a:rPr>
              <a:t>Les fonctions internes de l’entreprise sont les ressources humaines, les opérations, le marketing et la gestion financière et comptable.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fr-CA" sz="2000" smtClean="0">
                <a:cs typeface="Times New Roman" pitchFamily="18" charset="0"/>
              </a:rPr>
              <a:t>L’entrepreneur est la personne qui mobilise les ressources pour créer et développer une entreprise.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fr-CA" sz="2000" smtClean="0">
                <a:cs typeface="Times New Roman" pitchFamily="18" charset="0"/>
              </a:rPr>
              <a:t>Les entreprises québécoises sont plus concentrées dans l’exploitation des matières premières, mais les services occupent la première place de l’activité économique.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fr-CA" sz="2000" smtClean="0">
                <a:cs typeface="Times New Roman" pitchFamily="18" charset="0"/>
              </a:rPr>
              <a:t>L’entreprise </a:t>
            </a:r>
            <a:r>
              <a:rPr lang="fr-CA" sz="2000" smtClean="0">
                <a:cs typeface="Arial" charset="0"/>
              </a:rPr>
              <a:t>évolue</a:t>
            </a:r>
            <a:r>
              <a:rPr lang="fr-CA" sz="2000" smtClean="0">
                <a:cs typeface="Times New Roman" pitchFamily="18" charset="0"/>
              </a:rPr>
              <a:t> dans l’environnement politique, économique,  social et éthique, technologique et écologique.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fr-CA" sz="2000" smtClean="0">
                <a:cs typeface="Times New Roman" pitchFamily="18" charset="0"/>
              </a:rPr>
              <a:t>L’entreprise doit faire face à de grands défis pour survivre.</a:t>
            </a:r>
          </a:p>
        </p:txBody>
      </p:sp>
      <p:sp>
        <p:nvSpPr>
          <p:cNvPr id="68612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42938"/>
            <a:ext cx="7772400" cy="714375"/>
          </a:xfrm>
        </p:spPr>
        <p:txBody>
          <a:bodyPr anchor="t"/>
          <a:lstStyle/>
          <a:p>
            <a:pPr eaLnBrk="1" hangingPunct="1"/>
            <a:r>
              <a:rPr lang="fr-CA" smtClean="0"/>
              <a:t>Résumé</a:t>
            </a:r>
            <a:endParaRPr lang="en-US" smtClean="0"/>
          </a:p>
        </p:txBody>
      </p:sp>
      <p:sp>
        <p:nvSpPr>
          <p:cNvPr id="68613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fr-FR" sz="1200" b="1">
                <a:solidFill>
                  <a:schemeClr val="tx2"/>
                </a:solidFill>
              </a:rPr>
              <a:t>CHAPITRE 1</a:t>
            </a:r>
            <a:r>
              <a:rPr lang="fr-FR" sz="1200">
                <a:solidFill>
                  <a:schemeClr val="tx2"/>
                </a:solidFill>
              </a:rPr>
              <a:t> L’entreprise: une vue d’ensemble</a:t>
            </a:r>
            <a:endParaRPr lang="fr-FR" sz="1400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fld id="{EF780782-C726-4270-A7E7-5D400ADC8B21}" type="slidenum">
              <a:rPr lang="fr-CA" sz="1400"/>
              <a:pPr algn="r" eaLnBrk="0" hangingPunct="0"/>
              <a:t>3</a:t>
            </a:fld>
            <a:endParaRPr lang="fr-CA" sz="1400"/>
          </a:p>
        </p:txBody>
      </p:sp>
      <p:sp>
        <p:nvSpPr>
          <p:cNvPr id="19459" name="Placeholder 4"/>
          <p:cNvSpPr>
            <a:spLocks noGrp="1" noChangeArrowheads="1"/>
          </p:cNvSpPr>
          <p:nvPr>
            <p:ph idx="4294967295"/>
          </p:nvPr>
        </p:nvSpPr>
        <p:spPr>
          <a:xfrm>
            <a:off x="714375" y="1857375"/>
            <a:ext cx="8001000" cy="4357688"/>
          </a:xfrm>
        </p:spPr>
        <p:txBody>
          <a:bodyPr/>
          <a:lstStyle/>
          <a:p>
            <a:pPr eaLnBrk="1" hangingPunct="1"/>
            <a:r>
              <a:rPr lang="fr-FR" sz="2300" smtClean="0"/>
              <a:t>Dire ce qu’est une entreprise.</a:t>
            </a:r>
          </a:p>
          <a:p>
            <a:pPr eaLnBrk="1" hangingPunct="1"/>
            <a:r>
              <a:rPr lang="fr-FR" sz="2300" smtClean="0"/>
              <a:t>Nommer et distinguer les ressources nécessaires au bon fonctionnement d’une entreprise.</a:t>
            </a:r>
          </a:p>
          <a:p>
            <a:pPr eaLnBrk="1" hangingPunct="1"/>
            <a:r>
              <a:rPr lang="fr-FR" sz="2300" smtClean="0"/>
              <a:t>Décrire les quatre fonctions internes de l’entreprise.</a:t>
            </a:r>
          </a:p>
          <a:p>
            <a:pPr eaLnBrk="1" hangingPunct="1"/>
            <a:r>
              <a:rPr lang="fr-FR" sz="2300" smtClean="0"/>
              <a:t>Nommer les qualités de l’entrepreneur et évaluer votre potentiel entrepreneurial.</a:t>
            </a:r>
          </a:p>
          <a:p>
            <a:pPr eaLnBrk="1" hangingPunct="1"/>
            <a:r>
              <a:rPr lang="fr-FR" sz="2300" smtClean="0"/>
              <a:t>Situer une entreprise dans la réalité économique québécoise et canadienne.</a:t>
            </a:r>
          </a:p>
          <a:p>
            <a:pPr eaLnBrk="1" hangingPunct="1"/>
            <a:r>
              <a:rPr lang="fr-FR" sz="2300" smtClean="0"/>
              <a:t>Connaître les deux modèles d’analyse de l’environnement de l’entreprise.</a:t>
            </a:r>
          </a:p>
          <a:p>
            <a:pPr eaLnBrk="1" hangingPunct="1"/>
            <a:r>
              <a:rPr lang="fr-FR" sz="2300" smtClean="0"/>
              <a:t>Comprendre les grands enjeux de l’entreprise de demain.</a:t>
            </a:r>
          </a:p>
        </p:txBody>
      </p:sp>
      <p:sp>
        <p:nvSpPr>
          <p:cNvPr id="19460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990600"/>
            <a:ext cx="7772400" cy="914400"/>
          </a:xfrm>
        </p:spPr>
        <p:txBody>
          <a:bodyPr anchor="t"/>
          <a:lstStyle/>
          <a:p>
            <a:pPr eaLnBrk="1" hangingPunct="1"/>
            <a:r>
              <a:rPr lang="fr-FR" smtClean="0"/>
              <a:t>Objectifs d’apprentissage</a:t>
            </a:r>
          </a:p>
        </p:txBody>
      </p:sp>
      <p:sp>
        <p:nvSpPr>
          <p:cNvPr id="19461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fr-FR" sz="1200" b="1">
                <a:solidFill>
                  <a:schemeClr val="tx2"/>
                </a:solidFill>
              </a:rPr>
              <a:t>CHAPITRE 1</a:t>
            </a:r>
            <a:r>
              <a:rPr lang="fr-FR" sz="1200">
                <a:solidFill>
                  <a:schemeClr val="tx2"/>
                </a:solidFill>
              </a:rPr>
              <a:t> L’entreprise: une vue d’ensemble</a:t>
            </a:r>
            <a:endParaRPr lang="fr-FR" sz="1400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fld id="{397BD4AB-B0BA-4CB4-B6A8-2E401D6037A5}" type="slidenum">
              <a:rPr lang="fr-CA" sz="1400"/>
              <a:pPr algn="r" eaLnBrk="0" hangingPunct="0"/>
              <a:t>4</a:t>
            </a:fld>
            <a:endParaRPr lang="fr-CA" sz="1400"/>
          </a:p>
        </p:txBody>
      </p:sp>
      <p:sp>
        <p:nvSpPr>
          <p:cNvPr id="21507" name="Placeholder 4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fr-FR" smtClean="0"/>
              <a:t>Organisation humaine ayant pour mission de créer une valeur économique</a:t>
            </a:r>
          </a:p>
        </p:txBody>
      </p:sp>
      <p:sp>
        <p:nvSpPr>
          <p:cNvPr id="21508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990600"/>
            <a:ext cx="7772400" cy="914400"/>
          </a:xfrm>
        </p:spPr>
        <p:txBody>
          <a:bodyPr anchor="t"/>
          <a:lstStyle/>
          <a:p>
            <a:pPr eaLnBrk="1" hangingPunct="1"/>
            <a:r>
              <a:rPr lang="fr-CA" smtClean="0"/>
              <a:t>Entreprise</a:t>
            </a:r>
            <a:endParaRPr lang="en-US" smtClean="0"/>
          </a:p>
        </p:txBody>
      </p:sp>
      <p:sp>
        <p:nvSpPr>
          <p:cNvPr id="21509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fr-FR" sz="1200" b="1">
                <a:solidFill>
                  <a:schemeClr val="tx2"/>
                </a:solidFill>
              </a:rPr>
              <a:t>CHAPITRE 1</a:t>
            </a:r>
            <a:r>
              <a:rPr lang="fr-FR" sz="1200">
                <a:solidFill>
                  <a:schemeClr val="tx2"/>
                </a:solidFill>
              </a:rPr>
              <a:t> L’entreprise: une vue d’ensemble</a:t>
            </a:r>
            <a:endParaRPr lang="fr-FR" sz="1400" i="1">
              <a:solidFill>
                <a:schemeClr val="tx2"/>
              </a:solidFill>
            </a:endParaRPr>
          </a:p>
        </p:txBody>
      </p:sp>
      <p:pic>
        <p:nvPicPr>
          <p:cNvPr id="21510" name="Picture 6" descr="PPT_Chap1_Diapo4 réduit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98913" y="3048000"/>
            <a:ext cx="4581525" cy="304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8907463" y="3429000"/>
            <a:ext cx="184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CA"/>
              <a:t>hjg</a:t>
            </a:r>
            <a:endParaRPr lang="fr-FR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8872538" y="33575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/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8486775" y="4795838"/>
            <a:ext cx="5492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900">
                <a:latin typeface="Arial Narrow" pitchFamily="34" charset="0"/>
              </a:rPr>
              <a:t>Daniel Laflor/iStockphoto.com</a:t>
            </a:r>
            <a:r>
              <a:rPr lang="fr-FR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fld id="{D4C9BD5E-901E-4F83-89F2-0E084902B061}" type="slidenum">
              <a:rPr lang="fr-CA" sz="1400"/>
              <a:pPr algn="r" eaLnBrk="0" hangingPunct="0"/>
              <a:t>5</a:t>
            </a:fld>
            <a:endParaRPr lang="fr-CA" sz="1400"/>
          </a:p>
        </p:txBody>
      </p:sp>
      <p:sp>
        <p:nvSpPr>
          <p:cNvPr id="19459" name="Placeholder 4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fr-CA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L’entreprise est d’abord une personne ou un regroupement de personnes</a:t>
            </a:r>
          </a:p>
          <a:p>
            <a:pPr lvl="1">
              <a:defRPr/>
            </a:pPr>
            <a:r>
              <a:rPr lang="fr-CA" dirty="0" smtClean="0">
                <a:solidFill>
                  <a:srgbClr val="000000"/>
                </a:solidFill>
              </a:rPr>
              <a:t>L’entreprise n’est pas : </a:t>
            </a:r>
          </a:p>
          <a:p>
            <a:pPr marL="1476375" lvl="2" indent="-403225">
              <a:defRPr/>
            </a:pPr>
            <a:r>
              <a:rPr lang="fr-CA" dirty="0" smtClean="0">
                <a:solidFill>
                  <a:srgbClr val="000000"/>
                </a:solidFill>
              </a:rPr>
              <a:t>les édifices,</a:t>
            </a:r>
          </a:p>
          <a:p>
            <a:pPr marL="1476375" lvl="2" indent="-403225">
              <a:defRPr/>
            </a:pPr>
            <a:r>
              <a:rPr lang="fr-CA" dirty="0" smtClean="0">
                <a:solidFill>
                  <a:srgbClr val="000000"/>
                </a:solidFill>
              </a:rPr>
              <a:t>les équipements,</a:t>
            </a:r>
          </a:p>
          <a:p>
            <a:pPr marL="1476375" lvl="2" indent="-403225">
              <a:defRPr/>
            </a:pPr>
            <a:r>
              <a:rPr lang="fr-CA" dirty="0" smtClean="0">
                <a:solidFill>
                  <a:srgbClr val="000000"/>
                </a:solidFill>
              </a:rPr>
              <a:t>les capitaux.</a:t>
            </a:r>
          </a:p>
          <a:p>
            <a:pPr lvl="1">
              <a:defRPr/>
            </a:pPr>
            <a:r>
              <a:rPr lang="fr-CA" dirty="0" smtClean="0">
                <a:solidFill>
                  <a:srgbClr val="000000"/>
                </a:solidFill>
              </a:rPr>
              <a:t>L’entreprise c’est : </a:t>
            </a:r>
          </a:p>
          <a:p>
            <a:pPr marL="1476375" lvl="2" indent="-403225">
              <a:defRPr/>
            </a:pPr>
            <a:r>
              <a:rPr lang="fr-CA" dirty="0" smtClean="0">
                <a:solidFill>
                  <a:srgbClr val="000000"/>
                </a:solidFill>
              </a:rPr>
              <a:t>les idées, la volonté des personnes qui la construisent et qui y œuvrent.</a:t>
            </a:r>
          </a:p>
          <a:p>
            <a:pPr marL="676275" indent="-403225">
              <a:defRPr/>
            </a:pPr>
            <a:endParaRPr lang="fr-CA" dirty="0" smtClean="0">
              <a:solidFill>
                <a:srgbClr val="000000"/>
              </a:solidFill>
            </a:endParaRPr>
          </a:p>
        </p:txBody>
      </p:sp>
      <p:sp>
        <p:nvSpPr>
          <p:cNvPr id="23556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990600"/>
            <a:ext cx="7772400" cy="914400"/>
          </a:xfrm>
        </p:spPr>
        <p:txBody>
          <a:bodyPr anchor="t"/>
          <a:lstStyle/>
          <a:p>
            <a:pPr eaLnBrk="1" hangingPunct="1"/>
            <a:r>
              <a:rPr lang="fr-CA" smtClean="0">
                <a:cs typeface="Times New Roman" pitchFamily="18" charset="0"/>
              </a:rPr>
              <a:t>Organisation humaine</a:t>
            </a:r>
            <a:endParaRPr lang="en-US" smtClean="0"/>
          </a:p>
        </p:txBody>
      </p:sp>
      <p:sp>
        <p:nvSpPr>
          <p:cNvPr id="23557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fr-FR" sz="1200" b="1">
                <a:solidFill>
                  <a:schemeClr val="tx2"/>
                </a:solidFill>
              </a:rPr>
              <a:t>CHAPITRE 1</a:t>
            </a:r>
            <a:r>
              <a:rPr lang="fr-FR" sz="1200">
                <a:solidFill>
                  <a:schemeClr val="tx2"/>
                </a:solidFill>
              </a:rPr>
              <a:t> L’entreprise: une vue d’ensemble</a:t>
            </a:r>
            <a:endParaRPr lang="fr-FR" sz="1400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fld id="{55B8F0EC-20DF-46C1-B0A8-0DD3B1A496A1}" type="slidenum">
              <a:rPr lang="fr-CA" sz="1400"/>
              <a:pPr algn="r" eaLnBrk="0" hangingPunct="0"/>
              <a:t>6</a:t>
            </a:fld>
            <a:endParaRPr lang="fr-CA" sz="1400"/>
          </a:p>
        </p:txBody>
      </p:sp>
      <p:sp>
        <p:nvSpPr>
          <p:cNvPr id="25603" name="Placeholder 4"/>
          <p:cNvSpPr>
            <a:spLocks noGrp="1" noChangeArrowheads="1"/>
          </p:cNvSpPr>
          <p:nvPr>
            <p:ph idx="4294967295"/>
          </p:nvPr>
        </p:nvSpPr>
        <p:spPr>
          <a:xfrm>
            <a:off x="685800" y="2214563"/>
            <a:ext cx="7772400" cy="3881437"/>
          </a:xfrm>
        </p:spPr>
        <p:txBody>
          <a:bodyPr/>
          <a:lstStyle/>
          <a:p>
            <a:r>
              <a:rPr lang="fr-CA" sz="2800" smtClean="0">
                <a:solidFill>
                  <a:srgbClr val="000000"/>
                </a:solidFill>
              </a:rPr>
              <a:t>Organiser = agencer,</a:t>
            </a:r>
            <a:br>
              <a:rPr lang="fr-CA" sz="2800" smtClean="0">
                <a:solidFill>
                  <a:srgbClr val="000000"/>
                </a:solidFill>
              </a:rPr>
            </a:br>
            <a:r>
              <a:rPr lang="fr-CA" sz="2800" smtClean="0">
                <a:solidFill>
                  <a:srgbClr val="000000"/>
                </a:solidFill>
              </a:rPr>
              <a:t>ordonner.</a:t>
            </a:r>
          </a:p>
          <a:p>
            <a:r>
              <a:rPr lang="fr-CA" sz="2800" smtClean="0">
                <a:solidFill>
                  <a:srgbClr val="000000"/>
                </a:solidFill>
              </a:rPr>
              <a:t>L’entreprise n’est pas un groupe de personnes sans liens qui se promènent dans la rue.</a:t>
            </a:r>
          </a:p>
          <a:p>
            <a:r>
              <a:rPr lang="fr-CA" sz="2800" smtClean="0">
                <a:solidFill>
                  <a:srgbClr val="000000"/>
                </a:solidFill>
              </a:rPr>
              <a:t>L’entreprise est organisée.</a:t>
            </a:r>
          </a:p>
          <a:p>
            <a:r>
              <a:rPr lang="fr-CA" sz="2800" smtClean="0">
                <a:solidFill>
                  <a:srgbClr val="000000"/>
                </a:solidFill>
                <a:cs typeface="Times New Roman" pitchFamily="18" charset="0"/>
              </a:rPr>
              <a:t>Les participants acceptent de respecter certaines règles pour atteindre un but commun.</a:t>
            </a:r>
          </a:p>
        </p:txBody>
      </p:sp>
      <p:sp>
        <p:nvSpPr>
          <p:cNvPr id="25604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990600"/>
            <a:ext cx="4191000" cy="914400"/>
          </a:xfrm>
        </p:spPr>
        <p:txBody>
          <a:bodyPr anchor="t"/>
          <a:lstStyle/>
          <a:p>
            <a:pPr eaLnBrk="1" hangingPunct="1"/>
            <a:r>
              <a:rPr lang="fr-CA" smtClean="0">
                <a:cs typeface="Times New Roman" pitchFamily="18" charset="0"/>
              </a:rPr>
              <a:t>Organisation </a:t>
            </a:r>
            <a:endParaRPr lang="en-US" smtClean="0"/>
          </a:p>
        </p:txBody>
      </p:sp>
      <p:sp>
        <p:nvSpPr>
          <p:cNvPr id="25605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fr-FR" sz="1200" b="1">
                <a:solidFill>
                  <a:schemeClr val="tx2"/>
                </a:solidFill>
              </a:rPr>
              <a:t>CHAPITRE 1</a:t>
            </a:r>
            <a:r>
              <a:rPr lang="fr-FR" sz="1200">
                <a:solidFill>
                  <a:schemeClr val="tx2"/>
                </a:solidFill>
              </a:rPr>
              <a:t> L’entreprise: une vue d’ensemble</a:t>
            </a:r>
            <a:endParaRPr lang="fr-FR" sz="1400" i="1">
              <a:solidFill>
                <a:schemeClr val="tx2"/>
              </a:solidFill>
            </a:endParaRPr>
          </a:p>
        </p:txBody>
      </p:sp>
      <p:pic>
        <p:nvPicPr>
          <p:cNvPr id="25606" name="Picture 5" descr="Simple Plan IMG_1143 crop_resize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7900" y="133350"/>
            <a:ext cx="4038600" cy="307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fld id="{D6926F4E-781A-457B-A8B1-1C86CEC2C627}" type="slidenum">
              <a:rPr lang="fr-CA" sz="1400"/>
              <a:pPr algn="r" eaLnBrk="0" hangingPunct="0"/>
              <a:t>7</a:t>
            </a:fld>
            <a:endParaRPr lang="fr-CA" sz="1400"/>
          </a:p>
        </p:txBody>
      </p:sp>
      <p:pic>
        <p:nvPicPr>
          <p:cNvPr id="27651" name="Content Placeholder 5" descr="E3 fig 1.1.png"/>
          <p:cNvPicPr>
            <a:picLocks noGrp="1" noChangeAspect="1"/>
          </p:cNvPicPr>
          <p:nvPr>
            <p:ph idx="4294967295"/>
          </p:nvPr>
        </p:nvPicPr>
        <p:blipFill>
          <a:blip r:embed="rId4"/>
          <a:srcRect l="-1851" r="-1852"/>
          <a:stretch>
            <a:fillRect/>
          </a:stretch>
        </p:blipFill>
        <p:spPr>
          <a:xfrm>
            <a:off x="4038600" y="1981200"/>
            <a:ext cx="4267200" cy="4114800"/>
          </a:xfrm>
        </p:spPr>
      </p:pic>
      <p:sp>
        <p:nvSpPr>
          <p:cNvPr id="27652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2000"/>
            <a:ext cx="7772400" cy="914400"/>
          </a:xfrm>
        </p:spPr>
        <p:txBody>
          <a:bodyPr anchor="t"/>
          <a:lstStyle/>
          <a:p>
            <a:pPr eaLnBrk="1" hangingPunct="1"/>
            <a:r>
              <a:rPr lang="en-US" smtClean="0"/>
              <a:t>L’entreprise : une mission économique</a:t>
            </a:r>
          </a:p>
        </p:txBody>
      </p:sp>
      <p:sp>
        <p:nvSpPr>
          <p:cNvPr id="27653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fr-FR" sz="1200" b="1">
                <a:solidFill>
                  <a:schemeClr val="tx2"/>
                </a:solidFill>
              </a:rPr>
              <a:t>CHAPITRE 1</a:t>
            </a:r>
            <a:r>
              <a:rPr lang="fr-FR" sz="1200">
                <a:solidFill>
                  <a:schemeClr val="tx2"/>
                </a:solidFill>
              </a:rPr>
              <a:t> L’entreprise: une vue d’ensemble</a:t>
            </a:r>
            <a:endParaRPr lang="fr-FR" sz="1400" i="1">
              <a:solidFill>
                <a:schemeClr val="tx2"/>
              </a:solidFill>
            </a:endParaRPr>
          </a:p>
        </p:txBody>
      </p:sp>
      <p:sp>
        <p:nvSpPr>
          <p:cNvPr id="27654" name="TextBox 6"/>
          <p:cNvSpPr txBox="1">
            <a:spLocks noChangeArrowheads="1"/>
          </p:cNvSpPr>
          <p:nvPr/>
        </p:nvSpPr>
        <p:spPr bwMode="auto">
          <a:xfrm>
            <a:off x="762000" y="2655888"/>
            <a:ext cx="274320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>
                <a:solidFill>
                  <a:srgbClr val="000000"/>
                </a:solidFill>
              </a:rPr>
              <a:t>Ensemble d’éléments organisés de façon cohérente afin de produire un résultat précis.</a:t>
            </a:r>
            <a:endParaRPr lang="fr-CA">
              <a:solidFill>
                <a:srgbClr val="000000"/>
              </a:solidFill>
            </a:endParaRPr>
          </a:p>
          <a:p>
            <a:endParaRPr lang="fr-CA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fld id="{121B03E1-FAC1-40E6-9193-17196B1B04A9}" type="slidenum">
              <a:rPr lang="fr-CA" sz="1400"/>
              <a:pPr algn="r" eaLnBrk="0" hangingPunct="0"/>
              <a:t>8</a:t>
            </a:fld>
            <a:endParaRPr lang="fr-CA" sz="1400"/>
          </a:p>
        </p:txBody>
      </p:sp>
      <p:sp>
        <p:nvSpPr>
          <p:cNvPr id="29699" name="Placeholder 4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fr-FR" smtClean="0">
                <a:solidFill>
                  <a:srgbClr val="000000"/>
                </a:solidFill>
              </a:rPr>
              <a:t>Les ressources humaines</a:t>
            </a:r>
          </a:p>
          <a:p>
            <a:pPr eaLnBrk="1" hangingPunct="1"/>
            <a:r>
              <a:rPr lang="fr-FR" smtClean="0">
                <a:solidFill>
                  <a:srgbClr val="000000"/>
                </a:solidFill>
              </a:rPr>
              <a:t>Les opérations</a:t>
            </a:r>
          </a:p>
          <a:p>
            <a:pPr eaLnBrk="1" hangingPunct="1"/>
            <a:r>
              <a:rPr lang="fr-FR" smtClean="0">
                <a:solidFill>
                  <a:srgbClr val="000000"/>
                </a:solidFill>
              </a:rPr>
              <a:t>Le marketing</a:t>
            </a:r>
          </a:p>
          <a:p>
            <a:pPr eaLnBrk="1" hangingPunct="1"/>
            <a:r>
              <a:rPr lang="fr-FR" smtClean="0">
                <a:solidFill>
                  <a:srgbClr val="000000"/>
                </a:solidFill>
              </a:rPr>
              <a:t>La finance et la comptabilité</a:t>
            </a:r>
          </a:p>
        </p:txBody>
      </p:sp>
      <p:sp>
        <p:nvSpPr>
          <p:cNvPr id="29700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990600"/>
            <a:ext cx="7772400" cy="914400"/>
          </a:xfrm>
        </p:spPr>
        <p:txBody>
          <a:bodyPr anchor="t"/>
          <a:lstStyle/>
          <a:p>
            <a:pPr eaLnBrk="1" hangingPunct="1"/>
            <a:r>
              <a:rPr lang="fr-FR" sz="4300" smtClean="0"/>
              <a:t>Les fonctions de l’entreprise</a:t>
            </a:r>
          </a:p>
        </p:txBody>
      </p:sp>
      <p:sp>
        <p:nvSpPr>
          <p:cNvPr id="29701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fr-FR" sz="1200" b="1">
                <a:solidFill>
                  <a:schemeClr val="tx2"/>
                </a:solidFill>
              </a:rPr>
              <a:t>CHAPITRE 1</a:t>
            </a:r>
            <a:r>
              <a:rPr lang="fr-FR" sz="1200">
                <a:solidFill>
                  <a:schemeClr val="tx2"/>
                </a:solidFill>
              </a:rPr>
              <a:t> L’entreprise: une vue d’ensemble</a:t>
            </a:r>
            <a:endParaRPr lang="fr-FR" sz="1400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fld id="{29372C66-BFF4-4E6D-8B6C-486407E3250E}" type="slidenum">
              <a:rPr lang="fr-CA" sz="1400"/>
              <a:pPr algn="r" eaLnBrk="0" hangingPunct="0"/>
              <a:t>9</a:t>
            </a:fld>
            <a:endParaRPr lang="fr-CA" sz="1400"/>
          </a:p>
        </p:txBody>
      </p:sp>
      <p:pic>
        <p:nvPicPr>
          <p:cNvPr id="31747" name="Content Placeholder 5" descr="E3 Tableau 1.1.png"/>
          <p:cNvPicPr>
            <a:picLocks noGrp="1" noChangeAspect="1"/>
          </p:cNvPicPr>
          <p:nvPr>
            <p:ph idx="4294967295"/>
          </p:nvPr>
        </p:nvPicPr>
        <p:blipFill>
          <a:blip r:embed="rId4"/>
          <a:srcRect l="-470" r="-1672"/>
          <a:stretch>
            <a:fillRect/>
          </a:stretch>
        </p:blipFill>
        <p:spPr>
          <a:xfrm>
            <a:off x="1371600" y="1981200"/>
            <a:ext cx="6477000" cy="4114800"/>
          </a:xfrm>
        </p:spPr>
      </p:pic>
      <p:sp>
        <p:nvSpPr>
          <p:cNvPr id="31748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990600"/>
            <a:ext cx="7772400" cy="914400"/>
          </a:xfrm>
        </p:spPr>
        <p:txBody>
          <a:bodyPr anchor="t"/>
          <a:lstStyle/>
          <a:p>
            <a:pPr eaLnBrk="1" hangingPunct="1"/>
            <a:r>
              <a:rPr lang="fr-FR" smtClean="0"/>
              <a:t>L’entreprise dans l’histoire</a:t>
            </a:r>
          </a:p>
        </p:txBody>
      </p:sp>
      <p:sp>
        <p:nvSpPr>
          <p:cNvPr id="31749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fr-FR" sz="1200" b="1">
                <a:solidFill>
                  <a:schemeClr val="tx2"/>
                </a:solidFill>
              </a:rPr>
              <a:t>CHAPITRE 1</a:t>
            </a:r>
            <a:r>
              <a:rPr lang="fr-FR" sz="1200">
                <a:solidFill>
                  <a:schemeClr val="tx2"/>
                </a:solidFill>
              </a:rPr>
              <a:t> L’entreprise: une vue d’ensemble</a:t>
            </a:r>
            <a:endParaRPr lang="fr-FR" sz="1400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_action">
  <a:themeElements>
    <a:clrScheme name="Nouvelle pré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é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Nouvelle pré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é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é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é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é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é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é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é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é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é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é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é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Modele_action.pot</Template>
  <TotalTime>5395</TotalTime>
  <Words>1032</Words>
  <Application>Microsoft Office PowerPoint</Application>
  <PresentationFormat>Affichage à l'écran (4:3)</PresentationFormat>
  <Paragraphs>196</Paragraphs>
  <Slides>27</Slides>
  <Notes>27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Modele_action</vt:lpstr>
      <vt:lpstr>Présentation PowerPoint</vt:lpstr>
      <vt:lpstr>Chapitre 1</vt:lpstr>
      <vt:lpstr>Objectifs d’apprentissage</vt:lpstr>
      <vt:lpstr>Entreprise</vt:lpstr>
      <vt:lpstr>Organisation humaine</vt:lpstr>
      <vt:lpstr>Organisation </vt:lpstr>
      <vt:lpstr>L’entreprise : une mission économique</vt:lpstr>
      <vt:lpstr>Les fonctions de l’entreprise</vt:lpstr>
      <vt:lpstr>L’entreprise dans l’histoire</vt:lpstr>
      <vt:lpstr>L’entrepreneur et l’entreprise</vt:lpstr>
      <vt:lpstr>Le cycle de vie de l’entreprise</vt:lpstr>
      <vt:lpstr>L’entreprise dans l’économie québécoise et canadienne (1)</vt:lpstr>
      <vt:lpstr>L’entreprise dans l’économie québécoise et canadienne (2)</vt:lpstr>
      <vt:lpstr>L’entreprise dans l’économie québécoise et canadienne (3)</vt:lpstr>
      <vt:lpstr>La rémunération moyenne </vt:lpstr>
      <vt:lpstr>L’ENVIRONNEMENT De L’ENTREPRISE : Deux modèles d’analyse</vt:lpstr>
      <vt:lpstr>Les modèles PESTE et CFMIP</vt:lpstr>
      <vt:lpstr>PESTE - L’environnement politique et juridique </vt:lpstr>
      <vt:lpstr>PESTE - L’environnement économique</vt:lpstr>
      <vt:lpstr>L’offre et la demande</vt:lpstr>
      <vt:lpstr>Cycle économique</vt:lpstr>
      <vt:lpstr>PESTE - L’environnement social</vt:lpstr>
      <vt:lpstr>PESTE -L’environnement technologique</vt:lpstr>
      <vt:lpstr>PESTE - L’environnement écologique</vt:lpstr>
      <vt:lpstr>L’ENVIRONNEMENT DE L’ENTREPRISE AVEC LE MODÈLE CFMIP</vt:lpstr>
      <vt:lpstr>LES GRANDS enjeux DE  L’ENTREPRISE MODERNE</vt:lpstr>
      <vt:lpstr>Résumé</vt:lpstr>
    </vt:vector>
  </TitlesOfParts>
  <Manager>Micheline Laurin</Manager>
  <Company>ERPI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Entreprise en action - chapitre 1 Une vue d'ensemble</dc:title>
  <dc:subject>Introduction aux affaires</dc:subject>
  <dc:creator>Gilbert Rock</dc:creator>
  <cp:keywords>Entreprise, affaires,</cp:keywords>
  <dc:description>gilbert.rock@collegeahuntsic.qc.ca</dc:description>
  <cp:lastModifiedBy>Clement Morin</cp:lastModifiedBy>
  <cp:revision>38</cp:revision>
  <cp:lastPrinted>2011-02-11T17:45:59Z</cp:lastPrinted>
  <dcterms:created xsi:type="dcterms:W3CDTF">2011-07-26T20:04:13Z</dcterms:created>
  <dcterms:modified xsi:type="dcterms:W3CDTF">2014-08-19T17:35:08Z</dcterms:modified>
</cp:coreProperties>
</file>