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32"/>
  </p:notesMasterIdLst>
  <p:handoutMasterIdLst>
    <p:handoutMasterId r:id="rId33"/>
  </p:handout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8" r:id="rId18"/>
    <p:sldId id="274" r:id="rId19"/>
    <p:sldId id="275" r:id="rId20"/>
    <p:sldId id="276" r:id="rId21"/>
    <p:sldId id="277" r:id="rId22"/>
    <p:sldId id="286" r:id="rId23"/>
    <p:sldId id="287"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fr-CA"/>
    </a:defPPr>
    <a:lvl1pPr algn="l" rtl="0" fontAlgn="base">
      <a:spcBef>
        <a:spcPct val="0"/>
      </a:spcBef>
      <a:spcAft>
        <a:spcPct val="0"/>
      </a:spcAft>
      <a:defRPr sz="2400" kern="1200">
        <a:solidFill>
          <a:schemeClr val="tx1"/>
        </a:solidFill>
        <a:latin typeface="Arial" charset="0"/>
        <a:ea typeface="ヒラギノ角ゴ Pro W3"/>
        <a:cs typeface="ヒラギノ角ゴ Pro W3"/>
      </a:defRPr>
    </a:lvl1pPr>
    <a:lvl2pPr marL="457200" algn="l" rtl="0" fontAlgn="base">
      <a:spcBef>
        <a:spcPct val="0"/>
      </a:spcBef>
      <a:spcAft>
        <a:spcPct val="0"/>
      </a:spcAft>
      <a:defRPr sz="2400" kern="1200">
        <a:solidFill>
          <a:schemeClr val="tx1"/>
        </a:solidFill>
        <a:latin typeface="Arial" charset="0"/>
        <a:ea typeface="ヒラギノ角ゴ Pro W3"/>
        <a:cs typeface="ヒラギノ角ゴ Pro W3"/>
      </a:defRPr>
    </a:lvl2pPr>
    <a:lvl3pPr marL="914400" algn="l" rtl="0" fontAlgn="base">
      <a:spcBef>
        <a:spcPct val="0"/>
      </a:spcBef>
      <a:spcAft>
        <a:spcPct val="0"/>
      </a:spcAft>
      <a:defRPr sz="2400" kern="1200">
        <a:solidFill>
          <a:schemeClr val="tx1"/>
        </a:solidFill>
        <a:latin typeface="Arial" charset="0"/>
        <a:ea typeface="ヒラギノ角ゴ Pro W3"/>
        <a:cs typeface="ヒラギノ角ゴ Pro W3"/>
      </a:defRPr>
    </a:lvl3pPr>
    <a:lvl4pPr marL="1371600" algn="l" rtl="0" fontAlgn="base">
      <a:spcBef>
        <a:spcPct val="0"/>
      </a:spcBef>
      <a:spcAft>
        <a:spcPct val="0"/>
      </a:spcAft>
      <a:defRPr sz="2400" kern="1200">
        <a:solidFill>
          <a:schemeClr val="tx1"/>
        </a:solidFill>
        <a:latin typeface="Arial" charset="0"/>
        <a:ea typeface="ヒラギノ角ゴ Pro W3"/>
        <a:cs typeface="ヒラギノ角ゴ Pro W3"/>
      </a:defRPr>
    </a:lvl4pPr>
    <a:lvl5pPr marL="1828800" algn="l" rtl="0" fontAlgn="base">
      <a:spcBef>
        <a:spcPct val="0"/>
      </a:spcBef>
      <a:spcAft>
        <a:spcPct val="0"/>
      </a:spcAft>
      <a:defRPr sz="2400" kern="1200">
        <a:solidFill>
          <a:schemeClr val="tx1"/>
        </a:solidFill>
        <a:latin typeface="Arial" charset="0"/>
        <a:ea typeface="ヒラギノ角ゴ Pro W3"/>
        <a:cs typeface="ヒラギノ角ゴ Pro W3"/>
      </a:defRPr>
    </a:lvl5pPr>
    <a:lvl6pPr marL="2286000" algn="l" defTabSz="914400" rtl="0" eaLnBrk="1" latinLnBrk="0" hangingPunct="1">
      <a:defRPr sz="2400" kern="1200">
        <a:solidFill>
          <a:schemeClr val="tx1"/>
        </a:solidFill>
        <a:latin typeface="Arial" charset="0"/>
        <a:ea typeface="ヒラギノ角ゴ Pro W3"/>
        <a:cs typeface="ヒラギノ角ゴ Pro W3"/>
      </a:defRPr>
    </a:lvl6pPr>
    <a:lvl7pPr marL="2743200" algn="l" defTabSz="914400" rtl="0" eaLnBrk="1" latinLnBrk="0" hangingPunct="1">
      <a:defRPr sz="2400" kern="1200">
        <a:solidFill>
          <a:schemeClr val="tx1"/>
        </a:solidFill>
        <a:latin typeface="Arial" charset="0"/>
        <a:ea typeface="ヒラギノ角ゴ Pro W3"/>
        <a:cs typeface="ヒラギノ角ゴ Pro W3"/>
      </a:defRPr>
    </a:lvl7pPr>
    <a:lvl8pPr marL="3200400" algn="l" defTabSz="914400" rtl="0" eaLnBrk="1" latinLnBrk="0" hangingPunct="1">
      <a:defRPr sz="2400" kern="1200">
        <a:solidFill>
          <a:schemeClr val="tx1"/>
        </a:solidFill>
        <a:latin typeface="Arial" charset="0"/>
        <a:ea typeface="ヒラギノ角ゴ Pro W3"/>
        <a:cs typeface="ヒラギノ角ゴ Pro W3"/>
      </a:defRPr>
    </a:lvl8pPr>
    <a:lvl9pPr marL="3657600" algn="l" defTabSz="914400" rtl="0" eaLnBrk="1" latinLnBrk="0" hangingPunct="1">
      <a:defRPr sz="2400"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Guy Lorrain" initials="" lastIdx="8" clrIdx="0"/>
  <p:cmAuthor id="1" name="christiane desjardins"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3F3"/>
    <a:srgbClr val="F6FFFF"/>
    <a:srgbClr val="CEF7FA"/>
    <a:srgbClr val="EDA546"/>
    <a:srgbClr val="7EA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12" d="100"/>
          <a:sy n="112" d="100"/>
        </p:scale>
        <p:origin x="-1128" y="-11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 Id="rId4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ヒラギノ角ゴ Pro W3" charset="-128"/>
                <a:cs typeface="ヒラギノ角ゴ Pro W3" charset="-128"/>
              </a:defRPr>
            </a:lvl1pPr>
          </a:lstStyle>
          <a:p>
            <a:pPr>
              <a:defRPr/>
            </a:pPr>
            <a:endParaRPr lang="fr-CA"/>
          </a:p>
        </p:txBody>
      </p:sp>
      <p:sp>
        <p:nvSpPr>
          <p:cNvPr id="81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ヒラギノ角ゴ Pro W3" charset="-128"/>
                <a:cs typeface="ヒラギノ角ゴ Pro W3" charset="-128"/>
              </a:defRPr>
            </a:lvl1pPr>
          </a:lstStyle>
          <a:p>
            <a:pPr>
              <a:defRPr/>
            </a:pPr>
            <a:endParaRPr lang="fr-CA"/>
          </a:p>
        </p:txBody>
      </p:sp>
      <p:sp>
        <p:nvSpPr>
          <p:cNvPr id="81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ヒラギノ角ゴ Pro W3" charset="-128"/>
                <a:cs typeface="ヒラギノ角ゴ Pro W3" charset="-128"/>
              </a:defRPr>
            </a:lvl1pPr>
          </a:lstStyle>
          <a:p>
            <a:pPr>
              <a:defRPr/>
            </a:pPr>
            <a:r>
              <a:rPr lang="fr-CA"/>
              <a:t>©ERPI, tous droits réservées.</a:t>
            </a:r>
          </a:p>
        </p:txBody>
      </p:sp>
      <p:sp>
        <p:nvSpPr>
          <p:cNvPr id="81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ヒラギノ角ゴ Pro W3" charset="-128"/>
                <a:cs typeface="ヒラギノ角ゴ Pro W3" charset="-128"/>
              </a:defRPr>
            </a:lvl1pPr>
          </a:lstStyle>
          <a:p>
            <a:pPr>
              <a:defRPr/>
            </a:pPr>
            <a:fld id="{F6CE471D-9805-413B-8FB6-AFF18A55B72E}" type="slidenum">
              <a:rPr lang="fr-CA"/>
              <a:pPr>
                <a:defRPr/>
              </a:pPr>
              <a:t>‹#›</a:t>
            </a:fld>
            <a:endParaRPr lang="fr-CA"/>
          </a:p>
        </p:txBody>
      </p:sp>
    </p:spTree>
    <p:extLst>
      <p:ext uri="{BB962C8B-B14F-4D97-AF65-F5344CB8AC3E}">
        <p14:creationId xmlns:p14="http://schemas.microsoft.com/office/powerpoint/2010/main" val="1780154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ヒラギノ角ゴ Pro W3" charset="-128"/>
                <a:cs typeface="ヒラギノ角ゴ Pro W3" charset="-128"/>
              </a:defRPr>
            </a:lvl1pPr>
          </a:lstStyle>
          <a:p>
            <a:pPr>
              <a:defRPr/>
            </a:pPr>
            <a:endParaRPr lang="fr-CA"/>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ヒラギノ角ゴ Pro W3" charset="-128"/>
                <a:cs typeface="ヒラギノ角ゴ Pro W3" charset="-128"/>
              </a:defRPr>
            </a:lvl1pPr>
          </a:lstStyle>
          <a:p>
            <a:pPr>
              <a:defRPr/>
            </a:pPr>
            <a:endParaRPr lang="fr-CA"/>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ヒラギノ角ゴ Pro W3" charset="-128"/>
                <a:cs typeface="ヒラギノ角ゴ Pro W3" charset="-128"/>
              </a:defRPr>
            </a:lvl1pPr>
          </a:lstStyle>
          <a:p>
            <a:pPr>
              <a:defRPr/>
            </a:pPr>
            <a:r>
              <a:rPr lang="fr-CA"/>
              <a:t>©ERPI, tous droits réservées.</a:t>
            </a: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ヒラギノ角ゴ Pro W3" charset="-128"/>
                <a:cs typeface="ヒラギノ角ゴ Pro W3" charset="-128"/>
              </a:defRPr>
            </a:lvl1pPr>
          </a:lstStyle>
          <a:p>
            <a:pPr>
              <a:defRPr/>
            </a:pPr>
            <a:fld id="{76E28E6F-3177-44BC-85CB-F317EC9B30C2}" type="slidenum">
              <a:rPr lang="fr-CA"/>
              <a:pPr>
                <a:defRPr/>
              </a:pPr>
              <a:t>‹#›</a:t>
            </a:fld>
            <a:endParaRPr lang="fr-CA"/>
          </a:p>
        </p:txBody>
      </p:sp>
    </p:spTree>
    <p:extLst>
      <p:ext uri="{BB962C8B-B14F-4D97-AF65-F5344CB8AC3E}">
        <p14:creationId xmlns:p14="http://schemas.microsoft.com/office/powerpoint/2010/main" val="90622767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12" charset="0"/>
        <a:ea typeface="ヒラギノ角ゴ Pro W3" pitchFamily="-12" charset="-128"/>
        <a:cs typeface="ヒラギノ角ゴ Pro W3"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ヒラギノ角ゴ Pro W3" pitchFamily="-12"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pitchFamily="-12" charset="0"/>
        <a:ea typeface="ヒラギノ角ゴ Pro W3" pitchFamily="-12"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pitchFamily="-12" charset="0"/>
        <a:ea typeface="ヒラギノ角ゴ Pro W3" pitchFamily="-12"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pitchFamily="-12" charset="0"/>
        <a:ea typeface="ヒラギノ角ゴ Pro W3" pitchFamily="-12"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Placeholder 1026"/>
          <p:cNvSpPr>
            <a:spLocks noGrp="1" noRot="1" noChangeAspect="1" noChangeArrowheads="1" noTextEdit="1"/>
          </p:cNvSpPr>
          <p:nvPr>
            <p:ph type="sldImg"/>
          </p:nvPr>
        </p:nvSpPr>
        <p:spPr>
          <a:ln/>
        </p:spPr>
      </p:sp>
      <p:sp>
        <p:nvSpPr>
          <p:cNvPr id="16386" name="Placeholder 1027"/>
          <p:cNvSpPr>
            <a:spLocks noGrp="1" noChangeArrowheads="1"/>
          </p:cNvSpPr>
          <p:nvPr>
            <p:ph type="body" idx="1"/>
          </p:nvPr>
        </p:nvSpPr>
        <p:spPr>
          <a:noFill/>
          <a:ln/>
        </p:spPr>
        <p:txBody>
          <a:bodyPr/>
          <a:lstStyle/>
          <a:p>
            <a:endParaRPr lang="en-US">
              <a:latin typeface="Arial" charset="0"/>
              <a:ea typeface="ヒラギノ角ゴ Pro W3"/>
              <a:cs typeface="ヒラギノ角ゴ Pro W3"/>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Placeholder 1026"/>
          <p:cNvSpPr>
            <a:spLocks noGrp="1" noRot="1" noChangeAspect="1" noChangeArrowheads="1" noTextEdit="1"/>
          </p:cNvSpPr>
          <p:nvPr>
            <p:ph type="sldImg"/>
          </p:nvPr>
        </p:nvSpPr>
        <p:spPr>
          <a:solidFill>
            <a:srgbClr val="FFFFFF"/>
          </a:solidFill>
          <a:ln/>
        </p:spPr>
      </p:sp>
      <p:sp>
        <p:nvSpPr>
          <p:cNvPr id="34818"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Placeholder 1026"/>
          <p:cNvSpPr>
            <a:spLocks noGrp="1" noRot="1" noChangeAspect="1" noChangeArrowheads="1" noTextEdit="1"/>
          </p:cNvSpPr>
          <p:nvPr>
            <p:ph type="sldImg"/>
          </p:nvPr>
        </p:nvSpPr>
        <p:spPr>
          <a:solidFill>
            <a:srgbClr val="FFFFFF"/>
          </a:solidFill>
          <a:ln/>
        </p:spPr>
      </p:sp>
      <p:sp>
        <p:nvSpPr>
          <p:cNvPr id="36866"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Placeholder 1026"/>
          <p:cNvSpPr>
            <a:spLocks noGrp="1" noRot="1" noChangeAspect="1" noChangeArrowheads="1" noTextEdit="1"/>
          </p:cNvSpPr>
          <p:nvPr>
            <p:ph type="sldImg"/>
          </p:nvPr>
        </p:nvSpPr>
        <p:spPr>
          <a:solidFill>
            <a:srgbClr val="FFFFFF"/>
          </a:solidFill>
          <a:ln/>
        </p:spPr>
      </p:sp>
      <p:sp>
        <p:nvSpPr>
          <p:cNvPr id="38914"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Placeholder 1026"/>
          <p:cNvSpPr>
            <a:spLocks noGrp="1" noRot="1" noChangeAspect="1" noChangeArrowheads="1" noTextEdit="1"/>
          </p:cNvSpPr>
          <p:nvPr>
            <p:ph type="sldImg"/>
          </p:nvPr>
        </p:nvSpPr>
        <p:spPr>
          <a:solidFill>
            <a:srgbClr val="FFFFFF"/>
          </a:solidFill>
          <a:ln/>
        </p:spPr>
      </p:sp>
      <p:sp>
        <p:nvSpPr>
          <p:cNvPr id="40962"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Placeholder 1026"/>
          <p:cNvSpPr>
            <a:spLocks noGrp="1" noRot="1" noChangeAspect="1" noChangeArrowheads="1" noTextEdit="1"/>
          </p:cNvSpPr>
          <p:nvPr>
            <p:ph type="sldImg"/>
          </p:nvPr>
        </p:nvSpPr>
        <p:spPr>
          <a:solidFill>
            <a:srgbClr val="FFFFFF"/>
          </a:solidFill>
          <a:ln/>
        </p:spPr>
      </p:sp>
      <p:sp>
        <p:nvSpPr>
          <p:cNvPr id="43010"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Placeholder 1026"/>
          <p:cNvSpPr>
            <a:spLocks noGrp="1" noRot="1" noChangeAspect="1" noChangeArrowheads="1" noTextEdit="1"/>
          </p:cNvSpPr>
          <p:nvPr>
            <p:ph type="sldImg"/>
          </p:nvPr>
        </p:nvSpPr>
        <p:spPr>
          <a:solidFill>
            <a:srgbClr val="FFFFFF"/>
          </a:solidFill>
          <a:ln/>
        </p:spPr>
      </p:sp>
      <p:sp>
        <p:nvSpPr>
          <p:cNvPr id="45058"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Placeholder 1026"/>
          <p:cNvSpPr>
            <a:spLocks noGrp="1" noRot="1" noChangeAspect="1" noChangeArrowheads="1" noTextEdit="1"/>
          </p:cNvSpPr>
          <p:nvPr>
            <p:ph type="sldImg"/>
          </p:nvPr>
        </p:nvSpPr>
        <p:spPr>
          <a:solidFill>
            <a:srgbClr val="FFFFFF"/>
          </a:solidFill>
          <a:ln/>
        </p:spPr>
      </p:sp>
      <p:sp>
        <p:nvSpPr>
          <p:cNvPr id="47106"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Placeholder 1026"/>
          <p:cNvSpPr>
            <a:spLocks noGrp="1" noRot="1" noChangeAspect="1" noChangeArrowheads="1" noTextEdit="1"/>
          </p:cNvSpPr>
          <p:nvPr>
            <p:ph type="sldImg"/>
          </p:nvPr>
        </p:nvSpPr>
        <p:spPr>
          <a:solidFill>
            <a:srgbClr val="FFFFFF"/>
          </a:solidFill>
          <a:ln/>
        </p:spPr>
      </p:sp>
      <p:sp>
        <p:nvSpPr>
          <p:cNvPr id="49154"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Placeholder 1026"/>
          <p:cNvSpPr>
            <a:spLocks noGrp="1" noRot="1" noChangeAspect="1" noChangeArrowheads="1" noTextEdit="1"/>
          </p:cNvSpPr>
          <p:nvPr>
            <p:ph type="sldImg"/>
          </p:nvPr>
        </p:nvSpPr>
        <p:spPr>
          <a:solidFill>
            <a:srgbClr val="FFFFFF"/>
          </a:solidFill>
          <a:ln/>
        </p:spPr>
      </p:sp>
      <p:sp>
        <p:nvSpPr>
          <p:cNvPr id="51202"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Placeholder 1026"/>
          <p:cNvSpPr>
            <a:spLocks noGrp="1" noRot="1" noChangeAspect="1" noChangeArrowheads="1" noTextEdit="1"/>
          </p:cNvSpPr>
          <p:nvPr>
            <p:ph type="sldImg"/>
          </p:nvPr>
        </p:nvSpPr>
        <p:spPr>
          <a:solidFill>
            <a:srgbClr val="FFFFFF"/>
          </a:solidFill>
          <a:ln/>
        </p:spPr>
      </p:sp>
      <p:sp>
        <p:nvSpPr>
          <p:cNvPr id="53250"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1026"/>
          <p:cNvSpPr>
            <a:spLocks noGrp="1" noRot="1" noChangeAspect="1" noChangeArrowheads="1" noTextEdit="1"/>
          </p:cNvSpPr>
          <p:nvPr>
            <p:ph type="sldImg"/>
          </p:nvPr>
        </p:nvSpPr>
        <p:spPr>
          <a:ln/>
        </p:spPr>
      </p:sp>
      <p:sp>
        <p:nvSpPr>
          <p:cNvPr id="18434" name="Rectangle 1027"/>
          <p:cNvSpPr>
            <a:spLocks noGrp="1" noChangeArrowheads="1"/>
          </p:cNvSpPr>
          <p:nvPr>
            <p:ph type="body" idx="1"/>
          </p:nvPr>
        </p:nvSpPr>
        <p:spPr>
          <a:noFill/>
          <a:ln/>
        </p:spPr>
        <p:txBody>
          <a:bodyPr/>
          <a:lstStyle/>
          <a:p>
            <a:r>
              <a:rPr lang="fr-CA">
                <a:latin typeface="Arial" charset="0"/>
                <a:ea typeface="ヒラギノ角ゴ Pro W3"/>
                <a:cs typeface="ヒラギノ角ゴ Pro W3"/>
              </a:rPr>
              <a:t>Dupliquez la diapositive pour ajouter une autre page de partie ou de chapitre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Placeholder 1026"/>
          <p:cNvSpPr>
            <a:spLocks noGrp="1" noRot="1" noChangeAspect="1" noChangeArrowheads="1" noTextEdit="1"/>
          </p:cNvSpPr>
          <p:nvPr>
            <p:ph type="sldImg"/>
          </p:nvPr>
        </p:nvSpPr>
        <p:spPr>
          <a:solidFill>
            <a:srgbClr val="FFFFFF"/>
          </a:solidFill>
          <a:ln/>
        </p:spPr>
      </p:sp>
      <p:sp>
        <p:nvSpPr>
          <p:cNvPr id="55298"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Placeholder 1026"/>
          <p:cNvSpPr>
            <a:spLocks noGrp="1" noRot="1" noChangeAspect="1" noChangeArrowheads="1" noTextEdit="1"/>
          </p:cNvSpPr>
          <p:nvPr>
            <p:ph type="sldImg"/>
          </p:nvPr>
        </p:nvSpPr>
        <p:spPr>
          <a:solidFill>
            <a:srgbClr val="FFFFFF"/>
          </a:solidFill>
          <a:ln/>
        </p:spPr>
      </p:sp>
      <p:sp>
        <p:nvSpPr>
          <p:cNvPr id="57346"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Placeholder 1026"/>
          <p:cNvSpPr>
            <a:spLocks noGrp="1" noRot="1" noChangeAspect="1" noChangeArrowheads="1" noTextEdit="1"/>
          </p:cNvSpPr>
          <p:nvPr>
            <p:ph type="sldImg"/>
          </p:nvPr>
        </p:nvSpPr>
        <p:spPr>
          <a:solidFill>
            <a:srgbClr val="FFFFFF"/>
          </a:solidFill>
          <a:ln/>
        </p:spPr>
      </p:sp>
      <p:sp>
        <p:nvSpPr>
          <p:cNvPr id="57346"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Placeholder 1026"/>
          <p:cNvSpPr>
            <a:spLocks noGrp="1" noRot="1" noChangeAspect="1" noChangeArrowheads="1" noTextEdit="1"/>
          </p:cNvSpPr>
          <p:nvPr>
            <p:ph type="sldImg"/>
          </p:nvPr>
        </p:nvSpPr>
        <p:spPr>
          <a:solidFill>
            <a:srgbClr val="FFFFFF"/>
          </a:solidFill>
          <a:ln/>
        </p:spPr>
      </p:sp>
      <p:sp>
        <p:nvSpPr>
          <p:cNvPr id="57346"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Placeholder 1026"/>
          <p:cNvSpPr>
            <a:spLocks noGrp="1" noRot="1" noChangeAspect="1" noChangeArrowheads="1" noTextEdit="1"/>
          </p:cNvSpPr>
          <p:nvPr>
            <p:ph type="sldImg"/>
          </p:nvPr>
        </p:nvSpPr>
        <p:spPr>
          <a:solidFill>
            <a:srgbClr val="FFFFFF"/>
          </a:solidFill>
          <a:ln/>
        </p:spPr>
      </p:sp>
      <p:sp>
        <p:nvSpPr>
          <p:cNvPr id="59394"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Placeholder 1026"/>
          <p:cNvSpPr>
            <a:spLocks noGrp="1" noRot="1" noChangeAspect="1" noChangeArrowheads="1" noTextEdit="1"/>
          </p:cNvSpPr>
          <p:nvPr>
            <p:ph type="sldImg"/>
          </p:nvPr>
        </p:nvSpPr>
        <p:spPr>
          <a:solidFill>
            <a:srgbClr val="FFFFFF"/>
          </a:solidFill>
          <a:ln/>
        </p:spPr>
      </p:sp>
      <p:sp>
        <p:nvSpPr>
          <p:cNvPr id="61442"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Placeholder 1026"/>
          <p:cNvSpPr>
            <a:spLocks noGrp="1" noRot="1" noChangeAspect="1" noChangeArrowheads="1" noTextEdit="1"/>
          </p:cNvSpPr>
          <p:nvPr>
            <p:ph type="sldImg"/>
          </p:nvPr>
        </p:nvSpPr>
        <p:spPr>
          <a:solidFill>
            <a:srgbClr val="FFFFFF"/>
          </a:solidFill>
          <a:ln/>
        </p:spPr>
      </p:sp>
      <p:sp>
        <p:nvSpPr>
          <p:cNvPr id="63490"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Placeholder 1026"/>
          <p:cNvSpPr>
            <a:spLocks noGrp="1" noRot="1" noChangeAspect="1" noChangeArrowheads="1" noTextEdit="1"/>
          </p:cNvSpPr>
          <p:nvPr>
            <p:ph type="sldImg"/>
          </p:nvPr>
        </p:nvSpPr>
        <p:spPr>
          <a:solidFill>
            <a:srgbClr val="FFFFFF"/>
          </a:solidFill>
          <a:ln/>
        </p:spPr>
      </p:sp>
      <p:sp>
        <p:nvSpPr>
          <p:cNvPr id="65538"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Placeholder 1026"/>
          <p:cNvSpPr>
            <a:spLocks noGrp="1" noRot="1" noChangeAspect="1" noChangeArrowheads="1" noTextEdit="1"/>
          </p:cNvSpPr>
          <p:nvPr>
            <p:ph type="sldImg"/>
          </p:nvPr>
        </p:nvSpPr>
        <p:spPr>
          <a:solidFill>
            <a:srgbClr val="FFFFFF"/>
          </a:solidFill>
          <a:ln/>
        </p:spPr>
      </p:sp>
      <p:sp>
        <p:nvSpPr>
          <p:cNvPr id="67586"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Placeholder 1026"/>
          <p:cNvSpPr>
            <a:spLocks noGrp="1" noRot="1" noChangeAspect="1" noChangeArrowheads="1" noTextEdit="1"/>
          </p:cNvSpPr>
          <p:nvPr>
            <p:ph type="sldImg"/>
          </p:nvPr>
        </p:nvSpPr>
        <p:spPr>
          <a:solidFill>
            <a:srgbClr val="FFFFFF"/>
          </a:solidFill>
          <a:ln/>
        </p:spPr>
      </p:sp>
      <p:sp>
        <p:nvSpPr>
          <p:cNvPr id="69634"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laceholder 1026"/>
          <p:cNvSpPr>
            <a:spLocks noGrp="1" noRot="1" noChangeAspect="1" noChangeArrowheads="1" noTextEdit="1"/>
          </p:cNvSpPr>
          <p:nvPr>
            <p:ph type="sldImg"/>
          </p:nvPr>
        </p:nvSpPr>
        <p:spPr>
          <a:solidFill>
            <a:srgbClr val="FFFFFF"/>
          </a:solidFill>
          <a:ln/>
        </p:spPr>
      </p:sp>
      <p:sp>
        <p:nvSpPr>
          <p:cNvPr id="20482"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Placeholder 1026"/>
          <p:cNvSpPr>
            <a:spLocks noGrp="1" noRot="1" noChangeAspect="1" noChangeArrowheads="1" noTextEdit="1"/>
          </p:cNvSpPr>
          <p:nvPr>
            <p:ph type="sldImg"/>
          </p:nvPr>
        </p:nvSpPr>
        <p:spPr>
          <a:solidFill>
            <a:srgbClr val="FFFFFF"/>
          </a:solidFill>
          <a:ln/>
        </p:spPr>
      </p:sp>
      <p:sp>
        <p:nvSpPr>
          <p:cNvPr id="71682"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1026"/>
          <p:cNvSpPr>
            <a:spLocks noGrp="1" noRot="1" noChangeAspect="1" noChangeArrowheads="1" noTextEdit="1"/>
          </p:cNvSpPr>
          <p:nvPr>
            <p:ph type="sldImg"/>
          </p:nvPr>
        </p:nvSpPr>
        <p:spPr>
          <a:solidFill>
            <a:srgbClr val="FFFFFF"/>
          </a:solidFill>
          <a:ln/>
        </p:spPr>
      </p:sp>
      <p:sp>
        <p:nvSpPr>
          <p:cNvPr id="22530"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Placeholder 1026"/>
          <p:cNvSpPr>
            <a:spLocks noGrp="1" noRot="1" noChangeAspect="1" noChangeArrowheads="1" noTextEdit="1"/>
          </p:cNvSpPr>
          <p:nvPr>
            <p:ph type="sldImg"/>
          </p:nvPr>
        </p:nvSpPr>
        <p:spPr>
          <a:solidFill>
            <a:srgbClr val="FFFFFF"/>
          </a:solidFill>
          <a:ln/>
        </p:spPr>
      </p:sp>
      <p:sp>
        <p:nvSpPr>
          <p:cNvPr id="24578"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Placeholder 1026"/>
          <p:cNvSpPr>
            <a:spLocks noGrp="1" noRot="1" noChangeAspect="1" noChangeArrowheads="1" noTextEdit="1"/>
          </p:cNvSpPr>
          <p:nvPr>
            <p:ph type="sldImg"/>
          </p:nvPr>
        </p:nvSpPr>
        <p:spPr>
          <a:solidFill>
            <a:srgbClr val="FFFFFF"/>
          </a:solidFill>
          <a:ln/>
        </p:spPr>
      </p:sp>
      <p:sp>
        <p:nvSpPr>
          <p:cNvPr id="26626"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Placeholder 1026"/>
          <p:cNvSpPr>
            <a:spLocks noGrp="1" noRot="1" noChangeAspect="1" noChangeArrowheads="1" noTextEdit="1"/>
          </p:cNvSpPr>
          <p:nvPr>
            <p:ph type="sldImg"/>
          </p:nvPr>
        </p:nvSpPr>
        <p:spPr>
          <a:solidFill>
            <a:srgbClr val="FFFFFF"/>
          </a:solidFill>
          <a:ln/>
        </p:spPr>
      </p:sp>
      <p:sp>
        <p:nvSpPr>
          <p:cNvPr id="28674"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Placeholder 1026"/>
          <p:cNvSpPr>
            <a:spLocks noGrp="1" noRot="1" noChangeAspect="1" noChangeArrowheads="1" noTextEdit="1"/>
          </p:cNvSpPr>
          <p:nvPr>
            <p:ph type="sldImg"/>
          </p:nvPr>
        </p:nvSpPr>
        <p:spPr>
          <a:solidFill>
            <a:srgbClr val="FFFFFF"/>
          </a:solidFill>
          <a:ln/>
        </p:spPr>
      </p:sp>
      <p:sp>
        <p:nvSpPr>
          <p:cNvPr id="30722"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Placeholder 1026"/>
          <p:cNvSpPr>
            <a:spLocks noGrp="1" noRot="1" noChangeAspect="1" noChangeArrowheads="1" noTextEdit="1"/>
          </p:cNvSpPr>
          <p:nvPr>
            <p:ph type="sldImg"/>
          </p:nvPr>
        </p:nvSpPr>
        <p:spPr>
          <a:solidFill>
            <a:srgbClr val="FFFFFF"/>
          </a:solidFill>
          <a:ln/>
        </p:spPr>
      </p:sp>
      <p:sp>
        <p:nvSpPr>
          <p:cNvPr id="32770" name="Rectangle 1027"/>
          <p:cNvSpPr>
            <a:spLocks noGrp="1" noChangeArrowheads="1"/>
          </p:cNvSpPr>
          <p:nvPr>
            <p:ph type="body" idx="1"/>
          </p:nvPr>
        </p:nvSpPr>
        <p:spPr>
          <a:noFill/>
          <a:ln>
            <a:solidFill>
              <a:srgbClr val="000000"/>
            </a:solidFill>
          </a:ln>
        </p:spPr>
        <p:txBody>
          <a:bodyPr/>
          <a:lstStyle/>
          <a:p>
            <a:r>
              <a:rPr lang="fr-CA">
                <a:latin typeface="Arial" charset="0"/>
                <a:ea typeface="ヒラギノ角ゴ Pro W3"/>
                <a:cs typeface="ヒラギノ角ゴ Pro W3"/>
              </a:rPr>
              <a:t>Dupliquez la diapositive pour ajouter d’autres figures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685800" y="2286000"/>
            <a:ext cx="7772400" cy="1143000"/>
          </a:xfrm>
        </p:spPr>
        <p:txBody>
          <a:bodyPr/>
          <a:lstStyle>
            <a:lvl1pPr>
              <a:defRPr/>
            </a:lvl1pPr>
          </a:lstStyle>
          <a:p>
            <a:r>
              <a:rPr lang="de-DE"/>
              <a:t>Cliquez et modifiez le titre</a:t>
            </a:r>
          </a:p>
        </p:txBody>
      </p:sp>
      <p:sp>
        <p:nvSpPr>
          <p:cNvPr id="296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de-DE"/>
              <a:t>Cliquez pour modifier le style des sous-titres du masque</a:t>
            </a:r>
          </a:p>
        </p:txBody>
      </p:sp>
      <p:sp>
        <p:nvSpPr>
          <p:cNvPr id="4" name="Rectangle 4"/>
          <p:cNvSpPr>
            <a:spLocks noGrp="1" noChangeArrowheads="1"/>
          </p:cNvSpPr>
          <p:nvPr>
            <p:ph type="dt" sz="half" idx="10"/>
          </p:nvPr>
        </p:nvSpPr>
        <p:spPr/>
        <p:txBody>
          <a:bodyPr/>
          <a:lstStyle>
            <a:lvl1pPr>
              <a:defRPr/>
            </a:lvl1pPr>
          </a:lstStyle>
          <a:p>
            <a:pPr>
              <a:defRPr/>
            </a:pPr>
            <a:fld id="{C57B9794-D31F-479B-A580-3E5EB0485355}" type="datetime1">
              <a:rPr lang="de-DE"/>
              <a:pPr>
                <a:defRPr/>
              </a:pPr>
              <a:t>17-06-12</a:t>
            </a:fld>
            <a:endParaRPr lang="de-DE"/>
          </a:p>
        </p:txBody>
      </p:sp>
      <p:sp>
        <p:nvSpPr>
          <p:cNvPr id="5" name="Rectangle 5"/>
          <p:cNvSpPr>
            <a:spLocks noGrp="1" noChangeArrowheads="1"/>
          </p:cNvSpPr>
          <p:nvPr>
            <p:ph type="ftr" sz="quarter" idx="11"/>
          </p:nvPr>
        </p:nvSpPr>
        <p:spPr/>
        <p:txBody>
          <a:bodyPr/>
          <a:lstStyle>
            <a:lvl1pPr>
              <a:defRPr/>
            </a:lvl1pPr>
          </a:lstStyle>
          <a:p>
            <a:pPr>
              <a:defRPr/>
            </a:pPr>
            <a:endParaRPr lang="de-DE"/>
          </a:p>
        </p:txBody>
      </p:sp>
      <p:sp>
        <p:nvSpPr>
          <p:cNvPr id="6" name="Rectangle 6"/>
          <p:cNvSpPr>
            <a:spLocks noGrp="1" noChangeArrowheads="1"/>
          </p:cNvSpPr>
          <p:nvPr>
            <p:ph type="sldNum" sz="quarter" idx="12"/>
          </p:nvPr>
        </p:nvSpPr>
        <p:spPr/>
        <p:txBody>
          <a:bodyPr/>
          <a:lstStyle>
            <a:lvl1pPr>
              <a:defRPr/>
            </a:lvl1pPr>
          </a:lstStyle>
          <a:p>
            <a:pPr>
              <a:defRPr/>
            </a:pPr>
            <a:fld id="{5793D9EA-2524-4172-9704-8C0383F6735E}" type="slidenum">
              <a:rPr lang="de-DE"/>
              <a:pPr>
                <a:defRPr/>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9B3B8EB-27C5-4FB3-AC56-28124C7B50AF}" type="datetime1">
              <a:rPr lang="fr-CA"/>
              <a:pPr>
                <a:defRPr/>
              </a:pPr>
              <a:t>17-06-12</a:t>
            </a:fld>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fld id="{CBF2E793-EA8F-4F52-8363-529CAA2F4177}"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fr-CA"/>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F3FF6B7-4B88-41DF-AD22-6E7FBE85D8F5}" type="datetime1">
              <a:rPr lang="fr-CA"/>
              <a:pPr>
                <a:defRPr/>
              </a:pPr>
              <a:t>17-06-12</a:t>
            </a:fld>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fld id="{02B03438-3243-4193-8D17-C332E903A1F0}"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Content Placeholder 2"/>
          <p:cNvSpPr>
            <a:spLocks noGrp="1"/>
          </p:cNvSpPr>
          <p:nvPr>
            <p:ph idx="1"/>
          </p:nvPr>
        </p:nvSpPr>
        <p:spPr/>
        <p:txBody>
          <a:body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C5290BEF-4023-4676-B205-766BCC57B09B}" type="datetime1">
              <a:rPr lang="fr-CA"/>
              <a:pPr>
                <a:defRPr/>
              </a:pPr>
              <a:t>17-06-12</a:t>
            </a:fld>
            <a:endParaRPr lang="fr-CA"/>
          </a:p>
        </p:txBody>
      </p:sp>
      <p:sp>
        <p:nvSpPr>
          <p:cNvPr id="5" name="Rectangle 5"/>
          <p:cNvSpPr>
            <a:spLocks noGrp="1" noChangeArrowheads="1"/>
          </p:cNvSpPr>
          <p:nvPr>
            <p:ph type="ftr" sz="quarter" idx="11"/>
          </p:nvPr>
        </p:nvSpPr>
        <p:spPr/>
        <p:txBody>
          <a:bodyPr/>
          <a:lstStyle>
            <a:lvl1pPr>
              <a:defRPr/>
            </a:lvl1pPr>
          </a:lstStyle>
          <a:p>
            <a:pPr>
              <a:defRPr/>
            </a:pPr>
            <a:endParaRPr lang="fr-CA"/>
          </a:p>
        </p:txBody>
      </p:sp>
      <p:sp>
        <p:nvSpPr>
          <p:cNvPr id="6" name="Rectangle 6"/>
          <p:cNvSpPr>
            <a:spLocks noGrp="1" noChangeArrowheads="1"/>
          </p:cNvSpPr>
          <p:nvPr>
            <p:ph type="sldNum" sz="quarter" idx="12"/>
          </p:nvPr>
        </p:nvSpPr>
        <p:spPr>
          <a:xfrm>
            <a:off x="3429000" y="6248400"/>
            <a:ext cx="5029200" cy="457200"/>
          </a:xfrm>
        </p:spPr>
        <p:txBody>
          <a:bodyPr/>
          <a:lstStyle>
            <a:lvl1pPr>
              <a:defRPr b="1" dirty="0" smtClean="0">
                <a:solidFill>
                  <a:schemeClr val="tx2"/>
                </a:solidFill>
              </a:defRPr>
            </a:lvl1pPr>
          </a:lstStyle>
          <a:p>
            <a:pPr>
              <a:defRPr/>
            </a:pPr>
            <a:r>
              <a:rPr lang="fr-FR"/>
              <a:t>CHAPITRE 10 Le système d’information comptable   </a:t>
            </a:r>
            <a:fld id="{07D1647D-39B0-4E97-9D8E-5D530DB5F38A}"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CA"/>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0AE871F-B6A3-4CF5-8DAC-6D7F808627F8}" type="datetime1">
              <a:rPr lang="fr-CA"/>
              <a:pPr>
                <a:defRPr/>
              </a:pPr>
              <a:t>17-06-12</a:t>
            </a:fld>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fld id="{C60424EB-418F-43D3-A14B-65301751EB28}"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A0D80D2A-5D98-4CC6-9F4C-D8DBF7D66E4F}" type="datetime1">
              <a:rPr lang="fr-CA"/>
              <a:pPr>
                <a:defRPr/>
              </a:pPr>
              <a:t>17-06-12</a:t>
            </a:fld>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fld id="{4A13E432-A74C-45C7-8CC0-6EE4379D28E8}"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0ED6D1F0-0B17-4486-859F-DFB4CBE5549E}" type="datetime1">
              <a:rPr lang="fr-CA"/>
              <a:pPr>
                <a:defRPr/>
              </a:pPr>
              <a:t>17-06-12</a:t>
            </a:fld>
            <a:endParaRPr lang="fr-CA"/>
          </a:p>
        </p:txBody>
      </p:sp>
      <p:sp>
        <p:nvSpPr>
          <p:cNvPr id="8" name="Rectangle 5"/>
          <p:cNvSpPr>
            <a:spLocks noGrp="1" noChangeArrowheads="1"/>
          </p:cNvSpPr>
          <p:nvPr>
            <p:ph type="ftr" sz="quarter" idx="11"/>
          </p:nvPr>
        </p:nvSpPr>
        <p:spPr>
          <a:ln/>
        </p:spPr>
        <p:txBody>
          <a:bodyPr/>
          <a:lstStyle>
            <a:lvl1pPr>
              <a:defRPr/>
            </a:lvl1pPr>
          </a:lstStyle>
          <a:p>
            <a:pPr>
              <a:defRPr/>
            </a:pPr>
            <a:endParaRPr lang="fr-CA"/>
          </a:p>
        </p:txBody>
      </p:sp>
      <p:sp>
        <p:nvSpPr>
          <p:cNvPr id="9" name="Rectangle 6"/>
          <p:cNvSpPr>
            <a:spLocks noGrp="1" noChangeArrowheads="1"/>
          </p:cNvSpPr>
          <p:nvPr>
            <p:ph type="sldNum" sz="quarter" idx="12"/>
          </p:nvPr>
        </p:nvSpPr>
        <p:spPr>
          <a:ln/>
        </p:spPr>
        <p:txBody>
          <a:bodyPr/>
          <a:lstStyle>
            <a:lvl1pPr>
              <a:defRPr/>
            </a:lvl1pPr>
          </a:lstStyle>
          <a:p>
            <a:pPr>
              <a:defRPr/>
            </a:pPr>
            <a:fld id="{CF7A8FC2-B818-493B-BE0B-A7925B478F97}"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E1E83ADC-041D-4469-B049-7E72A898588B}" type="datetime1">
              <a:rPr lang="fr-CA"/>
              <a:pPr>
                <a:defRPr/>
              </a:pPr>
              <a:t>17-06-12</a:t>
            </a:fld>
            <a:endParaRPr lang="fr-CA"/>
          </a:p>
        </p:txBody>
      </p:sp>
      <p:sp>
        <p:nvSpPr>
          <p:cNvPr id="4" name="Rectangle 5"/>
          <p:cNvSpPr>
            <a:spLocks noGrp="1" noChangeArrowheads="1"/>
          </p:cNvSpPr>
          <p:nvPr>
            <p:ph type="ftr" sz="quarter" idx="11"/>
          </p:nvPr>
        </p:nvSpPr>
        <p:spPr>
          <a:ln/>
        </p:spPr>
        <p:txBody>
          <a:bodyPr/>
          <a:lstStyle>
            <a:lvl1pPr>
              <a:defRPr/>
            </a:lvl1pPr>
          </a:lstStyle>
          <a:p>
            <a:pPr>
              <a:defRPr/>
            </a:pPr>
            <a:endParaRPr lang="fr-CA"/>
          </a:p>
        </p:txBody>
      </p:sp>
      <p:sp>
        <p:nvSpPr>
          <p:cNvPr id="5" name="Rectangle 6"/>
          <p:cNvSpPr>
            <a:spLocks noGrp="1" noChangeArrowheads="1"/>
          </p:cNvSpPr>
          <p:nvPr>
            <p:ph type="sldNum" sz="quarter" idx="12"/>
          </p:nvPr>
        </p:nvSpPr>
        <p:spPr>
          <a:ln/>
        </p:spPr>
        <p:txBody>
          <a:bodyPr/>
          <a:lstStyle>
            <a:lvl1pPr>
              <a:defRPr/>
            </a:lvl1pPr>
          </a:lstStyle>
          <a:p>
            <a:pPr>
              <a:defRPr/>
            </a:pPr>
            <a:fld id="{5FFD1E85-F818-4611-AAE6-2DE5CD8E244E}"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B12D05B-87AA-4E06-8B42-AF00EFE9EA1A}" type="datetime1">
              <a:rPr lang="fr-CA"/>
              <a:pPr>
                <a:defRPr/>
              </a:pPr>
              <a:t>17-06-12</a:t>
            </a:fld>
            <a:endParaRPr lang="fr-CA"/>
          </a:p>
        </p:txBody>
      </p:sp>
      <p:sp>
        <p:nvSpPr>
          <p:cNvPr id="3" name="Rectangle 5"/>
          <p:cNvSpPr>
            <a:spLocks noGrp="1" noChangeArrowheads="1"/>
          </p:cNvSpPr>
          <p:nvPr>
            <p:ph type="ftr" sz="quarter" idx="11"/>
          </p:nvPr>
        </p:nvSpPr>
        <p:spPr>
          <a:ln/>
        </p:spPr>
        <p:txBody>
          <a:bodyPr/>
          <a:lstStyle>
            <a:lvl1pPr>
              <a:defRPr/>
            </a:lvl1pPr>
          </a:lstStyle>
          <a:p>
            <a:pPr>
              <a:defRPr/>
            </a:pPr>
            <a:endParaRPr lang="fr-CA"/>
          </a:p>
        </p:txBody>
      </p:sp>
      <p:sp>
        <p:nvSpPr>
          <p:cNvPr id="4" name="Rectangle 6"/>
          <p:cNvSpPr>
            <a:spLocks noGrp="1" noChangeArrowheads="1"/>
          </p:cNvSpPr>
          <p:nvPr>
            <p:ph type="sldNum" sz="quarter" idx="12"/>
          </p:nvPr>
        </p:nvSpPr>
        <p:spPr>
          <a:ln/>
        </p:spPr>
        <p:txBody>
          <a:bodyPr/>
          <a:lstStyle>
            <a:lvl1pPr>
              <a:defRPr/>
            </a:lvl1pPr>
          </a:lstStyle>
          <a:p>
            <a:pPr>
              <a:defRPr/>
            </a:pPr>
            <a:fld id="{CA4A4634-B931-4141-BDFA-3BC5D78C83D5}"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B7D1926-16D3-48D2-8465-9A4AC1059468}" type="datetime1">
              <a:rPr lang="fr-CA"/>
              <a:pPr>
                <a:defRPr/>
              </a:pPr>
              <a:t>17-06-12</a:t>
            </a:fld>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fld id="{B466A18A-7D3C-4194-942D-3755493F2CAA}"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A024003-4520-44E5-8094-E538446D4B8A}" type="datetime1">
              <a:rPr lang="fr-CA"/>
              <a:pPr>
                <a:defRPr/>
              </a:pPr>
              <a:t>17-06-12</a:t>
            </a:fld>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fld id="{754E10AF-6F2E-40E2-8A5F-B3CF3602FFB0}"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286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ea typeface="Osaka" charset="-128"/>
                <a:cs typeface="Osaka" charset="-128"/>
              </a:defRPr>
            </a:lvl1pPr>
          </a:lstStyle>
          <a:p>
            <a:pPr>
              <a:defRPr/>
            </a:pPr>
            <a:fld id="{9E7FB7CE-A824-449A-9EBB-B31214DE6D83}" type="datetime1">
              <a:rPr lang="fr-CA"/>
              <a:pPr>
                <a:defRPr/>
              </a:pPr>
              <a:t>17-06-12</a:t>
            </a:fld>
            <a:endParaRPr lang="fr-CA"/>
          </a:p>
        </p:txBody>
      </p:sp>
      <p:sp>
        <p:nvSpPr>
          <p:cNvPr id="286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ea typeface="Osaka" charset="-128"/>
                <a:cs typeface="Osaka" charset="-128"/>
              </a:defRPr>
            </a:lvl1pPr>
          </a:lstStyle>
          <a:p>
            <a:pPr>
              <a:defRPr/>
            </a:pPr>
            <a:endParaRPr lang="fr-CA"/>
          </a:p>
        </p:txBody>
      </p:sp>
      <p:sp>
        <p:nvSpPr>
          <p:cNvPr id="286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ea typeface="Osaka" charset="-128"/>
                <a:cs typeface="Osaka" charset="-128"/>
              </a:defRPr>
            </a:lvl1pPr>
          </a:lstStyle>
          <a:p>
            <a:pPr>
              <a:defRPr/>
            </a:pPr>
            <a:fld id="{B20C6BE0-AF80-4038-9E7B-E483F38790DC}"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0" fontAlgn="base" hangingPunct="0">
        <a:spcBef>
          <a:spcPct val="0"/>
        </a:spcBef>
        <a:spcAft>
          <a:spcPct val="0"/>
        </a:spcAft>
        <a:defRPr sz="4400">
          <a:solidFill>
            <a:srgbClr val="7EACDA"/>
          </a:solidFill>
          <a:latin typeface="+mj-lt"/>
          <a:ea typeface="+mj-ea"/>
          <a:cs typeface="+mj-cs"/>
        </a:defRPr>
      </a:lvl1pPr>
      <a:lvl2pPr algn="l" rtl="0" eaLnBrk="0" fontAlgn="base" hangingPunct="0">
        <a:spcBef>
          <a:spcPct val="0"/>
        </a:spcBef>
        <a:spcAft>
          <a:spcPct val="0"/>
        </a:spcAft>
        <a:defRPr sz="4400">
          <a:solidFill>
            <a:srgbClr val="7EACDA"/>
          </a:solidFill>
          <a:latin typeface="Arial" charset="0"/>
          <a:ea typeface="Osaka" pitchFamily="-92" charset="-128"/>
          <a:cs typeface="Osaka" pitchFamily="-92" charset="-128"/>
        </a:defRPr>
      </a:lvl2pPr>
      <a:lvl3pPr algn="l" rtl="0" eaLnBrk="0" fontAlgn="base" hangingPunct="0">
        <a:spcBef>
          <a:spcPct val="0"/>
        </a:spcBef>
        <a:spcAft>
          <a:spcPct val="0"/>
        </a:spcAft>
        <a:defRPr sz="4400">
          <a:solidFill>
            <a:srgbClr val="7EACDA"/>
          </a:solidFill>
          <a:latin typeface="Arial" charset="0"/>
          <a:ea typeface="Osaka" pitchFamily="-92" charset="-128"/>
          <a:cs typeface="Osaka" pitchFamily="-92" charset="-128"/>
        </a:defRPr>
      </a:lvl3pPr>
      <a:lvl4pPr algn="l" rtl="0" eaLnBrk="0" fontAlgn="base" hangingPunct="0">
        <a:spcBef>
          <a:spcPct val="0"/>
        </a:spcBef>
        <a:spcAft>
          <a:spcPct val="0"/>
        </a:spcAft>
        <a:defRPr sz="4400">
          <a:solidFill>
            <a:srgbClr val="7EACDA"/>
          </a:solidFill>
          <a:latin typeface="Arial" charset="0"/>
          <a:ea typeface="Osaka" pitchFamily="-92" charset="-128"/>
          <a:cs typeface="Osaka" pitchFamily="-92" charset="-128"/>
        </a:defRPr>
      </a:lvl4pPr>
      <a:lvl5pPr algn="l" rtl="0" eaLnBrk="0" fontAlgn="base" hangingPunct="0">
        <a:spcBef>
          <a:spcPct val="0"/>
        </a:spcBef>
        <a:spcAft>
          <a:spcPct val="0"/>
        </a:spcAft>
        <a:defRPr sz="4400">
          <a:solidFill>
            <a:srgbClr val="7EACDA"/>
          </a:solidFill>
          <a:latin typeface="Arial" charset="0"/>
          <a:ea typeface="Osaka" pitchFamily="-92" charset="-128"/>
          <a:cs typeface="Osaka" pitchFamily="-92" charset="-128"/>
        </a:defRPr>
      </a:lvl5pPr>
      <a:lvl6pPr marL="457200" algn="ctr" rtl="0" fontAlgn="base">
        <a:spcBef>
          <a:spcPct val="0"/>
        </a:spcBef>
        <a:spcAft>
          <a:spcPct val="0"/>
        </a:spcAft>
        <a:defRPr sz="4400">
          <a:solidFill>
            <a:schemeClr val="tx2"/>
          </a:solidFill>
          <a:latin typeface="Arial" charset="0"/>
          <a:ea typeface="Osaka" pitchFamily="-92" charset="-128"/>
          <a:cs typeface="Osaka" pitchFamily="-92" charset="-128"/>
        </a:defRPr>
      </a:lvl6pPr>
      <a:lvl7pPr marL="914400" algn="ctr" rtl="0" fontAlgn="base">
        <a:spcBef>
          <a:spcPct val="0"/>
        </a:spcBef>
        <a:spcAft>
          <a:spcPct val="0"/>
        </a:spcAft>
        <a:defRPr sz="4400">
          <a:solidFill>
            <a:schemeClr val="tx2"/>
          </a:solidFill>
          <a:latin typeface="Arial" charset="0"/>
          <a:ea typeface="Osaka" pitchFamily="-92" charset="-128"/>
          <a:cs typeface="Osaka" pitchFamily="-92" charset="-128"/>
        </a:defRPr>
      </a:lvl7pPr>
      <a:lvl8pPr marL="1371600" algn="ctr" rtl="0" fontAlgn="base">
        <a:spcBef>
          <a:spcPct val="0"/>
        </a:spcBef>
        <a:spcAft>
          <a:spcPct val="0"/>
        </a:spcAft>
        <a:defRPr sz="4400">
          <a:solidFill>
            <a:schemeClr val="tx2"/>
          </a:solidFill>
          <a:latin typeface="Arial" charset="0"/>
          <a:ea typeface="Osaka" pitchFamily="-92" charset="-128"/>
          <a:cs typeface="Osaka" pitchFamily="-92" charset="-128"/>
        </a:defRPr>
      </a:lvl8pPr>
      <a:lvl9pPr marL="1828800" algn="ctr" rtl="0" fontAlgn="base">
        <a:spcBef>
          <a:spcPct val="0"/>
        </a:spcBef>
        <a:spcAft>
          <a:spcPct val="0"/>
        </a:spcAft>
        <a:defRPr sz="4400">
          <a:solidFill>
            <a:schemeClr val="tx2"/>
          </a:solidFill>
          <a:latin typeface="Arial" charset="0"/>
          <a:ea typeface="Osaka" pitchFamily="-92" charset="-128"/>
          <a:cs typeface="Osaka" pitchFamily="-92"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hyperlink" Target="http://www.ic.gc.ca/eic/site/pp-pp.nsf/fra/accueil" TargetMode="External"/><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hyperlink" Target="http://www.ic.gc.ca/eic/site/pp-pp.nsf/fra/accueil"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95536" y="1340768"/>
            <a:ext cx="1440160" cy="461665"/>
          </a:xfrm>
          <a:prstGeom prst="rect">
            <a:avLst/>
          </a:prstGeom>
          <a:noFill/>
        </p:spPr>
        <p:txBody>
          <a:bodyPr wrap="square" rtlCol="0">
            <a:spAutoFit/>
          </a:bodyPr>
          <a:lstStyle/>
          <a:p>
            <a:r>
              <a:rPr lang="en-US" dirty="0"/>
              <a:t>Inc2017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794"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335F153B-EBA5-401D-A0E7-7B7D18286E60}" type="slidenum">
              <a:rPr lang="fr-CA" sz="1400"/>
              <a:pPr algn="r" eaLnBrk="0" hangingPunct="0"/>
              <a:t>10</a:t>
            </a:fld>
            <a:endParaRPr lang="fr-CA" sz="1400"/>
          </a:p>
        </p:txBody>
      </p:sp>
      <p:sp>
        <p:nvSpPr>
          <p:cNvPr id="33795" name="Placeholder 4"/>
          <p:cNvSpPr>
            <a:spLocks noGrp="1" noChangeArrowheads="1"/>
          </p:cNvSpPr>
          <p:nvPr>
            <p:ph idx="4294967295"/>
          </p:nvPr>
        </p:nvSpPr>
        <p:spPr>
          <a:xfrm>
            <a:off x="685800" y="990600"/>
            <a:ext cx="7772400" cy="1724025"/>
          </a:xfrm>
        </p:spPr>
        <p:txBody>
          <a:bodyPr/>
          <a:lstStyle/>
          <a:p>
            <a:pPr marL="0" indent="0">
              <a:buFontTx/>
              <a:buNone/>
            </a:pPr>
            <a:r>
              <a:rPr lang="en-US" sz="2400"/>
              <a:t>Les normes internationales d’information financière (IFRS : International Financial Reporting Standards) pour les grandes entreprises, et les </a:t>
            </a:r>
            <a:r>
              <a:rPr lang="fr-CA" sz="2400"/>
              <a:t>principes comptables généralement reconnus (PCGR)</a:t>
            </a:r>
          </a:p>
        </p:txBody>
      </p:sp>
      <p:sp>
        <p:nvSpPr>
          <p:cNvPr id="33796" name="Placeholder 1030"/>
          <p:cNvSpPr>
            <a:spLocks noGrp="1" noChangeArrowheads="1"/>
          </p:cNvSpPr>
          <p:nvPr>
            <p:ph type="title" idx="4294967295"/>
          </p:nvPr>
        </p:nvSpPr>
        <p:spPr>
          <a:xfrm>
            <a:off x="2928938" y="0"/>
            <a:ext cx="4214812" cy="914400"/>
          </a:xfrm>
        </p:spPr>
        <p:txBody>
          <a:bodyPr anchor="t"/>
          <a:lstStyle/>
          <a:p>
            <a:pPr eaLnBrk="1" hangingPunct="1"/>
            <a:r>
              <a:rPr lang="en-US"/>
              <a:t>IFRS et PCGR</a:t>
            </a:r>
            <a:endParaRPr lang="fr-FR"/>
          </a:p>
        </p:txBody>
      </p:sp>
      <p:sp>
        <p:nvSpPr>
          <p:cNvPr id="33797"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graphicFrame>
        <p:nvGraphicFramePr>
          <p:cNvPr id="33821" name="Group 29"/>
          <p:cNvGraphicFramePr>
            <a:graphicFrameLocks noGrp="1"/>
          </p:cNvGraphicFramePr>
          <p:nvPr>
            <p:extLst>
              <p:ext uri="{D42A27DB-BD31-4B8C-83A1-F6EECF244321}">
                <p14:modId xmlns:p14="http://schemas.microsoft.com/office/powerpoint/2010/main" val="2867046143"/>
              </p:ext>
            </p:extLst>
          </p:nvPr>
        </p:nvGraphicFramePr>
        <p:xfrm>
          <a:off x="762000" y="3276600"/>
          <a:ext cx="7620000" cy="2766060"/>
        </p:xfrm>
        <a:graphic>
          <a:graphicData uri="http://schemas.openxmlformats.org/drawingml/2006/table">
            <a:tbl>
              <a:tblPr/>
              <a:tblGrid>
                <a:gridCol w="3810000">
                  <a:extLst>
                    <a:ext uri="{9D8B030D-6E8A-4147-A177-3AD203B41FA5}">
                      <a16:colId xmlns:a16="http://schemas.microsoft.com/office/drawing/2014/main" xmlns="" val="20000"/>
                    </a:ext>
                  </a:extLst>
                </a:gridCol>
                <a:gridCol w="3810000">
                  <a:extLst>
                    <a:ext uri="{9D8B030D-6E8A-4147-A177-3AD203B41FA5}">
                      <a16:colId xmlns:a16="http://schemas.microsoft.com/office/drawing/2014/main" xmlns=""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Osaka"/>
                          <a:cs typeface="Osaka"/>
                        </a:rPr>
                        <a:t>PCGR CANADIENS</a:t>
                      </a:r>
                      <a:endParaRPr kumimoji="0" lang="fr-CA" sz="1800" b="1" i="0" u="none" strike="noStrike" cap="none" normalizeH="0" baseline="0">
                        <a:ln>
                          <a:noFill/>
                        </a:ln>
                        <a:solidFill>
                          <a:srgbClr val="FFFFFF"/>
                        </a:solidFill>
                        <a:effectLst/>
                        <a:latin typeface="Arial" charset="0"/>
                        <a:ea typeface="Osaka"/>
                        <a:cs typeface="Osak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Osaka"/>
                          <a:cs typeface="Osaka"/>
                        </a:rPr>
                        <a:t>IFRS</a:t>
                      </a:r>
                      <a:endParaRPr kumimoji="0" lang="fr-CA" sz="1800" b="1" i="0" u="none" strike="noStrike" cap="none" normalizeH="0" baseline="0">
                        <a:ln>
                          <a:noFill/>
                        </a:ln>
                        <a:solidFill>
                          <a:srgbClr val="FFFFFF"/>
                        </a:solidFill>
                        <a:effectLst/>
                        <a:latin typeface="Arial" charset="0"/>
                        <a:ea typeface="Osaka"/>
                        <a:cs typeface="Osaka"/>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rgbClr val="000000"/>
                          </a:solidFill>
                          <a:effectLst/>
                          <a:latin typeface="Arial" charset="0"/>
                          <a:ea typeface="Osaka"/>
                          <a:cs typeface="Osaka"/>
                        </a:rPr>
                        <a:t>ÉTAT DES RÉSULTATS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rgbClr val="000000"/>
                          </a:solidFill>
                          <a:effectLst/>
                          <a:latin typeface="Arial" charset="0"/>
                          <a:ea typeface="Osaka"/>
                          <a:cs typeface="Osaka"/>
                        </a:rPr>
                        <a:t>ÉTAT DU COMPTE DE</a:t>
                      </a:r>
                    </a:p>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rgbClr val="000000"/>
                          </a:solidFill>
                          <a:effectLst/>
                          <a:latin typeface="Arial" charset="0"/>
                          <a:ea typeface="Osaka"/>
                          <a:cs typeface="Osaka"/>
                        </a:rPr>
                        <a:t>RÉSULTAT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xmlns=""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rgbClr val="000000"/>
                          </a:solidFill>
                          <a:effectLst/>
                          <a:latin typeface="Arial" charset="0"/>
                          <a:ea typeface="Osaka"/>
                          <a:cs typeface="Osaka"/>
                        </a:rPr>
                        <a:t>ÉTAT DU RÉSULTAT ÉTENDU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rgbClr val="000000"/>
                          </a:solidFill>
                          <a:effectLst/>
                          <a:latin typeface="Arial" charset="0"/>
                          <a:ea typeface="Osaka"/>
                          <a:cs typeface="Osaka"/>
                        </a:rPr>
                        <a:t>ÉTAT DU RÉSULTAT GLOBAL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xmlns=""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rgbClr val="000000"/>
                          </a:solidFill>
                          <a:effectLst/>
                          <a:latin typeface="Arial" charset="0"/>
                          <a:ea typeface="Osaka"/>
                          <a:cs typeface="Osaka"/>
                        </a:rPr>
                        <a:t>BILAN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dirty="0">
                          <a:ln>
                            <a:noFill/>
                          </a:ln>
                          <a:solidFill>
                            <a:srgbClr val="000000"/>
                          </a:solidFill>
                          <a:effectLst/>
                          <a:latin typeface="Arial" charset="0"/>
                          <a:ea typeface="Osaka"/>
                          <a:cs typeface="Osaka"/>
                        </a:rPr>
                        <a:t>ÉTAT DE LA SITUATION FINANCIÈRE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xmlns=""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rgbClr val="000000"/>
                          </a:solidFill>
                          <a:effectLst/>
                          <a:latin typeface="Arial" charset="0"/>
                          <a:ea typeface="Osaka"/>
                          <a:cs typeface="Osaka"/>
                        </a:rPr>
                        <a:t>Court terme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rgbClr val="000000"/>
                          </a:solidFill>
                          <a:effectLst/>
                          <a:latin typeface="Arial" charset="0"/>
                          <a:ea typeface="Osaka"/>
                          <a:cs typeface="Osaka"/>
                        </a:rPr>
                        <a:t>Courant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xmlns=""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a:ln>
                            <a:noFill/>
                          </a:ln>
                          <a:solidFill>
                            <a:srgbClr val="000000"/>
                          </a:solidFill>
                          <a:effectLst/>
                          <a:latin typeface="Arial" charset="0"/>
                          <a:ea typeface="Osaka"/>
                          <a:cs typeface="Osaka"/>
                        </a:rPr>
                        <a:t>Long terme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0" i="0" u="none" strike="noStrike" cap="none" normalizeH="0" baseline="0" dirty="0">
                          <a:ln>
                            <a:noFill/>
                          </a:ln>
                          <a:solidFill>
                            <a:srgbClr val="000000"/>
                          </a:solidFill>
                          <a:effectLst/>
                          <a:latin typeface="Arial" charset="0"/>
                          <a:ea typeface="Osaka"/>
                          <a:cs typeface="Osaka"/>
                        </a:rPr>
                        <a:t>Non courant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5842"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38EA6EEE-8053-438E-8D00-F032D67108BA}" type="slidenum">
              <a:rPr lang="fr-CA" sz="1400"/>
              <a:pPr algn="r" eaLnBrk="0" hangingPunct="0"/>
              <a:t>11</a:t>
            </a:fld>
            <a:endParaRPr lang="fr-CA" sz="1400"/>
          </a:p>
        </p:txBody>
      </p:sp>
      <p:sp>
        <p:nvSpPr>
          <p:cNvPr id="19459" name="Placeholder 4"/>
          <p:cNvSpPr>
            <a:spLocks noGrp="1" noChangeArrowheads="1"/>
          </p:cNvSpPr>
          <p:nvPr>
            <p:ph idx="4294967295"/>
          </p:nvPr>
        </p:nvSpPr>
        <p:spPr>
          <a:xfrm>
            <a:off x="714375" y="1428750"/>
            <a:ext cx="7772400" cy="4714875"/>
          </a:xfrm>
        </p:spPr>
        <p:txBody>
          <a:bodyPr/>
          <a:lstStyle/>
          <a:p>
            <a:pPr marL="0" indent="0">
              <a:buFontTx/>
              <a:buNone/>
            </a:pPr>
            <a:r>
              <a:rPr lang="fr-CA"/>
              <a:t>Les états financiers                                     fournissent des renseignements : </a:t>
            </a:r>
          </a:p>
          <a:p>
            <a:pPr marL="0" indent="0"/>
            <a:r>
              <a:rPr lang="fr-CA" sz="2800"/>
              <a:t> la performance de l’entreprise (</a:t>
            </a:r>
            <a:r>
              <a:rPr lang="fr-CA" sz="2400"/>
              <a:t>bénéfices)</a:t>
            </a:r>
          </a:p>
          <a:p>
            <a:pPr marL="0" indent="0"/>
            <a:r>
              <a:rPr lang="fr-CA" sz="2800"/>
              <a:t> les ressources</a:t>
            </a:r>
          </a:p>
          <a:p>
            <a:pPr lvl="1"/>
            <a:r>
              <a:rPr lang="fr-CA" sz="2400"/>
              <a:t>les biens physiques et virtuels</a:t>
            </a:r>
          </a:p>
          <a:p>
            <a:pPr lvl="1"/>
            <a:r>
              <a:rPr lang="fr-CA" sz="2400"/>
              <a:t>les dettes et obligations</a:t>
            </a:r>
          </a:p>
          <a:p>
            <a:pPr lvl="1"/>
            <a:r>
              <a:rPr lang="fr-CA" sz="2400"/>
              <a:t>l’avoir des propriétaires</a:t>
            </a:r>
          </a:p>
          <a:p>
            <a:pPr marL="0" indent="0"/>
            <a:r>
              <a:rPr lang="fr-CA" sz="2800"/>
              <a:t> l’évolution des ressources </a:t>
            </a:r>
          </a:p>
          <a:p>
            <a:pPr lvl="1"/>
            <a:r>
              <a:rPr lang="fr-CA" sz="2400"/>
              <a:t>encaissement des comptes clients</a:t>
            </a:r>
          </a:p>
          <a:p>
            <a:pPr lvl="1"/>
            <a:r>
              <a:rPr lang="fr-CA" sz="2400"/>
              <a:t>utilisation des stocks de matières premières</a:t>
            </a:r>
          </a:p>
        </p:txBody>
      </p:sp>
      <p:sp>
        <p:nvSpPr>
          <p:cNvPr id="35844" name="Placeholder 1030"/>
          <p:cNvSpPr>
            <a:spLocks noGrp="1" noChangeArrowheads="1"/>
          </p:cNvSpPr>
          <p:nvPr>
            <p:ph type="title" idx="4294967295"/>
          </p:nvPr>
        </p:nvSpPr>
        <p:spPr>
          <a:xfrm>
            <a:off x="2500313" y="214313"/>
            <a:ext cx="5957887" cy="642937"/>
          </a:xfrm>
        </p:spPr>
        <p:txBody>
          <a:bodyPr anchor="t"/>
          <a:lstStyle/>
          <a:p>
            <a:pPr eaLnBrk="1" hangingPunct="1"/>
            <a:r>
              <a:rPr lang="fr-FR" dirty="0"/>
              <a:t>Les états financiers</a:t>
            </a:r>
          </a:p>
        </p:txBody>
      </p:sp>
      <p:sp>
        <p:nvSpPr>
          <p:cNvPr id="35845"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
        <p:nvSpPr>
          <p:cNvPr id="6" name="Rectangle 4"/>
          <p:cNvSpPr txBox="1">
            <a:spLocks noChangeArrowheads="1"/>
          </p:cNvSpPr>
          <p:nvPr/>
        </p:nvSpPr>
        <p:spPr bwMode="auto">
          <a:xfrm>
            <a:off x="4786313" y="928688"/>
            <a:ext cx="3200400" cy="1031875"/>
          </a:xfrm>
          <a:prstGeom prst="rect">
            <a:avLst/>
          </a:prstGeom>
          <a:solidFill>
            <a:schemeClr val="accent5"/>
          </a:solidFill>
          <a:ln w="9525">
            <a:noFill/>
            <a:miter lim="800000"/>
            <a:headEnd/>
            <a:tailEnd/>
          </a:ln>
          <a:effectLst>
            <a:outerShdw blurRad="63500" dist="107763" dir="2700000" algn="ctr" rotWithShape="0">
              <a:schemeClr val="bg2">
                <a:alpha val="50000"/>
              </a:schemeClr>
            </a:outerShdw>
          </a:effectLst>
        </p:spPr>
        <p:txBody>
          <a:bodyPr>
            <a:spAutoFit/>
          </a:bodyPr>
          <a:lstStyle/>
          <a:p>
            <a:pPr marL="342900" indent="-342900">
              <a:spcBef>
                <a:spcPct val="20000"/>
              </a:spcBef>
              <a:buClr>
                <a:srgbClr val="808000"/>
              </a:buClr>
              <a:buFont typeface="Wingdings" charset="2"/>
              <a:buNone/>
              <a:defRPr/>
            </a:pPr>
            <a:r>
              <a:rPr lang="fr-CA" sz="2800" b="1" kern="0" dirty="0">
                <a:solidFill>
                  <a:srgbClr val="7EACDA"/>
                </a:solidFill>
                <a:latin typeface="+mn-lt"/>
                <a:ea typeface="+mn-ea"/>
                <a:cs typeface="+mn-cs"/>
              </a:rPr>
              <a:t>Bilan </a:t>
            </a:r>
          </a:p>
          <a:p>
            <a:pPr marL="342900" indent="-342900">
              <a:spcBef>
                <a:spcPct val="20000"/>
              </a:spcBef>
              <a:buClr>
                <a:srgbClr val="808000"/>
              </a:buClr>
              <a:buFont typeface="Wingdings" charset="2"/>
              <a:buNone/>
              <a:defRPr/>
            </a:pPr>
            <a:r>
              <a:rPr lang="fr-CA" sz="2800" b="1" kern="0" dirty="0">
                <a:solidFill>
                  <a:srgbClr val="7EACDA"/>
                </a:solidFill>
                <a:latin typeface="+mn-lt"/>
                <a:ea typeface="+mn-ea"/>
                <a:cs typeface="+mn-cs"/>
              </a:rPr>
              <a:t>État des résultats</a:t>
            </a:r>
            <a:endParaRPr lang="fr-FR" sz="2800" b="1" kern="0" dirty="0">
              <a:solidFill>
                <a:srgbClr val="7EACDA"/>
              </a:solidFill>
              <a:latin typeface="+mn-lt"/>
              <a:ea typeface="+mn-ea"/>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1000" fill="hold"/>
                                        <p:tgtEl>
                                          <p:spTgt spid="6">
                                            <p:bg/>
                                          </p:spTgt>
                                        </p:tgtEl>
                                        <p:attrNameLst>
                                          <p:attrName>ppt_w</p:attrName>
                                        </p:attrNameLst>
                                      </p:cBhvr>
                                      <p:tavLst>
                                        <p:tav tm="0">
                                          <p:val>
                                            <p:strVal val="#ppt_w*0.05"/>
                                          </p:val>
                                        </p:tav>
                                        <p:tav tm="100000">
                                          <p:val>
                                            <p:strVal val="#ppt_w"/>
                                          </p:val>
                                        </p:tav>
                                      </p:tavLst>
                                    </p:anim>
                                    <p:anim calcmode="lin" valueType="num">
                                      <p:cBhvr>
                                        <p:cTn id="8" dur="1000" fill="hold"/>
                                        <p:tgtEl>
                                          <p:spTgt spid="6">
                                            <p:bg/>
                                          </p:spTgt>
                                        </p:tgtEl>
                                        <p:attrNameLst>
                                          <p:attrName>ppt_h</p:attrName>
                                        </p:attrNameLst>
                                      </p:cBhvr>
                                      <p:tavLst>
                                        <p:tav tm="0">
                                          <p:val>
                                            <p:strVal val="#ppt_h"/>
                                          </p:val>
                                        </p:tav>
                                        <p:tav tm="100000">
                                          <p:val>
                                            <p:strVal val="#ppt_h"/>
                                          </p:val>
                                        </p:tav>
                                      </p:tavLst>
                                    </p:anim>
                                    <p:anim calcmode="lin" valueType="num">
                                      <p:cBhvr>
                                        <p:cTn id="9" dur="1000" fill="hold"/>
                                        <p:tgtEl>
                                          <p:spTgt spid="6">
                                            <p:bg/>
                                          </p:spTgt>
                                        </p:tgtEl>
                                        <p:attrNameLst>
                                          <p:attrName>ppt_x</p:attrName>
                                        </p:attrNameLst>
                                      </p:cBhvr>
                                      <p:tavLst>
                                        <p:tav tm="0">
                                          <p:val>
                                            <p:strVal val="#ppt_x-.2"/>
                                          </p:val>
                                        </p:tav>
                                        <p:tav tm="100000">
                                          <p:val>
                                            <p:strVal val="#ppt_x"/>
                                          </p:val>
                                        </p:tav>
                                      </p:tavLst>
                                    </p:anim>
                                    <p:anim calcmode="lin" valueType="num">
                                      <p:cBhvr>
                                        <p:cTn id="10" dur="1000" fill="hold"/>
                                        <p:tgtEl>
                                          <p:spTgt spid="6">
                                            <p:bg/>
                                          </p:spTgt>
                                        </p:tgtEl>
                                        <p:attrNameLst>
                                          <p:attrName>ppt_y</p:attrName>
                                        </p:attrNameLst>
                                      </p:cBhvr>
                                      <p:tavLst>
                                        <p:tav tm="0">
                                          <p:val>
                                            <p:strVal val="#ppt_y"/>
                                          </p:val>
                                        </p:tav>
                                        <p:tav tm="100000">
                                          <p:val>
                                            <p:strVal val="#ppt_y"/>
                                          </p:val>
                                        </p:tav>
                                      </p:tavLst>
                                    </p:anim>
                                    <p:animEffect transition="in" filter="fade">
                                      <p:cBhvr>
                                        <p:cTn id="11" dur="1000"/>
                                        <p:tgtEl>
                                          <p:spTgt spid="6">
                                            <p:bg/>
                                          </p:spTgt>
                                        </p:tgtEl>
                                      </p:cBhvr>
                                    </p:animEffect>
                                  </p:childTnLst>
                                </p:cTn>
                              </p:par>
                            </p:childTnLst>
                          </p:cTn>
                        </p:par>
                        <p:par>
                          <p:cTn id="12" fill="hold">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p:cTn id="15" dur="10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16"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7"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8" dur="10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19" dur="1000"/>
                                        <p:tgtEl>
                                          <p:spTgt spid="6">
                                            <p:txEl>
                                              <p:pRg st="0" end="0"/>
                                            </p:txEl>
                                          </p:spTgt>
                                        </p:tgtEl>
                                      </p:cBhvr>
                                    </p:animEffect>
                                  </p:childTnLst>
                                </p:cTn>
                              </p:par>
                            </p:childTnLst>
                          </p:cTn>
                        </p:par>
                        <p:par>
                          <p:cTn id="20" fill="hold">
                            <p:stCondLst>
                              <p:cond delay="2000"/>
                            </p:stCondLst>
                            <p:childTnLst>
                              <p:par>
                                <p:cTn id="21" presetID="54" presetClass="entr" presetSubtype="0" accel="100000" fill="hold" grpId="0"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p:cTn id="23" dur="1000" fill="hold"/>
                                        <p:tgtEl>
                                          <p:spTgt spid="6">
                                            <p:txEl>
                                              <p:pRg st="1" end="1"/>
                                            </p:txEl>
                                          </p:spTgt>
                                        </p:tgtEl>
                                        <p:attrNameLst>
                                          <p:attrName>ppt_w</p:attrName>
                                        </p:attrNameLst>
                                      </p:cBhvr>
                                      <p:tavLst>
                                        <p:tav tm="0">
                                          <p:val>
                                            <p:strVal val="#ppt_w*0.05"/>
                                          </p:val>
                                        </p:tav>
                                        <p:tav tm="100000">
                                          <p:val>
                                            <p:strVal val="#ppt_w"/>
                                          </p:val>
                                        </p:tav>
                                      </p:tavLst>
                                    </p:anim>
                                    <p:anim calcmode="lin" valueType="num">
                                      <p:cBhvr>
                                        <p:cTn id="24"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5"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
                                          </p:val>
                                        </p:tav>
                                        <p:tav tm="100000">
                                          <p:val>
                                            <p:strVal val="#ppt_y"/>
                                          </p:val>
                                        </p:tav>
                                      </p:tavLst>
                                    </p:anim>
                                    <p:animEffect transition="in" filter="fade">
                                      <p:cBhvr>
                                        <p:cTn id="27"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7890"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BD30E841-2C1F-4A1D-BEC7-96EE99E31DA8}" type="slidenum">
              <a:rPr lang="fr-CA" sz="1400"/>
              <a:pPr algn="r" eaLnBrk="0" hangingPunct="0"/>
              <a:t>12</a:t>
            </a:fld>
            <a:endParaRPr lang="fr-CA" sz="1400"/>
          </a:p>
        </p:txBody>
      </p:sp>
      <p:sp>
        <p:nvSpPr>
          <p:cNvPr id="19459" name="Placeholder 4"/>
          <p:cNvSpPr>
            <a:spLocks noGrp="1" noChangeArrowheads="1"/>
          </p:cNvSpPr>
          <p:nvPr>
            <p:ph idx="4294967295"/>
          </p:nvPr>
        </p:nvSpPr>
        <p:spPr>
          <a:xfrm>
            <a:off x="323528" y="2286000"/>
            <a:ext cx="4572000" cy="4114800"/>
          </a:xfrm>
        </p:spPr>
        <p:txBody>
          <a:bodyPr/>
          <a:lstStyle/>
          <a:p>
            <a:pPr marL="0" indent="0">
              <a:buFontTx/>
              <a:buNone/>
            </a:pPr>
            <a:r>
              <a:rPr lang="fr-CA" sz="2600" dirty="0"/>
              <a:t>Document de synthèse exposant, à une date donnée, la situation financière et le patrimoine de l’entreprise, et dans lequel figurent la liste des éléments de l’actif et du passif ainsi que l’écart entre les deux, qui correspond aux capitaux propres.</a:t>
            </a:r>
          </a:p>
          <a:p>
            <a:pPr marL="0" indent="0"/>
            <a:endParaRPr lang="fr-CA" sz="2600" dirty="0"/>
          </a:p>
        </p:txBody>
      </p:sp>
      <p:sp>
        <p:nvSpPr>
          <p:cNvPr id="37892" name="Placeholder 1030"/>
          <p:cNvSpPr>
            <a:spLocks noGrp="1" noChangeArrowheads="1"/>
          </p:cNvSpPr>
          <p:nvPr>
            <p:ph type="title" idx="4294967295"/>
          </p:nvPr>
        </p:nvSpPr>
        <p:spPr>
          <a:xfrm>
            <a:off x="685800" y="692696"/>
            <a:ext cx="7772400" cy="914400"/>
          </a:xfrm>
        </p:spPr>
        <p:txBody>
          <a:bodyPr anchor="t"/>
          <a:lstStyle/>
          <a:p>
            <a:pPr eaLnBrk="1" hangingPunct="1"/>
            <a:r>
              <a:rPr lang="fr-FR" dirty="0"/>
              <a:t>Le bilan </a:t>
            </a:r>
            <a:r>
              <a:rPr lang="fr-FR" sz="3600" dirty="0"/>
              <a:t>(ou état de la situation financière</a:t>
            </a:r>
          </a:p>
        </p:txBody>
      </p:sp>
      <p:sp>
        <p:nvSpPr>
          <p:cNvPr id="37893"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47656853"/>
              </p:ext>
            </p:extLst>
          </p:nvPr>
        </p:nvGraphicFramePr>
        <p:xfrm>
          <a:off x="5076056" y="1772816"/>
          <a:ext cx="3962799" cy="4120680"/>
        </p:xfrm>
        <a:graphic>
          <a:graphicData uri="http://schemas.openxmlformats.org/drawingml/2006/table">
            <a:tbl>
              <a:tblPr/>
              <a:tblGrid>
                <a:gridCol w="2603799">
                  <a:extLst>
                    <a:ext uri="{9D8B030D-6E8A-4147-A177-3AD203B41FA5}">
                      <a16:colId xmlns:a16="http://schemas.microsoft.com/office/drawing/2014/main" xmlns="" val="20000"/>
                    </a:ext>
                  </a:extLst>
                </a:gridCol>
                <a:gridCol w="616689">
                  <a:extLst>
                    <a:ext uri="{9D8B030D-6E8A-4147-A177-3AD203B41FA5}">
                      <a16:colId xmlns:a16="http://schemas.microsoft.com/office/drawing/2014/main" xmlns="" val="20001"/>
                    </a:ext>
                  </a:extLst>
                </a:gridCol>
                <a:gridCol w="742311">
                  <a:extLst>
                    <a:ext uri="{9D8B030D-6E8A-4147-A177-3AD203B41FA5}">
                      <a16:colId xmlns:a16="http://schemas.microsoft.com/office/drawing/2014/main" xmlns="" val="20002"/>
                    </a:ext>
                  </a:extLst>
                </a:gridCol>
              </a:tblGrid>
              <a:tr h="132276">
                <a:tc>
                  <a:txBody>
                    <a:bodyPr/>
                    <a:lstStyle/>
                    <a:p>
                      <a:pPr algn="l" fontAlgn="b"/>
                      <a:r>
                        <a:rPr lang="en-US" sz="800" b="0" i="0" u="none" strike="noStrike">
                          <a:effectLst/>
                          <a:latin typeface="Arial"/>
                        </a:rPr>
                        <a:t>Tableau 10.3</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00"/>
                  </a:ext>
                </a:extLst>
              </a:tr>
              <a:tr h="156696">
                <a:tc gridSpan="3">
                  <a:txBody>
                    <a:bodyPr/>
                    <a:lstStyle/>
                    <a:p>
                      <a:pPr algn="l" fontAlgn="b"/>
                      <a:r>
                        <a:rPr lang="mr-IN" sz="1000" b="1" i="0" u="none" strike="noStrike">
                          <a:solidFill>
                            <a:srgbClr val="3366FF"/>
                          </a:solidFill>
                          <a:effectLst/>
                          <a:latin typeface="Arial"/>
                        </a:rPr>
                        <a:t>Boulangerie industrielle</a:t>
                      </a:r>
                      <a:r>
                        <a:rPr lang="mr-IN" sz="1000" b="1" i="0" u="none" strike="noStrike">
                          <a:effectLst/>
                          <a:latin typeface="Arial"/>
                        </a:rPr>
                        <a:t>                                       État du bilan</a:t>
                      </a:r>
                      <a:endParaRPr lang="mr-IN" sz="900" b="0" i="0" u="none" strike="noStrike">
                        <a:effectLst/>
                        <a:latin typeface="Arial"/>
                      </a:endParaRPr>
                    </a:p>
                  </a:txBody>
                  <a:tcPr marL="10175" marR="10175" marT="10175"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132276">
                <a:tc>
                  <a:txBody>
                    <a:bodyPr/>
                    <a:lstStyle/>
                    <a:p>
                      <a:pPr algn="ctr" fontAlgn="b"/>
                      <a:r>
                        <a:rPr lang="fr-FR" sz="800" b="0" i="0" u="none" strike="noStrike">
                          <a:effectLst/>
                          <a:latin typeface="Arial"/>
                        </a:rPr>
                        <a:t> au 31 juillet 2017</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02"/>
                  </a:ext>
                </a:extLst>
              </a:tr>
              <a:tr h="254377">
                <a:tc>
                  <a:txBody>
                    <a:bodyPr/>
                    <a:lstStyle/>
                    <a:p>
                      <a:pPr algn="l" fontAlgn="b"/>
                      <a:r>
                        <a:rPr lang="en-US" sz="800" b="0" i="0" u="none" strike="noStrike">
                          <a:effectLst/>
                          <a:latin typeface="Arial"/>
                        </a:rPr>
                        <a:t>Actif</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r>
                        <a:rPr lang="en-US" sz="800" b="0" i="0" u="none" strike="noStrike">
                          <a:effectLst/>
                          <a:latin typeface="Arial"/>
                        </a:rPr>
                        <a:t>en milliers de $</a:t>
                      </a:r>
                    </a:p>
                  </a:txBody>
                  <a:tcPr marL="10175" marR="10175" marT="10175" marB="0" anchor="b">
                    <a:lnL>
                      <a:noFill/>
                    </a:lnL>
                    <a:lnR>
                      <a:noFill/>
                    </a:lnR>
                    <a:lnT>
                      <a:noFill/>
                    </a:lnT>
                    <a:lnB>
                      <a:noFill/>
                    </a:lnB>
                  </a:tcPr>
                </a:tc>
                <a:extLst>
                  <a:ext uri="{0D108BD9-81ED-4DB2-BD59-A6C34878D82A}">
                    <a16:rowId xmlns:a16="http://schemas.microsoft.com/office/drawing/2014/main" xmlns="" val="10003"/>
                  </a:ext>
                </a:extLst>
              </a:tr>
              <a:tr h="132276">
                <a:tc>
                  <a:txBody>
                    <a:bodyPr/>
                    <a:lstStyle/>
                    <a:p>
                      <a:pPr algn="l" fontAlgn="b"/>
                      <a:r>
                        <a:rPr lang="en-US" sz="800" b="0" i="0" u="none" strike="noStrike">
                          <a:effectLst/>
                          <a:latin typeface="Arial"/>
                        </a:rPr>
                        <a:t>Actif total à court terme</a:t>
                      </a:r>
                    </a:p>
                  </a:txBody>
                  <a:tcPr marL="122101"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04"/>
                  </a:ext>
                </a:extLst>
              </a:tr>
              <a:tr h="132276">
                <a:tc>
                  <a:txBody>
                    <a:bodyPr/>
                    <a:lstStyle/>
                    <a:p>
                      <a:pPr algn="l" fontAlgn="b"/>
                      <a:r>
                        <a:rPr lang="en-US" sz="800" b="0" i="0" u="none" strike="noStrike">
                          <a:effectLst/>
                          <a:latin typeface="Arial"/>
                        </a:rPr>
                        <a:t>Encaisse</a:t>
                      </a:r>
                    </a:p>
                  </a:txBody>
                  <a:tcPr marL="244202"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05"/>
                  </a:ext>
                </a:extLst>
              </a:tr>
              <a:tr h="132276">
                <a:tc>
                  <a:txBody>
                    <a:bodyPr/>
                    <a:lstStyle/>
                    <a:p>
                      <a:pPr algn="l" fontAlgn="b"/>
                      <a:r>
                        <a:rPr lang="en-US" sz="800" b="0" i="0" u="none" strike="noStrike">
                          <a:effectLst/>
                          <a:latin typeface="Arial"/>
                        </a:rPr>
                        <a:t>Comptes clients</a:t>
                      </a:r>
                    </a:p>
                  </a:txBody>
                  <a:tcPr marL="244202" marR="10175" marT="10175" marB="0" anchor="b">
                    <a:lnL>
                      <a:noFill/>
                    </a:lnL>
                    <a:lnR>
                      <a:noFill/>
                    </a:lnR>
                    <a:lnT>
                      <a:noFill/>
                    </a:lnT>
                    <a:lnB>
                      <a:noFill/>
                    </a:lnB>
                  </a:tcPr>
                </a:tc>
                <a:tc>
                  <a:txBody>
                    <a:bodyPr/>
                    <a:lstStyle/>
                    <a:p>
                      <a:pPr algn="r" fontAlgn="b"/>
                      <a:r>
                        <a:rPr lang="cs-CZ" sz="800" b="0" i="0" u="none" strike="noStrike">
                          <a:effectLst/>
                          <a:latin typeface="Arial"/>
                        </a:rPr>
                        <a:t>936,8</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06"/>
                  </a:ext>
                </a:extLst>
              </a:tr>
              <a:tr h="132276">
                <a:tc>
                  <a:txBody>
                    <a:bodyPr/>
                    <a:lstStyle/>
                    <a:p>
                      <a:pPr algn="l" fontAlgn="b"/>
                      <a:r>
                        <a:rPr lang="en-US" sz="800" b="0" i="0" u="none" strike="noStrike">
                          <a:effectLst/>
                          <a:latin typeface="Arial"/>
                        </a:rPr>
                        <a:t>Stocks de produits finis</a:t>
                      </a:r>
                    </a:p>
                  </a:txBody>
                  <a:tcPr marL="244202" marR="10175" marT="10175" marB="0" anchor="b">
                    <a:lnL>
                      <a:noFill/>
                    </a:lnL>
                    <a:lnR>
                      <a:noFill/>
                    </a:lnR>
                    <a:lnT>
                      <a:noFill/>
                    </a:lnT>
                    <a:lnB>
                      <a:noFill/>
                    </a:lnB>
                  </a:tcPr>
                </a:tc>
                <a:tc>
                  <a:txBody>
                    <a:bodyPr/>
                    <a:lstStyle/>
                    <a:p>
                      <a:pPr algn="r" fontAlgn="b"/>
                      <a:r>
                        <a:rPr lang="cs-CZ" sz="800" b="0" i="0" u="none" strike="noStrike">
                          <a:effectLst/>
                          <a:latin typeface="Arial"/>
                        </a:rPr>
                        <a:t>21,3</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07"/>
                  </a:ext>
                </a:extLst>
              </a:tr>
              <a:tr h="132276">
                <a:tc>
                  <a:txBody>
                    <a:bodyPr/>
                    <a:lstStyle/>
                    <a:p>
                      <a:pPr algn="l" fontAlgn="b"/>
                      <a:r>
                        <a:rPr lang="en-US" sz="800" b="0" i="0" u="none" strike="noStrike">
                          <a:effectLst/>
                          <a:latin typeface="Arial"/>
                        </a:rPr>
                        <a:t>Stocks de matières premières</a:t>
                      </a:r>
                    </a:p>
                  </a:txBody>
                  <a:tcPr marL="244202" marR="10175" marT="10175" marB="0" anchor="b">
                    <a:lnL>
                      <a:noFill/>
                    </a:lnL>
                    <a:lnR>
                      <a:noFill/>
                    </a:lnR>
                    <a:lnT>
                      <a:noFill/>
                    </a:lnT>
                    <a:lnB>
                      <a:noFill/>
                    </a:lnB>
                  </a:tcPr>
                </a:tc>
                <a:tc>
                  <a:txBody>
                    <a:bodyPr/>
                    <a:lstStyle/>
                    <a:p>
                      <a:pPr algn="r" fontAlgn="b"/>
                      <a:r>
                        <a:rPr lang="cs-CZ" sz="800" b="0" i="0" u="none" strike="noStrike">
                          <a:effectLst/>
                          <a:latin typeface="Arial"/>
                        </a:rPr>
                        <a:t>497,5</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08"/>
                  </a:ext>
                </a:extLst>
              </a:tr>
              <a:tr h="132276">
                <a:tc>
                  <a:txBody>
                    <a:bodyPr/>
                    <a:lstStyle/>
                    <a:p>
                      <a:pPr algn="l" fontAlgn="b"/>
                      <a:r>
                        <a:rPr lang="en-US" sz="800" b="0" i="0" u="none" strike="noStrike">
                          <a:effectLst/>
                          <a:latin typeface="Arial"/>
                        </a:rPr>
                        <a:t>Autres éléments d'actif à court terme</a:t>
                      </a:r>
                    </a:p>
                  </a:txBody>
                  <a:tcPr marL="244202" marR="10175" marT="10175" marB="0" anchor="b">
                    <a:lnL>
                      <a:noFill/>
                    </a:lnL>
                    <a:lnR>
                      <a:noFill/>
                    </a:lnR>
                    <a:lnT>
                      <a:noFill/>
                    </a:lnT>
                    <a:lnB>
                      <a:noFill/>
                    </a:lnB>
                  </a:tcPr>
                </a:tc>
                <a:tc>
                  <a:txBody>
                    <a:bodyPr/>
                    <a:lstStyle/>
                    <a:p>
                      <a:pPr algn="r" fontAlgn="b"/>
                      <a:r>
                        <a:rPr lang="cs-CZ" sz="800" b="0" i="0" u="none" strike="noStrike">
                          <a:effectLst/>
                          <a:latin typeface="Arial"/>
                        </a:rPr>
                        <a:t>936,8</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132276">
                <a:tc>
                  <a:txBody>
                    <a:bodyPr/>
                    <a:lstStyle/>
                    <a:p>
                      <a:pPr algn="r" fontAlgn="b"/>
                      <a:r>
                        <a:rPr lang="en-US" sz="800" b="0" i="0" u="none" strike="noStrike">
                          <a:effectLst/>
                          <a:latin typeface="Arial"/>
                        </a:rPr>
                        <a:t>Sous total actif à court terme</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r>
                        <a:rPr lang="mr-IN" sz="800" b="0" i="0" u="none" strike="noStrike">
                          <a:effectLst/>
                          <a:latin typeface="Arial"/>
                        </a:rPr>
                        <a:t>2 392,4  </a:t>
                      </a:r>
                    </a:p>
                  </a:txBody>
                  <a:tcPr marL="10175" marR="10175" marT="1017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10"/>
                  </a:ext>
                </a:extLst>
              </a:tr>
              <a:tr h="132276">
                <a:tc>
                  <a:txBody>
                    <a:bodyPr/>
                    <a:lstStyle/>
                    <a:p>
                      <a:pPr algn="l" fontAlgn="b"/>
                      <a:r>
                        <a:rPr lang="en-US" sz="800" b="0" i="0" u="none" strike="noStrike">
                          <a:effectLst/>
                          <a:latin typeface="Arial"/>
                        </a:rPr>
                        <a:t>Actif à long terme</a:t>
                      </a:r>
                    </a:p>
                  </a:txBody>
                  <a:tcPr marL="122101"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11"/>
                  </a:ext>
                </a:extLst>
              </a:tr>
              <a:tr h="132276">
                <a:tc>
                  <a:txBody>
                    <a:bodyPr/>
                    <a:lstStyle/>
                    <a:p>
                      <a:pPr algn="l" fontAlgn="b"/>
                      <a:r>
                        <a:rPr lang="en-US" sz="800" b="0" i="0" u="none" strike="noStrike">
                          <a:effectLst/>
                          <a:latin typeface="Arial"/>
                        </a:rPr>
                        <a:t>Placement</a:t>
                      </a:r>
                    </a:p>
                  </a:txBody>
                  <a:tcPr marL="244202" marR="10175" marT="10175" marB="0" anchor="b">
                    <a:lnL>
                      <a:noFill/>
                    </a:lnL>
                    <a:lnR>
                      <a:noFill/>
                    </a:lnR>
                    <a:lnT>
                      <a:noFill/>
                    </a:lnT>
                    <a:lnB>
                      <a:noFill/>
                    </a:lnB>
                  </a:tcPr>
                </a:tc>
                <a:tc>
                  <a:txBody>
                    <a:bodyPr/>
                    <a:lstStyle/>
                    <a:p>
                      <a:pPr algn="r" fontAlgn="b"/>
                      <a:r>
                        <a:rPr lang="en-US" sz="800" b="0" i="0" u="none" strike="noStrike">
                          <a:effectLst/>
                          <a:latin typeface="Arial"/>
                        </a:rPr>
                        <a:t>300,0</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12"/>
                  </a:ext>
                </a:extLst>
              </a:tr>
              <a:tr h="132276">
                <a:tc>
                  <a:txBody>
                    <a:bodyPr/>
                    <a:lstStyle/>
                    <a:p>
                      <a:pPr algn="l" fontAlgn="b"/>
                      <a:r>
                        <a:rPr lang="en-US" sz="800" b="0" i="0" u="none" strike="noStrike">
                          <a:effectLst/>
                          <a:latin typeface="Arial"/>
                        </a:rPr>
                        <a:t>Immobilisation et avoir intellectuel</a:t>
                      </a:r>
                    </a:p>
                  </a:txBody>
                  <a:tcPr marL="244202" marR="10175" marT="10175" marB="0" anchor="b">
                    <a:lnL>
                      <a:noFill/>
                    </a:lnL>
                    <a:lnR>
                      <a:noFill/>
                    </a:lnR>
                    <a:lnT>
                      <a:noFill/>
                    </a:lnT>
                    <a:lnB>
                      <a:noFill/>
                    </a:lnB>
                  </a:tcPr>
                </a:tc>
                <a:tc>
                  <a:txBody>
                    <a:bodyPr/>
                    <a:lstStyle/>
                    <a:p>
                      <a:pPr algn="r" fontAlgn="b"/>
                      <a:r>
                        <a:rPr lang="pl-PL" sz="800" b="0" i="0" u="none" strike="noStrike">
                          <a:effectLst/>
                          <a:latin typeface="Arial"/>
                        </a:rPr>
                        <a:t>2 424,7</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132276">
                <a:tc>
                  <a:txBody>
                    <a:bodyPr/>
                    <a:lstStyle/>
                    <a:p>
                      <a:pPr algn="r" fontAlgn="b"/>
                      <a:r>
                        <a:rPr lang="en-US" sz="800" b="0" i="0" u="none" strike="noStrike">
                          <a:effectLst/>
                          <a:latin typeface="Arial"/>
                        </a:rPr>
                        <a:t>Sous total actif à long terme</a:t>
                      </a:r>
                    </a:p>
                  </a:txBody>
                  <a:tcPr marL="10175" marR="244202" marT="10175" marB="0" anchor="b">
                    <a:lnL>
                      <a:noFill/>
                    </a:lnL>
                    <a:lnR>
                      <a:noFill/>
                    </a:lnR>
                    <a:lnT>
                      <a:noFill/>
                    </a:lnT>
                    <a:lnB>
                      <a:noFill/>
                    </a:lnB>
                  </a:tcPr>
                </a:tc>
                <a:tc>
                  <a:txBody>
                    <a:bodyPr/>
                    <a:lstStyle/>
                    <a:p>
                      <a:pPr algn="r"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r>
                        <a:rPr lang="fi-FI" sz="800" b="0" i="0" u="none" strike="noStrike">
                          <a:effectLst/>
                          <a:latin typeface="Arial"/>
                        </a:rPr>
                        <a:t>2 724,7  </a:t>
                      </a:r>
                    </a:p>
                  </a:txBody>
                  <a:tcPr marL="10175" marR="10175" marT="1017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14"/>
                  </a:ext>
                </a:extLst>
              </a:tr>
              <a:tr h="132276">
                <a:tc>
                  <a:txBody>
                    <a:bodyPr/>
                    <a:lstStyle/>
                    <a:p>
                      <a:pPr algn="r" fontAlgn="b"/>
                      <a:endParaRPr lang="en-US" sz="800" b="0" i="0" u="none" strike="noStrike">
                        <a:effectLst/>
                        <a:latin typeface="Arial"/>
                      </a:endParaRPr>
                    </a:p>
                  </a:txBody>
                  <a:tcPr marL="10175" marR="244202" marT="10175" marB="0" anchor="b">
                    <a:lnL>
                      <a:noFill/>
                    </a:lnL>
                    <a:lnR>
                      <a:noFill/>
                    </a:lnR>
                    <a:lnT>
                      <a:noFill/>
                    </a:lnT>
                    <a:lnB>
                      <a:noFill/>
                    </a:lnB>
                  </a:tcPr>
                </a:tc>
                <a:tc>
                  <a:txBody>
                    <a:bodyPr/>
                    <a:lstStyle/>
                    <a:p>
                      <a:pPr algn="r"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endParaRPr lang="en-US" sz="800" b="0" i="0" u="none" strike="noStrike">
                        <a:effectLst/>
                        <a:latin typeface="Arial"/>
                      </a:endParaRPr>
                    </a:p>
                  </a:txBody>
                  <a:tcPr marL="10175" marR="10175" marT="1017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132276">
                <a:tc>
                  <a:txBody>
                    <a:bodyPr/>
                    <a:lstStyle/>
                    <a:p>
                      <a:pPr algn="r" fontAlgn="b"/>
                      <a:r>
                        <a:rPr lang="en-US" sz="800" b="0" i="0" u="none" strike="noStrike" dirty="0">
                          <a:effectLst/>
                          <a:latin typeface="Arial"/>
                        </a:rPr>
                        <a:t>Total </a:t>
                      </a:r>
                      <a:r>
                        <a:rPr lang="en-US" sz="800" b="0" i="0" u="none" strike="noStrike" dirty="0" err="1">
                          <a:effectLst/>
                          <a:latin typeface="Arial"/>
                        </a:rPr>
                        <a:t>actif</a:t>
                      </a:r>
                      <a:r>
                        <a:rPr lang="en-US" sz="800" b="0" i="0" u="none" strike="noStrike" dirty="0">
                          <a:effectLst/>
                          <a:latin typeface="Arial"/>
                        </a:rPr>
                        <a:t> </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r>
                        <a:rPr lang="mr-IN" sz="800" b="1" i="0" u="none" strike="noStrike">
                          <a:effectLst/>
                          <a:latin typeface="Arial"/>
                        </a:rPr>
                        <a:t>4 817,1  </a:t>
                      </a:r>
                    </a:p>
                  </a:txBody>
                  <a:tcPr marL="10175" marR="10175" marT="1017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16"/>
                  </a:ext>
                </a:extLst>
              </a:tr>
              <a:tr h="132276">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17"/>
                  </a:ext>
                </a:extLst>
              </a:tr>
              <a:tr h="132276">
                <a:tc>
                  <a:txBody>
                    <a:bodyPr/>
                    <a:lstStyle/>
                    <a:p>
                      <a:pPr algn="l" fontAlgn="b"/>
                      <a:r>
                        <a:rPr lang="en-US" sz="800" b="0" i="0" u="none" strike="noStrike">
                          <a:effectLst/>
                          <a:latin typeface="Arial"/>
                        </a:rPr>
                        <a:t>Passif + Avoir des actionnaires</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18"/>
                  </a:ext>
                </a:extLst>
              </a:tr>
              <a:tr h="132276">
                <a:tc>
                  <a:txBody>
                    <a:bodyPr/>
                    <a:lstStyle/>
                    <a:p>
                      <a:pPr algn="l" fontAlgn="b"/>
                      <a:r>
                        <a:rPr lang="en-US" sz="800" b="0" i="0" u="none" strike="noStrike">
                          <a:effectLst/>
                          <a:latin typeface="Arial"/>
                        </a:rPr>
                        <a:t>Passif à couirt terme</a:t>
                      </a:r>
                    </a:p>
                  </a:txBody>
                  <a:tcPr marL="122101"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19"/>
                  </a:ext>
                </a:extLst>
              </a:tr>
              <a:tr h="132276">
                <a:tc>
                  <a:txBody>
                    <a:bodyPr/>
                    <a:lstStyle/>
                    <a:p>
                      <a:pPr algn="l" fontAlgn="b"/>
                      <a:r>
                        <a:rPr lang="en-US" sz="800" b="0" i="0" u="none" strike="noStrike">
                          <a:effectLst/>
                          <a:latin typeface="Arial"/>
                        </a:rPr>
                        <a:t>Emprunts bancaires à court terme</a:t>
                      </a:r>
                    </a:p>
                  </a:txBody>
                  <a:tcPr marL="244202" marR="10175" marT="10175" marB="0" anchor="b">
                    <a:lnL>
                      <a:noFill/>
                    </a:lnL>
                    <a:lnR>
                      <a:noFill/>
                    </a:lnR>
                    <a:lnT>
                      <a:noFill/>
                    </a:lnT>
                    <a:lnB>
                      <a:noFill/>
                    </a:lnB>
                  </a:tcPr>
                </a:tc>
                <a:tc>
                  <a:txBody>
                    <a:bodyPr/>
                    <a:lstStyle/>
                    <a:p>
                      <a:pPr algn="r" fontAlgn="b"/>
                      <a:r>
                        <a:rPr lang="cs-CZ" sz="800" b="0" i="0" u="none" strike="noStrike">
                          <a:effectLst/>
                          <a:latin typeface="Arial"/>
                        </a:rPr>
                        <a:t>236,2</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20"/>
                  </a:ext>
                </a:extLst>
              </a:tr>
              <a:tr h="132276">
                <a:tc>
                  <a:txBody>
                    <a:bodyPr/>
                    <a:lstStyle/>
                    <a:p>
                      <a:pPr algn="l" fontAlgn="b"/>
                      <a:r>
                        <a:rPr lang="en-US" sz="800" b="0" i="0" u="none" strike="noStrike">
                          <a:effectLst/>
                          <a:latin typeface="Arial"/>
                        </a:rPr>
                        <a:t>Autres éléments de passif à court terme</a:t>
                      </a:r>
                    </a:p>
                  </a:txBody>
                  <a:tcPr marL="244202" marR="10175" marT="10175" marB="0" anchor="b">
                    <a:lnL>
                      <a:noFill/>
                    </a:lnL>
                    <a:lnR>
                      <a:noFill/>
                    </a:lnR>
                    <a:lnT>
                      <a:noFill/>
                    </a:lnT>
                    <a:lnB>
                      <a:noFill/>
                    </a:lnB>
                  </a:tcPr>
                </a:tc>
                <a:tc>
                  <a:txBody>
                    <a:bodyPr/>
                    <a:lstStyle/>
                    <a:p>
                      <a:pPr algn="r" fontAlgn="b"/>
                      <a:r>
                        <a:rPr lang="pl-PL" sz="800" b="0" i="0" u="none" strike="noStrike">
                          <a:effectLst/>
                          <a:latin typeface="Arial"/>
                        </a:rPr>
                        <a:t>1 598,7</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21"/>
                  </a:ext>
                </a:extLst>
              </a:tr>
              <a:tr h="132276">
                <a:tc>
                  <a:txBody>
                    <a:bodyPr/>
                    <a:lstStyle/>
                    <a:p>
                      <a:pPr algn="r" fontAlgn="b"/>
                      <a:r>
                        <a:rPr lang="en-US" sz="800" b="0" i="0" u="none" strike="noStrike">
                          <a:effectLst/>
                          <a:latin typeface="Arial"/>
                        </a:rPr>
                        <a:t>Total passif à court terme</a:t>
                      </a:r>
                    </a:p>
                  </a:txBody>
                  <a:tcPr marL="10175" marR="244202"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r>
                        <a:rPr lang="fi-FI" sz="800" b="0" i="0" u="none" strike="noStrike">
                          <a:effectLst/>
                          <a:latin typeface="Arial"/>
                        </a:rPr>
                        <a:t>1 834,9  </a:t>
                      </a:r>
                    </a:p>
                  </a:txBody>
                  <a:tcPr marL="10175" marR="10175" marT="10175" marB="0" anchor="b">
                    <a:lnL>
                      <a:noFill/>
                    </a:lnL>
                    <a:lnR>
                      <a:noFill/>
                    </a:lnR>
                    <a:lnT>
                      <a:noFill/>
                    </a:lnT>
                    <a:lnB>
                      <a:noFill/>
                    </a:lnB>
                  </a:tcPr>
                </a:tc>
                <a:extLst>
                  <a:ext uri="{0D108BD9-81ED-4DB2-BD59-A6C34878D82A}">
                    <a16:rowId xmlns:a16="http://schemas.microsoft.com/office/drawing/2014/main" xmlns="" val="10022"/>
                  </a:ext>
                </a:extLst>
              </a:tr>
              <a:tr h="132276">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23"/>
                  </a:ext>
                </a:extLst>
              </a:tr>
              <a:tr h="132276">
                <a:tc>
                  <a:txBody>
                    <a:bodyPr/>
                    <a:lstStyle/>
                    <a:p>
                      <a:pPr algn="l" fontAlgn="b"/>
                      <a:r>
                        <a:rPr lang="en-US" sz="800" b="0" i="0" u="none" strike="noStrike">
                          <a:effectLst/>
                          <a:latin typeface="Arial"/>
                        </a:rPr>
                        <a:t>Passif à long terme (hypothèque)</a:t>
                      </a:r>
                    </a:p>
                  </a:txBody>
                  <a:tcPr marL="122101"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r>
                        <a:rPr lang="mr-IN" sz="800" b="0" i="0" u="none" strike="noStrike">
                          <a:effectLst/>
                          <a:latin typeface="Arial"/>
                        </a:rPr>
                        <a:t>1 706,3  </a:t>
                      </a:r>
                    </a:p>
                  </a:txBody>
                  <a:tcPr marL="10175" marR="10175" marT="1017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4"/>
                  </a:ext>
                </a:extLst>
              </a:tr>
              <a:tr h="132276">
                <a:tc>
                  <a:txBody>
                    <a:bodyPr/>
                    <a:lstStyle/>
                    <a:p>
                      <a:pPr algn="r" fontAlgn="b"/>
                      <a:r>
                        <a:rPr lang="en-US" sz="800" b="0" i="0" u="none" strike="noStrike">
                          <a:effectLst/>
                          <a:latin typeface="Arial"/>
                        </a:rPr>
                        <a:t>Total passif</a:t>
                      </a:r>
                    </a:p>
                  </a:txBody>
                  <a:tcPr marL="10175" marR="244202"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r>
                        <a:rPr lang="mr-IN" sz="800" b="1" i="0" u="none" strike="noStrike">
                          <a:effectLst/>
                          <a:latin typeface="Arial"/>
                        </a:rPr>
                        <a:t>3 541,2  </a:t>
                      </a:r>
                    </a:p>
                  </a:txBody>
                  <a:tcPr marL="10175" marR="10175" marT="1017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25"/>
                  </a:ext>
                </a:extLst>
              </a:tr>
              <a:tr h="132276">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26"/>
                  </a:ext>
                </a:extLst>
              </a:tr>
              <a:tr h="132276">
                <a:tc>
                  <a:txBody>
                    <a:bodyPr/>
                    <a:lstStyle/>
                    <a:p>
                      <a:pPr algn="l" fontAlgn="b"/>
                      <a:r>
                        <a:rPr lang="en-US" sz="800" b="0" i="0" u="none" strike="noStrike">
                          <a:effectLst/>
                          <a:latin typeface="Arial"/>
                        </a:rPr>
                        <a:t> Avoir des actionnaires (capitaux propres)</a:t>
                      </a:r>
                    </a:p>
                  </a:txBody>
                  <a:tcPr marL="122101"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r>
                        <a:rPr lang="pl-PL" sz="800" b="0" i="0" u="none" strike="noStrike">
                          <a:effectLst/>
                          <a:latin typeface="Arial"/>
                        </a:rPr>
                        <a:t>1 275,9  </a:t>
                      </a:r>
                    </a:p>
                  </a:txBody>
                  <a:tcPr marL="10175" marR="10175" marT="10175" marB="0" anchor="b">
                    <a:lnL>
                      <a:noFill/>
                    </a:lnL>
                    <a:lnR>
                      <a:noFill/>
                    </a:lnR>
                    <a:lnT>
                      <a:noFill/>
                    </a:lnT>
                    <a:lnB>
                      <a:noFill/>
                    </a:lnB>
                  </a:tcPr>
                </a:tc>
                <a:extLst>
                  <a:ext uri="{0D108BD9-81ED-4DB2-BD59-A6C34878D82A}">
                    <a16:rowId xmlns:a16="http://schemas.microsoft.com/office/drawing/2014/main" xmlns="" val="10027"/>
                  </a:ext>
                </a:extLst>
              </a:tr>
              <a:tr h="132276">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extLst>
                  <a:ext uri="{0D108BD9-81ED-4DB2-BD59-A6C34878D82A}">
                    <a16:rowId xmlns:a16="http://schemas.microsoft.com/office/drawing/2014/main" xmlns="" val="10028"/>
                  </a:ext>
                </a:extLst>
              </a:tr>
              <a:tr h="132276">
                <a:tc>
                  <a:txBody>
                    <a:bodyPr/>
                    <a:lstStyle/>
                    <a:p>
                      <a:pPr algn="r" fontAlgn="b"/>
                      <a:r>
                        <a:rPr lang="en-US" sz="800" b="0" i="0" u="none" strike="noStrike">
                          <a:effectLst/>
                          <a:latin typeface="Arial"/>
                        </a:rPr>
                        <a:t>Total du passif + Avoir des actionnaires</a:t>
                      </a:r>
                    </a:p>
                  </a:txBody>
                  <a:tcPr marL="10175" marR="10175" marT="10175" marB="0" anchor="b">
                    <a:lnL>
                      <a:noFill/>
                    </a:lnL>
                    <a:lnR>
                      <a:noFill/>
                    </a:lnR>
                    <a:lnT>
                      <a:noFill/>
                    </a:lnT>
                    <a:lnB>
                      <a:noFill/>
                    </a:lnB>
                  </a:tcPr>
                </a:tc>
                <a:tc>
                  <a:txBody>
                    <a:bodyPr/>
                    <a:lstStyle/>
                    <a:p>
                      <a:pPr algn="l" fontAlgn="b"/>
                      <a:endParaRPr lang="en-US" sz="800" b="0" i="0" u="none" strike="noStrike">
                        <a:effectLst/>
                        <a:latin typeface="Arial"/>
                      </a:endParaRPr>
                    </a:p>
                  </a:txBody>
                  <a:tcPr marL="10175" marR="10175" marT="10175" marB="0" anchor="b">
                    <a:lnL>
                      <a:noFill/>
                    </a:lnL>
                    <a:lnR>
                      <a:noFill/>
                    </a:lnR>
                    <a:lnT>
                      <a:noFill/>
                    </a:lnT>
                    <a:lnB>
                      <a:noFill/>
                    </a:lnB>
                  </a:tcPr>
                </a:tc>
                <a:tc>
                  <a:txBody>
                    <a:bodyPr/>
                    <a:lstStyle/>
                    <a:p>
                      <a:pPr algn="r" fontAlgn="b"/>
                      <a:r>
                        <a:rPr lang="mr-IN" sz="800" b="1" i="0" u="none" strike="noStrike" dirty="0">
                          <a:effectLst/>
                          <a:latin typeface="Arial"/>
                        </a:rPr>
                        <a:t>4 817,1  </a:t>
                      </a:r>
                    </a:p>
                  </a:txBody>
                  <a:tcPr marL="10175" marR="10175" marT="10175" marB="0" anchor="b">
                    <a:lnL>
                      <a:noFill/>
                    </a:lnL>
                    <a:lnR>
                      <a:noFill/>
                    </a:lnR>
                    <a:lnT>
                      <a:noFill/>
                    </a:lnT>
                    <a:lnB>
                      <a:noFill/>
                    </a:lnB>
                  </a:tcPr>
                </a:tc>
                <a:extLst>
                  <a:ext uri="{0D108BD9-81ED-4DB2-BD59-A6C34878D82A}">
                    <a16:rowId xmlns:a16="http://schemas.microsoft.com/office/drawing/2014/main" xmlns="" val="1002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9938"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019432AA-6FA9-491F-AC3C-9D35F6D816AF}" type="slidenum">
              <a:rPr lang="fr-CA" sz="1400"/>
              <a:pPr algn="r" eaLnBrk="0" hangingPunct="0"/>
              <a:t>13</a:t>
            </a:fld>
            <a:endParaRPr lang="fr-CA" sz="1400"/>
          </a:p>
        </p:txBody>
      </p:sp>
      <p:sp>
        <p:nvSpPr>
          <p:cNvPr id="19459" name="Placeholder 4"/>
          <p:cNvSpPr>
            <a:spLocks noGrp="1" noChangeArrowheads="1"/>
          </p:cNvSpPr>
          <p:nvPr>
            <p:ph idx="4294967295"/>
          </p:nvPr>
        </p:nvSpPr>
        <p:spPr>
          <a:xfrm>
            <a:off x="457200" y="1981200"/>
            <a:ext cx="8001000" cy="685800"/>
          </a:xfrm>
        </p:spPr>
        <p:txBody>
          <a:bodyPr/>
          <a:lstStyle/>
          <a:p>
            <a:pPr marL="0" indent="0">
              <a:buFontTx/>
              <a:buNone/>
              <a:defRPr/>
            </a:pPr>
            <a:r>
              <a:rPr lang="fr-CA" dirty="0">
                <a:solidFill>
                  <a:srgbClr val="EDA546"/>
                </a:solidFill>
              </a:rPr>
              <a:t>ACTIF = PASSIF + CAPITAUX PROPRES</a:t>
            </a:r>
          </a:p>
          <a:p>
            <a:pPr>
              <a:defRPr/>
            </a:pPr>
            <a:endParaRPr lang="fr-CA" dirty="0"/>
          </a:p>
        </p:txBody>
      </p:sp>
      <p:sp>
        <p:nvSpPr>
          <p:cNvPr id="39940" name="Placeholder 1030"/>
          <p:cNvSpPr>
            <a:spLocks noGrp="1" noChangeArrowheads="1"/>
          </p:cNvSpPr>
          <p:nvPr>
            <p:ph type="title" idx="4294967295"/>
          </p:nvPr>
        </p:nvSpPr>
        <p:spPr>
          <a:xfrm>
            <a:off x="685800" y="990600"/>
            <a:ext cx="7772400" cy="914400"/>
          </a:xfrm>
        </p:spPr>
        <p:txBody>
          <a:bodyPr anchor="t"/>
          <a:lstStyle/>
          <a:p>
            <a:pPr eaLnBrk="1" hangingPunct="1"/>
            <a:r>
              <a:rPr lang="fr-FR" dirty="0"/>
              <a:t>L’équation comptable </a:t>
            </a:r>
            <a:r>
              <a:rPr lang="fr-FR" sz="2900" dirty="0"/>
              <a:t>(simple)</a:t>
            </a:r>
          </a:p>
        </p:txBody>
      </p:sp>
      <p:sp>
        <p:nvSpPr>
          <p:cNvPr id="39941"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
        <p:nvSpPr>
          <p:cNvPr id="7" name="Text Box 1034"/>
          <p:cNvSpPr txBox="1">
            <a:spLocks noChangeArrowheads="1"/>
          </p:cNvSpPr>
          <p:nvPr/>
        </p:nvSpPr>
        <p:spPr bwMode="auto">
          <a:xfrm>
            <a:off x="4419600" y="2590800"/>
            <a:ext cx="3521075" cy="457200"/>
          </a:xfrm>
          <a:prstGeom prst="rect">
            <a:avLst/>
          </a:prstGeom>
          <a:noFill/>
          <a:ln w="12700">
            <a:noFill/>
            <a:miter lim="800000"/>
            <a:headEnd/>
            <a:tailEnd/>
          </a:ln>
        </p:spPr>
        <p:txBody>
          <a:bodyPr wrap="none">
            <a:spAutoFit/>
          </a:bodyPr>
          <a:lstStyle/>
          <a:p>
            <a:r>
              <a:rPr lang="fr-CA" b="1">
                <a:solidFill>
                  <a:srgbClr val="7EACDA"/>
                </a:solidFill>
              </a:rPr>
              <a:t>Avoir des propriétaires</a:t>
            </a:r>
          </a:p>
        </p:txBody>
      </p:sp>
      <p:sp>
        <p:nvSpPr>
          <p:cNvPr id="8" name="Rectangle 1028"/>
          <p:cNvSpPr>
            <a:spLocks noChangeArrowheads="1"/>
          </p:cNvSpPr>
          <p:nvPr/>
        </p:nvSpPr>
        <p:spPr bwMode="auto">
          <a:xfrm>
            <a:off x="2895600" y="3352800"/>
            <a:ext cx="5943600" cy="1066800"/>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nchor="ctr"/>
          <a:lstStyle/>
          <a:p>
            <a:pPr>
              <a:defRPr/>
            </a:pPr>
            <a:endParaRPr lang="fr-CA">
              <a:ea typeface="ヒラギノ角ゴ Pro W3" charset="-128"/>
              <a:cs typeface="ヒラギノ角ゴ Pro W3" charset="-128"/>
            </a:endParaRPr>
          </a:p>
        </p:txBody>
      </p:sp>
      <p:sp>
        <p:nvSpPr>
          <p:cNvPr id="9" name="Text Box 1029"/>
          <p:cNvSpPr txBox="1">
            <a:spLocks noChangeArrowheads="1"/>
          </p:cNvSpPr>
          <p:nvPr/>
        </p:nvSpPr>
        <p:spPr bwMode="auto">
          <a:xfrm>
            <a:off x="444500" y="4659313"/>
            <a:ext cx="2286000" cy="830262"/>
          </a:xfrm>
          <a:prstGeom prst="rect">
            <a:avLst/>
          </a:prstGeom>
          <a:noFill/>
          <a:ln w="9525">
            <a:noFill/>
            <a:miter lim="800000"/>
            <a:headEnd/>
            <a:tailEnd/>
          </a:ln>
        </p:spPr>
        <p:txBody>
          <a:bodyPr>
            <a:spAutoFit/>
          </a:bodyPr>
          <a:lstStyle/>
          <a:p>
            <a:pPr algn="ctr">
              <a:spcBef>
                <a:spcPct val="50000"/>
              </a:spcBef>
            </a:pPr>
            <a:r>
              <a:rPr lang="fr-CA" b="1">
                <a:solidFill>
                  <a:srgbClr val="EDA546"/>
                </a:solidFill>
              </a:rPr>
              <a:t>Ressources</a:t>
            </a:r>
            <a:br>
              <a:rPr lang="fr-CA" b="1">
                <a:solidFill>
                  <a:srgbClr val="EDA546"/>
                </a:solidFill>
              </a:rPr>
            </a:br>
            <a:r>
              <a:rPr lang="fr-CA" b="1">
                <a:solidFill>
                  <a:srgbClr val="EDA546"/>
                </a:solidFill>
              </a:rPr>
              <a:t>de l’entreprise</a:t>
            </a:r>
          </a:p>
        </p:txBody>
      </p:sp>
      <p:sp>
        <p:nvSpPr>
          <p:cNvPr id="10" name="Text Box 1030"/>
          <p:cNvSpPr txBox="1">
            <a:spLocks noChangeArrowheads="1"/>
          </p:cNvSpPr>
          <p:nvPr/>
        </p:nvSpPr>
        <p:spPr bwMode="auto">
          <a:xfrm>
            <a:off x="3232150" y="4511675"/>
            <a:ext cx="1600200" cy="1016000"/>
          </a:xfrm>
          <a:prstGeom prst="rect">
            <a:avLst/>
          </a:prstGeom>
          <a:noFill/>
          <a:ln w="9525">
            <a:noFill/>
            <a:miter lim="800000"/>
            <a:headEnd/>
            <a:tailEnd/>
          </a:ln>
        </p:spPr>
        <p:txBody>
          <a:bodyPr>
            <a:spAutoFit/>
          </a:bodyPr>
          <a:lstStyle/>
          <a:p>
            <a:pPr algn="ctr">
              <a:spcBef>
                <a:spcPct val="50000"/>
              </a:spcBef>
            </a:pPr>
            <a:r>
              <a:rPr lang="fr-CA" b="1">
                <a:solidFill>
                  <a:srgbClr val="EDA546"/>
                </a:solidFill>
              </a:rPr>
              <a:t>Externe</a:t>
            </a:r>
          </a:p>
          <a:p>
            <a:pPr algn="ctr">
              <a:spcBef>
                <a:spcPct val="50000"/>
              </a:spcBef>
            </a:pPr>
            <a:r>
              <a:rPr lang="fr-CA" b="1">
                <a:solidFill>
                  <a:srgbClr val="000000"/>
                </a:solidFill>
              </a:rPr>
              <a:t>(dette)</a:t>
            </a:r>
          </a:p>
        </p:txBody>
      </p:sp>
      <p:sp>
        <p:nvSpPr>
          <p:cNvPr id="11" name="Text Box 1031"/>
          <p:cNvSpPr txBox="1">
            <a:spLocks noChangeArrowheads="1"/>
          </p:cNvSpPr>
          <p:nvPr/>
        </p:nvSpPr>
        <p:spPr bwMode="auto">
          <a:xfrm>
            <a:off x="5889625" y="4510088"/>
            <a:ext cx="2100263" cy="1016000"/>
          </a:xfrm>
          <a:prstGeom prst="rect">
            <a:avLst/>
          </a:prstGeom>
          <a:noFill/>
          <a:ln w="9525">
            <a:noFill/>
            <a:miter lim="800000"/>
            <a:headEnd/>
            <a:tailEnd/>
          </a:ln>
        </p:spPr>
        <p:txBody>
          <a:bodyPr wrap="none">
            <a:spAutoFit/>
          </a:bodyPr>
          <a:lstStyle/>
          <a:p>
            <a:pPr algn="ctr">
              <a:spcBef>
                <a:spcPct val="50000"/>
              </a:spcBef>
            </a:pPr>
            <a:r>
              <a:rPr lang="fr-CA" b="1">
                <a:solidFill>
                  <a:srgbClr val="EDA546"/>
                </a:solidFill>
              </a:rPr>
              <a:t>Interne</a:t>
            </a:r>
          </a:p>
          <a:p>
            <a:pPr algn="ctr">
              <a:spcBef>
                <a:spcPct val="50000"/>
              </a:spcBef>
            </a:pPr>
            <a:r>
              <a:rPr lang="fr-CA" b="1">
                <a:solidFill>
                  <a:srgbClr val="000000"/>
                </a:solidFill>
              </a:rPr>
              <a:t>(propriétaire)</a:t>
            </a:r>
          </a:p>
        </p:txBody>
      </p:sp>
      <p:sp>
        <p:nvSpPr>
          <p:cNvPr id="12" name="Text Box 1032"/>
          <p:cNvSpPr txBox="1">
            <a:spLocks noChangeArrowheads="1"/>
          </p:cNvSpPr>
          <p:nvPr/>
        </p:nvSpPr>
        <p:spPr bwMode="auto">
          <a:xfrm>
            <a:off x="3276600" y="5715000"/>
            <a:ext cx="4895850" cy="457200"/>
          </a:xfrm>
          <a:prstGeom prst="rect">
            <a:avLst/>
          </a:prstGeom>
          <a:noFill/>
          <a:ln w="9525">
            <a:noFill/>
            <a:miter lim="800000"/>
            <a:headEnd/>
            <a:tailEnd/>
          </a:ln>
        </p:spPr>
        <p:txBody>
          <a:bodyPr>
            <a:spAutoFit/>
          </a:bodyPr>
          <a:lstStyle/>
          <a:p>
            <a:pPr algn="ctr"/>
            <a:r>
              <a:rPr lang="fr-CA" b="1">
                <a:solidFill>
                  <a:srgbClr val="7EACDA"/>
                </a:solidFill>
              </a:rPr>
              <a:t>Financement des ressources</a:t>
            </a:r>
          </a:p>
        </p:txBody>
      </p:sp>
      <p:sp>
        <p:nvSpPr>
          <p:cNvPr id="13" name="Text Box 1035"/>
          <p:cNvSpPr txBox="1">
            <a:spLocks noChangeArrowheads="1"/>
          </p:cNvSpPr>
          <p:nvPr/>
        </p:nvSpPr>
        <p:spPr bwMode="auto">
          <a:xfrm>
            <a:off x="1905000" y="3184525"/>
            <a:ext cx="4581525" cy="701675"/>
          </a:xfrm>
          <a:prstGeom prst="rect">
            <a:avLst/>
          </a:prstGeom>
          <a:noFill/>
          <a:ln w="12700">
            <a:noFill/>
            <a:miter lim="800000"/>
            <a:headEnd/>
            <a:tailEnd/>
          </a:ln>
          <a:effectLst>
            <a:innerShdw blurRad="63500" dist="50800" dir="13500000">
              <a:srgbClr val="000000">
                <a:alpha val="50000"/>
              </a:srgbClr>
            </a:innerShdw>
          </a:effectLst>
        </p:spPr>
        <p:txBody>
          <a:bodyPr>
            <a:spAutoFit/>
          </a:bodyPr>
          <a:lstStyle/>
          <a:p>
            <a:pPr algn="ctr">
              <a:spcBef>
                <a:spcPct val="50000"/>
              </a:spcBef>
              <a:defRPr/>
            </a:pPr>
            <a:r>
              <a:rPr lang="fr-CA" sz="4000" dirty="0">
                <a:solidFill>
                  <a:srgbClr val="000000"/>
                </a:solidFill>
                <a:ea typeface="ヒラギノ角ゴ Pro W3" charset="-128"/>
                <a:cs typeface="ヒラギノ角ゴ Pro W3" charset="-128"/>
              </a:rPr>
              <a:t>Devient le </a:t>
            </a:r>
            <a:r>
              <a:rPr lang="fr-CA" sz="4000" b="1" dirty="0">
                <a:solidFill>
                  <a:schemeClr val="accent2"/>
                </a:solidFill>
                <a:ea typeface="ヒラギノ角ゴ Pro W3" charset="-128"/>
                <a:cs typeface="ヒラギノ角ゴ Pro W3" charset="-128"/>
              </a:rPr>
              <a:t>BILAN</a:t>
            </a:r>
          </a:p>
        </p:txBody>
      </p:sp>
      <p:sp>
        <p:nvSpPr>
          <p:cNvPr id="14" name="Text Box 1037"/>
          <p:cNvSpPr txBox="1">
            <a:spLocks noChangeArrowheads="1"/>
          </p:cNvSpPr>
          <p:nvPr/>
        </p:nvSpPr>
        <p:spPr bwMode="auto">
          <a:xfrm>
            <a:off x="2747963" y="4719638"/>
            <a:ext cx="481012" cy="709612"/>
          </a:xfrm>
          <a:prstGeom prst="rect">
            <a:avLst/>
          </a:prstGeom>
          <a:noFill/>
          <a:ln w="9525">
            <a:noFill/>
            <a:miter lim="800000"/>
            <a:headEnd/>
            <a:tailEnd/>
          </a:ln>
        </p:spPr>
        <p:txBody>
          <a:bodyPr wrap="none" lIns="90000" tIns="46800" rIns="90000" bIns="46800">
            <a:spAutoFit/>
          </a:bodyPr>
          <a:lstStyle/>
          <a:p>
            <a:r>
              <a:rPr lang="fr-CA" sz="4000" b="1"/>
              <a:t>=</a:t>
            </a:r>
          </a:p>
        </p:txBody>
      </p:sp>
      <p:sp>
        <p:nvSpPr>
          <p:cNvPr id="15" name="Text Box 1038"/>
          <p:cNvSpPr txBox="1">
            <a:spLocks noChangeArrowheads="1"/>
          </p:cNvSpPr>
          <p:nvPr/>
        </p:nvSpPr>
        <p:spPr bwMode="auto">
          <a:xfrm>
            <a:off x="4979988" y="4719638"/>
            <a:ext cx="481012" cy="709612"/>
          </a:xfrm>
          <a:prstGeom prst="rect">
            <a:avLst/>
          </a:prstGeom>
          <a:noFill/>
          <a:ln w="9525">
            <a:noFill/>
            <a:miter lim="800000"/>
            <a:headEnd/>
            <a:tailEnd/>
          </a:ln>
        </p:spPr>
        <p:txBody>
          <a:bodyPr wrap="none" lIns="90000" tIns="46800" rIns="90000" bIns="46800">
            <a:spAutoFit/>
          </a:bodyPr>
          <a:lstStyle/>
          <a:p>
            <a:r>
              <a:rPr lang="fr-CA" sz="4000" b="1">
                <a:solidFill>
                  <a:srgbClr val="000000"/>
                </a:solidFill>
              </a:rPr>
              <a:t>+</a:t>
            </a:r>
          </a:p>
        </p:txBody>
      </p:sp>
      <p:sp>
        <p:nvSpPr>
          <p:cNvPr id="16" name="AutoShape 1039"/>
          <p:cNvSpPr>
            <a:spLocks noChangeArrowheads="1"/>
          </p:cNvSpPr>
          <p:nvPr/>
        </p:nvSpPr>
        <p:spPr bwMode="auto">
          <a:xfrm>
            <a:off x="3179763" y="4557713"/>
            <a:ext cx="5064125" cy="1038225"/>
          </a:xfrm>
          <a:prstGeom prst="roundRect">
            <a:avLst>
              <a:gd name="adj" fmla="val 16667"/>
            </a:avLst>
          </a:prstGeom>
          <a:noFill/>
          <a:ln w="9525">
            <a:solidFill>
              <a:srgbClr val="EDA546"/>
            </a:solidFill>
            <a:round/>
            <a:headEnd/>
            <a:tailEnd/>
          </a:ln>
        </p:spPr>
        <p:txBody>
          <a:bodyPr lIns="90000" tIns="46800" rIns="90000" bIns="46800" anchor="ctr">
            <a:spAutoFit/>
          </a:bodyPr>
          <a:lstStyle/>
          <a:p>
            <a:endParaRPr lang="fr-FR"/>
          </a:p>
        </p:txBody>
      </p:sp>
      <p:sp>
        <p:nvSpPr>
          <p:cNvPr id="17" name="AutoShape 1040"/>
          <p:cNvSpPr>
            <a:spLocks noChangeArrowheads="1"/>
          </p:cNvSpPr>
          <p:nvPr/>
        </p:nvSpPr>
        <p:spPr bwMode="auto">
          <a:xfrm>
            <a:off x="444500" y="4557713"/>
            <a:ext cx="2303463" cy="1038225"/>
          </a:xfrm>
          <a:prstGeom prst="roundRect">
            <a:avLst>
              <a:gd name="adj" fmla="val 16667"/>
            </a:avLst>
          </a:prstGeom>
          <a:noFill/>
          <a:ln w="9525">
            <a:solidFill>
              <a:srgbClr val="EDA546"/>
            </a:solidFill>
            <a:round/>
            <a:headEnd/>
            <a:tailEnd/>
          </a:ln>
        </p:spPr>
        <p:txBody>
          <a:bodyPr lIns="90000" tIns="46800" rIns="90000" bIns="46800" anchor="ctr">
            <a:spAutoFit/>
          </a:bodyPr>
          <a:lstStyle/>
          <a:p>
            <a:endParaRPr lang="fr-FR"/>
          </a:p>
        </p:txBody>
      </p:sp>
      <p:sp>
        <p:nvSpPr>
          <p:cNvPr id="39955" name="Rounded Rectangle 17"/>
          <p:cNvSpPr>
            <a:spLocks noChangeArrowheads="1"/>
          </p:cNvSpPr>
          <p:nvPr/>
        </p:nvSpPr>
        <p:spPr bwMode="auto">
          <a:xfrm>
            <a:off x="304800" y="1905000"/>
            <a:ext cx="8229600" cy="2057400"/>
          </a:xfrm>
          <a:prstGeom prst="roundRect">
            <a:avLst>
              <a:gd name="adj" fmla="val 16667"/>
            </a:avLst>
          </a:prstGeom>
          <a:noFill/>
          <a:ln w="9525" algn="ctr">
            <a:solidFill>
              <a:schemeClr val="tx1"/>
            </a:solidFill>
            <a:round/>
            <a:headEnd/>
            <a:tailEnd/>
          </a:ln>
        </p:spPr>
        <p:txBody>
          <a:bodyPr/>
          <a:lstStyle/>
          <a:p>
            <a:endParaRPr lang="fr-F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05"/>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 calcmode="lin" valueType="num">
                                      <p:cBhvr>
                                        <p:cTn id="9" dur="1000" fill="hold"/>
                                        <p:tgtEl>
                                          <p:spTgt spid="7"/>
                                        </p:tgtEl>
                                        <p:attrNameLst>
                                          <p:attrName>ppt_x</p:attrName>
                                        </p:attrNameLst>
                                      </p:cBhvr>
                                      <p:tavLst>
                                        <p:tav tm="0">
                                          <p:val>
                                            <p:strVal val="#ppt_x-.2"/>
                                          </p:val>
                                        </p:tav>
                                        <p:tav tm="100000">
                                          <p:val>
                                            <p:strVal val="#ppt_x"/>
                                          </p:val>
                                        </p:tav>
                                      </p:tavLst>
                                    </p:anim>
                                    <p:anim calcmode="lin" valueType="num">
                                      <p:cBhvr>
                                        <p:cTn id="10" dur="1000" fill="hold"/>
                                        <p:tgtEl>
                                          <p:spTgt spid="7"/>
                                        </p:tgtEl>
                                        <p:attrNameLst>
                                          <p:attrName>ppt_y</p:attrName>
                                        </p:attrNameLst>
                                      </p:cBhvr>
                                      <p:tavLst>
                                        <p:tav tm="0">
                                          <p:val>
                                            <p:strVal val="#ppt_y"/>
                                          </p:val>
                                        </p:tav>
                                        <p:tav tm="100000">
                                          <p:val>
                                            <p:strVal val="#ppt_y"/>
                                          </p:val>
                                        </p:tav>
                                      </p:tavLst>
                                    </p:anim>
                                    <p:animEffect transition="in" filter="fade">
                                      <p:cBhvr>
                                        <p:cTn id="11" dur="1000"/>
                                        <p:tgtEl>
                                          <p:spTgt spid="7"/>
                                        </p:tgtEl>
                                      </p:cBhvr>
                                    </p:animEffect>
                                  </p:childTnLst>
                                </p:cTn>
                              </p:par>
                            </p:childTnLst>
                          </p:cTn>
                        </p:par>
                        <p:par>
                          <p:cTn id="12" fill="hold">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strVal val="#ppt_w*0.05"/>
                                          </p:val>
                                        </p:tav>
                                        <p:tav tm="100000">
                                          <p:val>
                                            <p:strVal val="#ppt_w"/>
                                          </p:val>
                                        </p:tav>
                                      </p:tavLst>
                                    </p:anim>
                                    <p:anim calcmode="lin" valueType="num">
                                      <p:cBhvr>
                                        <p:cTn id="16" dur="1000" fill="hold"/>
                                        <p:tgtEl>
                                          <p:spTgt spid="9"/>
                                        </p:tgtEl>
                                        <p:attrNameLst>
                                          <p:attrName>ppt_h</p:attrName>
                                        </p:attrNameLst>
                                      </p:cBhvr>
                                      <p:tavLst>
                                        <p:tav tm="0">
                                          <p:val>
                                            <p:strVal val="#ppt_h"/>
                                          </p:val>
                                        </p:tav>
                                        <p:tav tm="100000">
                                          <p:val>
                                            <p:strVal val="#ppt_h"/>
                                          </p:val>
                                        </p:tav>
                                      </p:tavLst>
                                    </p:anim>
                                    <p:anim calcmode="lin" valueType="num">
                                      <p:cBhvr>
                                        <p:cTn id="17" dur="1000" fill="hold"/>
                                        <p:tgtEl>
                                          <p:spTgt spid="9"/>
                                        </p:tgtEl>
                                        <p:attrNameLst>
                                          <p:attrName>ppt_x</p:attrName>
                                        </p:attrNameLst>
                                      </p:cBhvr>
                                      <p:tavLst>
                                        <p:tav tm="0">
                                          <p:val>
                                            <p:strVal val="#ppt_x-.2"/>
                                          </p:val>
                                        </p:tav>
                                        <p:tav tm="100000">
                                          <p:val>
                                            <p:strVal val="#ppt_x"/>
                                          </p:val>
                                        </p:tav>
                                      </p:tavLst>
                                    </p:anim>
                                    <p:anim calcmode="lin" valueType="num">
                                      <p:cBhvr>
                                        <p:cTn id="18" dur="1000" fill="hold"/>
                                        <p:tgtEl>
                                          <p:spTgt spid="9"/>
                                        </p:tgtEl>
                                        <p:attrNameLst>
                                          <p:attrName>ppt_y</p:attrName>
                                        </p:attrNameLst>
                                      </p:cBhvr>
                                      <p:tavLst>
                                        <p:tav tm="0">
                                          <p:val>
                                            <p:strVal val="#ppt_y"/>
                                          </p:val>
                                        </p:tav>
                                        <p:tav tm="100000">
                                          <p:val>
                                            <p:strVal val="#ppt_y"/>
                                          </p:val>
                                        </p:tav>
                                      </p:tavLst>
                                    </p:anim>
                                    <p:animEffect transition="in" filter="fade">
                                      <p:cBhvr>
                                        <p:cTn id="19" dur="1000"/>
                                        <p:tgtEl>
                                          <p:spTgt spid="9"/>
                                        </p:tgtEl>
                                      </p:cBhvr>
                                    </p:animEffect>
                                  </p:childTnLst>
                                </p:cTn>
                              </p:par>
                            </p:childTnLst>
                          </p:cTn>
                        </p:par>
                        <p:par>
                          <p:cTn id="20" fill="hold">
                            <p:stCondLst>
                              <p:cond delay="2000"/>
                            </p:stCondLst>
                            <p:childTnLst>
                              <p:par>
                                <p:cTn id="21" presetID="54" presetClass="entr" presetSubtype="0" accel="10000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1000" fill="hold"/>
                                        <p:tgtEl>
                                          <p:spTgt spid="17"/>
                                        </p:tgtEl>
                                        <p:attrNameLst>
                                          <p:attrName>ppt_w</p:attrName>
                                        </p:attrNameLst>
                                      </p:cBhvr>
                                      <p:tavLst>
                                        <p:tav tm="0">
                                          <p:val>
                                            <p:strVal val="#ppt_w*0.05"/>
                                          </p:val>
                                        </p:tav>
                                        <p:tav tm="100000">
                                          <p:val>
                                            <p:strVal val="#ppt_w"/>
                                          </p:val>
                                        </p:tav>
                                      </p:tavLst>
                                    </p:anim>
                                    <p:anim calcmode="lin" valueType="num">
                                      <p:cBhvr>
                                        <p:cTn id="24" dur="1000" fill="hold"/>
                                        <p:tgtEl>
                                          <p:spTgt spid="17"/>
                                        </p:tgtEl>
                                        <p:attrNameLst>
                                          <p:attrName>ppt_h</p:attrName>
                                        </p:attrNameLst>
                                      </p:cBhvr>
                                      <p:tavLst>
                                        <p:tav tm="0">
                                          <p:val>
                                            <p:strVal val="#ppt_h"/>
                                          </p:val>
                                        </p:tav>
                                        <p:tav tm="100000">
                                          <p:val>
                                            <p:strVal val="#ppt_h"/>
                                          </p:val>
                                        </p:tav>
                                      </p:tavLst>
                                    </p:anim>
                                    <p:anim calcmode="lin" valueType="num">
                                      <p:cBhvr>
                                        <p:cTn id="25" dur="1000" fill="hold"/>
                                        <p:tgtEl>
                                          <p:spTgt spid="17"/>
                                        </p:tgtEl>
                                        <p:attrNameLst>
                                          <p:attrName>ppt_x</p:attrName>
                                        </p:attrNameLst>
                                      </p:cBhvr>
                                      <p:tavLst>
                                        <p:tav tm="0">
                                          <p:val>
                                            <p:strVal val="#ppt_x-.2"/>
                                          </p:val>
                                        </p:tav>
                                        <p:tav tm="100000">
                                          <p:val>
                                            <p:strVal val="#ppt_x"/>
                                          </p:val>
                                        </p:tav>
                                      </p:tavLst>
                                    </p:anim>
                                    <p:anim calcmode="lin" valueType="num">
                                      <p:cBhvr>
                                        <p:cTn id="26" dur="1000" fill="hold"/>
                                        <p:tgtEl>
                                          <p:spTgt spid="17"/>
                                        </p:tgtEl>
                                        <p:attrNameLst>
                                          <p:attrName>ppt_y</p:attrName>
                                        </p:attrNameLst>
                                      </p:cBhvr>
                                      <p:tavLst>
                                        <p:tav tm="0">
                                          <p:val>
                                            <p:strVal val="#ppt_y"/>
                                          </p:val>
                                        </p:tav>
                                        <p:tav tm="100000">
                                          <p:val>
                                            <p:strVal val="#ppt_y"/>
                                          </p:val>
                                        </p:tav>
                                      </p:tavLst>
                                    </p:anim>
                                    <p:animEffect transition="in" filter="fade">
                                      <p:cBhvr>
                                        <p:cTn id="27" dur="1000"/>
                                        <p:tgtEl>
                                          <p:spTgt spid="17"/>
                                        </p:tgtEl>
                                      </p:cBhvr>
                                    </p:animEffect>
                                  </p:childTnLst>
                                </p:cTn>
                              </p:par>
                            </p:childTnLst>
                          </p:cTn>
                        </p:par>
                        <p:par>
                          <p:cTn id="28" fill="hold">
                            <p:stCondLst>
                              <p:cond delay="3000"/>
                            </p:stCondLst>
                            <p:childTnLst>
                              <p:par>
                                <p:cTn id="29" presetID="54" presetClass="entr" presetSubtype="0" accel="100000" fill="hold" grpId="0" nodeType="afterEffect" nodePh="1">
                                  <p:stCondLst>
                                    <p:cond delay="0"/>
                                  </p:stCondLst>
                                  <p:endCondLst>
                                    <p:cond evt="begin" delay="0">
                                      <p:tn val="29"/>
                                    </p:cond>
                                  </p:end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strVal val="#ppt_w*0.05"/>
                                          </p:val>
                                        </p:tav>
                                        <p:tav tm="100000">
                                          <p:val>
                                            <p:strVal val="#ppt_w"/>
                                          </p:val>
                                        </p:tav>
                                      </p:tavLst>
                                    </p:anim>
                                    <p:anim calcmode="lin" valueType="num">
                                      <p:cBhvr>
                                        <p:cTn id="32" dur="1000" fill="hold"/>
                                        <p:tgtEl>
                                          <p:spTgt spid="8"/>
                                        </p:tgtEl>
                                        <p:attrNameLst>
                                          <p:attrName>ppt_h</p:attrName>
                                        </p:attrNameLst>
                                      </p:cBhvr>
                                      <p:tavLst>
                                        <p:tav tm="0">
                                          <p:val>
                                            <p:strVal val="#ppt_h"/>
                                          </p:val>
                                        </p:tav>
                                        <p:tav tm="100000">
                                          <p:val>
                                            <p:strVal val="#ppt_h"/>
                                          </p:val>
                                        </p:tav>
                                      </p:tavLst>
                                    </p:anim>
                                    <p:anim calcmode="lin" valueType="num">
                                      <p:cBhvr>
                                        <p:cTn id="33" dur="1000" fill="hold"/>
                                        <p:tgtEl>
                                          <p:spTgt spid="8"/>
                                        </p:tgtEl>
                                        <p:attrNameLst>
                                          <p:attrName>ppt_x</p:attrName>
                                        </p:attrNameLst>
                                      </p:cBhvr>
                                      <p:tavLst>
                                        <p:tav tm="0">
                                          <p:val>
                                            <p:strVal val="#ppt_x-.2"/>
                                          </p:val>
                                        </p:tav>
                                        <p:tav tm="100000">
                                          <p:val>
                                            <p:strVal val="#ppt_x"/>
                                          </p:val>
                                        </p:tav>
                                      </p:tavLst>
                                    </p:anim>
                                    <p:anim calcmode="lin" valueType="num">
                                      <p:cBhvr>
                                        <p:cTn id="34" dur="1000" fill="hold"/>
                                        <p:tgtEl>
                                          <p:spTgt spid="8"/>
                                        </p:tgtEl>
                                        <p:attrNameLst>
                                          <p:attrName>ppt_y</p:attrName>
                                        </p:attrNameLst>
                                      </p:cBhvr>
                                      <p:tavLst>
                                        <p:tav tm="0">
                                          <p:val>
                                            <p:strVal val="#ppt_y"/>
                                          </p:val>
                                        </p:tav>
                                        <p:tav tm="100000">
                                          <p:val>
                                            <p:strVal val="#ppt_y"/>
                                          </p:val>
                                        </p:tav>
                                      </p:tavLst>
                                    </p:anim>
                                    <p:animEffect transition="in" filter="fade">
                                      <p:cBhvr>
                                        <p:cTn id="35" dur="1000"/>
                                        <p:tgtEl>
                                          <p:spTgt spid="8"/>
                                        </p:tgtEl>
                                      </p:cBhvr>
                                    </p:animEffect>
                                  </p:childTnLst>
                                </p:cTn>
                              </p:par>
                            </p:childTnLst>
                          </p:cTn>
                        </p:par>
                        <p:par>
                          <p:cTn id="36" fill="hold">
                            <p:stCondLst>
                              <p:cond delay="4000"/>
                            </p:stCondLst>
                            <p:childTnLst>
                              <p:par>
                                <p:cTn id="37" presetID="54" presetClass="entr" presetSubtype="0" accel="10000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strVal val="#ppt_w*0.05"/>
                                          </p:val>
                                        </p:tav>
                                        <p:tav tm="100000">
                                          <p:val>
                                            <p:strVal val="#ppt_w"/>
                                          </p:val>
                                        </p:tav>
                                      </p:tavLst>
                                    </p:anim>
                                    <p:anim calcmode="lin" valueType="num">
                                      <p:cBhvr>
                                        <p:cTn id="40" dur="1000" fill="hold"/>
                                        <p:tgtEl>
                                          <p:spTgt spid="14"/>
                                        </p:tgtEl>
                                        <p:attrNameLst>
                                          <p:attrName>ppt_h</p:attrName>
                                        </p:attrNameLst>
                                      </p:cBhvr>
                                      <p:tavLst>
                                        <p:tav tm="0">
                                          <p:val>
                                            <p:strVal val="#ppt_h"/>
                                          </p:val>
                                        </p:tav>
                                        <p:tav tm="100000">
                                          <p:val>
                                            <p:strVal val="#ppt_h"/>
                                          </p:val>
                                        </p:tav>
                                      </p:tavLst>
                                    </p:anim>
                                    <p:anim calcmode="lin" valueType="num">
                                      <p:cBhvr>
                                        <p:cTn id="41" dur="1000" fill="hold"/>
                                        <p:tgtEl>
                                          <p:spTgt spid="14"/>
                                        </p:tgtEl>
                                        <p:attrNameLst>
                                          <p:attrName>ppt_x</p:attrName>
                                        </p:attrNameLst>
                                      </p:cBhvr>
                                      <p:tavLst>
                                        <p:tav tm="0">
                                          <p:val>
                                            <p:strVal val="#ppt_x-.2"/>
                                          </p:val>
                                        </p:tav>
                                        <p:tav tm="100000">
                                          <p:val>
                                            <p:strVal val="#ppt_x"/>
                                          </p:val>
                                        </p:tav>
                                      </p:tavLst>
                                    </p:anim>
                                    <p:anim calcmode="lin" valueType="num">
                                      <p:cBhvr>
                                        <p:cTn id="42" dur="1000" fill="hold"/>
                                        <p:tgtEl>
                                          <p:spTgt spid="14"/>
                                        </p:tgtEl>
                                        <p:attrNameLst>
                                          <p:attrName>ppt_y</p:attrName>
                                        </p:attrNameLst>
                                      </p:cBhvr>
                                      <p:tavLst>
                                        <p:tav tm="0">
                                          <p:val>
                                            <p:strVal val="#ppt_y"/>
                                          </p:val>
                                        </p:tav>
                                        <p:tav tm="100000">
                                          <p:val>
                                            <p:strVal val="#ppt_y"/>
                                          </p:val>
                                        </p:tav>
                                      </p:tavLst>
                                    </p:anim>
                                    <p:animEffect transition="in" filter="fade">
                                      <p:cBhvr>
                                        <p:cTn id="43" dur="1000"/>
                                        <p:tgtEl>
                                          <p:spTgt spid="14"/>
                                        </p:tgtEl>
                                      </p:cBhvr>
                                    </p:animEffect>
                                  </p:childTnLst>
                                </p:cTn>
                              </p:par>
                            </p:childTnLst>
                          </p:cTn>
                        </p:par>
                        <p:par>
                          <p:cTn id="44" fill="hold">
                            <p:stCondLst>
                              <p:cond delay="5000"/>
                            </p:stCondLst>
                            <p:childTnLst>
                              <p:par>
                                <p:cTn id="45" presetID="54" presetClass="entr" presetSubtype="0" accel="10000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1000" fill="hold"/>
                                        <p:tgtEl>
                                          <p:spTgt spid="16"/>
                                        </p:tgtEl>
                                        <p:attrNameLst>
                                          <p:attrName>ppt_w</p:attrName>
                                        </p:attrNameLst>
                                      </p:cBhvr>
                                      <p:tavLst>
                                        <p:tav tm="0">
                                          <p:val>
                                            <p:strVal val="#ppt_w*0.05"/>
                                          </p:val>
                                        </p:tav>
                                        <p:tav tm="100000">
                                          <p:val>
                                            <p:strVal val="#ppt_w"/>
                                          </p:val>
                                        </p:tav>
                                      </p:tavLst>
                                    </p:anim>
                                    <p:anim calcmode="lin" valueType="num">
                                      <p:cBhvr>
                                        <p:cTn id="48" dur="1000" fill="hold"/>
                                        <p:tgtEl>
                                          <p:spTgt spid="16"/>
                                        </p:tgtEl>
                                        <p:attrNameLst>
                                          <p:attrName>ppt_h</p:attrName>
                                        </p:attrNameLst>
                                      </p:cBhvr>
                                      <p:tavLst>
                                        <p:tav tm="0">
                                          <p:val>
                                            <p:strVal val="#ppt_h"/>
                                          </p:val>
                                        </p:tav>
                                        <p:tav tm="100000">
                                          <p:val>
                                            <p:strVal val="#ppt_h"/>
                                          </p:val>
                                        </p:tav>
                                      </p:tavLst>
                                    </p:anim>
                                    <p:anim calcmode="lin" valueType="num">
                                      <p:cBhvr>
                                        <p:cTn id="49" dur="1000" fill="hold"/>
                                        <p:tgtEl>
                                          <p:spTgt spid="16"/>
                                        </p:tgtEl>
                                        <p:attrNameLst>
                                          <p:attrName>ppt_x</p:attrName>
                                        </p:attrNameLst>
                                      </p:cBhvr>
                                      <p:tavLst>
                                        <p:tav tm="0">
                                          <p:val>
                                            <p:strVal val="#ppt_x-.2"/>
                                          </p:val>
                                        </p:tav>
                                        <p:tav tm="100000">
                                          <p:val>
                                            <p:strVal val="#ppt_x"/>
                                          </p:val>
                                        </p:tav>
                                      </p:tavLst>
                                    </p:anim>
                                    <p:anim calcmode="lin" valueType="num">
                                      <p:cBhvr>
                                        <p:cTn id="50" dur="1000" fill="hold"/>
                                        <p:tgtEl>
                                          <p:spTgt spid="16"/>
                                        </p:tgtEl>
                                        <p:attrNameLst>
                                          <p:attrName>ppt_y</p:attrName>
                                        </p:attrNameLst>
                                      </p:cBhvr>
                                      <p:tavLst>
                                        <p:tav tm="0">
                                          <p:val>
                                            <p:strVal val="#ppt_y"/>
                                          </p:val>
                                        </p:tav>
                                        <p:tav tm="100000">
                                          <p:val>
                                            <p:strVal val="#ppt_y"/>
                                          </p:val>
                                        </p:tav>
                                      </p:tavLst>
                                    </p:anim>
                                    <p:animEffect transition="in" filter="fade">
                                      <p:cBhvr>
                                        <p:cTn id="51" dur="1000"/>
                                        <p:tgtEl>
                                          <p:spTgt spid="16"/>
                                        </p:tgtEl>
                                      </p:cBhvr>
                                    </p:animEffect>
                                  </p:childTnLst>
                                </p:cTn>
                              </p:par>
                            </p:childTnLst>
                          </p:cTn>
                        </p:par>
                        <p:par>
                          <p:cTn id="52" fill="hold">
                            <p:stCondLst>
                              <p:cond delay="6000"/>
                            </p:stCondLst>
                            <p:childTnLst>
                              <p:par>
                                <p:cTn id="53" presetID="54" presetClass="entr" presetSubtype="0" accel="10000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ppt_w</p:attrName>
                                        </p:attrNameLst>
                                      </p:cBhvr>
                                      <p:tavLst>
                                        <p:tav tm="0">
                                          <p:val>
                                            <p:strVal val="#ppt_w*0.05"/>
                                          </p:val>
                                        </p:tav>
                                        <p:tav tm="100000">
                                          <p:val>
                                            <p:strVal val="#ppt_w"/>
                                          </p:val>
                                        </p:tav>
                                      </p:tavLst>
                                    </p:anim>
                                    <p:anim calcmode="lin" valueType="num">
                                      <p:cBhvr>
                                        <p:cTn id="56" dur="1000" fill="hold"/>
                                        <p:tgtEl>
                                          <p:spTgt spid="10"/>
                                        </p:tgtEl>
                                        <p:attrNameLst>
                                          <p:attrName>ppt_h</p:attrName>
                                        </p:attrNameLst>
                                      </p:cBhvr>
                                      <p:tavLst>
                                        <p:tav tm="0">
                                          <p:val>
                                            <p:strVal val="#ppt_h"/>
                                          </p:val>
                                        </p:tav>
                                        <p:tav tm="100000">
                                          <p:val>
                                            <p:strVal val="#ppt_h"/>
                                          </p:val>
                                        </p:tav>
                                      </p:tavLst>
                                    </p:anim>
                                    <p:anim calcmode="lin" valueType="num">
                                      <p:cBhvr>
                                        <p:cTn id="57" dur="1000" fill="hold"/>
                                        <p:tgtEl>
                                          <p:spTgt spid="10"/>
                                        </p:tgtEl>
                                        <p:attrNameLst>
                                          <p:attrName>ppt_x</p:attrName>
                                        </p:attrNameLst>
                                      </p:cBhvr>
                                      <p:tavLst>
                                        <p:tav tm="0">
                                          <p:val>
                                            <p:strVal val="#ppt_x-.2"/>
                                          </p:val>
                                        </p:tav>
                                        <p:tav tm="100000">
                                          <p:val>
                                            <p:strVal val="#ppt_x"/>
                                          </p:val>
                                        </p:tav>
                                      </p:tavLst>
                                    </p:anim>
                                    <p:anim calcmode="lin" valueType="num">
                                      <p:cBhvr>
                                        <p:cTn id="58" dur="1000" fill="hold"/>
                                        <p:tgtEl>
                                          <p:spTgt spid="10"/>
                                        </p:tgtEl>
                                        <p:attrNameLst>
                                          <p:attrName>ppt_y</p:attrName>
                                        </p:attrNameLst>
                                      </p:cBhvr>
                                      <p:tavLst>
                                        <p:tav tm="0">
                                          <p:val>
                                            <p:strVal val="#ppt_y"/>
                                          </p:val>
                                        </p:tav>
                                        <p:tav tm="100000">
                                          <p:val>
                                            <p:strVal val="#ppt_y"/>
                                          </p:val>
                                        </p:tav>
                                      </p:tavLst>
                                    </p:anim>
                                    <p:animEffect transition="in" filter="fade">
                                      <p:cBhvr>
                                        <p:cTn id="59" dur="1000"/>
                                        <p:tgtEl>
                                          <p:spTgt spid="10"/>
                                        </p:tgtEl>
                                      </p:cBhvr>
                                    </p:animEffect>
                                  </p:childTnLst>
                                </p:cTn>
                              </p:par>
                            </p:childTnLst>
                          </p:cTn>
                        </p:par>
                        <p:par>
                          <p:cTn id="60" fill="hold">
                            <p:stCondLst>
                              <p:cond delay="7000"/>
                            </p:stCondLst>
                            <p:childTnLst>
                              <p:par>
                                <p:cTn id="61" presetID="54" presetClass="entr" presetSubtype="0" accel="10000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000" fill="hold"/>
                                        <p:tgtEl>
                                          <p:spTgt spid="15"/>
                                        </p:tgtEl>
                                        <p:attrNameLst>
                                          <p:attrName>ppt_w</p:attrName>
                                        </p:attrNameLst>
                                      </p:cBhvr>
                                      <p:tavLst>
                                        <p:tav tm="0">
                                          <p:val>
                                            <p:strVal val="#ppt_w*0.05"/>
                                          </p:val>
                                        </p:tav>
                                        <p:tav tm="100000">
                                          <p:val>
                                            <p:strVal val="#ppt_w"/>
                                          </p:val>
                                        </p:tav>
                                      </p:tavLst>
                                    </p:anim>
                                    <p:anim calcmode="lin" valueType="num">
                                      <p:cBhvr>
                                        <p:cTn id="64" dur="1000" fill="hold"/>
                                        <p:tgtEl>
                                          <p:spTgt spid="15"/>
                                        </p:tgtEl>
                                        <p:attrNameLst>
                                          <p:attrName>ppt_h</p:attrName>
                                        </p:attrNameLst>
                                      </p:cBhvr>
                                      <p:tavLst>
                                        <p:tav tm="0">
                                          <p:val>
                                            <p:strVal val="#ppt_h"/>
                                          </p:val>
                                        </p:tav>
                                        <p:tav tm="100000">
                                          <p:val>
                                            <p:strVal val="#ppt_h"/>
                                          </p:val>
                                        </p:tav>
                                      </p:tavLst>
                                    </p:anim>
                                    <p:anim calcmode="lin" valueType="num">
                                      <p:cBhvr>
                                        <p:cTn id="65" dur="1000" fill="hold"/>
                                        <p:tgtEl>
                                          <p:spTgt spid="15"/>
                                        </p:tgtEl>
                                        <p:attrNameLst>
                                          <p:attrName>ppt_x</p:attrName>
                                        </p:attrNameLst>
                                      </p:cBhvr>
                                      <p:tavLst>
                                        <p:tav tm="0">
                                          <p:val>
                                            <p:strVal val="#ppt_x-.2"/>
                                          </p:val>
                                        </p:tav>
                                        <p:tav tm="100000">
                                          <p:val>
                                            <p:strVal val="#ppt_x"/>
                                          </p:val>
                                        </p:tav>
                                      </p:tavLst>
                                    </p:anim>
                                    <p:anim calcmode="lin" valueType="num">
                                      <p:cBhvr>
                                        <p:cTn id="66" dur="1000" fill="hold"/>
                                        <p:tgtEl>
                                          <p:spTgt spid="15"/>
                                        </p:tgtEl>
                                        <p:attrNameLst>
                                          <p:attrName>ppt_y</p:attrName>
                                        </p:attrNameLst>
                                      </p:cBhvr>
                                      <p:tavLst>
                                        <p:tav tm="0">
                                          <p:val>
                                            <p:strVal val="#ppt_y"/>
                                          </p:val>
                                        </p:tav>
                                        <p:tav tm="100000">
                                          <p:val>
                                            <p:strVal val="#ppt_y"/>
                                          </p:val>
                                        </p:tav>
                                      </p:tavLst>
                                    </p:anim>
                                    <p:animEffect transition="in" filter="fade">
                                      <p:cBhvr>
                                        <p:cTn id="67" dur="1000"/>
                                        <p:tgtEl>
                                          <p:spTgt spid="15"/>
                                        </p:tgtEl>
                                      </p:cBhvr>
                                    </p:animEffect>
                                  </p:childTnLst>
                                </p:cTn>
                              </p:par>
                            </p:childTnLst>
                          </p:cTn>
                        </p:par>
                        <p:par>
                          <p:cTn id="68" fill="hold">
                            <p:stCondLst>
                              <p:cond delay="8000"/>
                            </p:stCondLst>
                            <p:childTnLst>
                              <p:par>
                                <p:cTn id="69" presetID="54" presetClass="entr" presetSubtype="0" accel="10000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1000" fill="hold"/>
                                        <p:tgtEl>
                                          <p:spTgt spid="11"/>
                                        </p:tgtEl>
                                        <p:attrNameLst>
                                          <p:attrName>ppt_w</p:attrName>
                                        </p:attrNameLst>
                                      </p:cBhvr>
                                      <p:tavLst>
                                        <p:tav tm="0">
                                          <p:val>
                                            <p:strVal val="#ppt_w*0.05"/>
                                          </p:val>
                                        </p:tav>
                                        <p:tav tm="100000">
                                          <p:val>
                                            <p:strVal val="#ppt_w"/>
                                          </p:val>
                                        </p:tav>
                                      </p:tavLst>
                                    </p:anim>
                                    <p:anim calcmode="lin" valueType="num">
                                      <p:cBhvr>
                                        <p:cTn id="72" dur="1000" fill="hold"/>
                                        <p:tgtEl>
                                          <p:spTgt spid="11"/>
                                        </p:tgtEl>
                                        <p:attrNameLst>
                                          <p:attrName>ppt_h</p:attrName>
                                        </p:attrNameLst>
                                      </p:cBhvr>
                                      <p:tavLst>
                                        <p:tav tm="0">
                                          <p:val>
                                            <p:strVal val="#ppt_h"/>
                                          </p:val>
                                        </p:tav>
                                        <p:tav tm="100000">
                                          <p:val>
                                            <p:strVal val="#ppt_h"/>
                                          </p:val>
                                        </p:tav>
                                      </p:tavLst>
                                    </p:anim>
                                    <p:anim calcmode="lin" valueType="num">
                                      <p:cBhvr>
                                        <p:cTn id="73" dur="1000" fill="hold"/>
                                        <p:tgtEl>
                                          <p:spTgt spid="11"/>
                                        </p:tgtEl>
                                        <p:attrNameLst>
                                          <p:attrName>ppt_x</p:attrName>
                                        </p:attrNameLst>
                                      </p:cBhvr>
                                      <p:tavLst>
                                        <p:tav tm="0">
                                          <p:val>
                                            <p:strVal val="#ppt_x-.2"/>
                                          </p:val>
                                        </p:tav>
                                        <p:tav tm="100000">
                                          <p:val>
                                            <p:strVal val="#ppt_x"/>
                                          </p:val>
                                        </p:tav>
                                      </p:tavLst>
                                    </p:anim>
                                    <p:anim calcmode="lin" valueType="num">
                                      <p:cBhvr>
                                        <p:cTn id="74" dur="1000" fill="hold"/>
                                        <p:tgtEl>
                                          <p:spTgt spid="11"/>
                                        </p:tgtEl>
                                        <p:attrNameLst>
                                          <p:attrName>ppt_y</p:attrName>
                                        </p:attrNameLst>
                                      </p:cBhvr>
                                      <p:tavLst>
                                        <p:tav tm="0">
                                          <p:val>
                                            <p:strVal val="#ppt_y"/>
                                          </p:val>
                                        </p:tav>
                                        <p:tav tm="100000">
                                          <p:val>
                                            <p:strVal val="#ppt_y"/>
                                          </p:val>
                                        </p:tav>
                                      </p:tavLst>
                                    </p:anim>
                                    <p:animEffect transition="in" filter="fade">
                                      <p:cBhvr>
                                        <p:cTn id="75" dur="1000"/>
                                        <p:tgtEl>
                                          <p:spTgt spid="11"/>
                                        </p:tgtEl>
                                      </p:cBhvr>
                                    </p:animEffect>
                                  </p:childTnLst>
                                </p:cTn>
                              </p:par>
                            </p:childTnLst>
                          </p:cTn>
                        </p:par>
                        <p:par>
                          <p:cTn id="76" fill="hold">
                            <p:stCondLst>
                              <p:cond delay="9000"/>
                            </p:stCondLst>
                            <p:childTnLst>
                              <p:par>
                                <p:cTn id="77" presetID="54" presetClass="entr" presetSubtype="0" accel="10000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p:cTn id="79" dur="1000" fill="hold"/>
                                        <p:tgtEl>
                                          <p:spTgt spid="12"/>
                                        </p:tgtEl>
                                        <p:attrNameLst>
                                          <p:attrName>ppt_w</p:attrName>
                                        </p:attrNameLst>
                                      </p:cBhvr>
                                      <p:tavLst>
                                        <p:tav tm="0">
                                          <p:val>
                                            <p:strVal val="#ppt_w*0.05"/>
                                          </p:val>
                                        </p:tav>
                                        <p:tav tm="100000">
                                          <p:val>
                                            <p:strVal val="#ppt_w"/>
                                          </p:val>
                                        </p:tav>
                                      </p:tavLst>
                                    </p:anim>
                                    <p:anim calcmode="lin" valueType="num">
                                      <p:cBhvr>
                                        <p:cTn id="80" dur="1000" fill="hold"/>
                                        <p:tgtEl>
                                          <p:spTgt spid="12"/>
                                        </p:tgtEl>
                                        <p:attrNameLst>
                                          <p:attrName>ppt_h</p:attrName>
                                        </p:attrNameLst>
                                      </p:cBhvr>
                                      <p:tavLst>
                                        <p:tav tm="0">
                                          <p:val>
                                            <p:strVal val="#ppt_h"/>
                                          </p:val>
                                        </p:tav>
                                        <p:tav tm="100000">
                                          <p:val>
                                            <p:strVal val="#ppt_h"/>
                                          </p:val>
                                        </p:tav>
                                      </p:tavLst>
                                    </p:anim>
                                    <p:anim calcmode="lin" valueType="num">
                                      <p:cBhvr>
                                        <p:cTn id="81" dur="1000" fill="hold"/>
                                        <p:tgtEl>
                                          <p:spTgt spid="12"/>
                                        </p:tgtEl>
                                        <p:attrNameLst>
                                          <p:attrName>ppt_x</p:attrName>
                                        </p:attrNameLst>
                                      </p:cBhvr>
                                      <p:tavLst>
                                        <p:tav tm="0">
                                          <p:val>
                                            <p:strVal val="#ppt_x-.2"/>
                                          </p:val>
                                        </p:tav>
                                        <p:tav tm="100000">
                                          <p:val>
                                            <p:strVal val="#ppt_x"/>
                                          </p:val>
                                        </p:tav>
                                      </p:tavLst>
                                    </p:anim>
                                    <p:anim calcmode="lin" valueType="num">
                                      <p:cBhvr>
                                        <p:cTn id="82" dur="1000" fill="hold"/>
                                        <p:tgtEl>
                                          <p:spTgt spid="12"/>
                                        </p:tgtEl>
                                        <p:attrNameLst>
                                          <p:attrName>ppt_y</p:attrName>
                                        </p:attrNameLst>
                                      </p:cBhvr>
                                      <p:tavLst>
                                        <p:tav tm="0">
                                          <p:val>
                                            <p:strVal val="#ppt_y"/>
                                          </p:val>
                                        </p:tav>
                                        <p:tav tm="100000">
                                          <p:val>
                                            <p:strVal val="#ppt_y"/>
                                          </p:val>
                                        </p:tav>
                                      </p:tavLst>
                                    </p:anim>
                                    <p:animEffect transition="in" filter="fade">
                                      <p:cBhvr>
                                        <p:cTn id="83" dur="1000"/>
                                        <p:tgtEl>
                                          <p:spTgt spid="12"/>
                                        </p:tgtEl>
                                      </p:cBhvr>
                                    </p:animEffect>
                                  </p:childTnLst>
                                </p:cTn>
                              </p:par>
                            </p:childTnLst>
                          </p:cTn>
                        </p:par>
                        <p:par>
                          <p:cTn id="84" fill="hold">
                            <p:stCondLst>
                              <p:cond delay="10000"/>
                            </p:stCondLst>
                            <p:childTnLst>
                              <p:par>
                                <p:cTn id="85" presetID="54" presetClass="entr" presetSubtype="0" accel="100000" fill="hold" nodeType="after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p:cTn id="87" dur="1000" fill="hold"/>
                                        <p:tgtEl>
                                          <p:spTgt spid="13"/>
                                        </p:tgtEl>
                                        <p:attrNameLst>
                                          <p:attrName>ppt_w</p:attrName>
                                        </p:attrNameLst>
                                      </p:cBhvr>
                                      <p:tavLst>
                                        <p:tav tm="0">
                                          <p:val>
                                            <p:strVal val="#ppt_w*0.05"/>
                                          </p:val>
                                        </p:tav>
                                        <p:tav tm="100000">
                                          <p:val>
                                            <p:strVal val="#ppt_w"/>
                                          </p:val>
                                        </p:tav>
                                      </p:tavLst>
                                    </p:anim>
                                    <p:anim calcmode="lin" valueType="num">
                                      <p:cBhvr>
                                        <p:cTn id="88" dur="1000" fill="hold"/>
                                        <p:tgtEl>
                                          <p:spTgt spid="13"/>
                                        </p:tgtEl>
                                        <p:attrNameLst>
                                          <p:attrName>ppt_h</p:attrName>
                                        </p:attrNameLst>
                                      </p:cBhvr>
                                      <p:tavLst>
                                        <p:tav tm="0">
                                          <p:val>
                                            <p:strVal val="#ppt_h"/>
                                          </p:val>
                                        </p:tav>
                                        <p:tav tm="100000">
                                          <p:val>
                                            <p:strVal val="#ppt_h"/>
                                          </p:val>
                                        </p:tav>
                                      </p:tavLst>
                                    </p:anim>
                                    <p:anim calcmode="lin" valueType="num">
                                      <p:cBhvr>
                                        <p:cTn id="89" dur="1000" fill="hold"/>
                                        <p:tgtEl>
                                          <p:spTgt spid="13"/>
                                        </p:tgtEl>
                                        <p:attrNameLst>
                                          <p:attrName>ppt_x</p:attrName>
                                        </p:attrNameLst>
                                      </p:cBhvr>
                                      <p:tavLst>
                                        <p:tav tm="0">
                                          <p:val>
                                            <p:strVal val="#ppt_x-.2"/>
                                          </p:val>
                                        </p:tav>
                                        <p:tav tm="100000">
                                          <p:val>
                                            <p:strVal val="#ppt_x"/>
                                          </p:val>
                                        </p:tav>
                                      </p:tavLst>
                                    </p:anim>
                                    <p:anim calcmode="lin" valueType="num">
                                      <p:cBhvr>
                                        <p:cTn id="90" dur="1000" fill="hold"/>
                                        <p:tgtEl>
                                          <p:spTgt spid="13"/>
                                        </p:tgtEl>
                                        <p:attrNameLst>
                                          <p:attrName>ppt_y</p:attrName>
                                        </p:attrNameLst>
                                      </p:cBhvr>
                                      <p:tavLst>
                                        <p:tav tm="0">
                                          <p:val>
                                            <p:strVal val="#ppt_y"/>
                                          </p:val>
                                        </p:tav>
                                        <p:tav tm="100000">
                                          <p:val>
                                            <p:strVal val="#ppt_y"/>
                                          </p:val>
                                        </p:tav>
                                      </p:tavLst>
                                    </p:anim>
                                    <p:animEffect transition="in" filter="fade">
                                      <p:cBhvr>
                                        <p:cTn id="9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p:bldP spid="12" grpId="0"/>
      <p:bldP spid="14" grpId="0"/>
      <p:bldP spid="15" grpId="0"/>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986"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5F0D5C22-B293-40B0-8622-5E0DA4087C88}" type="slidenum">
              <a:rPr lang="fr-CA" sz="1400"/>
              <a:pPr algn="r" eaLnBrk="0" hangingPunct="0"/>
              <a:t>14</a:t>
            </a:fld>
            <a:endParaRPr lang="fr-CA" sz="1400"/>
          </a:p>
        </p:txBody>
      </p:sp>
      <p:sp>
        <p:nvSpPr>
          <p:cNvPr id="19459" name="Placeholder 4"/>
          <p:cNvSpPr>
            <a:spLocks noGrp="1" noChangeArrowheads="1"/>
          </p:cNvSpPr>
          <p:nvPr>
            <p:ph idx="4294967295"/>
          </p:nvPr>
        </p:nvSpPr>
        <p:spPr>
          <a:xfrm>
            <a:off x="14839" y="1484784"/>
            <a:ext cx="5105400" cy="4724400"/>
          </a:xfrm>
        </p:spPr>
        <p:txBody>
          <a:bodyPr/>
          <a:lstStyle/>
          <a:p>
            <a:pPr marL="0" indent="0">
              <a:buFontTx/>
              <a:buNone/>
            </a:pPr>
            <a:r>
              <a:rPr lang="fr-CA" dirty="0"/>
              <a:t>L’état des résultats permet</a:t>
            </a:r>
          </a:p>
          <a:p>
            <a:pPr marL="285750" lvl="1"/>
            <a:r>
              <a:rPr lang="fr-CA" dirty="0"/>
              <a:t>de connaître la nature des revenus et des dépenses.</a:t>
            </a:r>
          </a:p>
          <a:p>
            <a:pPr marL="285750" lvl="1"/>
            <a:r>
              <a:rPr lang="fr-CA" dirty="0"/>
              <a:t>de montrer le bénéfice ou la perte de l’exercice.</a:t>
            </a:r>
          </a:p>
          <a:p>
            <a:pPr marL="285750" lvl="1">
              <a:buFontTx/>
              <a:buNone/>
            </a:pPr>
            <a:r>
              <a:rPr lang="fr-CA" dirty="0"/>
              <a:t>Produits – charges = bénéfice (ou perte)</a:t>
            </a:r>
          </a:p>
          <a:p>
            <a:pPr marL="0" indent="0">
              <a:buFontTx/>
              <a:buNone/>
            </a:pPr>
            <a:r>
              <a:rPr lang="fr-CA" dirty="0"/>
              <a:t>Produits = revenus</a:t>
            </a:r>
          </a:p>
          <a:p>
            <a:pPr marL="0" indent="0">
              <a:buFontTx/>
              <a:buNone/>
            </a:pPr>
            <a:r>
              <a:rPr lang="fr-CA" dirty="0"/>
              <a:t>Charges = dépenses</a:t>
            </a:r>
          </a:p>
        </p:txBody>
      </p:sp>
      <p:sp>
        <p:nvSpPr>
          <p:cNvPr id="41988" name="Placeholder 1030"/>
          <p:cNvSpPr>
            <a:spLocks noGrp="1" noChangeArrowheads="1"/>
          </p:cNvSpPr>
          <p:nvPr>
            <p:ph type="title" idx="4294967295"/>
          </p:nvPr>
        </p:nvSpPr>
        <p:spPr>
          <a:xfrm>
            <a:off x="2362200" y="-5680"/>
            <a:ext cx="6781800" cy="914400"/>
          </a:xfrm>
        </p:spPr>
        <p:txBody>
          <a:bodyPr anchor="t"/>
          <a:lstStyle/>
          <a:p>
            <a:pPr eaLnBrk="1" hangingPunct="1"/>
            <a:r>
              <a:rPr lang="fr-FR" dirty="0"/>
              <a:t>L’état des résultats </a:t>
            </a:r>
            <a:br>
              <a:rPr lang="fr-FR" dirty="0"/>
            </a:br>
            <a:r>
              <a:rPr lang="fr-FR" sz="3600" dirty="0"/>
              <a:t>(ou état du compte de résultat)</a:t>
            </a:r>
            <a:endParaRPr lang="fr-FR" dirty="0"/>
          </a:p>
        </p:txBody>
      </p:sp>
      <p:sp>
        <p:nvSpPr>
          <p:cNvPr id="41989"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
        <p:nvSpPr>
          <p:cNvPr id="41991" name="Rectangle 6"/>
          <p:cNvSpPr>
            <a:spLocks noChangeArrowheads="1"/>
          </p:cNvSpPr>
          <p:nvPr/>
        </p:nvSpPr>
        <p:spPr bwMode="auto">
          <a:xfrm>
            <a:off x="8991600" y="2362200"/>
            <a:ext cx="152400" cy="152400"/>
          </a:xfrm>
          <a:prstGeom prst="rect">
            <a:avLst/>
          </a:prstGeom>
          <a:solidFill>
            <a:srgbClr val="EAF3F3"/>
          </a:solidFill>
          <a:ln w="9525" algn="ctr">
            <a:noFill/>
            <a:round/>
            <a:headEnd/>
            <a:tailEnd/>
          </a:ln>
        </p:spPr>
        <p:txBody>
          <a:bodyPr/>
          <a:lstStyle/>
          <a:p>
            <a:endParaRPr lang="fr-FR"/>
          </a:p>
        </p:txBody>
      </p:sp>
      <p:graphicFrame>
        <p:nvGraphicFramePr>
          <p:cNvPr id="2" name="Table 1"/>
          <p:cNvGraphicFramePr>
            <a:graphicFrameLocks noGrp="1"/>
          </p:cNvGraphicFramePr>
          <p:nvPr>
            <p:extLst>
              <p:ext uri="{D42A27DB-BD31-4B8C-83A1-F6EECF244321}">
                <p14:modId xmlns:p14="http://schemas.microsoft.com/office/powerpoint/2010/main" val="616622311"/>
              </p:ext>
            </p:extLst>
          </p:nvPr>
        </p:nvGraphicFramePr>
        <p:xfrm>
          <a:off x="5004048" y="1556792"/>
          <a:ext cx="4040281" cy="4114800"/>
        </p:xfrm>
        <a:graphic>
          <a:graphicData uri="http://schemas.openxmlformats.org/drawingml/2006/table">
            <a:tbl>
              <a:tblPr/>
              <a:tblGrid>
                <a:gridCol w="2654709">
                  <a:extLst>
                    <a:ext uri="{9D8B030D-6E8A-4147-A177-3AD203B41FA5}">
                      <a16:colId xmlns:a16="http://schemas.microsoft.com/office/drawing/2014/main" xmlns="" val="20000"/>
                    </a:ext>
                  </a:extLst>
                </a:gridCol>
                <a:gridCol w="628747">
                  <a:extLst>
                    <a:ext uri="{9D8B030D-6E8A-4147-A177-3AD203B41FA5}">
                      <a16:colId xmlns:a16="http://schemas.microsoft.com/office/drawing/2014/main" xmlns="" val="20001"/>
                    </a:ext>
                  </a:extLst>
                </a:gridCol>
                <a:gridCol w="756825">
                  <a:extLst>
                    <a:ext uri="{9D8B030D-6E8A-4147-A177-3AD203B41FA5}">
                      <a16:colId xmlns:a16="http://schemas.microsoft.com/office/drawing/2014/main" xmlns="" val="20002"/>
                    </a:ext>
                  </a:extLst>
                </a:gridCol>
              </a:tblGrid>
              <a:tr h="244513">
                <a:tc>
                  <a:txBody>
                    <a:bodyPr/>
                    <a:lstStyle/>
                    <a:p>
                      <a:pPr algn="l" fontAlgn="b"/>
                      <a:r>
                        <a:rPr lang="en-US" sz="900" b="0" i="0" u="none" strike="noStrike">
                          <a:effectLst/>
                          <a:latin typeface="Arial"/>
                        </a:rPr>
                        <a:t>Tableau 10.4</a:t>
                      </a: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00"/>
                  </a:ext>
                </a:extLst>
              </a:tr>
              <a:tr h="179309">
                <a:tc gridSpan="3">
                  <a:txBody>
                    <a:bodyPr/>
                    <a:lstStyle/>
                    <a:p>
                      <a:pPr algn="l" fontAlgn="b"/>
                      <a:r>
                        <a:rPr lang="en-US" sz="1100" b="1" i="0" u="none" strike="noStrike">
                          <a:solidFill>
                            <a:srgbClr val="3366FF"/>
                          </a:solidFill>
                          <a:effectLst/>
                          <a:latin typeface="Arial"/>
                        </a:rPr>
                        <a:t>Boulangerie industrielle</a:t>
                      </a:r>
                      <a:r>
                        <a:rPr lang="en-US" sz="1100" b="1" i="0" u="none" strike="noStrike">
                          <a:effectLst/>
                          <a:latin typeface="Arial"/>
                        </a:rPr>
                        <a:t>                               État des résultats </a:t>
                      </a:r>
                    </a:p>
                  </a:txBody>
                  <a:tcPr marL="11643" marR="11643" marT="11643" marB="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91087">
                <a:tc>
                  <a:txBody>
                    <a:bodyPr/>
                    <a:lstStyle/>
                    <a:p>
                      <a:pPr algn="l" fontAlgn="b"/>
                      <a:r>
                        <a:rPr lang="fr-FR" sz="900" b="0" i="0" u="none" strike="noStrike">
                          <a:effectLst/>
                          <a:latin typeface="Arial"/>
                        </a:rPr>
                        <a:t>du 1 août 2016 au 31 juillet 2017 </a:t>
                      </a: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r" fontAlgn="b"/>
                      <a:r>
                        <a:rPr lang="en-US" sz="900" b="0" i="0" u="none" strike="noStrike">
                          <a:effectLst/>
                          <a:latin typeface="Arial"/>
                        </a:rPr>
                        <a:t>en milliers de $</a:t>
                      </a:r>
                    </a:p>
                  </a:txBody>
                  <a:tcPr marL="11643" marR="11643" marT="11643" marB="0" anchor="b">
                    <a:lnL>
                      <a:noFill/>
                    </a:lnL>
                    <a:lnR>
                      <a:noFill/>
                    </a:lnR>
                    <a:lnT>
                      <a:noFill/>
                    </a:lnT>
                    <a:lnB>
                      <a:noFill/>
                    </a:lnB>
                  </a:tcPr>
                </a:tc>
                <a:extLst>
                  <a:ext uri="{0D108BD9-81ED-4DB2-BD59-A6C34878D82A}">
                    <a16:rowId xmlns:a16="http://schemas.microsoft.com/office/drawing/2014/main" xmlns="" val="10002"/>
                  </a:ext>
                </a:extLst>
              </a:tr>
              <a:tr h="197939">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03"/>
                  </a:ext>
                </a:extLst>
              </a:tr>
              <a:tr h="151365">
                <a:tc>
                  <a:txBody>
                    <a:bodyPr/>
                    <a:lstStyle/>
                    <a:p>
                      <a:pPr algn="l" fontAlgn="b"/>
                      <a:r>
                        <a:rPr lang="en-US" sz="900" b="1" i="0" u="none" strike="noStrike">
                          <a:effectLst/>
                          <a:latin typeface="Arial"/>
                        </a:rPr>
                        <a:t>Produits</a:t>
                      </a: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04"/>
                  </a:ext>
                </a:extLst>
              </a:tr>
              <a:tr h="151365">
                <a:tc>
                  <a:txBody>
                    <a:bodyPr/>
                    <a:lstStyle/>
                    <a:p>
                      <a:pPr algn="l" fontAlgn="b"/>
                      <a:r>
                        <a:rPr lang="en-US" sz="900" b="0" i="0" u="none" strike="noStrike">
                          <a:effectLst/>
                          <a:latin typeface="Arial"/>
                        </a:rPr>
                        <a:t>Ventes de biens et de services</a:t>
                      </a:r>
                    </a:p>
                  </a:txBody>
                  <a:tcPr marL="279443" marR="11643" marT="11643" marB="0" anchor="b">
                    <a:lnL>
                      <a:noFill/>
                    </a:lnL>
                    <a:lnR>
                      <a:noFill/>
                    </a:lnR>
                    <a:lnT>
                      <a:noFill/>
                    </a:lnT>
                    <a:lnB>
                      <a:noFill/>
                    </a:lnB>
                  </a:tcPr>
                </a:tc>
                <a:tc>
                  <a:txBody>
                    <a:bodyPr/>
                    <a:lstStyle/>
                    <a:p>
                      <a:pPr algn="l" fontAlgn="b"/>
                      <a:r>
                        <a:rPr lang="is-IS" sz="900" b="0" i="0" u="none" strike="noStrike">
                          <a:effectLst/>
                          <a:latin typeface="Arial"/>
                        </a:rPr>
                        <a:t>8 179,2</a:t>
                      </a: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05"/>
                  </a:ext>
                </a:extLst>
              </a:tr>
              <a:tr h="174652">
                <a:tc>
                  <a:txBody>
                    <a:bodyPr/>
                    <a:lstStyle/>
                    <a:p>
                      <a:pPr algn="l" fontAlgn="b"/>
                      <a:r>
                        <a:rPr lang="en-US" sz="900" b="0" i="0" u="none" strike="noStrike">
                          <a:effectLst/>
                          <a:latin typeface="Arial"/>
                        </a:rPr>
                        <a:t>Tous les autres revenus</a:t>
                      </a:r>
                    </a:p>
                  </a:txBody>
                  <a:tcPr marL="279443" marR="11643" marT="11643"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is-IS" sz="900" b="0" i="0" u="none" strike="noStrike">
                          <a:effectLst/>
                          <a:latin typeface="Arial"/>
                        </a:rPr>
                        <a:t>265,8</a:t>
                      </a: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06"/>
                  </a:ext>
                </a:extLst>
              </a:tr>
              <a:tr h="151365">
                <a:tc>
                  <a:txBody>
                    <a:bodyPr/>
                    <a:lstStyle/>
                    <a:p>
                      <a:pPr algn="r" fontAlgn="b"/>
                      <a:r>
                        <a:rPr lang="en-US" sz="900" b="0" i="0" u="none" strike="noStrike">
                          <a:effectLst/>
                          <a:latin typeface="Arial"/>
                        </a:rPr>
                        <a:t>Total des produits</a:t>
                      </a:r>
                    </a:p>
                  </a:txBody>
                  <a:tcPr marL="11643" marR="11643" marT="11643"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r" fontAlgn="b"/>
                      <a:r>
                        <a:rPr lang="mr-IN" sz="900" b="1" i="0" u="none" strike="noStrike">
                          <a:effectLst/>
                          <a:latin typeface="Arial"/>
                        </a:rPr>
                        <a:t>8 445,0  </a:t>
                      </a:r>
                    </a:p>
                  </a:txBody>
                  <a:tcPr marL="11643" marR="11643" marT="11643" marB="0" anchor="b">
                    <a:lnL>
                      <a:noFill/>
                    </a:lnL>
                    <a:lnR>
                      <a:noFill/>
                    </a:lnR>
                    <a:lnT>
                      <a:noFill/>
                    </a:lnT>
                    <a:lnB>
                      <a:noFill/>
                    </a:lnB>
                  </a:tcPr>
                </a:tc>
                <a:extLst>
                  <a:ext uri="{0D108BD9-81ED-4DB2-BD59-A6C34878D82A}">
                    <a16:rowId xmlns:a16="http://schemas.microsoft.com/office/drawing/2014/main" xmlns="" val="10007"/>
                  </a:ext>
                </a:extLst>
              </a:tr>
              <a:tr h="151365">
                <a:tc>
                  <a:txBody>
                    <a:bodyPr/>
                    <a:lstStyle/>
                    <a:p>
                      <a:pPr algn="l" fontAlgn="b"/>
                      <a:endParaRPr lang="en-US" sz="900" b="0" i="0" u="none" strike="noStrike">
                        <a:effectLst/>
                        <a:latin typeface="Arial"/>
                      </a:endParaRPr>
                    </a:p>
                  </a:txBody>
                  <a:tcPr marL="2794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08"/>
                  </a:ext>
                </a:extLst>
              </a:tr>
              <a:tr h="151365">
                <a:tc>
                  <a:txBody>
                    <a:bodyPr/>
                    <a:lstStyle/>
                    <a:p>
                      <a:pPr algn="l" fontAlgn="b"/>
                      <a:r>
                        <a:rPr lang="en-US" sz="900" b="1" i="0" u="none" strike="noStrike">
                          <a:effectLst/>
                          <a:latin typeface="Arial"/>
                        </a:rPr>
                        <a:t>Charges</a:t>
                      </a: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09"/>
                  </a:ext>
                </a:extLst>
              </a:tr>
              <a:tr h="151365">
                <a:tc>
                  <a:txBody>
                    <a:bodyPr/>
                    <a:lstStyle/>
                    <a:p>
                      <a:pPr algn="l" fontAlgn="b"/>
                      <a:r>
                        <a:rPr lang="en-US" sz="900" b="0" i="0" u="none" strike="noStrike">
                          <a:effectLst/>
                          <a:latin typeface="Arial"/>
                        </a:rPr>
                        <a:t>Achats, matériaux et sous-traitances</a:t>
                      </a:r>
                    </a:p>
                  </a:txBody>
                  <a:tcPr marL="279443" marR="11643" marT="11643" marB="0" anchor="b">
                    <a:lnL>
                      <a:noFill/>
                    </a:lnL>
                    <a:lnR>
                      <a:noFill/>
                    </a:lnR>
                    <a:lnT>
                      <a:noFill/>
                    </a:lnT>
                    <a:lnB>
                      <a:noFill/>
                    </a:lnB>
                  </a:tcPr>
                </a:tc>
                <a:tc>
                  <a:txBody>
                    <a:bodyPr/>
                    <a:lstStyle/>
                    <a:p>
                      <a:pPr algn="r" fontAlgn="b"/>
                      <a:r>
                        <a:rPr lang="pl-PL" sz="900" b="0" i="0" u="none" strike="noStrike">
                          <a:effectLst/>
                          <a:latin typeface="Arial"/>
                        </a:rPr>
                        <a:t>4 277,3</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0"/>
                  </a:ext>
                </a:extLst>
              </a:tr>
              <a:tr h="151365">
                <a:tc>
                  <a:txBody>
                    <a:bodyPr/>
                    <a:lstStyle/>
                    <a:p>
                      <a:pPr algn="l" fontAlgn="b"/>
                      <a:r>
                        <a:rPr lang="en-US" sz="900" b="0" i="0" u="none" strike="noStrike">
                          <a:effectLst/>
                          <a:latin typeface="Arial"/>
                        </a:rPr>
                        <a:t>Traitements et commissions</a:t>
                      </a:r>
                    </a:p>
                  </a:txBody>
                  <a:tcPr marL="279443" marR="11643" marT="11643" marB="0" anchor="b">
                    <a:lnL>
                      <a:noFill/>
                    </a:lnL>
                    <a:lnR>
                      <a:noFill/>
                    </a:lnR>
                    <a:lnT>
                      <a:noFill/>
                    </a:lnT>
                    <a:lnB>
                      <a:noFill/>
                    </a:lnB>
                  </a:tcPr>
                </a:tc>
                <a:tc>
                  <a:txBody>
                    <a:bodyPr/>
                    <a:lstStyle/>
                    <a:p>
                      <a:pPr algn="r" fontAlgn="b"/>
                      <a:r>
                        <a:rPr lang="ru-RU" sz="900" b="0" i="0" u="none" strike="noStrike">
                          <a:effectLst/>
                          <a:latin typeface="Arial"/>
                        </a:rPr>
                        <a:t>1 910,4</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1"/>
                  </a:ext>
                </a:extLst>
              </a:tr>
              <a:tr h="151365">
                <a:tc>
                  <a:txBody>
                    <a:bodyPr/>
                    <a:lstStyle/>
                    <a:p>
                      <a:pPr algn="l" fontAlgn="b"/>
                      <a:r>
                        <a:rPr lang="en-US" sz="900" b="0" i="0" u="none" strike="noStrike">
                          <a:effectLst/>
                          <a:latin typeface="Arial"/>
                        </a:rPr>
                        <a:t>Amortissement et tarissement</a:t>
                      </a:r>
                    </a:p>
                  </a:txBody>
                  <a:tcPr marL="279443" marR="11643" marT="11643" marB="0" anchor="b">
                    <a:lnL>
                      <a:noFill/>
                    </a:lnL>
                    <a:lnR>
                      <a:noFill/>
                    </a:lnR>
                    <a:lnT>
                      <a:noFill/>
                    </a:lnT>
                    <a:lnB>
                      <a:noFill/>
                    </a:lnB>
                  </a:tcPr>
                </a:tc>
                <a:tc>
                  <a:txBody>
                    <a:bodyPr/>
                    <a:lstStyle/>
                    <a:p>
                      <a:pPr algn="r" fontAlgn="b"/>
                      <a:r>
                        <a:rPr lang="cs-CZ" sz="900" b="0" i="0" u="none" strike="noStrike">
                          <a:effectLst/>
                          <a:latin typeface="Arial"/>
                        </a:rPr>
                        <a:t>197,8</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2"/>
                  </a:ext>
                </a:extLst>
              </a:tr>
              <a:tr h="151365">
                <a:tc>
                  <a:txBody>
                    <a:bodyPr/>
                    <a:lstStyle/>
                    <a:p>
                      <a:pPr algn="l" fontAlgn="b"/>
                      <a:r>
                        <a:rPr lang="en-US" sz="900" b="0" i="0" u="none" strike="noStrike">
                          <a:effectLst/>
                          <a:latin typeface="Arial"/>
                        </a:rPr>
                        <a:t>Réparations et entretien</a:t>
                      </a:r>
                    </a:p>
                  </a:txBody>
                  <a:tcPr marL="279443" marR="11643" marT="11643" marB="0" anchor="b">
                    <a:lnL>
                      <a:noFill/>
                    </a:lnL>
                    <a:lnR>
                      <a:noFill/>
                    </a:lnR>
                    <a:lnT>
                      <a:noFill/>
                    </a:lnT>
                    <a:lnB>
                      <a:noFill/>
                    </a:lnB>
                  </a:tcPr>
                </a:tc>
                <a:tc>
                  <a:txBody>
                    <a:bodyPr/>
                    <a:lstStyle/>
                    <a:p>
                      <a:pPr algn="r" fontAlgn="b"/>
                      <a:r>
                        <a:rPr lang="fi-FI" sz="900" b="0" i="0" u="none" strike="noStrike">
                          <a:effectLst/>
                          <a:latin typeface="Arial"/>
                        </a:rPr>
                        <a:t>287,8</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3"/>
                  </a:ext>
                </a:extLst>
              </a:tr>
              <a:tr h="151365">
                <a:tc>
                  <a:txBody>
                    <a:bodyPr/>
                    <a:lstStyle/>
                    <a:p>
                      <a:pPr algn="l" fontAlgn="b"/>
                      <a:r>
                        <a:rPr lang="en-US" sz="900" b="0" i="0" u="none" strike="noStrike">
                          <a:effectLst/>
                          <a:latin typeface="Arial"/>
                        </a:rPr>
                        <a:t>Services publics et </a:t>
                      </a:r>
                      <a:r>
                        <a:rPr lang="en-US" sz="700" b="0" i="0" u="none" strike="noStrike">
                          <a:effectLst/>
                          <a:latin typeface="Arial"/>
                        </a:rPr>
                        <a:t>téléphone / internet</a:t>
                      </a:r>
                      <a:endParaRPr lang="en-US" sz="900" b="0" i="0" u="none" strike="noStrike">
                        <a:effectLst/>
                        <a:latin typeface="Arial"/>
                      </a:endParaRPr>
                    </a:p>
                  </a:txBody>
                  <a:tcPr marL="279443" marR="11643" marT="11643" marB="0" anchor="b">
                    <a:lnL>
                      <a:noFill/>
                    </a:lnL>
                    <a:lnR>
                      <a:noFill/>
                    </a:lnR>
                    <a:lnT>
                      <a:noFill/>
                    </a:lnT>
                    <a:lnB>
                      <a:noFill/>
                    </a:lnB>
                  </a:tcPr>
                </a:tc>
                <a:tc>
                  <a:txBody>
                    <a:bodyPr/>
                    <a:lstStyle/>
                    <a:p>
                      <a:pPr algn="r" fontAlgn="b"/>
                      <a:r>
                        <a:rPr lang="is-IS" sz="900" b="0" i="0" u="none" strike="noStrike">
                          <a:effectLst/>
                          <a:latin typeface="Arial"/>
                        </a:rPr>
                        <a:t>171,2</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4"/>
                  </a:ext>
                </a:extLst>
              </a:tr>
              <a:tr h="151365">
                <a:tc>
                  <a:txBody>
                    <a:bodyPr/>
                    <a:lstStyle/>
                    <a:p>
                      <a:pPr algn="l" fontAlgn="b"/>
                      <a:r>
                        <a:rPr lang="en-US" sz="900" b="0" i="0" u="none" strike="noStrike">
                          <a:effectLst/>
                          <a:latin typeface="Arial"/>
                        </a:rPr>
                        <a:t>Location</a:t>
                      </a:r>
                    </a:p>
                  </a:txBody>
                  <a:tcPr marL="279443" marR="11643" marT="11643" marB="0" anchor="b">
                    <a:lnL>
                      <a:noFill/>
                    </a:lnL>
                    <a:lnR>
                      <a:noFill/>
                    </a:lnR>
                    <a:lnT>
                      <a:noFill/>
                    </a:lnT>
                    <a:lnB>
                      <a:noFill/>
                    </a:lnB>
                  </a:tcPr>
                </a:tc>
                <a:tc>
                  <a:txBody>
                    <a:bodyPr/>
                    <a:lstStyle/>
                    <a:p>
                      <a:pPr algn="r" fontAlgn="b"/>
                      <a:r>
                        <a:rPr lang="is-IS" sz="900" b="0" i="0" u="none" strike="noStrike">
                          <a:effectLst/>
                          <a:latin typeface="Arial"/>
                        </a:rPr>
                        <a:t>407,2</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5"/>
                  </a:ext>
                </a:extLst>
              </a:tr>
              <a:tr h="151365">
                <a:tc>
                  <a:txBody>
                    <a:bodyPr/>
                    <a:lstStyle/>
                    <a:p>
                      <a:pPr algn="l" fontAlgn="b"/>
                      <a:r>
                        <a:rPr lang="en-US" sz="900" b="0" i="0" u="none" strike="noStrike">
                          <a:effectLst/>
                          <a:latin typeface="Arial"/>
                        </a:rPr>
                        <a:t>Intérêts et frais bancaires</a:t>
                      </a:r>
                    </a:p>
                  </a:txBody>
                  <a:tcPr marL="279443" marR="11643" marT="11643" marB="0" anchor="b">
                    <a:lnL>
                      <a:noFill/>
                    </a:lnL>
                    <a:lnR>
                      <a:noFill/>
                    </a:lnR>
                    <a:lnT>
                      <a:noFill/>
                    </a:lnT>
                    <a:lnB>
                      <a:noFill/>
                    </a:lnB>
                  </a:tcPr>
                </a:tc>
                <a:tc>
                  <a:txBody>
                    <a:bodyPr/>
                    <a:lstStyle/>
                    <a:p>
                      <a:pPr algn="r" fontAlgn="b"/>
                      <a:r>
                        <a:rPr lang="fi-FI" sz="900" b="0" i="0" u="none" strike="noStrike">
                          <a:effectLst/>
                          <a:latin typeface="Arial"/>
                        </a:rPr>
                        <a:t>68,7</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6"/>
                  </a:ext>
                </a:extLst>
              </a:tr>
              <a:tr h="151365">
                <a:tc>
                  <a:txBody>
                    <a:bodyPr/>
                    <a:lstStyle/>
                    <a:p>
                      <a:pPr algn="l" fontAlgn="b"/>
                      <a:r>
                        <a:rPr lang="en-US" sz="900" b="0" i="0" u="none" strike="noStrike">
                          <a:effectLst/>
                          <a:latin typeface="Arial"/>
                        </a:rPr>
                        <a:t>Honoraires professionnels </a:t>
                      </a:r>
                    </a:p>
                  </a:txBody>
                  <a:tcPr marL="279443" marR="11643" marT="11643" marB="0" anchor="b">
                    <a:lnL>
                      <a:noFill/>
                    </a:lnL>
                    <a:lnR>
                      <a:noFill/>
                    </a:lnR>
                    <a:lnT>
                      <a:noFill/>
                    </a:lnT>
                    <a:lnB>
                      <a:noFill/>
                    </a:lnB>
                  </a:tcPr>
                </a:tc>
                <a:tc>
                  <a:txBody>
                    <a:bodyPr/>
                    <a:lstStyle/>
                    <a:p>
                      <a:pPr algn="r" fontAlgn="b"/>
                      <a:r>
                        <a:rPr lang="en-US" sz="900" b="0" i="0" u="none" strike="noStrike">
                          <a:effectLst/>
                          <a:latin typeface="Arial"/>
                        </a:rPr>
                        <a:t>103,5</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7"/>
                  </a:ext>
                </a:extLst>
              </a:tr>
              <a:tr h="151365">
                <a:tc>
                  <a:txBody>
                    <a:bodyPr/>
                    <a:lstStyle/>
                    <a:p>
                      <a:pPr algn="l" fontAlgn="b"/>
                      <a:r>
                        <a:rPr lang="en-US" sz="900" b="0" i="0" u="none" strike="noStrike">
                          <a:effectLst/>
                          <a:latin typeface="Arial"/>
                        </a:rPr>
                        <a:t>Publicité et promotion </a:t>
                      </a:r>
                    </a:p>
                  </a:txBody>
                  <a:tcPr marL="279443" marR="11643" marT="11643" marB="0" anchor="b">
                    <a:lnL>
                      <a:noFill/>
                    </a:lnL>
                    <a:lnR>
                      <a:noFill/>
                    </a:lnR>
                    <a:lnT>
                      <a:noFill/>
                    </a:lnT>
                    <a:lnB>
                      <a:noFill/>
                    </a:lnB>
                  </a:tcPr>
                </a:tc>
                <a:tc>
                  <a:txBody>
                    <a:bodyPr/>
                    <a:lstStyle/>
                    <a:p>
                      <a:pPr algn="r" fontAlgn="b"/>
                      <a:r>
                        <a:rPr lang="fi-FI" sz="900" b="0" i="0" u="none" strike="noStrike">
                          <a:effectLst/>
                          <a:latin typeface="Arial"/>
                        </a:rPr>
                        <a:t>112,7</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8"/>
                  </a:ext>
                </a:extLst>
              </a:tr>
              <a:tr h="151365">
                <a:tc>
                  <a:txBody>
                    <a:bodyPr/>
                    <a:lstStyle/>
                    <a:p>
                      <a:pPr algn="l" fontAlgn="b"/>
                      <a:r>
                        <a:rPr lang="en-US" sz="900" b="0" i="0" u="none" strike="noStrike">
                          <a:effectLst/>
                          <a:latin typeface="Arial"/>
                        </a:rPr>
                        <a:t>Livraison, expédition et entreposage </a:t>
                      </a:r>
                    </a:p>
                  </a:txBody>
                  <a:tcPr marL="279443" marR="11643" marT="11643" marB="0" anchor="b">
                    <a:lnL>
                      <a:noFill/>
                    </a:lnL>
                    <a:lnR>
                      <a:noFill/>
                    </a:lnR>
                    <a:lnT>
                      <a:noFill/>
                    </a:lnT>
                    <a:lnB>
                      <a:noFill/>
                    </a:lnB>
                  </a:tcPr>
                </a:tc>
                <a:tc>
                  <a:txBody>
                    <a:bodyPr/>
                    <a:lstStyle/>
                    <a:p>
                      <a:pPr algn="r" fontAlgn="b"/>
                      <a:r>
                        <a:rPr lang="is-IS" sz="900" b="0" i="0" u="none" strike="noStrike">
                          <a:effectLst/>
                          <a:latin typeface="Arial"/>
                        </a:rPr>
                        <a:t>205,3</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19"/>
                  </a:ext>
                </a:extLst>
              </a:tr>
              <a:tr h="151365">
                <a:tc>
                  <a:txBody>
                    <a:bodyPr/>
                    <a:lstStyle/>
                    <a:p>
                      <a:pPr algn="l" fontAlgn="b"/>
                      <a:r>
                        <a:rPr lang="en-US" sz="900" b="0" i="0" u="none" strike="noStrike">
                          <a:effectLst/>
                          <a:latin typeface="Arial"/>
                        </a:rPr>
                        <a:t>Assurances</a:t>
                      </a:r>
                    </a:p>
                  </a:txBody>
                  <a:tcPr marL="279443" marR="11643" marT="11643" marB="0" anchor="b">
                    <a:lnL>
                      <a:noFill/>
                    </a:lnL>
                    <a:lnR>
                      <a:noFill/>
                    </a:lnR>
                    <a:lnT>
                      <a:noFill/>
                    </a:lnT>
                    <a:lnB>
                      <a:noFill/>
                    </a:lnB>
                  </a:tcPr>
                </a:tc>
                <a:tc>
                  <a:txBody>
                    <a:bodyPr/>
                    <a:lstStyle/>
                    <a:p>
                      <a:pPr algn="r" fontAlgn="b"/>
                      <a:r>
                        <a:rPr lang="cs-CZ" sz="900" b="0" i="0" u="none" strike="noStrike">
                          <a:effectLst/>
                          <a:latin typeface="Arial"/>
                        </a:rPr>
                        <a:t>29,2</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20"/>
                  </a:ext>
                </a:extLst>
              </a:tr>
              <a:tr h="151365">
                <a:tc>
                  <a:txBody>
                    <a:bodyPr/>
                    <a:lstStyle/>
                    <a:p>
                      <a:pPr algn="l" fontAlgn="b"/>
                      <a:r>
                        <a:rPr lang="en-US" sz="900" b="0" i="0" u="none" strike="noStrike">
                          <a:effectLst/>
                          <a:latin typeface="Arial"/>
                        </a:rPr>
                        <a:t>Autres dépenses</a:t>
                      </a:r>
                    </a:p>
                  </a:txBody>
                  <a:tcPr marL="279443" marR="11643" marT="11643" marB="0" anchor="b">
                    <a:lnL>
                      <a:noFill/>
                    </a:lnL>
                    <a:lnR>
                      <a:noFill/>
                    </a:lnR>
                    <a:lnT>
                      <a:noFill/>
                    </a:lnT>
                    <a:lnB>
                      <a:noFill/>
                    </a:lnB>
                  </a:tcPr>
                </a:tc>
                <a:tc>
                  <a:txBody>
                    <a:bodyPr/>
                    <a:lstStyle/>
                    <a:p>
                      <a:pPr algn="r" fontAlgn="b"/>
                      <a:r>
                        <a:rPr lang="fi-FI" sz="900" b="0" i="0" u="none" strike="noStrike">
                          <a:effectLst/>
                          <a:latin typeface="Arial"/>
                        </a:rPr>
                        <a:t>513,7</a:t>
                      </a:r>
                    </a:p>
                  </a:txBody>
                  <a:tcPr marL="11643" marR="11643" marT="11643" marB="0" anchor="b">
                    <a:lnL>
                      <a:noFill/>
                    </a:lnL>
                    <a:lnR>
                      <a:noFill/>
                    </a:lnR>
                    <a:lnT>
                      <a:noFill/>
                    </a:lnT>
                    <a:lnB>
                      <a:noFill/>
                    </a:lnB>
                  </a:tcPr>
                </a:tc>
                <a:tc>
                  <a:txBody>
                    <a:bodyPr/>
                    <a:lstStyle/>
                    <a:p>
                      <a:pPr algn="r"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21"/>
                  </a:ext>
                </a:extLst>
              </a:tr>
              <a:tr h="151365">
                <a:tc>
                  <a:txBody>
                    <a:bodyPr/>
                    <a:lstStyle/>
                    <a:p>
                      <a:pPr algn="r" fontAlgn="b"/>
                      <a:r>
                        <a:rPr lang="en-US" sz="900" b="0" i="0" u="none" strike="noStrike">
                          <a:effectLst/>
                          <a:latin typeface="Arial"/>
                        </a:rPr>
                        <a:t>Total charges</a:t>
                      </a: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r" fontAlgn="b"/>
                      <a:r>
                        <a:rPr lang="mr-IN" sz="900" b="1" i="0" u="none" strike="noStrike">
                          <a:effectLst/>
                          <a:latin typeface="Arial"/>
                        </a:rPr>
                        <a:t>8 284,8  </a:t>
                      </a:r>
                    </a:p>
                  </a:txBody>
                  <a:tcPr marL="11643" marR="11643" marT="11643" marB="0" anchor="b">
                    <a:lnL>
                      <a:noFill/>
                    </a:lnL>
                    <a:lnR>
                      <a:noFill/>
                    </a:lnR>
                    <a:lnT>
                      <a:noFill/>
                    </a:lnT>
                    <a:lnB>
                      <a:noFill/>
                    </a:lnB>
                  </a:tcPr>
                </a:tc>
                <a:extLst>
                  <a:ext uri="{0D108BD9-81ED-4DB2-BD59-A6C34878D82A}">
                    <a16:rowId xmlns:a16="http://schemas.microsoft.com/office/drawing/2014/main" xmlns="" val="10022"/>
                  </a:ext>
                </a:extLst>
              </a:tr>
              <a:tr h="151365">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extLst>
                  <a:ext uri="{0D108BD9-81ED-4DB2-BD59-A6C34878D82A}">
                    <a16:rowId xmlns:a16="http://schemas.microsoft.com/office/drawing/2014/main" xmlns="" val="10023"/>
                  </a:ext>
                </a:extLst>
              </a:tr>
              <a:tr h="151365">
                <a:tc>
                  <a:txBody>
                    <a:bodyPr/>
                    <a:lstStyle/>
                    <a:p>
                      <a:pPr algn="r" fontAlgn="b"/>
                      <a:r>
                        <a:rPr lang="en-US" sz="900" b="0" i="0" u="none" strike="noStrike">
                          <a:effectLst/>
                          <a:latin typeface="Arial"/>
                        </a:rPr>
                        <a:t>Bénéfice/perte net</a:t>
                      </a:r>
                    </a:p>
                  </a:txBody>
                  <a:tcPr marL="11643" marR="11643" marT="11643" marB="0" anchor="b">
                    <a:lnL>
                      <a:noFill/>
                    </a:lnL>
                    <a:lnR>
                      <a:noFill/>
                    </a:lnR>
                    <a:lnT>
                      <a:noFill/>
                    </a:lnT>
                    <a:lnB>
                      <a:noFill/>
                    </a:lnB>
                  </a:tcPr>
                </a:tc>
                <a:tc>
                  <a:txBody>
                    <a:bodyPr/>
                    <a:lstStyle/>
                    <a:p>
                      <a:pPr algn="l" fontAlgn="b"/>
                      <a:endParaRPr lang="en-US" sz="900" b="0" i="0" u="none" strike="noStrike">
                        <a:effectLst/>
                        <a:latin typeface="Arial"/>
                      </a:endParaRPr>
                    </a:p>
                  </a:txBody>
                  <a:tcPr marL="11643" marR="11643" marT="11643" marB="0" anchor="b">
                    <a:lnL>
                      <a:noFill/>
                    </a:lnL>
                    <a:lnR>
                      <a:noFill/>
                    </a:lnR>
                    <a:lnT>
                      <a:noFill/>
                    </a:lnT>
                    <a:lnB>
                      <a:noFill/>
                    </a:lnB>
                  </a:tcPr>
                </a:tc>
                <a:tc>
                  <a:txBody>
                    <a:bodyPr/>
                    <a:lstStyle/>
                    <a:p>
                      <a:pPr algn="r" fontAlgn="b"/>
                      <a:r>
                        <a:rPr lang="mr-IN" sz="900" b="1" i="0" u="none" strike="noStrike" dirty="0">
                          <a:effectLst/>
                          <a:latin typeface="Arial"/>
                        </a:rPr>
                        <a:t>160,2  </a:t>
                      </a:r>
                    </a:p>
                  </a:txBody>
                  <a:tcPr marL="11643" marR="11643" marT="11643" marB="0" anchor="b">
                    <a:lnL>
                      <a:noFill/>
                    </a:lnL>
                    <a:lnR>
                      <a:noFill/>
                    </a:lnR>
                    <a:lnT>
                      <a:noFill/>
                    </a:lnT>
                    <a:lnB>
                      <a:noFill/>
                    </a:lnB>
                  </a:tcPr>
                </a:tc>
                <a:extLst>
                  <a:ext uri="{0D108BD9-81ED-4DB2-BD59-A6C34878D82A}">
                    <a16:rowId xmlns:a16="http://schemas.microsoft.com/office/drawing/2014/main" xmlns="" val="1002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4034"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75122CDE-9B7B-43C9-8180-90BF576B06B4}" type="slidenum">
              <a:rPr lang="fr-CA" sz="1400"/>
              <a:pPr algn="r" eaLnBrk="0" hangingPunct="0"/>
              <a:t>15</a:t>
            </a:fld>
            <a:endParaRPr lang="fr-CA" sz="1400"/>
          </a:p>
        </p:txBody>
      </p:sp>
      <p:sp>
        <p:nvSpPr>
          <p:cNvPr id="44035" name="Placeholder 1030"/>
          <p:cNvSpPr>
            <a:spLocks noGrp="1" noChangeArrowheads="1"/>
          </p:cNvSpPr>
          <p:nvPr>
            <p:ph type="title" idx="4294967295"/>
          </p:nvPr>
        </p:nvSpPr>
        <p:spPr>
          <a:xfrm>
            <a:off x="685800" y="990600"/>
            <a:ext cx="7772400" cy="914400"/>
          </a:xfrm>
        </p:spPr>
        <p:txBody>
          <a:bodyPr anchor="t"/>
          <a:lstStyle/>
          <a:p>
            <a:pPr eaLnBrk="1" hangingPunct="1"/>
            <a:r>
              <a:rPr lang="fr-CA"/>
              <a:t>Le lien entre le bilan </a:t>
            </a:r>
            <a:br>
              <a:rPr lang="fr-CA"/>
            </a:br>
            <a:r>
              <a:rPr lang="fr-CA"/>
              <a:t>et l’état des résultats</a:t>
            </a:r>
            <a:endParaRPr lang="fr-FR"/>
          </a:p>
        </p:txBody>
      </p:sp>
      <p:sp>
        <p:nvSpPr>
          <p:cNvPr id="44036"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2" name="Picture 1" descr="Fig 10.5 Effet du profit sur Bila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08920"/>
            <a:ext cx="8964488" cy="33123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6082"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C1C1E265-C6C7-4EC7-9D79-774566914A0E}" type="slidenum">
              <a:rPr lang="fr-CA" sz="1400"/>
              <a:pPr algn="r" eaLnBrk="0" hangingPunct="0"/>
              <a:t>16</a:t>
            </a:fld>
            <a:endParaRPr lang="fr-CA" sz="1400"/>
          </a:p>
        </p:txBody>
      </p:sp>
      <p:sp>
        <p:nvSpPr>
          <p:cNvPr id="46083" name="Placeholder 4"/>
          <p:cNvSpPr>
            <a:spLocks noGrp="1" noChangeArrowheads="1"/>
          </p:cNvSpPr>
          <p:nvPr>
            <p:ph idx="4294967295"/>
          </p:nvPr>
        </p:nvSpPr>
        <p:spPr>
          <a:xfrm>
            <a:off x="685800" y="1600200"/>
            <a:ext cx="7772400" cy="2133600"/>
          </a:xfrm>
        </p:spPr>
        <p:txBody>
          <a:bodyPr/>
          <a:lstStyle/>
          <a:p>
            <a:pPr marL="0" indent="0">
              <a:buFontTx/>
              <a:buNone/>
            </a:pPr>
            <a:r>
              <a:rPr lang="fr-CA" dirty="0"/>
              <a:t>Comptabilité d’usage généralisé dans laquelle on inscrit chaque opération deux fois, afin de conserver l’équilibre de l’équation comptable fondamentale.</a:t>
            </a:r>
          </a:p>
        </p:txBody>
      </p:sp>
      <p:sp>
        <p:nvSpPr>
          <p:cNvPr id="46084" name="Placeholder 1030"/>
          <p:cNvSpPr>
            <a:spLocks noGrp="1" noChangeArrowheads="1"/>
          </p:cNvSpPr>
          <p:nvPr>
            <p:ph type="title" idx="4294967295"/>
          </p:nvPr>
        </p:nvSpPr>
        <p:spPr>
          <a:xfrm>
            <a:off x="2514600" y="0"/>
            <a:ext cx="6400800" cy="914400"/>
          </a:xfrm>
        </p:spPr>
        <p:txBody>
          <a:bodyPr anchor="t"/>
          <a:lstStyle/>
          <a:p>
            <a:pPr eaLnBrk="1" hangingPunct="1"/>
            <a:r>
              <a:rPr lang="fr-CA"/>
              <a:t>La comptabilité </a:t>
            </a:r>
            <a:br>
              <a:rPr lang="fr-CA"/>
            </a:br>
            <a:r>
              <a:rPr lang="fr-CA"/>
              <a:t>en partie double</a:t>
            </a:r>
            <a:endParaRPr lang="fr-FR"/>
          </a:p>
        </p:txBody>
      </p:sp>
      <p:sp>
        <p:nvSpPr>
          <p:cNvPr id="46085"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
        <p:nvSpPr>
          <p:cNvPr id="6" name="Rectangle 15"/>
          <p:cNvSpPr txBox="1">
            <a:spLocks noChangeArrowheads="1"/>
          </p:cNvSpPr>
          <p:nvPr/>
        </p:nvSpPr>
        <p:spPr bwMode="auto">
          <a:xfrm>
            <a:off x="900113" y="4191000"/>
            <a:ext cx="7854950" cy="1666875"/>
          </a:xfrm>
          <a:prstGeom prst="rect">
            <a:avLst/>
          </a:prstGeom>
          <a:noFill/>
          <a:ln w="9525">
            <a:noFill/>
            <a:miter lim="800000"/>
            <a:headEnd/>
            <a:tailEnd/>
          </a:ln>
          <a:effectLst/>
        </p:spPr>
        <p:txBody>
          <a:bodyPr/>
          <a:lstStyle/>
          <a:p>
            <a:pPr marL="342900" indent="-342900">
              <a:spcBef>
                <a:spcPct val="20000"/>
              </a:spcBef>
              <a:defRPr/>
            </a:pPr>
            <a:r>
              <a:rPr lang="fr-CA" sz="2800" kern="0" dirty="0">
                <a:solidFill>
                  <a:srgbClr val="EDA546"/>
                </a:solidFill>
                <a:latin typeface="+mn-lt"/>
                <a:ea typeface="+mn-ea"/>
                <a:cs typeface="+mn-cs"/>
              </a:rPr>
              <a:t>ACTIF = PASSIF + CAPITAUX PROPRES</a:t>
            </a:r>
          </a:p>
          <a:p>
            <a:pPr marL="342900" indent="-342900">
              <a:spcBef>
                <a:spcPct val="20000"/>
              </a:spcBef>
              <a:defRPr/>
            </a:pPr>
            <a:endParaRPr lang="fr-CA" sz="2800" kern="0" dirty="0">
              <a:solidFill>
                <a:srgbClr val="EDA546"/>
              </a:solidFill>
              <a:latin typeface="+mn-lt"/>
              <a:ea typeface="+mn-ea"/>
              <a:cs typeface="+mn-cs"/>
            </a:endParaRPr>
          </a:p>
          <a:p>
            <a:pPr marL="342900" indent="-342900">
              <a:spcBef>
                <a:spcPct val="20000"/>
              </a:spcBef>
              <a:defRPr/>
            </a:pPr>
            <a:r>
              <a:rPr lang="fr-CA" sz="2800" b="1" kern="0" dirty="0">
                <a:latin typeface="+mn-lt"/>
                <a:ea typeface="+mn-ea"/>
                <a:cs typeface="+mn-cs"/>
              </a:rPr>
              <a:t>Produits – charges = bénéfice (ou perte)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6">
                                            <p:txEl>
                                              <p:pRg st="0" end="0"/>
                                            </p:txEl>
                                          </p:spTgt>
                                        </p:tgtEl>
                                      </p:cBhvr>
                                    </p:animEffect>
                                  </p:childTnLst>
                                </p:cTn>
                              </p:par>
                            </p:childTnLst>
                          </p:cTn>
                        </p:par>
                        <p:par>
                          <p:cTn id="12" fill="hold">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p:cTn id="15" dur="1000" fill="hold"/>
                                        <p:tgtEl>
                                          <p:spTgt spid="6">
                                            <p:txEl>
                                              <p:pRg st="2" end="2"/>
                                            </p:txEl>
                                          </p:spTgt>
                                        </p:tgtEl>
                                        <p:attrNameLst>
                                          <p:attrName>ppt_w</p:attrName>
                                        </p:attrNameLst>
                                      </p:cBhvr>
                                      <p:tavLst>
                                        <p:tav tm="0">
                                          <p:val>
                                            <p:strVal val="#ppt_w*0.05"/>
                                          </p:val>
                                        </p:tav>
                                        <p:tav tm="100000">
                                          <p:val>
                                            <p:strVal val="#ppt_w"/>
                                          </p:val>
                                        </p:tav>
                                      </p:tavLst>
                                    </p:anim>
                                    <p:anim calcmode="lin" valueType="num">
                                      <p:cBhvr>
                                        <p:cTn id="16"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17"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6">
                                            <p:txEl>
                                              <p:pRg st="2" end="2"/>
                                            </p:txEl>
                                          </p:spTgt>
                                        </p:tgtEl>
                                        <p:attrNameLst>
                                          <p:attrName>ppt_y</p:attrName>
                                        </p:attrNameLst>
                                      </p:cBhvr>
                                      <p:tavLst>
                                        <p:tav tm="0">
                                          <p:val>
                                            <p:strVal val="#ppt_y"/>
                                          </p:val>
                                        </p:tav>
                                        <p:tav tm="100000">
                                          <p:val>
                                            <p:strVal val="#ppt_y"/>
                                          </p:val>
                                        </p:tav>
                                      </p:tavLst>
                                    </p:anim>
                                    <p:animEffect transition="in" filter="fade">
                                      <p:cBhvr>
                                        <p:cTn id="19"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8130"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2CC8FD5F-49E8-4C47-8347-942D68621682}" type="slidenum">
              <a:rPr lang="fr-CA" sz="1400"/>
              <a:pPr algn="r" eaLnBrk="0" hangingPunct="0"/>
              <a:t>17</a:t>
            </a:fld>
            <a:endParaRPr lang="fr-CA" sz="1400"/>
          </a:p>
        </p:txBody>
      </p:sp>
      <p:sp>
        <p:nvSpPr>
          <p:cNvPr id="48131" name="Placeholder 4"/>
          <p:cNvSpPr>
            <a:spLocks noGrp="1" noChangeArrowheads="1"/>
          </p:cNvSpPr>
          <p:nvPr>
            <p:ph idx="4294967295"/>
          </p:nvPr>
        </p:nvSpPr>
        <p:spPr>
          <a:xfrm>
            <a:off x="685800" y="1752600"/>
            <a:ext cx="8101013" cy="4412704"/>
          </a:xfrm>
        </p:spPr>
        <p:txBody>
          <a:bodyPr/>
          <a:lstStyle/>
          <a:p>
            <a:pPr marL="447675" indent="-447675">
              <a:lnSpc>
                <a:spcPct val="80000"/>
              </a:lnSpc>
            </a:pPr>
            <a:r>
              <a:rPr lang="fr-FR" dirty="0">
                <a:solidFill>
                  <a:srgbClr val="000000"/>
                </a:solidFill>
                <a:cs typeface="Times New Roman" pitchFamily="18" charset="0"/>
              </a:rPr>
              <a:t>La personnalité de l’entrepris</a:t>
            </a:r>
            <a:r>
              <a:rPr lang="fr-CA" dirty="0">
                <a:solidFill>
                  <a:srgbClr val="000000"/>
                </a:solidFill>
              </a:rPr>
              <a:t>e</a:t>
            </a:r>
          </a:p>
          <a:p>
            <a:pPr marL="912813" lvl="1">
              <a:lnSpc>
                <a:spcPct val="80000"/>
              </a:lnSpc>
            </a:pPr>
            <a:r>
              <a:rPr lang="fr-CA" sz="1800" dirty="0">
                <a:solidFill>
                  <a:srgbClr val="000000"/>
                </a:solidFill>
              </a:rPr>
              <a:t>Les activités de l’entreprise sont séparées de celles de ses propriétaires.</a:t>
            </a:r>
            <a:endParaRPr lang="fr-CA" dirty="0">
              <a:solidFill>
                <a:srgbClr val="000000"/>
              </a:solidFill>
            </a:endParaRPr>
          </a:p>
          <a:p>
            <a:pPr marL="447675" indent="-447675">
              <a:lnSpc>
                <a:spcPct val="80000"/>
              </a:lnSpc>
            </a:pPr>
            <a:r>
              <a:rPr lang="fr-FR" dirty="0">
                <a:solidFill>
                  <a:srgbClr val="000000"/>
                </a:solidFill>
                <a:cs typeface="Times New Roman" pitchFamily="18" charset="0"/>
              </a:rPr>
              <a:t>La continuité de l’entreprise</a:t>
            </a:r>
          </a:p>
          <a:p>
            <a:pPr marL="912813" lvl="1">
              <a:lnSpc>
                <a:spcPct val="80000"/>
              </a:lnSpc>
            </a:pPr>
            <a:r>
              <a:rPr lang="fr-CA" sz="1800" dirty="0">
                <a:solidFill>
                  <a:srgbClr val="000000"/>
                </a:solidFill>
              </a:rPr>
              <a:t>L’entreprise est en place pour longtemps (amortissement des actifs).</a:t>
            </a:r>
            <a:endParaRPr lang="fr-CA" dirty="0">
              <a:solidFill>
                <a:srgbClr val="000000"/>
              </a:solidFill>
            </a:endParaRPr>
          </a:p>
          <a:p>
            <a:pPr marL="447675" indent="-447675">
              <a:lnSpc>
                <a:spcPct val="80000"/>
              </a:lnSpc>
            </a:pPr>
            <a:r>
              <a:rPr lang="fr-FR" dirty="0">
                <a:solidFill>
                  <a:srgbClr val="000000"/>
                </a:solidFill>
                <a:cs typeface="Times New Roman" pitchFamily="18" charset="0"/>
              </a:rPr>
              <a:t>L’indépendance des exercices</a:t>
            </a:r>
          </a:p>
          <a:p>
            <a:pPr marL="912813" lvl="1">
              <a:lnSpc>
                <a:spcPct val="80000"/>
              </a:lnSpc>
            </a:pPr>
            <a:r>
              <a:rPr lang="fr-CA" sz="1800" dirty="0">
                <a:solidFill>
                  <a:srgbClr val="000000"/>
                </a:solidFill>
              </a:rPr>
              <a:t>Ce principe permet de comparer les exercices.</a:t>
            </a:r>
            <a:endParaRPr lang="fr-CA" dirty="0">
              <a:solidFill>
                <a:srgbClr val="000000"/>
              </a:solidFill>
              <a:cs typeface="Times New Roman" pitchFamily="18" charset="0"/>
            </a:endParaRPr>
          </a:p>
          <a:p>
            <a:pPr marL="447675" indent="-447675">
              <a:lnSpc>
                <a:spcPct val="80000"/>
              </a:lnSpc>
            </a:pPr>
            <a:r>
              <a:rPr lang="fr-FR" dirty="0">
                <a:solidFill>
                  <a:srgbClr val="000000"/>
                </a:solidFill>
                <a:cs typeface="Times New Roman" pitchFamily="18" charset="0"/>
              </a:rPr>
              <a:t>L’unité de mesure monétaire</a:t>
            </a:r>
          </a:p>
          <a:p>
            <a:pPr marL="912813" lvl="1">
              <a:lnSpc>
                <a:spcPct val="80000"/>
              </a:lnSpc>
            </a:pPr>
            <a:r>
              <a:rPr lang="fr-FR" sz="1800" dirty="0">
                <a:solidFill>
                  <a:srgbClr val="000000"/>
                </a:solidFill>
              </a:rPr>
              <a:t>Le dollar canadien mesure la valeur des biens et des services.</a:t>
            </a:r>
          </a:p>
        </p:txBody>
      </p:sp>
      <p:sp>
        <p:nvSpPr>
          <p:cNvPr id="48132" name="Placeholder 1030"/>
          <p:cNvSpPr>
            <a:spLocks noGrp="1" noChangeArrowheads="1"/>
          </p:cNvSpPr>
          <p:nvPr>
            <p:ph type="title" idx="4294967295"/>
          </p:nvPr>
        </p:nvSpPr>
        <p:spPr>
          <a:xfrm>
            <a:off x="685800" y="762000"/>
            <a:ext cx="7772400" cy="914400"/>
          </a:xfrm>
        </p:spPr>
        <p:txBody>
          <a:bodyPr anchor="t"/>
          <a:lstStyle/>
          <a:p>
            <a:pPr eaLnBrk="1" hangingPunct="1"/>
            <a:r>
              <a:rPr lang="fr-FR"/>
              <a:t>Les </a:t>
            </a:r>
            <a:r>
              <a:rPr lang="fr-FR">
                <a:cs typeface="Times New Roman" pitchFamily="18" charset="0"/>
              </a:rPr>
              <a:t>postulats </a:t>
            </a:r>
            <a:r>
              <a:rPr lang="fr-FR"/>
              <a:t>comptables</a:t>
            </a:r>
          </a:p>
        </p:txBody>
      </p:sp>
      <p:sp>
        <p:nvSpPr>
          <p:cNvPr id="48133"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
        <p:nvSpPr>
          <p:cNvPr id="48134" name="TextBox 5"/>
          <p:cNvSpPr txBox="1">
            <a:spLocks noChangeArrowheads="1"/>
          </p:cNvSpPr>
          <p:nvPr/>
        </p:nvSpPr>
        <p:spPr bwMode="auto">
          <a:xfrm>
            <a:off x="685800" y="5410200"/>
            <a:ext cx="8001000" cy="946150"/>
          </a:xfrm>
          <a:prstGeom prst="rect">
            <a:avLst/>
          </a:prstGeom>
          <a:noFill/>
          <a:ln w="9525">
            <a:noFill/>
            <a:miter lim="800000"/>
            <a:headEnd/>
            <a:tailEnd/>
          </a:ln>
        </p:spPr>
        <p:txBody>
          <a:bodyPr>
            <a:spAutoFit/>
          </a:bodyPr>
          <a:lstStyle/>
          <a:p>
            <a:pPr>
              <a:lnSpc>
                <a:spcPct val="80000"/>
              </a:lnSpc>
              <a:buFont typeface="Wingdings" pitchFamily="2" charset="2"/>
              <a:buNone/>
            </a:pPr>
            <a:r>
              <a:rPr lang="fr-CA" sz="1800" b="1" dirty="0">
                <a:solidFill>
                  <a:srgbClr val="000000"/>
                </a:solidFill>
              </a:rPr>
              <a:t>Exercice financier</a:t>
            </a:r>
          </a:p>
          <a:p>
            <a:pPr>
              <a:lnSpc>
                <a:spcPct val="80000"/>
              </a:lnSpc>
              <a:buClr>
                <a:schemeClr val="accent2"/>
              </a:buClr>
            </a:pPr>
            <a:r>
              <a:rPr lang="fr-CA" sz="1600" dirty="0">
                <a:solidFill>
                  <a:srgbClr val="000000"/>
                </a:solidFill>
              </a:rPr>
              <a:t>Période généralement d’une durée de un an pour laquelle sont établies des prévisions ou dégagés des résultats financiers dans une unité de gestion ou une entreprise.</a:t>
            </a:r>
          </a:p>
          <a:p>
            <a:endParaRPr lang="fr-CA" sz="1600"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0178"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039021FC-6E53-4AF0-9E32-46C6C05D11F6}" type="slidenum">
              <a:rPr lang="fr-CA" sz="1400"/>
              <a:pPr algn="r" eaLnBrk="0" hangingPunct="0"/>
              <a:t>18</a:t>
            </a:fld>
            <a:endParaRPr lang="fr-CA" sz="1400"/>
          </a:p>
        </p:txBody>
      </p:sp>
      <p:sp>
        <p:nvSpPr>
          <p:cNvPr id="19459" name="Placeholder 4"/>
          <p:cNvSpPr>
            <a:spLocks noGrp="1" noChangeArrowheads="1"/>
          </p:cNvSpPr>
          <p:nvPr>
            <p:ph idx="4294967295"/>
          </p:nvPr>
        </p:nvSpPr>
        <p:spPr>
          <a:xfrm>
            <a:off x="685800" y="1524000"/>
            <a:ext cx="7772400" cy="4762500"/>
          </a:xfrm>
        </p:spPr>
        <p:txBody>
          <a:bodyPr/>
          <a:lstStyle/>
          <a:p>
            <a:r>
              <a:rPr lang="fr-FR" sz="2700" dirty="0">
                <a:cs typeface="Times New Roman" pitchFamily="18" charset="0"/>
              </a:rPr>
              <a:t>L’objectivité de la mesure</a:t>
            </a:r>
            <a:endParaRPr lang="fr-CA" sz="2700" dirty="0">
              <a:cs typeface="Times New Roman" pitchFamily="18" charset="0"/>
            </a:endParaRPr>
          </a:p>
          <a:p>
            <a:r>
              <a:rPr lang="fr-FR" sz="2700" dirty="0">
                <a:cs typeface="Times New Roman" pitchFamily="18" charset="0"/>
              </a:rPr>
              <a:t>Le rapprochement des produits et des charges</a:t>
            </a:r>
          </a:p>
          <a:p>
            <a:endParaRPr lang="fr-FR" sz="2700" dirty="0">
              <a:cs typeface="Times New Roman" pitchFamily="18" charset="0"/>
            </a:endParaRPr>
          </a:p>
          <a:p>
            <a:endParaRPr lang="fr-FR" dirty="0">
              <a:cs typeface="Times New Roman" pitchFamily="18" charset="0"/>
            </a:endParaRPr>
          </a:p>
          <a:p>
            <a:endParaRPr lang="fr-FR" dirty="0">
              <a:cs typeface="Times New Roman" pitchFamily="18" charset="0"/>
            </a:endParaRPr>
          </a:p>
          <a:p>
            <a:endParaRPr lang="fr-FR" dirty="0">
              <a:cs typeface="Times New Roman" pitchFamily="18" charset="0"/>
            </a:endParaRPr>
          </a:p>
          <a:p>
            <a:pPr>
              <a:buFont typeface="Wingdings" pitchFamily="2" charset="2"/>
              <a:buNone/>
            </a:pPr>
            <a:endParaRPr lang="fr-FR" sz="2300" dirty="0">
              <a:cs typeface="Times New Roman" pitchFamily="18" charset="0"/>
            </a:endParaRPr>
          </a:p>
          <a:p>
            <a:pPr>
              <a:buFont typeface="Wingdings" pitchFamily="2" charset="2"/>
              <a:buNone/>
            </a:pPr>
            <a:r>
              <a:rPr lang="fr-FR" sz="1800" dirty="0">
                <a:cs typeface="Times New Roman" pitchFamily="18" charset="0"/>
              </a:rPr>
              <a:t>AMORTISSEMENT</a:t>
            </a:r>
            <a:endParaRPr lang="fr-FR" sz="1800" i="1" dirty="0">
              <a:cs typeface="Times New Roman" pitchFamily="18" charset="0"/>
            </a:endParaRPr>
          </a:p>
          <a:p>
            <a:pPr>
              <a:buFont typeface="Wingdings" pitchFamily="2" charset="2"/>
              <a:buNone/>
            </a:pPr>
            <a:r>
              <a:rPr lang="fr-FR" sz="2400" dirty="0">
                <a:cs typeface="Times New Roman" pitchFamily="18" charset="0"/>
              </a:rPr>
              <a:t>	</a:t>
            </a:r>
            <a:r>
              <a:rPr lang="fr-FR" sz="2000" dirty="0">
                <a:cs typeface="Times New Roman" pitchFamily="18" charset="0"/>
              </a:rPr>
              <a:t>Étalement du coût d’achat d’un bien amortissable sur sa durée de vie probable</a:t>
            </a:r>
            <a:endParaRPr lang="fr-FR" sz="2400" dirty="0">
              <a:cs typeface="Times New Roman" pitchFamily="18" charset="0"/>
            </a:endParaRPr>
          </a:p>
          <a:p>
            <a:endParaRPr lang="fr-CA" dirty="0"/>
          </a:p>
        </p:txBody>
      </p:sp>
      <p:sp>
        <p:nvSpPr>
          <p:cNvPr id="50180" name="Placeholder 1030"/>
          <p:cNvSpPr>
            <a:spLocks noGrp="1" noChangeArrowheads="1"/>
          </p:cNvSpPr>
          <p:nvPr>
            <p:ph type="title" idx="4294967295"/>
          </p:nvPr>
        </p:nvSpPr>
        <p:spPr>
          <a:xfrm>
            <a:off x="685800" y="762000"/>
            <a:ext cx="7772400" cy="914400"/>
          </a:xfrm>
        </p:spPr>
        <p:txBody>
          <a:bodyPr anchor="t"/>
          <a:lstStyle/>
          <a:p>
            <a:pPr eaLnBrk="1" hangingPunct="1"/>
            <a:r>
              <a:rPr lang="fr-FR"/>
              <a:t>Les principes comptables</a:t>
            </a:r>
          </a:p>
        </p:txBody>
      </p:sp>
      <p:sp>
        <p:nvSpPr>
          <p:cNvPr id="50181"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11560" y="2658427"/>
            <a:ext cx="7632847" cy="24267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2226"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E7F8102C-B5B3-4A89-A327-72222FBF626F}" type="slidenum">
              <a:rPr lang="fr-CA" sz="1400"/>
              <a:pPr algn="r" eaLnBrk="0" hangingPunct="0"/>
              <a:t>19</a:t>
            </a:fld>
            <a:endParaRPr lang="fr-CA" sz="1400"/>
          </a:p>
        </p:txBody>
      </p:sp>
      <p:sp>
        <p:nvSpPr>
          <p:cNvPr id="52227" name="Placeholder 4"/>
          <p:cNvSpPr>
            <a:spLocks noGrp="1" noChangeArrowheads="1"/>
          </p:cNvSpPr>
          <p:nvPr>
            <p:ph idx="4294967295"/>
          </p:nvPr>
        </p:nvSpPr>
        <p:spPr>
          <a:xfrm>
            <a:off x="685800" y="1676400"/>
            <a:ext cx="7772400" cy="4681538"/>
          </a:xfrm>
        </p:spPr>
        <p:txBody>
          <a:bodyPr/>
          <a:lstStyle/>
          <a:p>
            <a:pPr algn="ctr">
              <a:buFontTx/>
              <a:buNone/>
            </a:pPr>
            <a:r>
              <a:rPr lang="fr-FR" dirty="0">
                <a:solidFill>
                  <a:srgbClr val="EDA546"/>
                </a:solidFill>
                <a:cs typeface="Times New Roman" pitchFamily="18" charset="0"/>
              </a:rPr>
              <a:t>Au seuil de rentabilité :</a:t>
            </a:r>
          </a:p>
          <a:p>
            <a:pPr algn="ctr">
              <a:buFontTx/>
              <a:buNone/>
            </a:pPr>
            <a:r>
              <a:rPr lang="fr-FR" dirty="0">
                <a:solidFill>
                  <a:srgbClr val="EDA546"/>
                </a:solidFill>
                <a:cs typeface="Times New Roman" pitchFamily="18" charset="0"/>
              </a:rPr>
              <a:t>produits = frais fixes + frais variables</a:t>
            </a:r>
            <a:endParaRPr lang="fr-FR" dirty="0">
              <a:solidFill>
                <a:srgbClr val="EDA546"/>
              </a:solidFill>
            </a:endParaRPr>
          </a:p>
          <a:p>
            <a:r>
              <a:rPr lang="fr-CA" dirty="0"/>
              <a:t>Frais fixes </a:t>
            </a:r>
          </a:p>
          <a:p>
            <a:pPr lvl="1"/>
            <a:r>
              <a:rPr lang="fr-CA" sz="2400" dirty="0"/>
              <a:t>Charges dont le montant, pour une période et une capacité données, est indépendant du niveau d’activité prévu ou réel.</a:t>
            </a:r>
          </a:p>
          <a:p>
            <a:r>
              <a:rPr lang="fr-CA" dirty="0"/>
              <a:t>Frais variables</a:t>
            </a:r>
          </a:p>
          <a:p>
            <a:pPr lvl="1"/>
            <a:r>
              <a:rPr lang="fr-CA" sz="2400" dirty="0"/>
              <a:t>Charges dont le montant varie en fonction du volume de production de l’entreprise ou de son niveau d’activité.</a:t>
            </a:r>
          </a:p>
        </p:txBody>
      </p:sp>
      <p:sp>
        <p:nvSpPr>
          <p:cNvPr id="52228" name="Placeholder 1030"/>
          <p:cNvSpPr>
            <a:spLocks noGrp="1" noChangeArrowheads="1"/>
          </p:cNvSpPr>
          <p:nvPr>
            <p:ph type="title" idx="4294967295"/>
          </p:nvPr>
        </p:nvSpPr>
        <p:spPr>
          <a:xfrm>
            <a:off x="685800" y="762000"/>
            <a:ext cx="7772400" cy="914400"/>
          </a:xfrm>
        </p:spPr>
        <p:txBody>
          <a:bodyPr anchor="t"/>
          <a:lstStyle/>
          <a:p>
            <a:pPr eaLnBrk="1" hangingPunct="1"/>
            <a:r>
              <a:rPr lang="fr-FR"/>
              <a:t>L’analyse financière</a:t>
            </a:r>
          </a:p>
        </p:txBody>
      </p:sp>
      <p:sp>
        <p:nvSpPr>
          <p:cNvPr id="52229"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xfrm>
            <a:off x="6553200" y="6400800"/>
            <a:ext cx="2057400" cy="457200"/>
          </a:xfrm>
          <a:noFill/>
        </p:spPr>
        <p:txBody>
          <a:bodyPr/>
          <a:lstStyle/>
          <a:p>
            <a:fld id="{BA5AD11D-9C15-43B0-AD9C-5C21CD55B7A5}" type="slidenum">
              <a:rPr lang="fr-CA" smtClean="0">
                <a:ea typeface="ヒラギノ角ゴ Pro W3"/>
                <a:cs typeface="ヒラギノ角ゴ Pro W3"/>
              </a:rPr>
              <a:pPr/>
              <a:t>2</a:t>
            </a:fld>
            <a:endParaRPr lang="fr-CA">
              <a:ea typeface="ヒラギノ角ゴ Pro W3"/>
              <a:cs typeface="ヒラギノ角ゴ Pro W3"/>
            </a:endParaRPr>
          </a:p>
        </p:txBody>
      </p:sp>
      <p:sp>
        <p:nvSpPr>
          <p:cNvPr id="17411" name="Placeholder 2"/>
          <p:cNvSpPr>
            <a:spLocks noGrp="1" noChangeArrowheads="1"/>
          </p:cNvSpPr>
          <p:nvPr>
            <p:ph type="title" idx="4294967295"/>
          </p:nvPr>
        </p:nvSpPr>
        <p:spPr>
          <a:xfrm>
            <a:off x="1295400" y="1219200"/>
            <a:ext cx="7239000" cy="1219200"/>
          </a:xfrm>
        </p:spPr>
        <p:txBody>
          <a:bodyPr/>
          <a:lstStyle/>
          <a:p>
            <a:pPr eaLnBrk="1" hangingPunct="1"/>
            <a:r>
              <a:rPr lang="en-US" b="1"/>
              <a:t>Chapitre 10</a:t>
            </a:r>
          </a:p>
        </p:txBody>
      </p:sp>
      <p:sp>
        <p:nvSpPr>
          <p:cNvPr id="17412" name="Placeholder 3"/>
          <p:cNvSpPr>
            <a:spLocks noGrp="1" noChangeArrowheads="1"/>
          </p:cNvSpPr>
          <p:nvPr>
            <p:ph type="body" idx="4294967295"/>
          </p:nvPr>
        </p:nvSpPr>
        <p:spPr>
          <a:xfrm>
            <a:off x="1295400" y="2667000"/>
            <a:ext cx="7239000" cy="3429000"/>
          </a:xfrm>
        </p:spPr>
        <p:txBody>
          <a:bodyPr/>
          <a:lstStyle/>
          <a:p>
            <a:pPr marL="0" indent="0">
              <a:buFontTx/>
              <a:buNone/>
            </a:pPr>
            <a:r>
              <a:rPr lang="en-GB" sz="5900"/>
              <a:t>Le système d’information comptable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4274"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0BCAFCF1-7216-4DAE-99F2-927784E7E98C}" type="slidenum">
              <a:rPr lang="fr-CA" sz="1400"/>
              <a:pPr algn="r" eaLnBrk="0" hangingPunct="0"/>
              <a:t>20</a:t>
            </a:fld>
            <a:endParaRPr lang="fr-CA" sz="1400"/>
          </a:p>
        </p:txBody>
      </p:sp>
      <p:sp>
        <p:nvSpPr>
          <p:cNvPr id="54275" name="Placeholder 1030"/>
          <p:cNvSpPr>
            <a:spLocks noGrp="1" noChangeArrowheads="1"/>
          </p:cNvSpPr>
          <p:nvPr>
            <p:ph type="title" idx="4294967295"/>
          </p:nvPr>
        </p:nvSpPr>
        <p:spPr>
          <a:xfrm>
            <a:off x="381000" y="914400"/>
            <a:ext cx="3124200" cy="2590800"/>
          </a:xfrm>
        </p:spPr>
        <p:txBody>
          <a:bodyPr anchor="t"/>
          <a:lstStyle/>
          <a:p>
            <a:pPr eaLnBrk="1" hangingPunct="1"/>
            <a:r>
              <a:rPr lang="fr-FR" dirty="0"/>
              <a:t>Le seuil de rentabilité </a:t>
            </a:r>
            <a:endParaRPr lang="fr-FR" sz="2000" dirty="0"/>
          </a:p>
        </p:txBody>
      </p:sp>
      <p:sp>
        <p:nvSpPr>
          <p:cNvPr id="54276"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54277" name="Picture 5" descr="E3 Tableau 10.7 Seuil de rentabilité.png"/>
          <p:cNvPicPr>
            <a:picLocks noChangeAspect="1"/>
          </p:cNvPicPr>
          <p:nvPr/>
        </p:nvPicPr>
        <p:blipFill>
          <a:blip r:embed="rId4"/>
          <a:srcRect/>
          <a:stretch>
            <a:fillRect/>
          </a:stretch>
        </p:blipFill>
        <p:spPr bwMode="auto">
          <a:xfrm>
            <a:off x="3429000" y="-41945"/>
            <a:ext cx="5715000" cy="4973638"/>
          </a:xfrm>
          <a:prstGeom prst="rect">
            <a:avLst/>
          </a:prstGeom>
          <a:noFill/>
          <a:ln w="9525">
            <a:noFill/>
            <a:miter lim="800000"/>
            <a:headEnd/>
            <a:tailEnd/>
          </a:ln>
        </p:spPr>
      </p:pic>
      <p:pic>
        <p:nvPicPr>
          <p:cNvPr id="54278" name="Picture 8" descr="Seuil de rentabilité.png"/>
          <p:cNvPicPr>
            <a:picLocks noChangeAspect="1"/>
          </p:cNvPicPr>
          <p:nvPr/>
        </p:nvPicPr>
        <p:blipFill>
          <a:blip r:embed="rId5"/>
          <a:srcRect/>
          <a:stretch>
            <a:fillRect/>
          </a:stretch>
        </p:blipFill>
        <p:spPr bwMode="auto">
          <a:xfrm>
            <a:off x="4918075" y="5302250"/>
            <a:ext cx="4225925" cy="869950"/>
          </a:xfrm>
          <a:prstGeom prst="rect">
            <a:avLst/>
          </a:prstGeom>
          <a:noFill/>
          <a:ln w="9525">
            <a:noFill/>
            <a:miter lim="800000"/>
            <a:headEnd/>
            <a:tailEnd/>
          </a:ln>
        </p:spPr>
      </p:pic>
      <p:pic>
        <p:nvPicPr>
          <p:cNvPr id="54279" name="Picture 9" descr="E3 Fig 10.2 seuil de rentabilité.png"/>
          <p:cNvPicPr>
            <a:picLocks noChangeAspect="1"/>
          </p:cNvPicPr>
          <p:nvPr/>
        </p:nvPicPr>
        <p:blipFill>
          <a:blip r:embed="rId6"/>
          <a:srcRect/>
          <a:stretch>
            <a:fillRect/>
          </a:stretch>
        </p:blipFill>
        <p:spPr bwMode="auto">
          <a:xfrm>
            <a:off x="0" y="3962400"/>
            <a:ext cx="4800600" cy="243681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6322"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2CF48430-1B08-43E2-A519-24ED1EF6750A}" type="slidenum">
              <a:rPr lang="fr-CA" sz="1400"/>
              <a:pPr algn="r" eaLnBrk="0" hangingPunct="0"/>
              <a:t>21</a:t>
            </a:fld>
            <a:endParaRPr lang="fr-CA" sz="1400"/>
          </a:p>
        </p:txBody>
      </p:sp>
      <p:sp>
        <p:nvSpPr>
          <p:cNvPr id="19459" name="Placeholder 4"/>
          <p:cNvSpPr>
            <a:spLocks noGrp="1" noChangeArrowheads="1"/>
          </p:cNvSpPr>
          <p:nvPr>
            <p:ph idx="4294967295"/>
          </p:nvPr>
        </p:nvSpPr>
        <p:spPr>
          <a:xfrm>
            <a:off x="381000" y="1981200"/>
            <a:ext cx="4038600" cy="4114800"/>
          </a:xfrm>
        </p:spPr>
        <p:txBody>
          <a:bodyPr/>
          <a:lstStyle/>
          <a:p>
            <a:pPr marL="0" indent="0">
              <a:buFontTx/>
              <a:buNone/>
            </a:pPr>
            <a:r>
              <a:rPr lang="fr-CA" dirty="0"/>
              <a:t>Ratio financier</a:t>
            </a:r>
          </a:p>
          <a:p>
            <a:pPr marL="0" indent="0"/>
            <a:r>
              <a:rPr lang="fr-FR" sz="2500" dirty="0"/>
              <a:t> Chiffre qu’on obtient en divisant un poste des états financiers (ou compte) par un autre, afin de faciliter l’analyse de la situation financière d’une entreprise et de sa rentabilité.</a:t>
            </a:r>
            <a:endParaRPr lang="fr-CA" sz="2500" dirty="0"/>
          </a:p>
        </p:txBody>
      </p:sp>
      <p:sp>
        <p:nvSpPr>
          <p:cNvPr id="56324" name="Placeholder 1030"/>
          <p:cNvSpPr>
            <a:spLocks noGrp="1" noChangeArrowheads="1"/>
          </p:cNvSpPr>
          <p:nvPr>
            <p:ph type="title" idx="4294967295"/>
          </p:nvPr>
        </p:nvSpPr>
        <p:spPr>
          <a:xfrm>
            <a:off x="685800" y="609600"/>
            <a:ext cx="7772400" cy="914400"/>
          </a:xfrm>
        </p:spPr>
        <p:txBody>
          <a:bodyPr anchor="t"/>
          <a:lstStyle/>
          <a:p>
            <a:pPr eaLnBrk="1" hangingPunct="1"/>
            <a:r>
              <a:rPr lang="fr-FR"/>
              <a:t>L’analyse financière au moyen de ratios</a:t>
            </a:r>
          </a:p>
        </p:txBody>
      </p:sp>
      <p:sp>
        <p:nvSpPr>
          <p:cNvPr id="56325"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
        <p:nvSpPr>
          <p:cNvPr id="7" name="Rectangle 8"/>
          <p:cNvSpPr txBox="1">
            <a:spLocks noChangeArrowheads="1"/>
          </p:cNvSpPr>
          <p:nvPr/>
        </p:nvSpPr>
        <p:spPr bwMode="auto">
          <a:xfrm>
            <a:off x="4419600" y="1752600"/>
            <a:ext cx="4419600" cy="4033838"/>
          </a:xfrm>
          <a:prstGeom prst="rect">
            <a:avLst/>
          </a:prstGeom>
          <a:noFill/>
          <a:ln w="9525">
            <a:noFill/>
            <a:miter lim="800000"/>
            <a:headEnd/>
            <a:tailEnd/>
          </a:ln>
          <a:effectLst/>
        </p:spPr>
        <p:txBody>
          <a:bodyPr/>
          <a:lstStyle/>
          <a:p>
            <a:pPr algn="ctr">
              <a:lnSpc>
                <a:spcPct val="90000"/>
              </a:lnSpc>
              <a:spcBef>
                <a:spcPct val="20000"/>
              </a:spcBef>
              <a:buClr>
                <a:srgbClr val="808000"/>
              </a:buClr>
              <a:buFont typeface="Wingdings" charset="2"/>
              <a:buNone/>
              <a:defRPr/>
            </a:pPr>
            <a:r>
              <a:rPr lang="fr-CA" b="1" kern="0" dirty="0">
                <a:latin typeface="+mn-lt"/>
                <a:ea typeface="+mn-ea"/>
                <a:cs typeface="+mn-cs"/>
              </a:rPr>
              <a:t>Comparaison avec l’entreprise elle-même ou avec d’autres entreprises du même secteur</a:t>
            </a:r>
          </a:p>
          <a:p>
            <a:pPr algn="ctr">
              <a:lnSpc>
                <a:spcPct val="90000"/>
              </a:lnSpc>
              <a:spcBef>
                <a:spcPct val="20000"/>
              </a:spcBef>
              <a:buClr>
                <a:srgbClr val="808000"/>
              </a:buClr>
              <a:buFont typeface="Wingdings" charset="2"/>
              <a:buNone/>
              <a:defRPr/>
            </a:pPr>
            <a:endParaRPr lang="fr-FR" b="1" kern="0" dirty="0">
              <a:latin typeface="+mn-lt"/>
              <a:ea typeface="+mn-ea"/>
              <a:cs typeface="+mn-cs"/>
            </a:endParaRPr>
          </a:p>
          <a:p>
            <a:pPr>
              <a:lnSpc>
                <a:spcPct val="90000"/>
              </a:lnSpc>
              <a:spcBef>
                <a:spcPct val="20000"/>
              </a:spcBef>
              <a:buClr>
                <a:srgbClr val="808000"/>
              </a:buClr>
              <a:buFont typeface="Wingdings" charset="2"/>
              <a:buNone/>
              <a:defRPr/>
            </a:pPr>
            <a:r>
              <a:rPr lang="fr-CA" sz="3200" kern="0" dirty="0">
                <a:latin typeface="+mn-lt"/>
                <a:ea typeface="+mn-ea"/>
                <a:cs typeface="+mn-cs"/>
              </a:rPr>
              <a:t>Ratios</a:t>
            </a:r>
          </a:p>
          <a:p>
            <a:pPr marL="476250" lvl="1" indent="-285750">
              <a:lnSpc>
                <a:spcPct val="90000"/>
              </a:lnSpc>
              <a:spcBef>
                <a:spcPct val="20000"/>
              </a:spcBef>
              <a:buClr>
                <a:srgbClr val="2908A4"/>
              </a:buClr>
              <a:buFont typeface="Wingdings" charset="2"/>
              <a:buChar char="§"/>
              <a:defRPr/>
            </a:pPr>
            <a:r>
              <a:rPr lang="fr-CA" sz="2000" kern="0" dirty="0">
                <a:latin typeface="+mn-lt"/>
                <a:ea typeface="ＭＳ Ｐゴシック" charset="-128"/>
                <a:cs typeface="ヒラギノ角ゴ Pro W3" charset="-128"/>
              </a:rPr>
              <a:t>de rentabilité</a:t>
            </a:r>
          </a:p>
          <a:p>
            <a:pPr marL="476250" lvl="1" indent="-285750">
              <a:lnSpc>
                <a:spcPct val="90000"/>
              </a:lnSpc>
              <a:spcBef>
                <a:spcPct val="20000"/>
              </a:spcBef>
              <a:buClr>
                <a:srgbClr val="2908A4"/>
              </a:buClr>
              <a:buFont typeface="Wingdings" charset="2"/>
              <a:buChar char="§"/>
              <a:defRPr/>
            </a:pPr>
            <a:r>
              <a:rPr lang="fr-FR" sz="2000" kern="0" dirty="0">
                <a:latin typeface="+mn-lt"/>
                <a:ea typeface="Times New Roman" charset="0"/>
                <a:cs typeface="Times New Roman" charset="0"/>
              </a:rPr>
              <a:t>de gestion ou d’activité</a:t>
            </a:r>
            <a:endParaRPr lang="fr-CA" sz="2000" kern="0" dirty="0">
              <a:latin typeface="+mn-lt"/>
              <a:ea typeface="ＭＳ Ｐゴシック" charset="-128"/>
              <a:cs typeface="ヒラギノ角ゴ Pro W3" charset="-128"/>
            </a:endParaRPr>
          </a:p>
          <a:p>
            <a:pPr marL="476250" lvl="1" indent="-285750">
              <a:lnSpc>
                <a:spcPct val="90000"/>
              </a:lnSpc>
              <a:spcBef>
                <a:spcPct val="20000"/>
              </a:spcBef>
              <a:buClr>
                <a:srgbClr val="2908A4"/>
              </a:buClr>
              <a:buFont typeface="Wingdings" charset="2"/>
              <a:buChar char="§"/>
              <a:defRPr/>
            </a:pPr>
            <a:r>
              <a:rPr lang="fr-FR" sz="2000" kern="0" dirty="0">
                <a:latin typeface="+mn-lt"/>
                <a:ea typeface="Times New Roman" charset="0"/>
                <a:cs typeface="Times New Roman" charset="0"/>
              </a:rPr>
              <a:t>d’équilibre ou de structure financière</a:t>
            </a:r>
            <a:endParaRPr lang="fr-CA" sz="2000" kern="0" dirty="0">
              <a:latin typeface="+mn-lt"/>
              <a:ea typeface="ＭＳ Ｐゴシック" charset="-128"/>
              <a:cs typeface="ヒラギノ角ゴ Pro W3" charset="-128"/>
            </a:endParaRPr>
          </a:p>
          <a:p>
            <a:pPr marL="476250" lvl="1" indent="-285750">
              <a:lnSpc>
                <a:spcPct val="90000"/>
              </a:lnSpc>
              <a:spcBef>
                <a:spcPct val="20000"/>
              </a:spcBef>
              <a:buClr>
                <a:srgbClr val="2908A4"/>
              </a:buClr>
              <a:buFont typeface="Wingdings" charset="2"/>
              <a:buChar char="§"/>
              <a:defRPr/>
            </a:pPr>
            <a:r>
              <a:rPr lang="fr-FR" sz="2000" kern="0" dirty="0">
                <a:latin typeface="+mn-lt"/>
                <a:ea typeface="Times New Roman" charset="0"/>
                <a:cs typeface="Times New Roman" charset="0"/>
              </a:rPr>
              <a:t>de liquidité ou de solvabilité</a:t>
            </a:r>
            <a:endParaRPr lang="fr-CA" sz="2000" kern="0" dirty="0">
              <a:latin typeface="+mn-lt"/>
              <a:ea typeface="ＭＳ Ｐゴシック" charset="-128"/>
              <a:cs typeface="ヒラギノ角ゴ Pro W3" charset="-128"/>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7">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7">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7">
                                            <p:txEl>
                                              <p:pRg st="0" end="0"/>
                                            </p:txEl>
                                          </p:spTgt>
                                        </p:tgtEl>
                                      </p:cBhvr>
                                    </p:animEffect>
                                  </p:childTnLst>
                                </p:cTn>
                              </p:par>
                            </p:childTnLst>
                          </p:cTn>
                        </p:par>
                        <p:par>
                          <p:cTn id="12" fill="hold">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p:cTn id="15" dur="1000" fill="hold"/>
                                        <p:tgtEl>
                                          <p:spTgt spid="7">
                                            <p:txEl>
                                              <p:pRg st="2" end="2"/>
                                            </p:txEl>
                                          </p:spTgt>
                                        </p:tgtEl>
                                        <p:attrNameLst>
                                          <p:attrName>ppt_w</p:attrName>
                                        </p:attrNameLst>
                                      </p:cBhvr>
                                      <p:tavLst>
                                        <p:tav tm="0">
                                          <p:val>
                                            <p:strVal val="#ppt_w*0.05"/>
                                          </p:val>
                                        </p:tav>
                                        <p:tav tm="100000">
                                          <p:val>
                                            <p:strVal val="#ppt_w"/>
                                          </p:val>
                                        </p:tav>
                                      </p:tavLst>
                                    </p:anim>
                                    <p:anim calcmode="lin" valueType="num">
                                      <p:cBhvr>
                                        <p:cTn id="16"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17" dur="1000" fill="hold"/>
                                        <p:tgtEl>
                                          <p:spTgt spid="7">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7">
                                            <p:txEl>
                                              <p:pRg st="2" end="2"/>
                                            </p:txEl>
                                          </p:spTgt>
                                        </p:tgtEl>
                                        <p:attrNameLst>
                                          <p:attrName>ppt_y</p:attrName>
                                        </p:attrNameLst>
                                      </p:cBhvr>
                                      <p:tavLst>
                                        <p:tav tm="0">
                                          <p:val>
                                            <p:strVal val="#ppt_y"/>
                                          </p:val>
                                        </p:tav>
                                        <p:tav tm="100000">
                                          <p:val>
                                            <p:strVal val="#ppt_y"/>
                                          </p:val>
                                        </p:tav>
                                      </p:tavLst>
                                    </p:anim>
                                    <p:animEffect transition="in" filter="fade">
                                      <p:cBhvr>
                                        <p:cTn id="19" dur="1000"/>
                                        <p:tgtEl>
                                          <p:spTgt spid="7">
                                            <p:txEl>
                                              <p:pRg st="2" end="2"/>
                                            </p:txEl>
                                          </p:spTgt>
                                        </p:tgtEl>
                                      </p:cBhvr>
                                    </p:animEffect>
                                  </p:childTnLst>
                                </p:cTn>
                              </p:par>
                            </p:childTnLst>
                          </p:cTn>
                        </p:par>
                        <p:par>
                          <p:cTn id="20" fill="hold">
                            <p:stCondLst>
                              <p:cond delay="2000"/>
                            </p:stCondLst>
                            <p:childTnLst>
                              <p:par>
                                <p:cTn id="21" presetID="54" presetClass="entr" presetSubtype="0" accel="100000" fill="hold" grpId="0"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p:cTn id="23" dur="1000" fill="hold"/>
                                        <p:tgtEl>
                                          <p:spTgt spid="7">
                                            <p:txEl>
                                              <p:pRg st="3" end="3"/>
                                            </p:txEl>
                                          </p:spTgt>
                                        </p:tgtEl>
                                        <p:attrNameLst>
                                          <p:attrName>ppt_w</p:attrName>
                                        </p:attrNameLst>
                                      </p:cBhvr>
                                      <p:tavLst>
                                        <p:tav tm="0">
                                          <p:val>
                                            <p:strVal val="#ppt_w*0.05"/>
                                          </p:val>
                                        </p:tav>
                                        <p:tav tm="100000">
                                          <p:val>
                                            <p:strVal val="#ppt_w"/>
                                          </p:val>
                                        </p:tav>
                                      </p:tavLst>
                                    </p:anim>
                                    <p:anim calcmode="lin" valueType="num">
                                      <p:cBhvr>
                                        <p:cTn id="24"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25" dur="1000" fill="hold"/>
                                        <p:tgtEl>
                                          <p:spTgt spid="7">
                                            <p:txEl>
                                              <p:pRg st="3" end="3"/>
                                            </p:txEl>
                                          </p:spTgt>
                                        </p:tgtEl>
                                        <p:attrNameLst>
                                          <p:attrName>ppt_x</p:attrName>
                                        </p:attrNameLst>
                                      </p:cBhvr>
                                      <p:tavLst>
                                        <p:tav tm="0">
                                          <p:val>
                                            <p:strVal val="#ppt_x-.2"/>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
                                          </p:val>
                                        </p:tav>
                                        <p:tav tm="100000">
                                          <p:val>
                                            <p:strVal val="#ppt_y"/>
                                          </p:val>
                                        </p:tav>
                                      </p:tavLst>
                                    </p:anim>
                                    <p:animEffect transition="in" filter="fade">
                                      <p:cBhvr>
                                        <p:cTn id="27" dur="1000"/>
                                        <p:tgtEl>
                                          <p:spTgt spid="7">
                                            <p:txEl>
                                              <p:pRg st="3" end="3"/>
                                            </p:txEl>
                                          </p:spTgt>
                                        </p:tgtEl>
                                      </p:cBhvr>
                                    </p:animEffect>
                                  </p:childTnLst>
                                </p:cTn>
                              </p:par>
                            </p:childTnLst>
                          </p:cTn>
                        </p:par>
                        <p:par>
                          <p:cTn id="28" fill="hold">
                            <p:stCondLst>
                              <p:cond delay="3000"/>
                            </p:stCondLst>
                            <p:childTnLst>
                              <p:par>
                                <p:cTn id="29" presetID="54" presetClass="entr" presetSubtype="0" accel="100000"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1000" fill="hold"/>
                                        <p:tgtEl>
                                          <p:spTgt spid="7">
                                            <p:txEl>
                                              <p:pRg st="4" end="4"/>
                                            </p:txEl>
                                          </p:spTgt>
                                        </p:tgtEl>
                                        <p:attrNameLst>
                                          <p:attrName>ppt_w</p:attrName>
                                        </p:attrNameLst>
                                      </p:cBhvr>
                                      <p:tavLst>
                                        <p:tav tm="0">
                                          <p:val>
                                            <p:strVal val="#ppt_w*0.05"/>
                                          </p:val>
                                        </p:tav>
                                        <p:tav tm="100000">
                                          <p:val>
                                            <p:strVal val="#ppt_w"/>
                                          </p:val>
                                        </p:tav>
                                      </p:tavLst>
                                    </p:anim>
                                    <p:anim calcmode="lin" valueType="num">
                                      <p:cBhvr>
                                        <p:cTn id="32"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33" dur="1000" fill="hold"/>
                                        <p:tgtEl>
                                          <p:spTgt spid="7">
                                            <p:txEl>
                                              <p:pRg st="4" end="4"/>
                                            </p:txEl>
                                          </p:spTgt>
                                        </p:tgtEl>
                                        <p:attrNameLst>
                                          <p:attrName>ppt_x</p:attrName>
                                        </p:attrNameLst>
                                      </p:cBhvr>
                                      <p:tavLst>
                                        <p:tav tm="0">
                                          <p:val>
                                            <p:strVal val="#ppt_x-.2"/>
                                          </p:val>
                                        </p:tav>
                                        <p:tav tm="100000">
                                          <p:val>
                                            <p:strVal val="#ppt_x"/>
                                          </p:val>
                                        </p:tav>
                                      </p:tavLst>
                                    </p:anim>
                                    <p:anim calcmode="lin" valueType="num">
                                      <p:cBhvr>
                                        <p:cTn id="34" dur="1000" fill="hold"/>
                                        <p:tgtEl>
                                          <p:spTgt spid="7">
                                            <p:txEl>
                                              <p:pRg st="4" end="4"/>
                                            </p:txEl>
                                          </p:spTgt>
                                        </p:tgtEl>
                                        <p:attrNameLst>
                                          <p:attrName>ppt_y</p:attrName>
                                        </p:attrNameLst>
                                      </p:cBhvr>
                                      <p:tavLst>
                                        <p:tav tm="0">
                                          <p:val>
                                            <p:strVal val="#ppt_y"/>
                                          </p:val>
                                        </p:tav>
                                        <p:tav tm="100000">
                                          <p:val>
                                            <p:strVal val="#ppt_y"/>
                                          </p:val>
                                        </p:tav>
                                      </p:tavLst>
                                    </p:anim>
                                    <p:animEffect transition="in" filter="fade">
                                      <p:cBhvr>
                                        <p:cTn id="35" dur="1000"/>
                                        <p:tgtEl>
                                          <p:spTgt spid="7">
                                            <p:txEl>
                                              <p:pRg st="4" end="4"/>
                                            </p:txEl>
                                          </p:spTgt>
                                        </p:tgtEl>
                                      </p:cBhvr>
                                    </p:animEffect>
                                  </p:childTnLst>
                                </p:cTn>
                              </p:par>
                            </p:childTnLst>
                          </p:cTn>
                        </p:par>
                        <p:par>
                          <p:cTn id="36" fill="hold">
                            <p:stCondLst>
                              <p:cond delay="4000"/>
                            </p:stCondLst>
                            <p:childTnLst>
                              <p:par>
                                <p:cTn id="37" presetID="54" presetClass="entr" presetSubtype="0" accel="100000" fill="hold" grpId="0" nodeType="after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 calcmode="lin" valueType="num">
                                      <p:cBhvr>
                                        <p:cTn id="39" dur="1000" fill="hold"/>
                                        <p:tgtEl>
                                          <p:spTgt spid="7">
                                            <p:txEl>
                                              <p:pRg st="5" end="5"/>
                                            </p:txEl>
                                          </p:spTgt>
                                        </p:tgtEl>
                                        <p:attrNameLst>
                                          <p:attrName>ppt_w</p:attrName>
                                        </p:attrNameLst>
                                      </p:cBhvr>
                                      <p:tavLst>
                                        <p:tav tm="0">
                                          <p:val>
                                            <p:strVal val="#ppt_w*0.05"/>
                                          </p:val>
                                        </p:tav>
                                        <p:tav tm="100000">
                                          <p:val>
                                            <p:strVal val="#ppt_w"/>
                                          </p:val>
                                        </p:tav>
                                      </p:tavLst>
                                    </p:anim>
                                    <p:anim calcmode="lin" valueType="num">
                                      <p:cBhvr>
                                        <p:cTn id="40"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41" dur="1000" fill="hold"/>
                                        <p:tgtEl>
                                          <p:spTgt spid="7">
                                            <p:txEl>
                                              <p:pRg st="5" end="5"/>
                                            </p:txEl>
                                          </p:spTgt>
                                        </p:tgtEl>
                                        <p:attrNameLst>
                                          <p:attrName>ppt_x</p:attrName>
                                        </p:attrNameLst>
                                      </p:cBhvr>
                                      <p:tavLst>
                                        <p:tav tm="0">
                                          <p:val>
                                            <p:strVal val="#ppt_x-.2"/>
                                          </p:val>
                                        </p:tav>
                                        <p:tav tm="100000">
                                          <p:val>
                                            <p:strVal val="#ppt_x"/>
                                          </p:val>
                                        </p:tav>
                                      </p:tavLst>
                                    </p:anim>
                                    <p:anim calcmode="lin" valueType="num">
                                      <p:cBhvr>
                                        <p:cTn id="42" dur="1000" fill="hold"/>
                                        <p:tgtEl>
                                          <p:spTgt spid="7">
                                            <p:txEl>
                                              <p:pRg st="5" end="5"/>
                                            </p:txEl>
                                          </p:spTgt>
                                        </p:tgtEl>
                                        <p:attrNameLst>
                                          <p:attrName>ppt_y</p:attrName>
                                        </p:attrNameLst>
                                      </p:cBhvr>
                                      <p:tavLst>
                                        <p:tav tm="0">
                                          <p:val>
                                            <p:strVal val="#ppt_y"/>
                                          </p:val>
                                        </p:tav>
                                        <p:tav tm="100000">
                                          <p:val>
                                            <p:strVal val="#ppt_y"/>
                                          </p:val>
                                        </p:tav>
                                      </p:tavLst>
                                    </p:anim>
                                    <p:animEffect transition="in" filter="fade">
                                      <p:cBhvr>
                                        <p:cTn id="43" dur="1000"/>
                                        <p:tgtEl>
                                          <p:spTgt spid="7">
                                            <p:txEl>
                                              <p:pRg st="5" end="5"/>
                                            </p:txEl>
                                          </p:spTgt>
                                        </p:tgtEl>
                                      </p:cBhvr>
                                    </p:animEffect>
                                  </p:childTnLst>
                                </p:cTn>
                              </p:par>
                            </p:childTnLst>
                          </p:cTn>
                        </p:par>
                        <p:par>
                          <p:cTn id="44" fill="hold">
                            <p:stCondLst>
                              <p:cond delay="5000"/>
                            </p:stCondLst>
                            <p:childTnLst>
                              <p:par>
                                <p:cTn id="45" presetID="54" presetClass="entr" presetSubtype="0" accel="100000" fill="hold" grpId="0" nodeType="after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 calcmode="lin" valueType="num">
                                      <p:cBhvr>
                                        <p:cTn id="47" dur="1000" fill="hold"/>
                                        <p:tgtEl>
                                          <p:spTgt spid="7">
                                            <p:txEl>
                                              <p:pRg st="6" end="6"/>
                                            </p:txEl>
                                          </p:spTgt>
                                        </p:tgtEl>
                                        <p:attrNameLst>
                                          <p:attrName>ppt_w</p:attrName>
                                        </p:attrNameLst>
                                      </p:cBhvr>
                                      <p:tavLst>
                                        <p:tav tm="0">
                                          <p:val>
                                            <p:strVal val="#ppt_w*0.05"/>
                                          </p:val>
                                        </p:tav>
                                        <p:tav tm="100000">
                                          <p:val>
                                            <p:strVal val="#ppt_w"/>
                                          </p:val>
                                        </p:tav>
                                      </p:tavLst>
                                    </p:anim>
                                    <p:anim calcmode="lin" valueType="num">
                                      <p:cBhvr>
                                        <p:cTn id="48"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49" dur="1000" fill="hold"/>
                                        <p:tgtEl>
                                          <p:spTgt spid="7">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7">
                                            <p:txEl>
                                              <p:pRg st="6" end="6"/>
                                            </p:txEl>
                                          </p:spTgt>
                                        </p:tgtEl>
                                        <p:attrNameLst>
                                          <p:attrName>ppt_y</p:attrName>
                                        </p:attrNameLst>
                                      </p:cBhvr>
                                      <p:tavLst>
                                        <p:tav tm="0">
                                          <p:val>
                                            <p:strVal val="#ppt_y"/>
                                          </p:val>
                                        </p:tav>
                                        <p:tav tm="100000">
                                          <p:val>
                                            <p:strVal val="#ppt_y"/>
                                          </p:val>
                                        </p:tav>
                                      </p:tavLst>
                                    </p:anim>
                                    <p:animEffect transition="in" filter="fade">
                                      <p:cBhvr>
                                        <p:cTn id="51"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6322"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2CF48430-1B08-43E2-A519-24ED1EF6750A}" type="slidenum">
              <a:rPr lang="fr-CA" sz="1400"/>
              <a:pPr algn="r" eaLnBrk="0" hangingPunct="0"/>
              <a:t>22</a:t>
            </a:fld>
            <a:endParaRPr lang="fr-CA" sz="1400"/>
          </a:p>
        </p:txBody>
      </p:sp>
      <p:sp>
        <p:nvSpPr>
          <p:cNvPr id="56324" name="Placeholder 1030"/>
          <p:cNvSpPr>
            <a:spLocks noGrp="1" noChangeArrowheads="1"/>
          </p:cNvSpPr>
          <p:nvPr>
            <p:ph type="title" idx="4294967295"/>
          </p:nvPr>
        </p:nvSpPr>
        <p:spPr>
          <a:xfrm>
            <a:off x="2915816" y="44624"/>
            <a:ext cx="5542384" cy="914400"/>
          </a:xfrm>
        </p:spPr>
        <p:txBody>
          <a:bodyPr anchor="t"/>
          <a:lstStyle/>
          <a:p>
            <a:pPr eaLnBrk="1" hangingPunct="1"/>
            <a:r>
              <a:rPr lang="fr-FR" dirty="0"/>
              <a:t>Où obtenir les ratios?</a:t>
            </a:r>
          </a:p>
        </p:txBody>
      </p:sp>
      <p:sp>
        <p:nvSpPr>
          <p:cNvPr id="56325"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2" name="Picture 1">
            <a:hlinkClick r:id="rId4"/>
          </p:cNvPr>
          <p:cNvPicPr>
            <a:picLocks noChangeAspect="1"/>
          </p:cNvPicPr>
          <p:nvPr/>
        </p:nvPicPr>
        <p:blipFill>
          <a:blip r:embed="rId5"/>
          <a:stretch>
            <a:fillRect/>
          </a:stretch>
        </p:blipFill>
        <p:spPr>
          <a:xfrm>
            <a:off x="749166" y="1268759"/>
            <a:ext cx="7639258" cy="5191107"/>
          </a:xfrm>
          <a:prstGeom prst="rect">
            <a:avLst/>
          </a:prstGeom>
        </p:spPr>
      </p:pic>
      <p:sp>
        <p:nvSpPr>
          <p:cNvPr id="3" name="TextBox 2"/>
          <p:cNvSpPr txBox="1"/>
          <p:nvPr/>
        </p:nvSpPr>
        <p:spPr>
          <a:xfrm>
            <a:off x="18586" y="692696"/>
            <a:ext cx="8676456" cy="830997"/>
          </a:xfrm>
          <a:prstGeom prst="rect">
            <a:avLst/>
          </a:prstGeom>
          <a:noFill/>
        </p:spPr>
        <p:txBody>
          <a:bodyPr wrap="square" rtlCol="0">
            <a:spAutoFit/>
          </a:bodyPr>
          <a:lstStyle/>
          <a:p>
            <a:pPr algn="ctr"/>
            <a:r>
              <a:rPr lang="fr-CA" u="sng" dirty="0">
                <a:hlinkClick r:id="rId4"/>
              </a:rPr>
              <a:t>http://www.ic.gc.ca/eic/site/pp-pp.nsf/fra/accueil</a:t>
            </a:r>
            <a:endParaRPr lang="fr-CA" dirty="0"/>
          </a:p>
          <a:p>
            <a:pPr algn="ctr"/>
            <a:endParaRPr lang="en-US" dirty="0"/>
          </a:p>
        </p:txBody>
      </p:sp>
    </p:spTree>
    <p:extLst>
      <p:ext uri="{BB962C8B-B14F-4D97-AF65-F5344CB8AC3E}">
        <p14:creationId xmlns:p14="http://schemas.microsoft.com/office/powerpoint/2010/main" val="1276298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6322"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2CF48430-1B08-43E2-A519-24ED1EF6750A}" type="slidenum">
              <a:rPr lang="fr-CA" sz="1400"/>
              <a:pPr algn="r" eaLnBrk="0" hangingPunct="0"/>
              <a:t>23</a:t>
            </a:fld>
            <a:endParaRPr lang="fr-CA" sz="1400"/>
          </a:p>
        </p:txBody>
      </p:sp>
      <p:sp>
        <p:nvSpPr>
          <p:cNvPr id="56324" name="Placeholder 1030"/>
          <p:cNvSpPr>
            <a:spLocks noGrp="1" noChangeArrowheads="1"/>
          </p:cNvSpPr>
          <p:nvPr>
            <p:ph type="title"/>
          </p:nvPr>
        </p:nvSpPr>
        <p:spPr>
          <a:xfrm>
            <a:off x="2555776" y="0"/>
            <a:ext cx="6046440" cy="731168"/>
          </a:xfrm>
        </p:spPr>
        <p:txBody>
          <a:bodyPr anchor="t"/>
          <a:lstStyle/>
          <a:p>
            <a:pPr eaLnBrk="1" hangingPunct="1"/>
            <a:r>
              <a:rPr lang="fr-FR" dirty="0"/>
              <a:t>Où obtenir les ratios?</a:t>
            </a:r>
          </a:p>
        </p:txBody>
      </p:sp>
      <p:sp>
        <p:nvSpPr>
          <p:cNvPr id="5" name="Content Placeholder 4"/>
          <p:cNvSpPr>
            <a:spLocks noGrp="1"/>
          </p:cNvSpPr>
          <p:nvPr>
            <p:ph idx="1"/>
          </p:nvPr>
        </p:nvSpPr>
        <p:spPr>
          <a:xfrm>
            <a:off x="467544" y="1772816"/>
            <a:ext cx="2232248" cy="3456384"/>
          </a:xfrm>
        </p:spPr>
        <p:txBody>
          <a:bodyPr/>
          <a:lstStyle/>
          <a:p>
            <a:pPr marL="0" indent="0">
              <a:buNone/>
            </a:pPr>
            <a:r>
              <a:rPr lang="en-US" dirty="0" err="1"/>
              <a:t>Extrait</a:t>
            </a:r>
            <a:r>
              <a:rPr lang="en-US" dirty="0"/>
              <a:t> du rapport source des ratios du </a:t>
            </a:r>
            <a:r>
              <a:rPr lang="en-US" dirty="0" err="1"/>
              <a:t>secteur</a:t>
            </a:r>
            <a:r>
              <a:rPr lang="en-US" dirty="0"/>
              <a:t> </a:t>
            </a:r>
          </a:p>
        </p:txBody>
      </p:sp>
      <p:sp>
        <p:nvSpPr>
          <p:cNvPr id="56325"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
        <p:nvSpPr>
          <p:cNvPr id="3" name="TextBox 2"/>
          <p:cNvSpPr txBox="1"/>
          <p:nvPr/>
        </p:nvSpPr>
        <p:spPr>
          <a:xfrm>
            <a:off x="755576" y="764704"/>
            <a:ext cx="7363402" cy="830997"/>
          </a:xfrm>
          <a:prstGeom prst="rect">
            <a:avLst/>
          </a:prstGeom>
          <a:noFill/>
        </p:spPr>
        <p:txBody>
          <a:bodyPr wrap="square" rtlCol="0">
            <a:spAutoFit/>
          </a:bodyPr>
          <a:lstStyle/>
          <a:p>
            <a:pPr algn="ctr"/>
            <a:r>
              <a:rPr lang="fr-CA" u="sng" dirty="0">
                <a:hlinkClick r:id="rId4"/>
              </a:rPr>
              <a:t>http://www.ic.gc.ca/eic/site/pp-pp.nsf/fra/accueil</a:t>
            </a:r>
            <a:endParaRPr lang="fr-CA" dirty="0"/>
          </a:p>
          <a:p>
            <a:pPr algn="ct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00197294"/>
              </p:ext>
            </p:extLst>
          </p:nvPr>
        </p:nvGraphicFramePr>
        <p:xfrm>
          <a:off x="3203849" y="1556792"/>
          <a:ext cx="5630663" cy="4536500"/>
        </p:xfrm>
        <a:graphic>
          <a:graphicData uri="http://schemas.openxmlformats.org/drawingml/2006/table">
            <a:tbl>
              <a:tblPr/>
              <a:tblGrid>
                <a:gridCol w="2221141">
                  <a:extLst>
                    <a:ext uri="{9D8B030D-6E8A-4147-A177-3AD203B41FA5}">
                      <a16:colId xmlns:a16="http://schemas.microsoft.com/office/drawing/2014/main" xmlns="" val="20000"/>
                    </a:ext>
                  </a:extLst>
                </a:gridCol>
                <a:gridCol w="763959">
                  <a:extLst>
                    <a:ext uri="{9D8B030D-6E8A-4147-A177-3AD203B41FA5}">
                      <a16:colId xmlns:a16="http://schemas.microsoft.com/office/drawing/2014/main" xmlns="" val="20001"/>
                    </a:ext>
                  </a:extLst>
                </a:gridCol>
                <a:gridCol w="707370">
                  <a:extLst>
                    <a:ext uri="{9D8B030D-6E8A-4147-A177-3AD203B41FA5}">
                      <a16:colId xmlns:a16="http://schemas.microsoft.com/office/drawing/2014/main" xmlns="" val="20002"/>
                    </a:ext>
                  </a:extLst>
                </a:gridCol>
                <a:gridCol w="580043">
                  <a:extLst>
                    <a:ext uri="{9D8B030D-6E8A-4147-A177-3AD203B41FA5}">
                      <a16:colId xmlns:a16="http://schemas.microsoft.com/office/drawing/2014/main" xmlns="" val="20003"/>
                    </a:ext>
                  </a:extLst>
                </a:gridCol>
                <a:gridCol w="594191">
                  <a:extLst>
                    <a:ext uri="{9D8B030D-6E8A-4147-A177-3AD203B41FA5}">
                      <a16:colId xmlns:a16="http://schemas.microsoft.com/office/drawing/2014/main" xmlns="" val="20004"/>
                    </a:ext>
                  </a:extLst>
                </a:gridCol>
                <a:gridCol w="763959">
                  <a:extLst>
                    <a:ext uri="{9D8B030D-6E8A-4147-A177-3AD203B41FA5}">
                      <a16:colId xmlns:a16="http://schemas.microsoft.com/office/drawing/2014/main" xmlns="" val="20005"/>
                    </a:ext>
                  </a:extLst>
                </a:gridCol>
              </a:tblGrid>
              <a:tr h="194635">
                <a:tc gridSpan="5">
                  <a:txBody>
                    <a:bodyPr/>
                    <a:lstStyle/>
                    <a:p>
                      <a:pPr algn="l" fontAlgn="b"/>
                      <a:r>
                        <a:rPr lang="en-US" sz="1000" b="0" i="0" u="none" strike="noStrike">
                          <a:effectLst/>
                          <a:latin typeface="Arial"/>
                        </a:rPr>
                        <a:t>Source : Statistique Canada-Profils des petites entreprises, 2014</a:t>
                      </a:r>
                    </a:p>
                  </a:txBody>
                  <a:tcPr marL="12700" marR="12700" marT="1270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extLst>
                  <a:ext uri="{0D108BD9-81ED-4DB2-BD59-A6C34878D82A}">
                    <a16:rowId xmlns:a16="http://schemas.microsoft.com/office/drawing/2014/main" xmlns="" val="10000"/>
                  </a:ext>
                </a:extLst>
              </a:tr>
              <a:tr h="553963">
                <a:tc>
                  <a:txBody>
                    <a:bodyPr/>
                    <a:lstStyle/>
                    <a:p>
                      <a:pPr algn="l" fontAlgn="b"/>
                      <a:r>
                        <a:rPr lang="en-US" sz="1000" b="0" i="0" u="none" strike="noStrike" dirty="0">
                          <a:effectLst/>
                          <a:latin typeface="Arial"/>
                        </a:rPr>
                        <a:t>Rapport 2014 pour SCIAN 31181 - Fabrication de pain et de </a:t>
                      </a:r>
                      <a:r>
                        <a:rPr lang="en-US" sz="1000" b="0" i="0" u="none" strike="noStrike" dirty="0" err="1">
                          <a:effectLst/>
                          <a:latin typeface="Arial"/>
                        </a:rPr>
                        <a:t>produits</a:t>
                      </a:r>
                      <a:r>
                        <a:rPr lang="en-US" sz="1000" b="0" i="0" u="none" strike="noStrike" dirty="0">
                          <a:effectLst/>
                          <a:latin typeface="Arial"/>
                        </a:rPr>
                        <a:t> de </a:t>
                      </a:r>
                      <a:r>
                        <a:rPr lang="en-US" sz="1000" b="0" i="0" u="none" strike="noStrike" dirty="0" err="1">
                          <a:effectLst/>
                          <a:latin typeface="Arial"/>
                        </a:rPr>
                        <a:t>boulangerie</a:t>
                      </a:r>
                      <a:r>
                        <a:rPr lang="en-US" sz="1000" b="0" i="0" u="none" strike="noStrike" dirty="0">
                          <a:effectLst/>
                          <a:latin typeface="Arial"/>
                        </a:rPr>
                        <a:t>  </a:t>
                      </a:r>
                    </a:p>
                  </a:txBody>
                  <a:tcPr marL="12700" marR="12700" marT="12700" marB="0" anchor="b">
                    <a:lnL>
                      <a:noFill/>
                    </a:lnL>
                    <a:lnR>
                      <a:noFill/>
                    </a:lnR>
                    <a:lnT>
                      <a:noFill/>
                    </a:lnT>
                    <a:lnB>
                      <a:noFill/>
                    </a:lnB>
                  </a:tcPr>
                </a:tc>
                <a:tc>
                  <a:txBody>
                    <a:bodyPr/>
                    <a:lstStyle/>
                    <a:p>
                      <a:pPr algn="l" fontAlgn="b"/>
                      <a:r>
                        <a:rPr lang="en-US" sz="1000" b="1" i="0" u="none" strike="noStrike">
                          <a:effectLst/>
                          <a:latin typeface="Arial"/>
                        </a:rPr>
                        <a:t>Industrie</a:t>
                      </a:r>
                      <a:br>
                        <a:rPr lang="en-US" sz="1000" b="1" i="0" u="none" strike="noStrike">
                          <a:effectLst/>
                          <a:latin typeface="Arial"/>
                        </a:rPr>
                      </a:br>
                      <a:r>
                        <a:rPr lang="en-US" sz="1000" b="1" i="0" u="none" strike="noStrike">
                          <a:effectLst/>
                          <a:latin typeface="Arial"/>
                        </a:rPr>
                        <a:t>entière</a:t>
                      </a:r>
                      <a:br>
                        <a:rPr lang="en-US" sz="1000" b="1" i="0" u="none" strike="noStrike">
                          <a:effectLst/>
                          <a:latin typeface="Arial"/>
                        </a:rPr>
                      </a:br>
                      <a:r>
                        <a:rPr lang="en-US" sz="1000" b="1" i="0" u="none" strike="noStrike">
                          <a:effectLst/>
                          <a:latin typeface="Arial"/>
                        </a:rPr>
                        <a:t>(fiabilité)</a:t>
                      </a:r>
                    </a:p>
                  </a:txBody>
                  <a:tcPr marL="12700" marR="12700" marT="12700" marB="0" anchor="b">
                    <a:lnL>
                      <a:noFill/>
                    </a:lnL>
                    <a:lnR>
                      <a:noFill/>
                    </a:lnR>
                    <a:lnT>
                      <a:noFill/>
                    </a:lnT>
                    <a:lnB>
                      <a:noFill/>
                    </a:lnB>
                  </a:tcPr>
                </a:tc>
                <a:tc>
                  <a:txBody>
                    <a:bodyPr/>
                    <a:lstStyle/>
                    <a:p>
                      <a:pPr algn="l" fontAlgn="b"/>
                      <a:r>
                        <a:rPr lang="en-US" sz="1000" b="1" i="0" u="none" strike="noStrike">
                          <a:effectLst/>
                          <a:latin typeface="Arial"/>
                        </a:rPr>
                        <a:t>Quart</a:t>
                      </a:r>
                      <a:br>
                        <a:rPr lang="en-US" sz="1000" b="1" i="0" u="none" strike="noStrike">
                          <a:effectLst/>
                          <a:latin typeface="Arial"/>
                        </a:rPr>
                      </a:br>
                      <a:r>
                        <a:rPr lang="en-US" sz="1000" b="1" i="0" u="none" strike="noStrike">
                          <a:effectLst/>
                          <a:latin typeface="Arial"/>
                        </a:rPr>
                        <a:t>inférieur</a:t>
                      </a:r>
                      <a:br>
                        <a:rPr lang="en-US" sz="1000" b="1" i="0" u="none" strike="noStrike">
                          <a:effectLst/>
                          <a:latin typeface="Arial"/>
                        </a:rPr>
                      </a:br>
                      <a:r>
                        <a:rPr lang="en-US" sz="1000" b="1" i="0" u="none" strike="noStrike">
                          <a:effectLst/>
                          <a:latin typeface="Arial"/>
                        </a:rPr>
                        <a:t>(25 %)</a:t>
                      </a:r>
                    </a:p>
                  </a:txBody>
                  <a:tcPr marL="12700" marR="12700" marT="12700" marB="0" anchor="b">
                    <a:lnL>
                      <a:noFill/>
                    </a:lnL>
                    <a:lnR>
                      <a:noFill/>
                    </a:lnR>
                    <a:lnT>
                      <a:noFill/>
                    </a:lnT>
                    <a:lnB>
                      <a:noFill/>
                    </a:lnB>
                  </a:tcPr>
                </a:tc>
                <a:tc>
                  <a:txBody>
                    <a:bodyPr/>
                    <a:lstStyle/>
                    <a:p>
                      <a:pPr algn="l" fontAlgn="b"/>
                      <a:r>
                        <a:rPr lang="fr-FR" sz="1000" b="1" i="0" u="none" strike="noStrike">
                          <a:effectLst/>
                          <a:latin typeface="Arial"/>
                        </a:rPr>
                        <a:t>2e</a:t>
                      </a:r>
                      <a:br>
                        <a:rPr lang="fr-FR" sz="1000" b="1" i="0" u="none" strike="noStrike">
                          <a:effectLst/>
                          <a:latin typeface="Arial"/>
                        </a:rPr>
                      </a:br>
                      <a:r>
                        <a:rPr lang="fr-FR" sz="1000" b="1" i="0" u="none" strike="noStrike">
                          <a:effectLst/>
                          <a:latin typeface="Arial"/>
                        </a:rPr>
                        <a:t>quart</a:t>
                      </a:r>
                      <a:br>
                        <a:rPr lang="fr-FR" sz="1000" b="1" i="0" u="none" strike="noStrike">
                          <a:effectLst/>
                          <a:latin typeface="Arial"/>
                        </a:rPr>
                      </a:br>
                      <a:r>
                        <a:rPr lang="fr-FR" sz="1000" b="1" i="0" u="none" strike="noStrike">
                          <a:effectLst/>
                          <a:latin typeface="Arial"/>
                        </a:rPr>
                        <a:t>(25 %)</a:t>
                      </a:r>
                    </a:p>
                  </a:txBody>
                  <a:tcPr marL="12700" marR="12700" marT="12700" marB="0" anchor="b">
                    <a:lnL>
                      <a:noFill/>
                    </a:lnL>
                    <a:lnR>
                      <a:noFill/>
                    </a:lnR>
                    <a:lnT>
                      <a:noFill/>
                    </a:lnT>
                    <a:lnB>
                      <a:noFill/>
                    </a:lnB>
                  </a:tcPr>
                </a:tc>
                <a:tc>
                  <a:txBody>
                    <a:bodyPr/>
                    <a:lstStyle/>
                    <a:p>
                      <a:pPr algn="l" fontAlgn="b"/>
                      <a:r>
                        <a:rPr lang="fr-FR" sz="1000" b="1" i="0" u="none" strike="noStrike">
                          <a:effectLst/>
                          <a:latin typeface="Arial"/>
                        </a:rPr>
                        <a:t>3e</a:t>
                      </a:r>
                      <a:br>
                        <a:rPr lang="fr-FR" sz="1000" b="1" i="0" u="none" strike="noStrike">
                          <a:effectLst/>
                          <a:latin typeface="Arial"/>
                        </a:rPr>
                      </a:br>
                      <a:r>
                        <a:rPr lang="fr-FR" sz="1000" b="1" i="0" u="none" strike="noStrike">
                          <a:effectLst/>
                          <a:latin typeface="Arial"/>
                        </a:rPr>
                        <a:t>quart</a:t>
                      </a:r>
                      <a:br>
                        <a:rPr lang="fr-FR" sz="1000" b="1" i="0" u="none" strike="noStrike">
                          <a:effectLst/>
                          <a:latin typeface="Arial"/>
                        </a:rPr>
                      </a:br>
                      <a:r>
                        <a:rPr lang="fr-FR" sz="1000" b="1" i="0" u="none" strike="noStrike">
                          <a:effectLst/>
                          <a:latin typeface="Arial"/>
                        </a:rPr>
                        <a:t>(25 %)</a:t>
                      </a:r>
                    </a:p>
                  </a:txBody>
                  <a:tcPr marL="12700" marR="12700" marT="12700" marB="0" anchor="b">
                    <a:lnL>
                      <a:noFill/>
                    </a:lnL>
                    <a:lnR>
                      <a:noFill/>
                    </a:lnR>
                    <a:lnT>
                      <a:noFill/>
                    </a:lnT>
                    <a:lnB>
                      <a:noFill/>
                    </a:lnB>
                  </a:tcPr>
                </a:tc>
                <a:tc>
                  <a:txBody>
                    <a:bodyPr/>
                    <a:lstStyle/>
                    <a:p>
                      <a:pPr algn="l" fontAlgn="b"/>
                      <a:r>
                        <a:rPr lang="en-US" sz="1000" b="1" i="0" u="none" strike="noStrike">
                          <a:effectLst/>
                          <a:latin typeface="Arial"/>
                        </a:rPr>
                        <a:t>Quart</a:t>
                      </a:r>
                      <a:br>
                        <a:rPr lang="en-US" sz="1000" b="1" i="0" u="none" strike="noStrike">
                          <a:effectLst/>
                          <a:latin typeface="Arial"/>
                        </a:rPr>
                      </a:br>
                      <a:r>
                        <a:rPr lang="en-US" sz="1000" b="1" i="0" u="none" strike="noStrike">
                          <a:effectLst/>
                          <a:latin typeface="Arial"/>
                        </a:rPr>
                        <a:t>supérieur</a:t>
                      </a:r>
                      <a:br>
                        <a:rPr lang="en-US" sz="1000" b="1" i="0" u="none" strike="noStrike">
                          <a:effectLst/>
                          <a:latin typeface="Arial"/>
                        </a:rPr>
                      </a:br>
                      <a:r>
                        <a:rPr lang="en-US" sz="1000" b="1" i="0" u="none" strike="noStrike">
                          <a:effectLst/>
                          <a:latin typeface="Arial"/>
                        </a:rPr>
                        <a:t>(25 %)</a:t>
                      </a:r>
                    </a:p>
                  </a:txBody>
                  <a:tcPr marL="12700" marR="12700" marT="12700" marB="0" anchor="b">
                    <a:lnL>
                      <a:noFill/>
                    </a:lnL>
                    <a:lnR>
                      <a:noFill/>
                    </a:lnR>
                    <a:lnT>
                      <a:noFill/>
                    </a:lnT>
                    <a:lnB>
                      <a:noFill/>
                    </a:lnB>
                  </a:tcPr>
                </a:tc>
                <a:extLst>
                  <a:ext uri="{0D108BD9-81ED-4DB2-BD59-A6C34878D82A}">
                    <a16:rowId xmlns:a16="http://schemas.microsoft.com/office/drawing/2014/main" xmlns="" val="10001"/>
                  </a:ext>
                </a:extLst>
              </a:tr>
              <a:tr h="194635">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extLst>
                  <a:ext uri="{0D108BD9-81ED-4DB2-BD59-A6C34878D82A}">
                    <a16:rowId xmlns:a16="http://schemas.microsoft.com/office/drawing/2014/main" xmlns="" val="10002"/>
                  </a:ext>
                </a:extLst>
              </a:tr>
              <a:tr h="194635">
                <a:tc>
                  <a:txBody>
                    <a:bodyPr/>
                    <a:lstStyle/>
                    <a:p>
                      <a:pPr algn="l" fontAlgn="b"/>
                      <a:r>
                        <a:rPr lang="en-US" sz="1000" b="1" i="0" u="none" strike="noStrike">
                          <a:effectLst/>
                          <a:latin typeface="Arial"/>
                        </a:rPr>
                        <a:t>RATIOS FINANCIERS</a:t>
                      </a:r>
                    </a:p>
                  </a:txBody>
                  <a:tcPr marL="12700" marR="12700" marT="12700" marB="0" anchor="b">
                    <a:lnL>
                      <a:noFill/>
                    </a:lnL>
                    <a:lnR>
                      <a:noFill/>
                    </a:lnR>
                    <a:lnT>
                      <a:noFill/>
                    </a:lnT>
                    <a:lnB>
                      <a:noFill/>
                    </a:lnB>
                  </a:tcPr>
                </a:tc>
                <a:tc gridSpan="4">
                  <a:txBody>
                    <a:bodyPr/>
                    <a:lstStyle/>
                    <a:p>
                      <a:pPr algn="ctr" fontAlgn="b"/>
                      <a:r>
                        <a:rPr lang="en-US" sz="1000" b="0" i="0" u="none" strike="noStrike">
                          <a:effectLst/>
                          <a:latin typeface="Arial"/>
                        </a:rPr>
                        <a:t>Moyennes </a:t>
                      </a:r>
                    </a:p>
                  </a:txBody>
                  <a:tcPr marL="12700" marR="12700" marT="1270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effectLst/>
                        <a:latin typeface="Arial"/>
                      </a:endParaRPr>
                    </a:p>
                  </a:txBody>
                  <a:tcPr marL="12700" marR="12700" marT="12700" marB="0" anchor="b">
                    <a:lnL>
                      <a:noFill/>
                    </a:lnL>
                    <a:lnR>
                      <a:noFill/>
                    </a:lnR>
                    <a:lnT>
                      <a:noFill/>
                    </a:lnT>
                    <a:lnB>
                      <a:noFill/>
                    </a:lnB>
                  </a:tcPr>
                </a:tc>
                <a:extLst>
                  <a:ext uri="{0D108BD9-81ED-4DB2-BD59-A6C34878D82A}">
                    <a16:rowId xmlns:a16="http://schemas.microsoft.com/office/drawing/2014/main" xmlns="" val="10003"/>
                  </a:ext>
                </a:extLst>
              </a:tr>
              <a:tr h="194635">
                <a:tc>
                  <a:txBody>
                    <a:bodyPr/>
                    <a:lstStyle/>
                    <a:p>
                      <a:pPr algn="l" fontAlgn="b"/>
                      <a:r>
                        <a:rPr lang="en-US" sz="1000" b="0" i="0" u="none" strike="noStrike">
                          <a:effectLst/>
                          <a:latin typeface="Arial"/>
                        </a:rPr>
                        <a:t>Ratio de la liquidité générale</a:t>
                      </a:r>
                    </a:p>
                  </a:txBody>
                  <a:tcPr marL="12700" marR="12700" marT="12700" marB="0" anchor="b">
                    <a:lnL>
                      <a:noFill/>
                    </a:lnL>
                    <a:lnR>
                      <a:noFill/>
                    </a:lnR>
                    <a:lnT>
                      <a:noFill/>
                    </a:lnT>
                    <a:lnB>
                      <a:noFill/>
                    </a:lnB>
                  </a:tcPr>
                </a:tc>
                <a:tc>
                  <a:txBody>
                    <a:bodyPr/>
                    <a:lstStyle/>
                    <a:p>
                      <a:pPr algn="r" fontAlgn="b"/>
                      <a:r>
                        <a:rPr lang="it-IT" sz="1000" b="0" i="0" u="none" strike="noStrike">
                          <a:effectLst/>
                          <a:latin typeface="Arial"/>
                        </a:rPr>
                        <a:t>1,30</a:t>
                      </a:r>
                    </a:p>
                  </a:txBody>
                  <a:tcPr marL="12700" marR="12700" marT="12700" marB="0" anchor="b">
                    <a:lnL>
                      <a:noFill/>
                    </a:lnL>
                    <a:lnR>
                      <a:noFill/>
                    </a:lnR>
                    <a:lnT>
                      <a:noFill/>
                    </a:lnT>
                    <a:lnB>
                      <a:noFill/>
                    </a:lnB>
                  </a:tcPr>
                </a:tc>
                <a:tc>
                  <a:txBody>
                    <a:bodyPr/>
                    <a:lstStyle/>
                    <a:p>
                      <a:pPr algn="r" fontAlgn="b"/>
                      <a:r>
                        <a:rPr lang="is-IS" sz="1000" b="0" i="0" u="none" strike="noStrike">
                          <a:effectLst/>
                          <a:latin typeface="Arial"/>
                        </a:rPr>
                        <a:t>1,20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1,50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1,60</a:t>
                      </a: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1,00</a:t>
                      </a:r>
                    </a:p>
                  </a:txBody>
                  <a:tcPr marL="12700" marR="12700" marT="12700" marB="0" anchor="b">
                    <a:lnL>
                      <a:noFill/>
                    </a:lnL>
                    <a:lnR>
                      <a:noFill/>
                    </a:lnR>
                    <a:lnT>
                      <a:noFill/>
                    </a:lnT>
                    <a:lnB>
                      <a:noFill/>
                    </a:lnB>
                  </a:tcPr>
                </a:tc>
                <a:extLst>
                  <a:ext uri="{0D108BD9-81ED-4DB2-BD59-A6C34878D82A}">
                    <a16:rowId xmlns:a16="http://schemas.microsoft.com/office/drawing/2014/main" xmlns="" val="10004"/>
                  </a:ext>
                </a:extLst>
              </a:tr>
              <a:tr h="374299">
                <a:tc>
                  <a:txBody>
                    <a:bodyPr/>
                    <a:lstStyle/>
                    <a:p>
                      <a:pPr algn="l" fontAlgn="b"/>
                      <a:r>
                        <a:rPr lang="en-US" sz="1000" b="0" i="0" u="none" strike="noStrike">
                          <a:effectLst/>
                          <a:latin typeface="Arial"/>
                        </a:rPr>
                        <a:t>Ratio d'endettement passif-avoir  Levier financier</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1,80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1,40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0,90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1,60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4,70</a:t>
                      </a:r>
                    </a:p>
                  </a:txBody>
                  <a:tcPr marL="12700" marR="12700" marT="12700" marB="0" anchor="b">
                    <a:lnL>
                      <a:noFill/>
                    </a:lnL>
                    <a:lnR>
                      <a:noFill/>
                    </a:lnR>
                    <a:lnT>
                      <a:noFill/>
                    </a:lnT>
                    <a:lnB>
                      <a:noFill/>
                    </a:lnB>
                  </a:tcPr>
                </a:tc>
                <a:extLst>
                  <a:ext uri="{0D108BD9-81ED-4DB2-BD59-A6C34878D82A}">
                    <a16:rowId xmlns:a16="http://schemas.microsoft.com/office/drawing/2014/main" xmlns="" val="10005"/>
                  </a:ext>
                </a:extLst>
              </a:tr>
              <a:tr h="194635">
                <a:tc>
                  <a:txBody>
                    <a:bodyPr/>
                    <a:lstStyle/>
                    <a:p>
                      <a:pPr algn="l" fontAlgn="b"/>
                      <a:r>
                        <a:rPr lang="en-US" sz="1000" b="0" i="0" u="none" strike="noStrike">
                          <a:effectLst/>
                          <a:latin typeface="Arial"/>
                        </a:rPr>
                        <a:t>Ratio de couverture des intérêts</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3,90</a:t>
                      </a:r>
                    </a:p>
                  </a:txBody>
                  <a:tcPr marL="12700" marR="12700" marT="12700" marB="0" anchor="b">
                    <a:lnL>
                      <a:noFill/>
                    </a:lnL>
                    <a:lnR>
                      <a:noFill/>
                    </a:lnR>
                    <a:lnT>
                      <a:noFill/>
                    </a:lnT>
                    <a:lnB>
                      <a:noFill/>
                    </a:lnB>
                  </a:tcPr>
                </a:tc>
                <a:tc>
                  <a:txBody>
                    <a:bodyPr/>
                    <a:lstStyle/>
                    <a:p>
                      <a:pPr algn="r" fontAlgn="b"/>
                      <a:r>
                        <a:rPr lang="uk-UA" sz="1000" b="0" i="0" u="none" strike="noStrike">
                          <a:effectLst/>
                          <a:latin typeface="Arial"/>
                        </a:rPr>
                        <a:t>8,80</a:t>
                      </a:r>
                    </a:p>
                  </a:txBody>
                  <a:tcPr marL="12700" marR="12700" marT="12700" marB="0" anchor="b">
                    <a:lnL>
                      <a:noFill/>
                    </a:lnL>
                    <a:lnR>
                      <a:noFill/>
                    </a:lnR>
                    <a:lnT>
                      <a:noFill/>
                    </a:lnT>
                    <a:lnB>
                      <a:noFill/>
                    </a:lnB>
                  </a:tcPr>
                </a:tc>
                <a:tc>
                  <a:txBody>
                    <a:bodyPr/>
                    <a:lstStyle/>
                    <a:p>
                      <a:pPr algn="r" fontAlgn="b"/>
                      <a:r>
                        <a:rPr lang="cs-CZ" sz="1000" b="0" i="0" u="none" strike="noStrike">
                          <a:effectLst/>
                          <a:latin typeface="Arial"/>
                        </a:rPr>
                        <a:t>11,20</a:t>
                      </a: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2,00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1,90</a:t>
                      </a:r>
                    </a:p>
                  </a:txBody>
                  <a:tcPr marL="12700" marR="12700" marT="12700" marB="0" anchor="b">
                    <a:lnL>
                      <a:noFill/>
                    </a:lnL>
                    <a:lnR>
                      <a:noFill/>
                    </a:lnR>
                    <a:lnT>
                      <a:noFill/>
                    </a:lnT>
                    <a:lnB>
                      <a:noFill/>
                    </a:lnB>
                  </a:tcPr>
                </a:tc>
                <a:extLst>
                  <a:ext uri="{0D108BD9-81ED-4DB2-BD59-A6C34878D82A}">
                    <a16:rowId xmlns:a16="http://schemas.microsoft.com/office/drawing/2014/main" xmlns="" val="10006"/>
                  </a:ext>
                </a:extLst>
              </a:tr>
              <a:tr h="194635">
                <a:tc>
                  <a:txBody>
                    <a:bodyPr/>
                    <a:lstStyle/>
                    <a:p>
                      <a:pPr algn="l" fontAlgn="b"/>
                      <a:r>
                        <a:rPr lang="en-US" sz="1000" b="0" i="0" u="none" strike="noStrike">
                          <a:effectLst/>
                          <a:latin typeface="Arial"/>
                        </a:rPr>
                        <a:t>Ratio d'endettement passif-actif</a:t>
                      </a:r>
                    </a:p>
                  </a:txBody>
                  <a:tcPr marL="12700" marR="12700" marT="12700" marB="0" anchor="b">
                    <a:lnL>
                      <a:noFill/>
                    </a:lnL>
                    <a:lnR>
                      <a:noFill/>
                    </a:lnR>
                    <a:lnT>
                      <a:noFill/>
                    </a:lnT>
                    <a:lnB>
                      <a:noFill/>
                    </a:lnB>
                  </a:tcPr>
                </a:tc>
                <a:tc>
                  <a:txBody>
                    <a:bodyPr/>
                    <a:lstStyle/>
                    <a:p>
                      <a:pPr algn="r" fontAlgn="b"/>
                      <a:r>
                        <a:rPr lang="uk-UA" sz="1000" b="0" i="0" u="none" strike="noStrike">
                          <a:effectLst/>
                          <a:latin typeface="Arial"/>
                        </a:rPr>
                        <a:t>0,60</a:t>
                      </a:r>
                    </a:p>
                  </a:txBody>
                  <a:tcPr marL="12700" marR="12700" marT="12700" marB="0" anchor="b">
                    <a:lnL>
                      <a:noFill/>
                    </a:lnL>
                    <a:lnR>
                      <a:noFill/>
                    </a:lnR>
                    <a:lnT>
                      <a:noFill/>
                    </a:lnT>
                    <a:lnB>
                      <a:noFill/>
                    </a:lnB>
                  </a:tcPr>
                </a:tc>
                <a:tc>
                  <a:txBody>
                    <a:bodyPr/>
                    <a:lstStyle/>
                    <a:p>
                      <a:pPr algn="r" fontAlgn="b"/>
                      <a:r>
                        <a:rPr lang="uk-UA" sz="1000" b="0" i="0" u="none" strike="noStrike">
                          <a:effectLst/>
                          <a:latin typeface="Arial"/>
                        </a:rPr>
                        <a:t>0,60</a:t>
                      </a:r>
                    </a:p>
                  </a:txBody>
                  <a:tcPr marL="12700" marR="12700" marT="12700" marB="0" anchor="b">
                    <a:lnL>
                      <a:noFill/>
                    </a:lnL>
                    <a:lnR>
                      <a:noFill/>
                    </a:lnR>
                    <a:lnT>
                      <a:noFill/>
                    </a:lnT>
                    <a:lnB>
                      <a:noFill/>
                    </a:lnB>
                  </a:tcPr>
                </a:tc>
                <a:tc>
                  <a:txBody>
                    <a:bodyPr/>
                    <a:lstStyle/>
                    <a:p>
                      <a:pPr algn="r" fontAlgn="b"/>
                      <a:r>
                        <a:rPr lang="ru-RU" sz="1000" b="0" i="0" u="none" strike="noStrike">
                          <a:effectLst/>
                          <a:latin typeface="Arial"/>
                        </a:rPr>
                        <a:t>0,50</a:t>
                      </a:r>
                    </a:p>
                  </a:txBody>
                  <a:tcPr marL="12700" marR="12700" marT="12700" marB="0" anchor="b">
                    <a:lnL>
                      <a:noFill/>
                    </a:lnL>
                    <a:lnR>
                      <a:noFill/>
                    </a:lnR>
                    <a:lnT>
                      <a:noFill/>
                    </a:lnT>
                    <a:lnB>
                      <a:noFill/>
                    </a:lnB>
                  </a:tcPr>
                </a:tc>
                <a:tc>
                  <a:txBody>
                    <a:bodyPr/>
                    <a:lstStyle/>
                    <a:p>
                      <a:pPr algn="r" fontAlgn="b"/>
                      <a:r>
                        <a:rPr lang="uk-UA" sz="1000" b="0" i="0" u="none" strike="noStrike">
                          <a:effectLst/>
                          <a:latin typeface="Arial"/>
                        </a:rPr>
                        <a:t>0,60</a:t>
                      </a:r>
                    </a:p>
                  </a:txBody>
                  <a:tcPr marL="12700" marR="12700" marT="12700" marB="0" anchor="b">
                    <a:lnL>
                      <a:noFill/>
                    </a:lnL>
                    <a:lnR>
                      <a:noFill/>
                    </a:lnR>
                    <a:lnT>
                      <a:noFill/>
                    </a:lnT>
                    <a:lnB>
                      <a:noFill/>
                    </a:lnB>
                  </a:tcPr>
                </a:tc>
                <a:tc>
                  <a:txBody>
                    <a:bodyPr/>
                    <a:lstStyle/>
                    <a:p>
                      <a:pPr algn="r" fontAlgn="b"/>
                      <a:r>
                        <a:rPr lang="uk-UA" sz="1000" b="0" i="0" u="none" strike="noStrike">
                          <a:effectLst/>
                          <a:latin typeface="Arial"/>
                        </a:rPr>
                        <a:t>0,80</a:t>
                      </a:r>
                    </a:p>
                  </a:txBody>
                  <a:tcPr marL="12700" marR="12700" marT="12700" marB="0" anchor="b">
                    <a:lnL>
                      <a:noFill/>
                    </a:lnL>
                    <a:lnR>
                      <a:noFill/>
                    </a:lnR>
                    <a:lnT>
                      <a:noFill/>
                    </a:lnT>
                    <a:lnB>
                      <a:noFill/>
                    </a:lnB>
                  </a:tcPr>
                </a:tc>
                <a:extLst>
                  <a:ext uri="{0D108BD9-81ED-4DB2-BD59-A6C34878D82A}">
                    <a16:rowId xmlns:a16="http://schemas.microsoft.com/office/drawing/2014/main" xmlns="" val="10007"/>
                  </a:ext>
                </a:extLst>
              </a:tr>
              <a:tr h="194635">
                <a:tc>
                  <a:txBody>
                    <a:bodyPr/>
                    <a:lstStyle/>
                    <a:p>
                      <a:pPr algn="l" fontAlgn="b"/>
                      <a:r>
                        <a:rPr lang="en-US" sz="1000" b="0" i="0" u="none" strike="noStrike">
                          <a:effectLst/>
                          <a:latin typeface="Arial"/>
                        </a:rPr>
                        <a:t>Ratio recettes-capitaux propres</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4,90</a:t>
                      </a: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5,50</a:t>
                      </a:r>
                    </a:p>
                  </a:txBody>
                  <a:tcPr marL="12700" marR="12700" marT="12700" marB="0" anchor="b">
                    <a:lnL>
                      <a:noFill/>
                    </a:lnL>
                    <a:lnR>
                      <a:noFill/>
                    </a:lnR>
                    <a:lnT>
                      <a:noFill/>
                    </a:lnT>
                    <a:lnB>
                      <a:noFill/>
                    </a:lnB>
                  </a:tcPr>
                </a:tc>
                <a:tc>
                  <a:txBody>
                    <a:bodyPr/>
                    <a:lstStyle/>
                    <a:p>
                      <a:pPr algn="r" fontAlgn="b"/>
                      <a:r>
                        <a:rPr lang="uk-UA" sz="1000" b="0" i="0" u="none" strike="noStrike">
                          <a:effectLst/>
                          <a:latin typeface="Arial"/>
                        </a:rPr>
                        <a:t>3,10</a:t>
                      </a:r>
                    </a:p>
                  </a:txBody>
                  <a:tcPr marL="12700" marR="12700" marT="12700" marB="0" anchor="b">
                    <a:lnL>
                      <a:noFill/>
                    </a:lnL>
                    <a:lnR>
                      <a:noFill/>
                    </a:lnR>
                    <a:lnT>
                      <a:noFill/>
                    </a:lnT>
                    <a:lnB>
                      <a:noFill/>
                    </a:lnB>
                  </a:tcPr>
                </a:tc>
                <a:tc>
                  <a:txBody>
                    <a:bodyPr/>
                    <a:lstStyle/>
                    <a:p>
                      <a:pPr algn="r" fontAlgn="b"/>
                      <a:r>
                        <a:rPr lang="it-IT" sz="1000" b="0" i="0" u="none" strike="noStrike">
                          <a:effectLst/>
                          <a:latin typeface="Arial"/>
                        </a:rPr>
                        <a:t>3,30</a:t>
                      </a:r>
                    </a:p>
                  </a:txBody>
                  <a:tcPr marL="12700" marR="12700" marT="12700" marB="0" anchor="b">
                    <a:lnL>
                      <a:noFill/>
                    </a:lnL>
                    <a:lnR>
                      <a:noFill/>
                    </a:lnR>
                    <a:lnT>
                      <a:noFill/>
                    </a:lnT>
                    <a:lnB>
                      <a:noFill/>
                    </a:lnB>
                  </a:tcPr>
                </a:tc>
                <a:tc>
                  <a:txBody>
                    <a:bodyPr/>
                    <a:lstStyle/>
                    <a:p>
                      <a:pPr algn="r" fontAlgn="b"/>
                      <a:r>
                        <a:rPr lang="it-IT" sz="1000" b="0" i="0" u="none" strike="noStrike">
                          <a:effectLst/>
                          <a:latin typeface="Arial"/>
                        </a:rPr>
                        <a:t>12,30</a:t>
                      </a:r>
                    </a:p>
                  </a:txBody>
                  <a:tcPr marL="12700" marR="12700" marT="12700" marB="0" anchor="b">
                    <a:lnL>
                      <a:noFill/>
                    </a:lnL>
                    <a:lnR>
                      <a:noFill/>
                    </a:lnR>
                    <a:lnT>
                      <a:noFill/>
                    </a:lnT>
                    <a:lnB>
                      <a:noFill/>
                    </a:lnB>
                  </a:tcPr>
                </a:tc>
                <a:extLst>
                  <a:ext uri="{0D108BD9-81ED-4DB2-BD59-A6C34878D82A}">
                    <a16:rowId xmlns:a16="http://schemas.microsoft.com/office/drawing/2014/main" xmlns="" val="10008"/>
                  </a:ext>
                </a:extLst>
              </a:tr>
              <a:tr h="359327">
                <a:tc>
                  <a:txBody>
                    <a:bodyPr/>
                    <a:lstStyle/>
                    <a:p>
                      <a:pPr algn="l" fontAlgn="b"/>
                      <a:r>
                        <a:rPr lang="en-US" sz="1000" b="0" i="0" u="none" strike="noStrike" dirty="0">
                          <a:effectLst/>
                          <a:latin typeface="Arial"/>
                        </a:rPr>
                        <a:t>Ratio </a:t>
                      </a:r>
                      <a:r>
                        <a:rPr lang="en-US" sz="1000" b="0" i="0" u="none" strike="noStrike" dirty="0" err="1">
                          <a:effectLst/>
                          <a:latin typeface="Arial"/>
                        </a:rPr>
                        <a:t>recettes</a:t>
                      </a:r>
                      <a:r>
                        <a:rPr lang="en-US" sz="1000" b="0" i="0" u="none" strike="noStrike" dirty="0">
                          <a:effectLst/>
                          <a:latin typeface="Arial"/>
                        </a:rPr>
                        <a:t>-stocks de </a:t>
                      </a:r>
                      <a:r>
                        <a:rPr lang="en-US" sz="1000" b="0" i="0" u="none" strike="noStrike" dirty="0" err="1">
                          <a:effectLst/>
                          <a:latin typeface="Arial"/>
                        </a:rPr>
                        <a:t>fermeture</a:t>
                      </a:r>
                      <a:endParaRPr lang="en-US" sz="1000" b="0" i="0" u="none" strike="noStrike" dirty="0">
                        <a:effectLst/>
                        <a:latin typeface="Arial"/>
                      </a:endParaRPr>
                    </a:p>
                  </a:txBody>
                  <a:tcPr marL="12700" marR="12700" marT="12700" marB="0" anchor="b">
                    <a:lnL>
                      <a:noFill/>
                    </a:lnL>
                    <a:lnR>
                      <a:noFill/>
                    </a:lnR>
                    <a:lnT>
                      <a:noFill/>
                    </a:lnT>
                    <a:lnB>
                      <a:noFill/>
                    </a:lnB>
                  </a:tcPr>
                </a:tc>
                <a:tc>
                  <a:txBody>
                    <a:bodyPr/>
                    <a:lstStyle/>
                    <a:p>
                      <a:pPr algn="r" fontAlgn="b"/>
                      <a:r>
                        <a:rPr lang="it-IT" sz="1000" b="0" i="0" u="none" strike="noStrike">
                          <a:effectLst/>
                          <a:latin typeface="Arial"/>
                        </a:rPr>
                        <a:t>18,30</a:t>
                      </a:r>
                    </a:p>
                  </a:txBody>
                  <a:tcPr marL="12700" marR="12700" marT="12700" marB="0" anchor="b">
                    <a:lnL>
                      <a:noFill/>
                    </a:lnL>
                    <a:lnR>
                      <a:noFill/>
                    </a:lnR>
                    <a:lnT>
                      <a:noFill/>
                    </a:lnT>
                    <a:lnB>
                      <a:noFill/>
                    </a:lnB>
                  </a:tcPr>
                </a:tc>
                <a:tc>
                  <a:txBody>
                    <a:bodyPr/>
                    <a:lstStyle/>
                    <a:p>
                      <a:pPr algn="r" fontAlgn="b"/>
                      <a:r>
                        <a:rPr lang="cs-CZ" sz="1000" b="0" i="0" u="none" strike="noStrike">
                          <a:effectLst/>
                          <a:latin typeface="Arial"/>
                        </a:rPr>
                        <a:t>19,10</a:t>
                      </a:r>
                    </a:p>
                  </a:txBody>
                  <a:tcPr marL="12700" marR="12700" marT="12700" marB="0" anchor="b">
                    <a:lnL>
                      <a:noFill/>
                    </a:lnL>
                    <a:lnR>
                      <a:noFill/>
                    </a:lnR>
                    <a:lnT>
                      <a:noFill/>
                    </a:lnT>
                    <a:lnB>
                      <a:noFill/>
                    </a:lnB>
                  </a:tcPr>
                </a:tc>
                <a:tc>
                  <a:txBody>
                    <a:bodyPr/>
                    <a:lstStyle/>
                    <a:p>
                      <a:pPr algn="r" fontAlgn="b"/>
                      <a:r>
                        <a:rPr lang="nl-NL" sz="1000" b="0" i="0" u="none" strike="noStrike">
                          <a:effectLst/>
                          <a:latin typeface="Arial"/>
                        </a:rPr>
                        <a:t>17,80</a:t>
                      </a:r>
                    </a:p>
                  </a:txBody>
                  <a:tcPr marL="12700" marR="12700" marT="12700" marB="0" anchor="b">
                    <a:lnL>
                      <a:noFill/>
                    </a:lnL>
                    <a:lnR>
                      <a:noFill/>
                    </a:lnR>
                    <a:lnT>
                      <a:noFill/>
                    </a:lnT>
                    <a:lnB>
                      <a:noFill/>
                    </a:lnB>
                  </a:tcPr>
                </a:tc>
                <a:tc>
                  <a:txBody>
                    <a:bodyPr/>
                    <a:lstStyle/>
                    <a:p>
                      <a:pPr algn="r" fontAlgn="b"/>
                      <a:r>
                        <a:rPr lang="cs-CZ" sz="1000" b="0" i="0" u="none" strike="noStrike">
                          <a:effectLst/>
                          <a:latin typeface="Arial"/>
                        </a:rPr>
                        <a:t>19,80</a:t>
                      </a:r>
                    </a:p>
                  </a:txBody>
                  <a:tcPr marL="12700" marR="12700" marT="12700" marB="0" anchor="b">
                    <a:lnL>
                      <a:noFill/>
                    </a:lnL>
                    <a:lnR>
                      <a:noFill/>
                    </a:lnR>
                    <a:lnT>
                      <a:noFill/>
                    </a:lnT>
                    <a:lnB>
                      <a:noFill/>
                    </a:lnB>
                  </a:tcPr>
                </a:tc>
                <a:tc>
                  <a:txBody>
                    <a:bodyPr/>
                    <a:lstStyle/>
                    <a:p>
                      <a:pPr algn="r" fontAlgn="b"/>
                      <a:r>
                        <a:rPr lang="it-IT" sz="1000" b="0" i="0" u="none" strike="noStrike">
                          <a:effectLst/>
                          <a:latin typeface="Arial"/>
                        </a:rPr>
                        <a:t>17,30</a:t>
                      </a:r>
                    </a:p>
                  </a:txBody>
                  <a:tcPr marL="12700" marR="12700" marT="12700" marB="0" anchor="b">
                    <a:lnL>
                      <a:noFill/>
                    </a:lnL>
                    <a:lnR>
                      <a:noFill/>
                    </a:lnR>
                    <a:lnT>
                      <a:noFill/>
                    </a:lnT>
                    <a:lnB>
                      <a:noFill/>
                    </a:lnB>
                  </a:tcPr>
                </a:tc>
                <a:extLst>
                  <a:ext uri="{0D108BD9-81ED-4DB2-BD59-A6C34878D82A}">
                    <a16:rowId xmlns:a16="http://schemas.microsoft.com/office/drawing/2014/main" xmlns="" val="10009"/>
                  </a:ext>
                </a:extLst>
              </a:tr>
              <a:tr h="374299">
                <a:tc>
                  <a:txBody>
                    <a:bodyPr/>
                    <a:lstStyle/>
                    <a:p>
                      <a:pPr algn="l" fontAlgn="b"/>
                      <a:r>
                        <a:rPr lang="en-US" sz="1000" b="0" i="0" u="none" strike="noStrike" dirty="0">
                          <a:effectLst/>
                          <a:latin typeface="Arial"/>
                        </a:rPr>
                        <a:t>Ratio </a:t>
                      </a:r>
                      <a:r>
                        <a:rPr lang="en-US" sz="1000" b="0" i="0" u="none" strike="noStrike" dirty="0" err="1">
                          <a:effectLst/>
                          <a:latin typeface="Arial"/>
                        </a:rPr>
                        <a:t>créances</a:t>
                      </a:r>
                      <a:r>
                        <a:rPr lang="en-US" sz="1000" b="0" i="0" u="none" strike="noStrike" dirty="0">
                          <a:effectLst/>
                          <a:latin typeface="Arial"/>
                        </a:rPr>
                        <a:t> </a:t>
                      </a:r>
                      <a:r>
                        <a:rPr lang="en-US" sz="1000" b="0" i="0" u="none" strike="noStrike" dirty="0" err="1">
                          <a:effectLst/>
                          <a:latin typeface="Arial"/>
                        </a:rPr>
                        <a:t>à</a:t>
                      </a:r>
                      <a:r>
                        <a:rPr lang="en-US" sz="1000" b="0" i="0" u="none" strike="noStrike" dirty="0">
                          <a:effectLst/>
                          <a:latin typeface="Arial"/>
                        </a:rPr>
                        <a:t> court </a:t>
                      </a:r>
                      <a:r>
                        <a:rPr lang="en-US" sz="1000" b="0" i="0" u="none" strike="noStrike" dirty="0" err="1">
                          <a:effectLst/>
                          <a:latin typeface="Arial"/>
                        </a:rPr>
                        <a:t>terme-capitaux</a:t>
                      </a:r>
                      <a:r>
                        <a:rPr lang="en-US" sz="1000" b="0" i="0" u="none" strike="noStrike" dirty="0">
                          <a:effectLst/>
                          <a:latin typeface="Arial"/>
                        </a:rPr>
                        <a:t> </a:t>
                      </a:r>
                      <a:r>
                        <a:rPr lang="en-US" sz="1000" b="0" i="0" u="none" strike="noStrike" dirty="0" err="1">
                          <a:effectLst/>
                          <a:latin typeface="Arial"/>
                        </a:rPr>
                        <a:t>propres</a:t>
                      </a:r>
                      <a:r>
                        <a:rPr lang="en-US" sz="1000" b="0" i="0" u="none" strike="noStrike" dirty="0">
                          <a:effectLst/>
                          <a:latin typeface="Arial"/>
                        </a:rPr>
                        <a:t> (%)</a:t>
                      </a:r>
                    </a:p>
                  </a:txBody>
                  <a:tcPr marL="12700" marR="12700" marT="12700" marB="0" anchor="b">
                    <a:lnL>
                      <a:noFill/>
                    </a:lnL>
                    <a:lnR>
                      <a:noFill/>
                    </a:lnR>
                    <a:lnT>
                      <a:noFill/>
                    </a:lnT>
                    <a:lnB>
                      <a:noFill/>
                    </a:lnB>
                  </a:tcPr>
                </a:tc>
                <a:tc>
                  <a:txBody>
                    <a:bodyPr/>
                    <a:lstStyle/>
                    <a:p>
                      <a:pPr algn="r" fontAlgn="b"/>
                      <a:r>
                        <a:rPr lang="it-IT" sz="1000" b="0" i="0" u="none" strike="noStrike" dirty="0">
                          <a:effectLst/>
                          <a:latin typeface="Arial"/>
                        </a:rPr>
                        <a:t>95,30</a:t>
                      </a:r>
                    </a:p>
                  </a:txBody>
                  <a:tcPr marL="12700" marR="12700" marT="12700" marB="0" anchor="b">
                    <a:lnL>
                      <a:noFill/>
                    </a:lnL>
                    <a:lnR>
                      <a:noFill/>
                    </a:lnR>
                    <a:lnT>
                      <a:noFill/>
                    </a:lnT>
                    <a:lnB>
                      <a:noFill/>
                    </a:lnB>
                  </a:tcPr>
                </a:tc>
                <a:tc>
                  <a:txBody>
                    <a:bodyPr/>
                    <a:lstStyle/>
                    <a:p>
                      <a:pPr algn="r" fontAlgn="b"/>
                      <a:r>
                        <a:rPr lang="uk-UA" sz="1000" b="0" i="0" u="none" strike="noStrike">
                          <a:effectLst/>
                          <a:latin typeface="Arial"/>
                        </a:rPr>
                        <a:t>90,10</a:t>
                      </a: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58,00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61,40</a:t>
                      </a:r>
                    </a:p>
                  </a:txBody>
                  <a:tcPr marL="12700" marR="12700" marT="12700" marB="0" anchor="b">
                    <a:lnL>
                      <a:noFill/>
                    </a:lnL>
                    <a:lnR>
                      <a:noFill/>
                    </a:lnR>
                    <a:lnT>
                      <a:noFill/>
                    </a:lnT>
                    <a:lnB>
                      <a:noFill/>
                    </a:lnB>
                  </a:tcPr>
                </a:tc>
                <a:tc>
                  <a:txBody>
                    <a:bodyPr/>
                    <a:lstStyle/>
                    <a:p>
                      <a:pPr algn="r" fontAlgn="b"/>
                      <a:r>
                        <a:rPr lang="is-IS" sz="1000" b="0" i="0" u="none" strike="noStrike">
                          <a:effectLst/>
                          <a:latin typeface="Arial"/>
                        </a:rPr>
                        <a:t>261,50</a:t>
                      </a:r>
                    </a:p>
                  </a:txBody>
                  <a:tcPr marL="12700" marR="12700" marT="12700" marB="0" anchor="b">
                    <a:lnL>
                      <a:noFill/>
                    </a:lnL>
                    <a:lnR>
                      <a:noFill/>
                    </a:lnR>
                    <a:lnT>
                      <a:noFill/>
                    </a:lnT>
                    <a:lnB>
                      <a:noFill/>
                    </a:lnB>
                  </a:tcPr>
                </a:tc>
                <a:extLst>
                  <a:ext uri="{0D108BD9-81ED-4DB2-BD59-A6C34878D82A}">
                    <a16:rowId xmlns:a16="http://schemas.microsoft.com/office/drawing/2014/main" xmlns="" val="10010"/>
                  </a:ext>
                </a:extLst>
              </a:tr>
              <a:tr h="374299">
                <a:tc>
                  <a:txBody>
                    <a:bodyPr/>
                    <a:lstStyle/>
                    <a:p>
                      <a:pPr algn="l" fontAlgn="b"/>
                      <a:r>
                        <a:rPr lang="en-US" sz="1000" b="0" i="0" u="none" strike="noStrike">
                          <a:effectLst/>
                          <a:latin typeface="Arial"/>
                        </a:rPr>
                        <a:t>Ratio bénéfice net-capitaux propres (%)</a:t>
                      </a:r>
                    </a:p>
                  </a:txBody>
                  <a:tcPr marL="12700" marR="12700" marT="12700" marB="0" anchor="b">
                    <a:lnL>
                      <a:noFill/>
                    </a:lnL>
                    <a:lnR>
                      <a:noFill/>
                    </a:lnR>
                    <a:lnT>
                      <a:noFill/>
                    </a:lnT>
                    <a:lnB>
                      <a:noFill/>
                    </a:lnB>
                  </a:tcPr>
                </a:tc>
                <a:tc>
                  <a:txBody>
                    <a:bodyPr/>
                    <a:lstStyle/>
                    <a:p>
                      <a:pPr algn="r" fontAlgn="b"/>
                      <a:r>
                        <a:rPr lang="cs-CZ" sz="1000" b="0" i="0" u="none" strike="noStrike">
                          <a:effectLst/>
                          <a:latin typeface="Arial"/>
                        </a:rPr>
                        <a:t>9,40</a:t>
                      </a: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24,00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12,70</a:t>
                      </a:r>
                    </a:p>
                  </a:txBody>
                  <a:tcPr marL="12700" marR="12700" marT="12700" marB="0" anchor="b">
                    <a:lnL>
                      <a:noFill/>
                    </a:lnL>
                    <a:lnR>
                      <a:noFill/>
                    </a:lnR>
                    <a:lnT>
                      <a:noFill/>
                    </a:lnT>
                    <a:lnB>
                      <a:noFill/>
                    </a:lnB>
                  </a:tcPr>
                </a:tc>
                <a:tc>
                  <a:txBody>
                    <a:bodyPr/>
                    <a:lstStyle/>
                    <a:p>
                      <a:pPr algn="r" fontAlgn="b"/>
                      <a:r>
                        <a:rPr lang="it-IT" sz="1000" b="0" i="0" u="none" strike="noStrike">
                          <a:effectLst/>
                          <a:latin typeface="Arial"/>
                        </a:rPr>
                        <a:t>4,30</a:t>
                      </a: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4,50</a:t>
                      </a:r>
                    </a:p>
                  </a:txBody>
                  <a:tcPr marL="12700" marR="12700" marT="12700" marB="0" anchor="b">
                    <a:lnL>
                      <a:noFill/>
                    </a:lnL>
                    <a:lnR>
                      <a:noFill/>
                    </a:lnR>
                    <a:lnT>
                      <a:noFill/>
                    </a:lnT>
                    <a:lnB>
                      <a:noFill/>
                    </a:lnB>
                  </a:tcPr>
                </a:tc>
                <a:extLst>
                  <a:ext uri="{0D108BD9-81ED-4DB2-BD59-A6C34878D82A}">
                    <a16:rowId xmlns:a16="http://schemas.microsoft.com/office/drawing/2014/main" xmlns="" val="10011"/>
                  </a:ext>
                </a:extLst>
              </a:tr>
              <a:tr h="374299">
                <a:tc>
                  <a:txBody>
                    <a:bodyPr/>
                    <a:lstStyle/>
                    <a:p>
                      <a:pPr algn="l" fontAlgn="b"/>
                      <a:r>
                        <a:rPr lang="en-US" sz="1000" b="0" i="0" u="none" strike="noStrike">
                          <a:effectLst/>
                          <a:latin typeface="Arial"/>
                        </a:rPr>
                        <a:t>Ratio immobilisé net-capitaux propres (%)</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141,50</a:t>
                      </a:r>
                    </a:p>
                  </a:txBody>
                  <a:tcPr marL="12700" marR="12700" marT="12700" marB="0" anchor="b">
                    <a:lnL>
                      <a:noFill/>
                    </a:lnL>
                    <a:lnR>
                      <a:noFill/>
                    </a:lnR>
                    <a:lnT>
                      <a:noFill/>
                    </a:lnT>
                    <a:lnB>
                      <a:noFill/>
                    </a:lnB>
                  </a:tcPr>
                </a:tc>
                <a:tc>
                  <a:txBody>
                    <a:bodyPr/>
                    <a:lstStyle/>
                    <a:p>
                      <a:pPr algn="r" fontAlgn="b"/>
                      <a:r>
                        <a:rPr lang="cs-CZ" sz="1000" b="0" i="0" u="none" strike="noStrike">
                          <a:effectLst/>
                          <a:latin typeface="Arial"/>
                        </a:rPr>
                        <a:t>116,40</a:t>
                      </a: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96,00</a:t>
                      </a:r>
                    </a:p>
                  </a:txBody>
                  <a:tcPr marL="12700" marR="12700" marT="12700" marB="0" anchor="b">
                    <a:lnL>
                      <a:noFill/>
                    </a:lnL>
                    <a:lnR>
                      <a:noFill/>
                    </a:lnR>
                    <a:lnT>
                      <a:noFill/>
                    </a:lnT>
                    <a:lnB>
                      <a:noFill/>
                    </a:lnB>
                  </a:tcPr>
                </a:tc>
                <a:tc>
                  <a:txBody>
                    <a:bodyPr/>
                    <a:lstStyle/>
                    <a:p>
                      <a:pPr algn="r" fontAlgn="b"/>
                      <a:r>
                        <a:rPr lang="is-IS" sz="1000" b="0" i="0" u="none" strike="noStrike">
                          <a:effectLst/>
                          <a:latin typeface="Arial"/>
                        </a:rPr>
                        <a:t>143,10</a:t>
                      </a:r>
                    </a:p>
                  </a:txBody>
                  <a:tcPr marL="12700" marR="12700" marT="12700" marB="0" anchor="b">
                    <a:lnL>
                      <a:noFill/>
                    </a:lnL>
                    <a:lnR>
                      <a:noFill/>
                    </a:lnR>
                    <a:lnT>
                      <a:noFill/>
                    </a:lnT>
                    <a:lnB>
                      <a:noFill/>
                    </a:lnB>
                  </a:tcPr>
                </a:tc>
                <a:tc>
                  <a:txBody>
                    <a:bodyPr/>
                    <a:lstStyle/>
                    <a:p>
                      <a:pPr algn="r" fontAlgn="b"/>
                      <a:r>
                        <a:rPr lang="is-IS" sz="1000" b="0" i="0" u="none" strike="noStrike">
                          <a:effectLst/>
                          <a:latin typeface="Arial"/>
                        </a:rPr>
                        <a:t>248,00</a:t>
                      </a:r>
                    </a:p>
                  </a:txBody>
                  <a:tcPr marL="12700" marR="12700" marT="12700" marB="0" anchor="b">
                    <a:lnL>
                      <a:noFill/>
                    </a:lnL>
                    <a:lnR>
                      <a:noFill/>
                    </a:lnR>
                    <a:lnT>
                      <a:noFill/>
                    </a:lnT>
                    <a:lnB>
                      <a:noFill/>
                    </a:lnB>
                  </a:tcPr>
                </a:tc>
                <a:extLst>
                  <a:ext uri="{0D108BD9-81ED-4DB2-BD59-A6C34878D82A}">
                    <a16:rowId xmlns:a16="http://schemas.microsoft.com/office/drawing/2014/main" xmlns="" val="10012"/>
                  </a:ext>
                </a:extLst>
              </a:tr>
              <a:tr h="194635">
                <a:tc>
                  <a:txBody>
                    <a:bodyPr/>
                    <a:lstStyle/>
                    <a:p>
                      <a:pPr algn="l" fontAlgn="b"/>
                      <a:r>
                        <a:rPr lang="en-US" sz="1000" b="0" i="0" u="none" strike="noStrike">
                          <a:effectLst/>
                          <a:latin typeface="Arial"/>
                        </a:rPr>
                        <a:t>Marge bénéficiaire brute (%)</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32,40</a:t>
                      </a:r>
                    </a:p>
                  </a:txBody>
                  <a:tcPr marL="12700" marR="12700" marT="12700" marB="0" anchor="b">
                    <a:lnL>
                      <a:noFill/>
                    </a:lnL>
                    <a:lnR>
                      <a:noFill/>
                    </a:lnR>
                    <a:lnT>
                      <a:noFill/>
                    </a:lnT>
                    <a:lnB>
                      <a:noFill/>
                    </a:lnB>
                  </a:tcPr>
                </a:tc>
                <a:tc>
                  <a:txBody>
                    <a:bodyPr/>
                    <a:lstStyle/>
                    <a:p>
                      <a:pPr algn="r" fontAlgn="b"/>
                      <a:r>
                        <a:rPr lang="it-IT" sz="1000" b="0" i="0" u="none" strike="noStrike">
                          <a:effectLst/>
                          <a:latin typeface="Arial"/>
                        </a:rPr>
                        <a:t>33,30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31,50</a:t>
                      </a:r>
                    </a:p>
                  </a:txBody>
                  <a:tcPr marL="12700" marR="12700" marT="12700" marB="0" anchor="b">
                    <a:lnL>
                      <a:noFill/>
                    </a:lnL>
                    <a:lnR>
                      <a:noFill/>
                    </a:lnR>
                    <a:lnT>
                      <a:noFill/>
                    </a:lnT>
                    <a:lnB>
                      <a:noFill/>
                    </a:lnB>
                  </a:tcPr>
                </a:tc>
                <a:tc>
                  <a:txBody>
                    <a:bodyPr/>
                    <a:lstStyle/>
                    <a:p>
                      <a:pPr algn="r" fontAlgn="b"/>
                      <a:r>
                        <a:rPr lang="is-IS" sz="1000" b="0" i="0" u="none" strike="noStrike">
                          <a:effectLst/>
                          <a:latin typeface="Arial"/>
                        </a:rPr>
                        <a:t>26,60</a:t>
                      </a:r>
                    </a:p>
                  </a:txBody>
                  <a:tcPr marL="12700" marR="12700" marT="12700" marB="0" anchor="b">
                    <a:lnL>
                      <a:noFill/>
                    </a:lnL>
                    <a:lnR>
                      <a:noFill/>
                    </a:lnR>
                    <a:lnT>
                      <a:noFill/>
                    </a:lnT>
                    <a:lnB>
                      <a:noFill/>
                    </a:lnB>
                  </a:tcPr>
                </a:tc>
                <a:tc>
                  <a:txBody>
                    <a:bodyPr/>
                    <a:lstStyle/>
                    <a:p>
                      <a:pPr algn="r" fontAlgn="b"/>
                      <a:r>
                        <a:rPr lang="cs-CZ" sz="1000" b="0" i="0" u="none" strike="noStrike">
                          <a:effectLst/>
                          <a:latin typeface="Arial"/>
                        </a:rPr>
                        <a:t>36,70</a:t>
                      </a:r>
                    </a:p>
                  </a:txBody>
                  <a:tcPr marL="12700" marR="12700" marT="12700" marB="0" anchor="b">
                    <a:lnL>
                      <a:noFill/>
                    </a:lnL>
                    <a:lnR>
                      <a:noFill/>
                    </a:lnR>
                    <a:lnT>
                      <a:noFill/>
                    </a:lnT>
                    <a:lnB>
                      <a:noFill/>
                    </a:lnB>
                  </a:tcPr>
                </a:tc>
                <a:extLst>
                  <a:ext uri="{0D108BD9-81ED-4DB2-BD59-A6C34878D82A}">
                    <a16:rowId xmlns:a16="http://schemas.microsoft.com/office/drawing/2014/main" xmlns="" val="10013"/>
                  </a:ext>
                </a:extLst>
              </a:tr>
              <a:tr h="194635">
                <a:tc>
                  <a:txBody>
                    <a:bodyPr/>
                    <a:lstStyle/>
                    <a:p>
                      <a:pPr algn="l" fontAlgn="b"/>
                      <a:r>
                        <a:rPr lang="en-US" sz="1000" b="0" i="0" u="none" strike="noStrike">
                          <a:effectLst/>
                          <a:latin typeface="Arial"/>
                        </a:rPr>
                        <a:t>Rendement de l'actif total (%)</a:t>
                      </a:r>
                    </a:p>
                  </a:txBody>
                  <a:tcPr marL="12700" marR="12700" marT="12700" marB="0" anchor="b">
                    <a:lnL>
                      <a:noFill/>
                    </a:lnL>
                    <a:lnR>
                      <a:noFill/>
                    </a:lnR>
                    <a:lnT>
                      <a:noFill/>
                    </a:lnT>
                    <a:lnB>
                      <a:noFill/>
                    </a:lnB>
                  </a:tcPr>
                </a:tc>
                <a:tc>
                  <a:txBody>
                    <a:bodyPr/>
                    <a:lstStyle/>
                    <a:p>
                      <a:pPr algn="r" fontAlgn="b"/>
                      <a:r>
                        <a:rPr lang="en-US" sz="1000" b="0" i="0" u="none" strike="noStrike">
                          <a:effectLst/>
                          <a:latin typeface="Arial"/>
                        </a:rPr>
                        <a:t>4,50</a:t>
                      </a:r>
                    </a:p>
                  </a:txBody>
                  <a:tcPr marL="12700" marR="12700" marT="12700" marB="0" anchor="b">
                    <a:lnL>
                      <a:noFill/>
                    </a:lnL>
                    <a:lnR>
                      <a:noFill/>
                    </a:lnR>
                    <a:lnT>
                      <a:noFill/>
                    </a:lnT>
                    <a:lnB>
                      <a:noFill/>
                    </a:lnB>
                  </a:tcPr>
                </a:tc>
                <a:tc>
                  <a:txBody>
                    <a:bodyPr/>
                    <a:lstStyle/>
                    <a:p>
                      <a:pPr algn="r" fontAlgn="b"/>
                      <a:r>
                        <a:rPr lang="cs-CZ" sz="1000" b="0" i="0" u="none" strike="noStrike">
                          <a:effectLst/>
                          <a:latin typeface="Arial"/>
                        </a:rPr>
                        <a:t>11,20</a:t>
                      </a:r>
                    </a:p>
                  </a:txBody>
                  <a:tcPr marL="12700" marR="12700" marT="12700" marB="0" anchor="b">
                    <a:lnL>
                      <a:noFill/>
                    </a:lnL>
                    <a:lnR>
                      <a:noFill/>
                    </a:lnR>
                    <a:lnT>
                      <a:noFill/>
                    </a:lnT>
                    <a:lnB>
                      <a:noFill/>
                    </a:lnB>
                  </a:tcPr>
                </a:tc>
                <a:tc>
                  <a:txBody>
                    <a:bodyPr/>
                    <a:lstStyle/>
                    <a:p>
                      <a:pPr algn="r" fontAlgn="b"/>
                      <a:r>
                        <a:rPr lang="is-IS" sz="1000" b="0" i="0" u="none" strike="noStrike">
                          <a:effectLst/>
                          <a:latin typeface="Arial"/>
                        </a:rPr>
                        <a:t>7,20</a:t>
                      </a:r>
                    </a:p>
                  </a:txBody>
                  <a:tcPr marL="12700" marR="12700" marT="12700" marB="0" anchor="b">
                    <a:lnL>
                      <a:noFill/>
                    </a:lnL>
                    <a:lnR>
                      <a:noFill/>
                    </a:lnR>
                    <a:lnT>
                      <a:noFill/>
                    </a:lnT>
                    <a:lnB>
                      <a:noFill/>
                    </a:lnB>
                  </a:tcPr>
                </a:tc>
                <a:tc>
                  <a:txBody>
                    <a:bodyPr/>
                    <a:lstStyle/>
                    <a:p>
                      <a:pPr algn="r" fontAlgn="b"/>
                      <a:r>
                        <a:rPr lang="is-IS" sz="1000" b="0" i="0" u="none" strike="noStrike">
                          <a:effectLst/>
                          <a:latin typeface="Arial"/>
                        </a:rPr>
                        <a:t>3,20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1,70</a:t>
                      </a:r>
                    </a:p>
                  </a:txBody>
                  <a:tcPr marL="12700" marR="12700" marT="12700" marB="0" anchor="b">
                    <a:lnL>
                      <a:noFill/>
                    </a:lnL>
                    <a:lnR>
                      <a:noFill/>
                    </a:lnR>
                    <a:lnT>
                      <a:noFill/>
                    </a:lnT>
                    <a:lnB>
                      <a:noFill/>
                    </a:lnB>
                  </a:tcPr>
                </a:tc>
                <a:extLst>
                  <a:ext uri="{0D108BD9-81ED-4DB2-BD59-A6C34878D82A}">
                    <a16:rowId xmlns:a16="http://schemas.microsoft.com/office/drawing/2014/main" xmlns="" val="10014"/>
                  </a:ext>
                </a:extLst>
              </a:tr>
              <a:tr h="374299">
                <a:tc>
                  <a:txBody>
                    <a:bodyPr/>
                    <a:lstStyle/>
                    <a:p>
                      <a:pPr algn="l" fontAlgn="b"/>
                      <a:r>
                        <a:rPr lang="en-US" sz="1000" b="0" i="0" u="none" strike="noStrike">
                          <a:effectLst/>
                          <a:latin typeface="Arial"/>
                        </a:rPr>
                        <a:t>Délai moyen de recouvrement des créances (jours)</a:t>
                      </a:r>
                    </a:p>
                  </a:txBody>
                  <a:tcPr marL="12700" marR="12700" marT="12700" marB="0" anchor="b">
                    <a:lnL>
                      <a:noFill/>
                    </a:lnL>
                    <a:lnR>
                      <a:noFill/>
                    </a:lnR>
                    <a:lnT>
                      <a:noFill/>
                    </a:lnT>
                    <a:lnB>
                      <a:noFill/>
                    </a:lnB>
                  </a:tcPr>
                </a:tc>
                <a:tc>
                  <a:txBody>
                    <a:bodyPr/>
                    <a:lstStyle/>
                    <a:p>
                      <a:pPr algn="r" fontAlgn="b"/>
                      <a:r>
                        <a:rPr lang="cs-CZ" sz="1000" b="0" i="0" u="none" strike="noStrike">
                          <a:effectLst/>
                          <a:latin typeface="Arial"/>
                        </a:rPr>
                        <a:t>36,10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30,70</a:t>
                      </a:r>
                    </a:p>
                  </a:txBody>
                  <a:tcPr marL="12700" marR="12700" marT="12700" marB="0" anchor="b">
                    <a:lnL>
                      <a:noFill/>
                    </a:lnL>
                    <a:lnR>
                      <a:noFill/>
                    </a:lnR>
                    <a:lnT>
                      <a:noFill/>
                    </a:lnT>
                    <a:lnB>
                      <a:noFill/>
                    </a:lnB>
                  </a:tcPr>
                </a:tc>
                <a:tc>
                  <a:txBody>
                    <a:bodyPr/>
                    <a:lstStyle/>
                    <a:p>
                      <a:pPr algn="r" fontAlgn="b"/>
                      <a:r>
                        <a:rPr lang="fi-FI" sz="1000" b="0" i="0" u="none" strike="noStrike">
                          <a:effectLst/>
                          <a:latin typeface="Arial"/>
                        </a:rPr>
                        <a:t>43,90</a:t>
                      </a:r>
                    </a:p>
                  </a:txBody>
                  <a:tcPr marL="12700" marR="12700" marT="12700" marB="0" anchor="b">
                    <a:lnL>
                      <a:noFill/>
                    </a:lnL>
                    <a:lnR>
                      <a:noFill/>
                    </a:lnR>
                    <a:lnT>
                      <a:noFill/>
                    </a:lnT>
                    <a:lnB>
                      <a:noFill/>
                    </a:lnB>
                  </a:tcPr>
                </a:tc>
                <a:tc>
                  <a:txBody>
                    <a:bodyPr/>
                    <a:lstStyle/>
                    <a:p>
                      <a:pPr algn="r" fontAlgn="b"/>
                      <a:r>
                        <a:rPr lang="is-IS" sz="1000" b="0" i="0" u="none" strike="noStrike">
                          <a:effectLst/>
                          <a:latin typeface="Arial"/>
                        </a:rPr>
                        <a:t>39,20</a:t>
                      </a:r>
                    </a:p>
                  </a:txBody>
                  <a:tcPr marL="12700" marR="12700" marT="12700" marB="0" anchor="b">
                    <a:lnL>
                      <a:noFill/>
                    </a:lnL>
                    <a:lnR>
                      <a:noFill/>
                    </a:lnR>
                    <a:lnT>
                      <a:noFill/>
                    </a:lnT>
                    <a:lnB>
                      <a:noFill/>
                    </a:lnB>
                  </a:tcPr>
                </a:tc>
                <a:tc>
                  <a:txBody>
                    <a:bodyPr/>
                    <a:lstStyle/>
                    <a:p>
                      <a:pPr algn="r" fontAlgn="b"/>
                      <a:r>
                        <a:rPr lang="fi-FI" sz="1000" b="0" i="0" u="none" strike="noStrike" dirty="0">
                          <a:effectLst/>
                          <a:latin typeface="Arial"/>
                        </a:rPr>
                        <a:t>31,90</a:t>
                      </a:r>
                    </a:p>
                  </a:txBody>
                  <a:tcPr marL="12700" marR="12700" marT="12700" marB="0" anchor="b">
                    <a:lnL>
                      <a:noFill/>
                    </a:lnL>
                    <a:lnR>
                      <a:noFill/>
                    </a:lnR>
                    <a:lnT>
                      <a:noFill/>
                    </a:lnT>
                    <a:lnB>
                      <a:noFill/>
                    </a:lnB>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2780866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8370"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4F88604A-281F-4F63-8993-F5B5D4DE8278}" type="slidenum">
              <a:rPr lang="fr-CA" sz="1400"/>
              <a:pPr algn="r" eaLnBrk="0" hangingPunct="0"/>
              <a:t>24</a:t>
            </a:fld>
            <a:endParaRPr lang="fr-CA" sz="1400"/>
          </a:p>
        </p:txBody>
      </p:sp>
      <p:sp>
        <p:nvSpPr>
          <p:cNvPr id="58371" name="Placeholder 1030"/>
          <p:cNvSpPr>
            <a:spLocks noGrp="1" noChangeArrowheads="1"/>
          </p:cNvSpPr>
          <p:nvPr>
            <p:ph type="title" idx="4294967295"/>
          </p:nvPr>
        </p:nvSpPr>
        <p:spPr>
          <a:xfrm>
            <a:off x="2555776" y="116632"/>
            <a:ext cx="6336704" cy="914400"/>
          </a:xfrm>
        </p:spPr>
        <p:txBody>
          <a:bodyPr anchor="t"/>
          <a:lstStyle/>
          <a:p>
            <a:pPr eaLnBrk="1" hangingPunct="1"/>
            <a:r>
              <a:rPr lang="fr-FR" dirty="0"/>
              <a:t>Les ratios de rentabilité</a:t>
            </a:r>
          </a:p>
        </p:txBody>
      </p:sp>
      <p:sp>
        <p:nvSpPr>
          <p:cNvPr id="58372"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83568" y="1484784"/>
            <a:ext cx="7416824" cy="1368152"/>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683568" y="3068960"/>
            <a:ext cx="7488832" cy="1512168"/>
          </a:xfrm>
          <a:prstGeom prst="rect">
            <a:avLst/>
          </a:prstGeom>
          <a:noFill/>
          <a:ln>
            <a:noFill/>
          </a:ln>
        </p:spPr>
      </p:pic>
      <p:pic>
        <p:nvPicPr>
          <p:cNvPr id="9" name="Picture 8"/>
          <p:cNvPicPr/>
          <p:nvPr/>
        </p:nvPicPr>
        <p:blipFill>
          <a:blip r:embed="rId6">
            <a:extLst>
              <a:ext uri="{28A0092B-C50C-407E-A947-70E740481C1C}">
                <a14:useLocalDpi xmlns:a14="http://schemas.microsoft.com/office/drawing/2010/main" val="0"/>
              </a:ext>
            </a:extLst>
          </a:blip>
          <a:srcRect/>
          <a:stretch>
            <a:fillRect/>
          </a:stretch>
        </p:blipFill>
        <p:spPr bwMode="auto">
          <a:xfrm>
            <a:off x="683568" y="4869160"/>
            <a:ext cx="7560840" cy="14429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A62316FA-1165-4EF2-8034-50A3D3AC801F}" type="slidenum">
              <a:rPr lang="fr-CA" sz="1400"/>
              <a:pPr algn="r" eaLnBrk="0" hangingPunct="0"/>
              <a:t>25</a:t>
            </a:fld>
            <a:endParaRPr lang="fr-CA" sz="1400"/>
          </a:p>
        </p:txBody>
      </p:sp>
      <p:sp>
        <p:nvSpPr>
          <p:cNvPr id="60419" name="Placeholder 1030"/>
          <p:cNvSpPr>
            <a:spLocks noGrp="1" noChangeArrowheads="1"/>
          </p:cNvSpPr>
          <p:nvPr>
            <p:ph type="title" idx="4294967295"/>
          </p:nvPr>
        </p:nvSpPr>
        <p:spPr>
          <a:xfrm>
            <a:off x="326841" y="836712"/>
            <a:ext cx="8784976" cy="914400"/>
          </a:xfrm>
        </p:spPr>
        <p:txBody>
          <a:bodyPr anchor="t"/>
          <a:lstStyle/>
          <a:p>
            <a:pPr eaLnBrk="1" hangingPunct="1"/>
            <a:r>
              <a:rPr lang="fr-FR" dirty="0"/>
              <a:t>Les ratios de gestion ou d’activité</a:t>
            </a:r>
          </a:p>
        </p:txBody>
      </p:sp>
      <p:sp>
        <p:nvSpPr>
          <p:cNvPr id="60420"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467544" y="2204864"/>
            <a:ext cx="7992888" cy="1944215"/>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467544" y="4653136"/>
            <a:ext cx="7992888" cy="172819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2466"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4C664AE5-8EAC-479F-94F8-4B830CF04F89}" type="slidenum">
              <a:rPr lang="fr-CA" sz="1400"/>
              <a:pPr algn="r" eaLnBrk="0" hangingPunct="0"/>
              <a:t>26</a:t>
            </a:fld>
            <a:endParaRPr lang="fr-CA" sz="1400"/>
          </a:p>
        </p:txBody>
      </p:sp>
      <p:sp>
        <p:nvSpPr>
          <p:cNvPr id="62467" name="Placeholder 4"/>
          <p:cNvSpPr>
            <a:spLocks noGrp="1" noChangeArrowheads="1"/>
          </p:cNvSpPr>
          <p:nvPr>
            <p:ph idx="4294967295"/>
          </p:nvPr>
        </p:nvSpPr>
        <p:spPr>
          <a:xfrm>
            <a:off x="914400" y="3505200"/>
            <a:ext cx="7620000" cy="1371600"/>
          </a:xfrm>
        </p:spPr>
        <p:txBody>
          <a:bodyPr/>
          <a:lstStyle/>
          <a:p>
            <a:pPr>
              <a:buFontTx/>
              <a:buNone/>
            </a:pPr>
            <a:r>
              <a:rPr lang="fr-CA" sz="2200" b="1"/>
              <a:t>Solvabilité </a:t>
            </a:r>
            <a:endParaRPr lang="fr-CA" sz="2200"/>
          </a:p>
          <a:p>
            <a:r>
              <a:rPr lang="fr-CA" sz="2200"/>
              <a:t>État de l’entreprise qui est en mesure de régler ses dettes au moment où elles deviennent exigibles</a:t>
            </a:r>
          </a:p>
          <a:p>
            <a:endParaRPr lang="fr-CA" sz="2200"/>
          </a:p>
        </p:txBody>
      </p:sp>
      <p:sp>
        <p:nvSpPr>
          <p:cNvPr id="62468" name="Placeholder 1030"/>
          <p:cNvSpPr>
            <a:spLocks noGrp="1" noChangeArrowheads="1"/>
          </p:cNvSpPr>
          <p:nvPr>
            <p:ph type="title" idx="4294967295"/>
          </p:nvPr>
        </p:nvSpPr>
        <p:spPr>
          <a:xfrm>
            <a:off x="685800" y="762000"/>
            <a:ext cx="8206680" cy="914400"/>
          </a:xfrm>
        </p:spPr>
        <p:txBody>
          <a:bodyPr anchor="t"/>
          <a:lstStyle/>
          <a:p>
            <a:pPr eaLnBrk="1" hangingPunct="1"/>
            <a:r>
              <a:rPr lang="fr-FR" dirty="0"/>
              <a:t>Les ratios d’équilibre ou </a:t>
            </a:r>
            <a:br>
              <a:rPr lang="fr-FR" dirty="0"/>
            </a:br>
            <a:r>
              <a:rPr lang="fr-FR" dirty="0"/>
              <a:t>de structure financière</a:t>
            </a:r>
          </a:p>
        </p:txBody>
      </p:sp>
      <p:sp>
        <p:nvSpPr>
          <p:cNvPr id="62469"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395536" y="2276872"/>
            <a:ext cx="8064896" cy="1080120"/>
          </a:xfrm>
          <a:prstGeom prst="rect">
            <a:avLst/>
          </a:prstGeom>
          <a:noFill/>
          <a:ln>
            <a:noFill/>
          </a:ln>
        </p:spPr>
      </p:pic>
      <p:pic>
        <p:nvPicPr>
          <p:cNvPr id="9" name="Picture 8"/>
          <p:cNvPicPr/>
          <p:nvPr/>
        </p:nvPicPr>
        <p:blipFill>
          <a:blip r:embed="rId5">
            <a:extLst>
              <a:ext uri="{28A0092B-C50C-407E-A947-70E740481C1C}">
                <a14:useLocalDpi xmlns:a14="http://schemas.microsoft.com/office/drawing/2010/main" val="0"/>
              </a:ext>
            </a:extLst>
          </a:blip>
          <a:srcRect/>
          <a:stretch>
            <a:fillRect/>
          </a:stretch>
        </p:blipFill>
        <p:spPr bwMode="auto">
          <a:xfrm>
            <a:off x="395536" y="4653136"/>
            <a:ext cx="7992888" cy="14401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4514"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B4CDDB5D-ABB3-49BF-83BD-B88712B1CEC3}" type="slidenum">
              <a:rPr lang="fr-CA" sz="1400"/>
              <a:pPr algn="r" eaLnBrk="0" hangingPunct="0"/>
              <a:t>27</a:t>
            </a:fld>
            <a:endParaRPr lang="fr-CA" sz="1400"/>
          </a:p>
        </p:txBody>
      </p:sp>
      <p:sp>
        <p:nvSpPr>
          <p:cNvPr id="64515" name="Placeholder 4"/>
          <p:cNvSpPr>
            <a:spLocks noGrp="1" noChangeArrowheads="1"/>
          </p:cNvSpPr>
          <p:nvPr>
            <p:ph idx="4294967295"/>
          </p:nvPr>
        </p:nvSpPr>
        <p:spPr>
          <a:xfrm>
            <a:off x="228600" y="1524000"/>
            <a:ext cx="7772400" cy="1905000"/>
          </a:xfrm>
        </p:spPr>
        <p:txBody>
          <a:bodyPr/>
          <a:lstStyle/>
          <a:p>
            <a:pPr marL="0" indent="0">
              <a:buFontTx/>
              <a:buNone/>
            </a:pPr>
            <a:r>
              <a:rPr lang="fr-CA" sz="2400" dirty="0"/>
              <a:t>Effet, sur le bénéfice et le rendement des actions, d’un financement par emprunt plutôt que par des capitaux propres ou par tout autre instrument dont le rendement est lié aux résultats.</a:t>
            </a:r>
          </a:p>
        </p:txBody>
      </p:sp>
      <p:sp>
        <p:nvSpPr>
          <p:cNvPr id="64516" name="Placeholder 1030"/>
          <p:cNvSpPr>
            <a:spLocks noGrp="1" noChangeArrowheads="1"/>
          </p:cNvSpPr>
          <p:nvPr>
            <p:ph type="title" idx="4294967295"/>
          </p:nvPr>
        </p:nvSpPr>
        <p:spPr>
          <a:xfrm>
            <a:off x="2627784" y="152400"/>
            <a:ext cx="6059016" cy="914400"/>
          </a:xfrm>
        </p:spPr>
        <p:txBody>
          <a:bodyPr anchor="t"/>
          <a:lstStyle/>
          <a:p>
            <a:pPr eaLnBrk="1" hangingPunct="1"/>
            <a:r>
              <a:rPr lang="fr-FR" dirty="0"/>
              <a:t>L’analyse financière : </a:t>
            </a:r>
            <a:br>
              <a:rPr lang="fr-FR" dirty="0"/>
            </a:br>
            <a:r>
              <a:rPr lang="fr-FR" dirty="0"/>
              <a:t>l’effet de levier</a:t>
            </a:r>
          </a:p>
        </p:txBody>
      </p:sp>
      <p:sp>
        <p:nvSpPr>
          <p:cNvPr id="64517"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2" name="Picture 1"/>
          <p:cNvPicPr>
            <a:picLocks noChangeAspect="1"/>
          </p:cNvPicPr>
          <p:nvPr/>
        </p:nvPicPr>
        <p:blipFill>
          <a:blip r:embed="rId4"/>
          <a:stretch>
            <a:fillRect/>
          </a:stretch>
        </p:blipFill>
        <p:spPr>
          <a:xfrm>
            <a:off x="611560" y="3097629"/>
            <a:ext cx="7200800" cy="33860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6562"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B659A7DB-83D3-4E57-834C-56CF9CA5FA8C}" type="slidenum">
              <a:rPr lang="fr-CA" sz="1400"/>
              <a:pPr algn="r" eaLnBrk="0" hangingPunct="0"/>
              <a:t>28</a:t>
            </a:fld>
            <a:endParaRPr lang="fr-CA" sz="1400"/>
          </a:p>
        </p:txBody>
      </p:sp>
      <p:sp>
        <p:nvSpPr>
          <p:cNvPr id="66563" name="Placeholder 1030"/>
          <p:cNvSpPr>
            <a:spLocks noGrp="1" noChangeArrowheads="1"/>
          </p:cNvSpPr>
          <p:nvPr>
            <p:ph type="title" idx="4294967295"/>
          </p:nvPr>
        </p:nvSpPr>
        <p:spPr>
          <a:xfrm>
            <a:off x="685800" y="762000"/>
            <a:ext cx="7772400" cy="914400"/>
          </a:xfrm>
        </p:spPr>
        <p:txBody>
          <a:bodyPr anchor="t"/>
          <a:lstStyle/>
          <a:p>
            <a:pPr eaLnBrk="1" hangingPunct="1"/>
            <a:r>
              <a:rPr lang="fr-FR" dirty="0"/>
              <a:t>Les ratios de liquidité ou </a:t>
            </a:r>
            <a:br>
              <a:rPr lang="fr-FR" dirty="0"/>
            </a:br>
            <a:r>
              <a:rPr lang="fr-FR" dirty="0"/>
              <a:t>de solvabilité</a:t>
            </a:r>
          </a:p>
        </p:txBody>
      </p:sp>
      <p:sp>
        <p:nvSpPr>
          <p:cNvPr id="66564"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
        <p:nvSpPr>
          <p:cNvPr id="66566" name="TextBox 6"/>
          <p:cNvSpPr txBox="1">
            <a:spLocks noChangeArrowheads="1"/>
          </p:cNvSpPr>
          <p:nvPr/>
        </p:nvSpPr>
        <p:spPr bwMode="auto">
          <a:xfrm>
            <a:off x="4724400" y="6096000"/>
            <a:ext cx="4129088" cy="276225"/>
          </a:xfrm>
          <a:prstGeom prst="rect">
            <a:avLst/>
          </a:prstGeom>
          <a:noFill/>
          <a:ln w="9525">
            <a:noFill/>
            <a:miter lim="800000"/>
            <a:headEnd/>
            <a:tailEnd/>
          </a:ln>
        </p:spPr>
        <p:txBody>
          <a:bodyPr wrap="none">
            <a:spAutoFit/>
          </a:bodyPr>
          <a:lstStyle/>
          <a:p>
            <a:r>
              <a:rPr lang="en-US" sz="1200"/>
              <a:t>Source: Statistique Canada – no 61-008-X au catalogue 1</a:t>
            </a:r>
            <a:endParaRPr lang="fr-CA" sz="1200"/>
          </a:p>
        </p:txBody>
      </p:sp>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0" y="2564904"/>
            <a:ext cx="9108504" cy="22322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8610"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EDABFDE6-63E0-43C1-A69D-C40315229B99}" type="slidenum">
              <a:rPr lang="fr-CA" sz="1400"/>
              <a:pPr algn="r" eaLnBrk="0" hangingPunct="0"/>
              <a:t>29</a:t>
            </a:fld>
            <a:endParaRPr lang="fr-CA" sz="1400"/>
          </a:p>
        </p:txBody>
      </p:sp>
      <p:sp>
        <p:nvSpPr>
          <p:cNvPr id="19459" name="Placeholder 4"/>
          <p:cNvSpPr>
            <a:spLocks noGrp="1" noChangeArrowheads="1"/>
          </p:cNvSpPr>
          <p:nvPr>
            <p:ph idx="4294967295"/>
          </p:nvPr>
        </p:nvSpPr>
        <p:spPr/>
        <p:txBody>
          <a:bodyPr/>
          <a:lstStyle/>
          <a:p>
            <a:pPr marL="447675" indent="-447675">
              <a:lnSpc>
                <a:spcPct val="90000"/>
              </a:lnSpc>
              <a:defRPr/>
            </a:pPr>
            <a:r>
              <a:rPr lang="fr-CA" sz="2700" dirty="0">
                <a:ea typeface="Times New Roman" charset="0"/>
                <a:cs typeface="Times New Roman" charset="0"/>
              </a:rPr>
              <a:t>L</a:t>
            </a:r>
            <a:r>
              <a:rPr lang="fr-FR" sz="2700" dirty="0">
                <a:ea typeface="Times New Roman" charset="0"/>
                <a:cs typeface="Times New Roman" charset="0"/>
              </a:rPr>
              <a:t>es données comptables sur les ventes proviennent des </a:t>
            </a:r>
            <a:r>
              <a:rPr lang="fr-CA" sz="2700" dirty="0">
                <a:ea typeface="Times New Roman" charset="0"/>
                <a:cs typeface="Times New Roman" charset="0"/>
              </a:rPr>
              <a:t>factures</a:t>
            </a:r>
            <a:r>
              <a:rPr lang="fr-FR" sz="2700" dirty="0">
                <a:ea typeface="Times New Roman" charset="0"/>
                <a:cs typeface="Times New Roman" charset="0"/>
              </a:rPr>
              <a:t> des clients.</a:t>
            </a:r>
            <a:endParaRPr lang="fr-CA" sz="2700" dirty="0"/>
          </a:p>
          <a:p>
            <a:pPr marL="447675" indent="-447675">
              <a:lnSpc>
                <a:spcPct val="90000"/>
              </a:lnSpc>
              <a:defRPr/>
            </a:pPr>
            <a:r>
              <a:rPr lang="fr-FR" sz="2700" dirty="0">
                <a:ea typeface="Times New Roman" charset="0"/>
                <a:cs typeface="Times New Roman" charset="0"/>
              </a:rPr>
              <a:t>Les informations sur la rotation des </a:t>
            </a:r>
            <a:br>
              <a:rPr lang="fr-FR" sz="2700" dirty="0">
                <a:ea typeface="Times New Roman" charset="0"/>
                <a:cs typeface="Times New Roman" charset="0"/>
              </a:rPr>
            </a:br>
            <a:r>
              <a:rPr lang="fr-FR" sz="2700" dirty="0">
                <a:ea typeface="Times New Roman" charset="0"/>
                <a:cs typeface="Times New Roman" charset="0"/>
              </a:rPr>
              <a:t>stocks </a:t>
            </a:r>
            <a:r>
              <a:rPr lang="fr-CA" sz="2700" dirty="0">
                <a:ea typeface="Times New Roman" charset="0"/>
                <a:cs typeface="Times New Roman" charset="0"/>
              </a:rPr>
              <a:t>servent</a:t>
            </a:r>
            <a:r>
              <a:rPr lang="fr-FR" sz="2700" dirty="0">
                <a:ea typeface="Times New Roman" charset="0"/>
                <a:cs typeface="Times New Roman" charset="0"/>
              </a:rPr>
              <a:t> aux opérations et </a:t>
            </a:r>
            <a:r>
              <a:rPr lang="fr-CA" sz="2700" dirty="0">
                <a:ea typeface="Times New Roman" charset="0"/>
                <a:cs typeface="Times New Roman" charset="0"/>
              </a:rPr>
              <a:t>à l’</a:t>
            </a:r>
            <a:r>
              <a:rPr lang="fr-FR" sz="2700" dirty="0">
                <a:ea typeface="Times New Roman" charset="0"/>
                <a:cs typeface="Times New Roman" charset="0"/>
              </a:rPr>
              <a:t>approvisionnement pour planifier </a:t>
            </a:r>
            <a:br>
              <a:rPr lang="fr-FR" sz="2700" dirty="0">
                <a:ea typeface="Times New Roman" charset="0"/>
                <a:cs typeface="Times New Roman" charset="0"/>
              </a:rPr>
            </a:br>
            <a:r>
              <a:rPr lang="fr-FR" sz="2700" dirty="0">
                <a:ea typeface="Times New Roman" charset="0"/>
                <a:cs typeface="Times New Roman" charset="0"/>
              </a:rPr>
              <a:t>les politiques d’achat</a:t>
            </a:r>
            <a:r>
              <a:rPr lang="fr-CA" sz="2700" dirty="0">
                <a:ea typeface="Times New Roman" charset="0"/>
                <a:cs typeface="Times New Roman" charset="0"/>
              </a:rPr>
              <a:t>.</a:t>
            </a:r>
          </a:p>
          <a:p>
            <a:pPr marL="447675" indent="-447675">
              <a:lnSpc>
                <a:spcPct val="90000"/>
              </a:lnSpc>
              <a:defRPr/>
            </a:pPr>
            <a:r>
              <a:rPr lang="fr-CA" sz="2700" dirty="0">
                <a:ea typeface="Times New Roman" charset="0"/>
                <a:cs typeface="Times New Roman" charset="0"/>
              </a:rPr>
              <a:t>L</a:t>
            </a:r>
            <a:r>
              <a:rPr lang="fr-FR" sz="2700" dirty="0">
                <a:ea typeface="Times New Roman" charset="0"/>
                <a:cs typeface="Times New Roman" charset="0"/>
              </a:rPr>
              <a:t>es informations sur le coût de la </a:t>
            </a:r>
            <a:br>
              <a:rPr lang="fr-FR" sz="2700" dirty="0">
                <a:ea typeface="Times New Roman" charset="0"/>
                <a:cs typeface="Times New Roman" charset="0"/>
              </a:rPr>
            </a:br>
            <a:r>
              <a:rPr lang="fr-FR" sz="2700" dirty="0">
                <a:ea typeface="Times New Roman" charset="0"/>
                <a:cs typeface="Times New Roman" charset="0"/>
              </a:rPr>
              <a:t>main-d’œuvre de l’entreprise </a:t>
            </a:r>
            <a:r>
              <a:rPr lang="fr-CA" sz="2700" dirty="0">
                <a:ea typeface="Times New Roman" charset="0"/>
                <a:cs typeface="Times New Roman" charset="0"/>
              </a:rPr>
              <a:t>s</a:t>
            </a:r>
            <a:r>
              <a:rPr lang="fr-FR" sz="2700" dirty="0">
                <a:ea typeface="Times New Roman" charset="0"/>
                <a:cs typeface="Times New Roman" charset="0"/>
              </a:rPr>
              <a:t>ont utiles </a:t>
            </a:r>
            <a:br>
              <a:rPr lang="fr-FR" sz="2700" dirty="0">
                <a:ea typeface="Times New Roman" charset="0"/>
                <a:cs typeface="Times New Roman" charset="0"/>
              </a:rPr>
            </a:br>
            <a:r>
              <a:rPr lang="fr-FR" sz="2700" dirty="0">
                <a:ea typeface="Times New Roman" charset="0"/>
                <a:cs typeface="Times New Roman" charset="0"/>
              </a:rPr>
              <a:t>aux ressources humaines pour élaborer la politique salariale. </a:t>
            </a:r>
          </a:p>
          <a:p>
            <a:pPr>
              <a:defRPr/>
            </a:pPr>
            <a:endParaRPr lang="fr-CA" sz="2700" dirty="0"/>
          </a:p>
        </p:txBody>
      </p:sp>
      <p:sp>
        <p:nvSpPr>
          <p:cNvPr id="68612" name="Placeholder 1030"/>
          <p:cNvSpPr>
            <a:spLocks noGrp="1" noChangeArrowheads="1"/>
          </p:cNvSpPr>
          <p:nvPr>
            <p:ph type="title" idx="4294967295"/>
          </p:nvPr>
        </p:nvSpPr>
        <p:spPr>
          <a:xfrm>
            <a:off x="685800" y="609600"/>
            <a:ext cx="7772400" cy="914400"/>
          </a:xfrm>
        </p:spPr>
        <p:txBody>
          <a:bodyPr anchor="t"/>
          <a:lstStyle/>
          <a:p>
            <a:pPr eaLnBrk="1" hangingPunct="1"/>
            <a:r>
              <a:rPr lang="fr-CA" dirty="0"/>
              <a:t>Les liens avec les autres fonctions de l’entreprise</a:t>
            </a:r>
            <a:endParaRPr lang="fr-FR" dirty="0"/>
          </a:p>
        </p:txBody>
      </p:sp>
      <p:sp>
        <p:nvSpPr>
          <p:cNvPr id="68613"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458"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66B88F4F-7570-432F-B8A1-C4270AA5EC2D}" type="slidenum">
              <a:rPr lang="fr-CA" sz="1400"/>
              <a:pPr algn="r" eaLnBrk="0" hangingPunct="0"/>
              <a:t>3</a:t>
            </a:fld>
            <a:endParaRPr lang="fr-CA" sz="1400"/>
          </a:p>
        </p:txBody>
      </p:sp>
      <p:sp>
        <p:nvSpPr>
          <p:cNvPr id="19459" name="Placeholder 4"/>
          <p:cNvSpPr>
            <a:spLocks noGrp="1" noChangeArrowheads="1"/>
          </p:cNvSpPr>
          <p:nvPr>
            <p:ph idx="4294967295"/>
          </p:nvPr>
        </p:nvSpPr>
        <p:spPr>
          <a:xfrm>
            <a:off x="685800" y="1618456"/>
            <a:ext cx="7772400" cy="4114800"/>
          </a:xfrm>
        </p:spPr>
        <p:txBody>
          <a:bodyPr/>
          <a:lstStyle/>
          <a:p>
            <a:r>
              <a:rPr lang="fr-CA" sz="2800" dirty="0"/>
              <a:t>Décrire le système d’information comptable et son utilité.</a:t>
            </a:r>
            <a:endParaRPr lang="en-GB" sz="2800" dirty="0"/>
          </a:p>
          <a:p>
            <a:r>
              <a:rPr lang="fr-CA" sz="2800" dirty="0"/>
              <a:t>Lire, comprendre et analyser des états financiers simples.</a:t>
            </a:r>
            <a:endParaRPr lang="en-GB" sz="2800" dirty="0"/>
          </a:p>
          <a:p>
            <a:r>
              <a:rPr lang="fr-CA" sz="2800" dirty="0"/>
              <a:t>Expliquer les principes de base de la comptabilité.</a:t>
            </a:r>
            <a:endParaRPr lang="en-GB" sz="2800" dirty="0"/>
          </a:p>
          <a:p>
            <a:r>
              <a:rPr lang="fr-CA" sz="2800" dirty="0"/>
              <a:t>Décrire quelques méthodes d’analyse financière et expliquer leur utilité.</a:t>
            </a:r>
          </a:p>
          <a:p>
            <a:r>
              <a:rPr lang="fr-CA" sz="2800" dirty="0"/>
              <a:t>Expliquer les liens entre la comptabilité et les autres fonctions de l’entreprise. </a:t>
            </a:r>
            <a:endParaRPr lang="en-GB" sz="2800" dirty="0"/>
          </a:p>
        </p:txBody>
      </p:sp>
      <p:sp>
        <p:nvSpPr>
          <p:cNvPr id="19460" name="Placeholder 1030"/>
          <p:cNvSpPr>
            <a:spLocks noGrp="1" noChangeArrowheads="1"/>
          </p:cNvSpPr>
          <p:nvPr>
            <p:ph type="title" idx="4294967295"/>
          </p:nvPr>
        </p:nvSpPr>
        <p:spPr>
          <a:xfrm>
            <a:off x="685800" y="692696"/>
            <a:ext cx="7772400" cy="914400"/>
          </a:xfrm>
        </p:spPr>
        <p:txBody>
          <a:bodyPr anchor="t"/>
          <a:lstStyle/>
          <a:p>
            <a:pPr eaLnBrk="1" hangingPunct="1"/>
            <a:r>
              <a:rPr lang="fr-FR" dirty="0"/>
              <a:t>Objectifs d’apprentissage</a:t>
            </a:r>
            <a:endParaRPr lang="en-US" dirty="0"/>
          </a:p>
        </p:txBody>
      </p:sp>
      <p:sp>
        <p:nvSpPr>
          <p:cNvPr id="19461"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0658"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EA5AB26C-8D85-4EFD-B49E-F33A7A3EBA01}" type="slidenum">
              <a:rPr lang="fr-CA" sz="1400"/>
              <a:pPr algn="r" eaLnBrk="0" hangingPunct="0"/>
              <a:t>30</a:t>
            </a:fld>
            <a:endParaRPr lang="fr-CA" sz="1400"/>
          </a:p>
        </p:txBody>
      </p:sp>
      <p:sp>
        <p:nvSpPr>
          <p:cNvPr id="70659" name="Placeholder 4"/>
          <p:cNvSpPr>
            <a:spLocks noGrp="1" noChangeArrowheads="1"/>
          </p:cNvSpPr>
          <p:nvPr>
            <p:ph idx="4294967295"/>
          </p:nvPr>
        </p:nvSpPr>
        <p:spPr>
          <a:xfrm>
            <a:off x="685800" y="1676400"/>
            <a:ext cx="8101013" cy="4252913"/>
          </a:xfrm>
        </p:spPr>
        <p:txBody>
          <a:bodyPr/>
          <a:lstStyle/>
          <a:p>
            <a:pPr>
              <a:buClr>
                <a:schemeClr val="accent2"/>
              </a:buClr>
            </a:pPr>
            <a:r>
              <a:rPr lang="fr-FR" sz="2400" dirty="0">
                <a:solidFill>
                  <a:srgbClr val="000000"/>
                </a:solidFill>
                <a:cs typeface="Times New Roman" pitchFamily="18" charset="0"/>
              </a:rPr>
              <a:t>L</a:t>
            </a:r>
            <a:r>
              <a:rPr lang="fr-CA" sz="2400" dirty="0">
                <a:solidFill>
                  <a:srgbClr val="000000"/>
                </a:solidFill>
                <a:cs typeface="Times New Roman" pitchFamily="18" charset="0"/>
              </a:rPr>
              <a:t>e système d’information comptable sert les gestionnaires et les utilisateurs externes de l’entreprise.</a:t>
            </a:r>
          </a:p>
          <a:p>
            <a:pPr>
              <a:buClr>
                <a:schemeClr val="accent2"/>
              </a:buClr>
            </a:pPr>
            <a:r>
              <a:rPr lang="fr-CA" sz="2400" dirty="0">
                <a:solidFill>
                  <a:srgbClr val="000000"/>
                </a:solidFill>
                <a:cs typeface="Times New Roman" pitchFamily="18" charset="0"/>
              </a:rPr>
              <a:t>Le bilan et l’état des résultats sont des états financiers importants.</a:t>
            </a:r>
          </a:p>
          <a:p>
            <a:pPr>
              <a:buClr>
                <a:schemeClr val="accent2"/>
              </a:buClr>
            </a:pPr>
            <a:r>
              <a:rPr lang="fr-CA" sz="2400" dirty="0">
                <a:solidFill>
                  <a:srgbClr val="000000"/>
                </a:solidFill>
                <a:cs typeface="Times New Roman" pitchFamily="18" charset="0"/>
              </a:rPr>
              <a:t>La comptabilité repose sur des postulats et des principes : les </a:t>
            </a:r>
            <a:r>
              <a:rPr lang="fr-CA" sz="2400" dirty="0"/>
              <a:t>principes comptables généralement reconnus (PCGR) et l</a:t>
            </a:r>
            <a:r>
              <a:rPr lang="fr-CA" sz="2400" dirty="0">
                <a:solidFill>
                  <a:srgbClr val="000000"/>
                </a:solidFill>
                <a:cs typeface="Times New Roman" pitchFamily="18" charset="0"/>
              </a:rPr>
              <a:t>a norme IFRS, laquelle s’applique aux grandes entreprises.</a:t>
            </a:r>
          </a:p>
          <a:p>
            <a:pPr>
              <a:buClr>
                <a:schemeClr val="accent2"/>
              </a:buClr>
            </a:pPr>
            <a:r>
              <a:rPr lang="fr-CA" sz="2400" dirty="0">
                <a:solidFill>
                  <a:srgbClr val="000000"/>
                </a:solidFill>
                <a:cs typeface="Times New Roman" pitchFamily="18" charset="0"/>
              </a:rPr>
              <a:t>L’analyse du seuil de rentabilité et l’analyse de ratios financiers permettent de déceler des problèmes de gestion.</a:t>
            </a:r>
          </a:p>
        </p:txBody>
      </p:sp>
      <p:sp>
        <p:nvSpPr>
          <p:cNvPr id="70660" name="Placeholder 1030"/>
          <p:cNvSpPr>
            <a:spLocks noGrp="1" noChangeArrowheads="1"/>
          </p:cNvSpPr>
          <p:nvPr>
            <p:ph type="title" idx="4294967295"/>
          </p:nvPr>
        </p:nvSpPr>
        <p:spPr>
          <a:xfrm>
            <a:off x="685800" y="838200"/>
            <a:ext cx="7772400" cy="914400"/>
          </a:xfrm>
        </p:spPr>
        <p:txBody>
          <a:bodyPr anchor="t"/>
          <a:lstStyle/>
          <a:p>
            <a:pPr eaLnBrk="1" hangingPunct="1"/>
            <a:r>
              <a:rPr lang="fr-FR"/>
              <a:t>Résumé</a:t>
            </a:r>
          </a:p>
        </p:txBody>
      </p:sp>
      <p:sp>
        <p:nvSpPr>
          <p:cNvPr id="70661"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400184BC-EEDF-4AF5-9404-2514DDEDBC70}" type="slidenum">
              <a:rPr lang="fr-CA" sz="1400"/>
              <a:pPr algn="r" eaLnBrk="0" hangingPunct="0"/>
              <a:t>4</a:t>
            </a:fld>
            <a:endParaRPr lang="fr-CA" sz="1400"/>
          </a:p>
        </p:txBody>
      </p:sp>
      <p:sp>
        <p:nvSpPr>
          <p:cNvPr id="21507" name="Placeholder 4"/>
          <p:cNvSpPr>
            <a:spLocks noGrp="1" noChangeArrowheads="1"/>
          </p:cNvSpPr>
          <p:nvPr>
            <p:ph idx="4294967295"/>
          </p:nvPr>
        </p:nvSpPr>
        <p:spPr/>
        <p:txBody>
          <a:bodyPr/>
          <a:lstStyle/>
          <a:p>
            <a:pPr marL="285750" lvl="1"/>
            <a:r>
              <a:rPr lang="fr-CA" sz="2400" dirty="0"/>
              <a:t>Champ d’expertise couvrant l’ensemble des compétences, des responsabilités, des recherches et des activités comptables, et comprenant les principes, les normes, les méthodes et les systèmes, envisagés tant du point de vue de la théorie que du point de vue de la pratique.</a:t>
            </a:r>
          </a:p>
          <a:p>
            <a:pPr marL="285750" lvl="1"/>
            <a:endParaRPr lang="fr-CA" sz="2400" dirty="0"/>
          </a:p>
          <a:p>
            <a:pPr marL="285750" lvl="1"/>
            <a:r>
              <a:rPr lang="fr-FR" sz="2400" dirty="0">
                <a:cs typeface="Times New Roman" pitchFamily="18" charset="0"/>
              </a:rPr>
              <a:t>Transforme les diverses données financières d’une entreprise en informations cohérentes utiles aux gestionnaires et aux utilisateurs externes</a:t>
            </a:r>
            <a:r>
              <a:rPr lang="fr-CA" sz="2400" dirty="0"/>
              <a:t>.</a:t>
            </a:r>
            <a:endParaRPr lang="en-GB" sz="2400" dirty="0"/>
          </a:p>
          <a:p>
            <a:endParaRPr lang="fr-CA" dirty="0"/>
          </a:p>
        </p:txBody>
      </p:sp>
      <p:sp>
        <p:nvSpPr>
          <p:cNvPr id="21508" name="Placeholder 1030"/>
          <p:cNvSpPr>
            <a:spLocks noGrp="1" noChangeArrowheads="1"/>
          </p:cNvSpPr>
          <p:nvPr>
            <p:ph type="title" idx="4294967295"/>
          </p:nvPr>
        </p:nvSpPr>
        <p:spPr>
          <a:xfrm>
            <a:off x="685800" y="838200"/>
            <a:ext cx="7772400" cy="914400"/>
          </a:xfrm>
        </p:spPr>
        <p:txBody>
          <a:bodyPr anchor="t"/>
          <a:lstStyle/>
          <a:p>
            <a:pPr eaLnBrk="1" hangingPunct="1"/>
            <a:r>
              <a:rPr lang="fr-FR"/>
              <a:t>La comptabilité</a:t>
            </a:r>
          </a:p>
        </p:txBody>
      </p:sp>
      <p:sp>
        <p:nvSpPr>
          <p:cNvPr id="21509"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554"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8C0B0C5E-435C-46F8-B6AB-9D20E1E9E245}" type="slidenum">
              <a:rPr lang="fr-CA" sz="1400"/>
              <a:pPr algn="r" eaLnBrk="0" hangingPunct="0"/>
              <a:t>5</a:t>
            </a:fld>
            <a:endParaRPr lang="fr-CA" sz="1400"/>
          </a:p>
        </p:txBody>
      </p:sp>
      <p:sp>
        <p:nvSpPr>
          <p:cNvPr id="23555" name="Placeholder 4"/>
          <p:cNvSpPr>
            <a:spLocks noGrp="1" noChangeArrowheads="1"/>
          </p:cNvSpPr>
          <p:nvPr>
            <p:ph idx="4294967295"/>
          </p:nvPr>
        </p:nvSpPr>
        <p:spPr>
          <a:xfrm>
            <a:off x="685800" y="2057400"/>
            <a:ext cx="7772400" cy="2971800"/>
          </a:xfrm>
        </p:spPr>
        <p:txBody>
          <a:bodyPr/>
          <a:lstStyle/>
          <a:p>
            <a:pPr marL="342900" lvl="1" indent="-342900">
              <a:buFontTx/>
              <a:buChar char="•"/>
            </a:pPr>
            <a:r>
              <a:rPr lang="fr-CA" sz="3000"/>
              <a:t>Système d’information permettant de rassembler et de communiquer des informations financières relatives aux activités économiques des entreprises et des organismes.</a:t>
            </a:r>
          </a:p>
          <a:p>
            <a:r>
              <a:rPr lang="en-US" sz="3000"/>
              <a:t>Mesure la valeur créée et les ressources utilisées.</a:t>
            </a:r>
          </a:p>
          <a:p>
            <a:r>
              <a:rPr lang="en-US" sz="3000"/>
              <a:t>Fournit des indications sur l’efficacité des opérations.</a:t>
            </a:r>
            <a:endParaRPr lang="en-GB" sz="3000"/>
          </a:p>
          <a:p>
            <a:endParaRPr lang="fr-FR" sz="3000"/>
          </a:p>
          <a:p>
            <a:endParaRPr lang="fr-CA" sz="3000"/>
          </a:p>
        </p:txBody>
      </p:sp>
      <p:sp>
        <p:nvSpPr>
          <p:cNvPr id="23556" name="Placeholder 1030"/>
          <p:cNvSpPr>
            <a:spLocks noGrp="1" noChangeArrowheads="1"/>
          </p:cNvSpPr>
          <p:nvPr>
            <p:ph type="title" idx="4294967295"/>
          </p:nvPr>
        </p:nvSpPr>
        <p:spPr>
          <a:xfrm>
            <a:off x="685800" y="685800"/>
            <a:ext cx="7772400" cy="914400"/>
          </a:xfrm>
        </p:spPr>
        <p:txBody>
          <a:bodyPr anchor="t"/>
          <a:lstStyle/>
          <a:p>
            <a:pPr eaLnBrk="1" hangingPunct="1"/>
            <a:r>
              <a:rPr lang="fr-FR"/>
              <a:t>Le système d’information comptable</a:t>
            </a:r>
          </a:p>
        </p:txBody>
      </p:sp>
      <p:sp>
        <p:nvSpPr>
          <p:cNvPr id="23557"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CF0105A9-C699-4662-876C-B23B8AFD5152}" type="slidenum">
              <a:rPr lang="fr-CA" sz="1400"/>
              <a:pPr algn="r" eaLnBrk="0" hangingPunct="0"/>
              <a:t>6</a:t>
            </a:fld>
            <a:endParaRPr lang="fr-CA" sz="1400"/>
          </a:p>
        </p:txBody>
      </p:sp>
      <p:sp>
        <p:nvSpPr>
          <p:cNvPr id="25603" name="Placeholder 1030"/>
          <p:cNvSpPr>
            <a:spLocks noGrp="1" noChangeArrowheads="1"/>
          </p:cNvSpPr>
          <p:nvPr>
            <p:ph type="title" idx="4294967295"/>
          </p:nvPr>
        </p:nvSpPr>
        <p:spPr>
          <a:xfrm>
            <a:off x="685800" y="990600"/>
            <a:ext cx="7924800" cy="914400"/>
          </a:xfrm>
        </p:spPr>
        <p:txBody>
          <a:bodyPr anchor="t"/>
          <a:lstStyle/>
          <a:p>
            <a:pPr eaLnBrk="1" hangingPunct="1"/>
            <a:r>
              <a:rPr lang="fr-FR"/>
              <a:t>Les étapes du cycle comptable</a:t>
            </a:r>
          </a:p>
        </p:txBody>
      </p:sp>
      <p:sp>
        <p:nvSpPr>
          <p:cNvPr id="25604"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25605" name="Picture 5" descr="E3 Tableau 10.3 cycle comptable.png"/>
          <p:cNvPicPr>
            <a:picLocks noChangeAspect="1"/>
          </p:cNvPicPr>
          <p:nvPr/>
        </p:nvPicPr>
        <p:blipFill>
          <a:blip r:embed="rId4"/>
          <a:srcRect/>
          <a:stretch>
            <a:fillRect/>
          </a:stretch>
        </p:blipFill>
        <p:spPr bwMode="auto">
          <a:xfrm>
            <a:off x="0" y="1879600"/>
            <a:ext cx="9144000" cy="4521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650"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7ECE57A8-335D-4EB7-860D-077DC0DFDBB1}" type="slidenum">
              <a:rPr lang="fr-CA" sz="1400"/>
              <a:pPr algn="r" eaLnBrk="0" hangingPunct="0"/>
              <a:t>7</a:t>
            </a:fld>
            <a:endParaRPr lang="fr-CA" sz="1400"/>
          </a:p>
        </p:txBody>
      </p:sp>
      <p:sp>
        <p:nvSpPr>
          <p:cNvPr id="27651" name="Placeholder 1030"/>
          <p:cNvSpPr>
            <a:spLocks noGrp="1" noChangeArrowheads="1"/>
          </p:cNvSpPr>
          <p:nvPr>
            <p:ph type="title" idx="4294967295"/>
          </p:nvPr>
        </p:nvSpPr>
        <p:spPr>
          <a:xfrm>
            <a:off x="2590800" y="0"/>
            <a:ext cx="6553200" cy="914400"/>
          </a:xfrm>
        </p:spPr>
        <p:txBody>
          <a:bodyPr anchor="t"/>
          <a:lstStyle/>
          <a:p>
            <a:pPr eaLnBrk="1" hangingPunct="1"/>
            <a:r>
              <a:rPr lang="fr-FR" dirty="0"/>
              <a:t>Information comptable, utilisateurs et usages</a:t>
            </a:r>
          </a:p>
        </p:txBody>
      </p:sp>
      <p:sp>
        <p:nvSpPr>
          <p:cNvPr id="27652"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27653" name="Picture 5" descr="E3 Tableau 10.4 utilisateur comptabilité.png"/>
          <p:cNvPicPr>
            <a:picLocks noChangeAspect="1"/>
          </p:cNvPicPr>
          <p:nvPr/>
        </p:nvPicPr>
        <p:blipFill>
          <a:blip r:embed="rId4"/>
          <a:srcRect/>
          <a:stretch>
            <a:fillRect/>
          </a:stretch>
        </p:blipFill>
        <p:spPr bwMode="auto">
          <a:xfrm>
            <a:off x="26510" y="1556792"/>
            <a:ext cx="9144000" cy="46863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9698"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FEF0B812-0594-4360-8283-C7A801EE681E}" type="slidenum">
              <a:rPr lang="fr-CA" sz="1400"/>
              <a:pPr algn="r" eaLnBrk="0" hangingPunct="0"/>
              <a:t>8</a:t>
            </a:fld>
            <a:endParaRPr lang="fr-CA" sz="1400"/>
          </a:p>
        </p:txBody>
      </p:sp>
      <p:sp>
        <p:nvSpPr>
          <p:cNvPr id="19459" name="Placeholder 4"/>
          <p:cNvSpPr>
            <a:spLocks noGrp="1" noChangeArrowheads="1"/>
          </p:cNvSpPr>
          <p:nvPr>
            <p:ph idx="4294967295"/>
          </p:nvPr>
        </p:nvSpPr>
        <p:spPr>
          <a:xfrm>
            <a:off x="838200" y="2143125"/>
            <a:ext cx="7620000" cy="1861939"/>
          </a:xfrm>
        </p:spPr>
        <p:txBody>
          <a:bodyPr/>
          <a:lstStyle/>
          <a:p>
            <a:pPr marL="0" indent="0">
              <a:lnSpc>
                <a:spcPts val="2800"/>
              </a:lnSpc>
              <a:spcBef>
                <a:spcPct val="70000"/>
              </a:spcBef>
              <a:buFont typeface="Wingdings" pitchFamily="2" charset="2"/>
              <a:buNone/>
            </a:pPr>
            <a:r>
              <a:rPr lang="fr-FR" dirty="0">
                <a:cs typeface="Times New Roman" pitchFamily="18" charset="0"/>
              </a:rPr>
              <a:t>Les comptables sont regroupés sous: </a:t>
            </a:r>
            <a:br>
              <a:rPr lang="fr-FR" dirty="0">
                <a:cs typeface="Times New Roman" pitchFamily="18" charset="0"/>
              </a:rPr>
            </a:br>
            <a:r>
              <a:rPr lang="fr-FR" dirty="0">
                <a:cs typeface="Times New Roman" pitchFamily="18" charset="0"/>
              </a:rPr>
              <a:t/>
            </a:r>
            <a:br>
              <a:rPr lang="fr-FR" dirty="0">
                <a:cs typeface="Times New Roman" pitchFamily="18" charset="0"/>
              </a:rPr>
            </a:br>
            <a:r>
              <a:rPr lang="fr-FR" dirty="0">
                <a:cs typeface="Times New Roman" pitchFamily="18" charset="0"/>
              </a:rPr>
              <a:t>L’Ordre des comptables professionnels agréés du Québec</a:t>
            </a:r>
          </a:p>
        </p:txBody>
      </p:sp>
      <p:sp>
        <p:nvSpPr>
          <p:cNvPr id="29700" name="Placeholder 1030"/>
          <p:cNvSpPr>
            <a:spLocks noGrp="1" noChangeArrowheads="1"/>
          </p:cNvSpPr>
          <p:nvPr>
            <p:ph type="title" idx="4294967295"/>
          </p:nvPr>
        </p:nvSpPr>
        <p:spPr>
          <a:xfrm>
            <a:off x="685800" y="990600"/>
            <a:ext cx="8077200" cy="914400"/>
          </a:xfrm>
        </p:spPr>
        <p:txBody>
          <a:bodyPr anchor="t"/>
          <a:lstStyle/>
          <a:p>
            <a:pPr eaLnBrk="1" hangingPunct="1"/>
            <a:r>
              <a:rPr lang="fr-FR" dirty="0"/>
              <a:t>La profession de comptable</a:t>
            </a:r>
          </a:p>
        </p:txBody>
      </p:sp>
      <p:sp>
        <p:nvSpPr>
          <p:cNvPr id="29701"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2" name="Picture 1"/>
          <p:cNvPicPr>
            <a:picLocks noChangeAspect="1"/>
          </p:cNvPicPr>
          <p:nvPr/>
        </p:nvPicPr>
        <p:blipFill>
          <a:blip r:embed="rId4"/>
          <a:stretch>
            <a:fillRect/>
          </a:stretch>
        </p:blipFill>
        <p:spPr>
          <a:xfrm>
            <a:off x="827584" y="4293096"/>
            <a:ext cx="6946900" cy="2006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746" name="Slide Number Placeholder 6"/>
          <p:cNvSpPr txBox="1">
            <a:spLocks noGrp="1"/>
          </p:cNvSpPr>
          <p:nvPr/>
        </p:nvSpPr>
        <p:spPr bwMode="auto">
          <a:xfrm>
            <a:off x="6553200" y="6477000"/>
            <a:ext cx="2057400" cy="228600"/>
          </a:xfrm>
          <a:prstGeom prst="rect">
            <a:avLst/>
          </a:prstGeom>
          <a:noFill/>
          <a:ln w="9525">
            <a:noFill/>
            <a:miter lim="800000"/>
            <a:headEnd/>
            <a:tailEnd/>
          </a:ln>
        </p:spPr>
        <p:txBody>
          <a:bodyPr anchor="ctr"/>
          <a:lstStyle/>
          <a:p>
            <a:pPr algn="r" eaLnBrk="0" hangingPunct="0"/>
            <a:fld id="{23F24F32-A776-4087-A1E3-009C22962E8D}" type="slidenum">
              <a:rPr lang="fr-CA" sz="1400"/>
              <a:pPr algn="r" eaLnBrk="0" hangingPunct="0"/>
              <a:t>9</a:t>
            </a:fld>
            <a:endParaRPr lang="fr-CA" sz="1400"/>
          </a:p>
        </p:txBody>
      </p:sp>
      <p:sp>
        <p:nvSpPr>
          <p:cNvPr id="31747" name="Placeholder 1030"/>
          <p:cNvSpPr>
            <a:spLocks noGrp="1" noChangeArrowheads="1"/>
          </p:cNvSpPr>
          <p:nvPr>
            <p:ph type="title" idx="4294967295"/>
          </p:nvPr>
        </p:nvSpPr>
        <p:spPr>
          <a:xfrm>
            <a:off x="2590800" y="214313"/>
            <a:ext cx="6324600" cy="1071562"/>
          </a:xfrm>
        </p:spPr>
        <p:txBody>
          <a:bodyPr anchor="t"/>
          <a:lstStyle/>
          <a:p>
            <a:pPr eaLnBrk="1" hangingPunct="1"/>
            <a:r>
              <a:rPr lang="fr-CA" sz="3200" dirty="0"/>
              <a:t>L’emploi en comptabilité</a:t>
            </a:r>
            <a:endParaRPr lang="fr-FR" sz="3200" dirty="0"/>
          </a:p>
        </p:txBody>
      </p:sp>
      <p:sp>
        <p:nvSpPr>
          <p:cNvPr id="31748" name="Placeholder 2"/>
          <p:cNvSpPr>
            <a:spLocks noChangeArrowheads="1"/>
          </p:cNvSpPr>
          <p:nvPr/>
        </p:nvSpPr>
        <p:spPr bwMode="auto">
          <a:xfrm>
            <a:off x="2133600" y="6477000"/>
            <a:ext cx="5867400" cy="228600"/>
          </a:xfrm>
          <a:prstGeom prst="rect">
            <a:avLst/>
          </a:prstGeom>
          <a:noFill/>
          <a:ln w="9525">
            <a:noFill/>
            <a:miter lim="800000"/>
            <a:headEnd/>
            <a:tailEnd/>
          </a:ln>
        </p:spPr>
        <p:txBody>
          <a:bodyPr anchor="ctr"/>
          <a:lstStyle/>
          <a:p>
            <a:pPr algn="r"/>
            <a:r>
              <a:rPr lang="fr-FR" sz="1200" b="1">
                <a:solidFill>
                  <a:schemeClr val="tx2"/>
                </a:solidFill>
              </a:rPr>
              <a:t>CHAPITRE 10</a:t>
            </a:r>
            <a:r>
              <a:rPr lang="fr-FR" sz="1200">
                <a:solidFill>
                  <a:schemeClr val="tx2"/>
                </a:solidFill>
              </a:rPr>
              <a:t> Le système d’information comptable</a:t>
            </a:r>
            <a:endParaRPr lang="en-US" sz="1400" i="1">
              <a:solidFill>
                <a:schemeClr val="tx2"/>
              </a:solidFill>
            </a:endParaRP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79512" y="1628800"/>
            <a:ext cx="7992888" cy="4104456"/>
          </a:xfrm>
          <a:prstGeom prst="rect">
            <a:avLst/>
          </a:prstGeom>
        </p:spPr>
      </p:pic>
    </p:spTree>
  </p:cSld>
  <p:clrMapOvr>
    <a:masterClrMapping/>
  </p:clrMapOvr>
</p:sld>
</file>

<file path=ppt/theme/theme1.xml><?xml version="1.0" encoding="utf-8"?>
<a:theme xmlns:a="http://schemas.openxmlformats.org/drawingml/2006/main" name="Modele_action">
  <a:themeElements>
    <a:clrScheme name="Nouvelle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Nouvelle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Modele_action.pot</Template>
  <TotalTime>7012</TotalTime>
  <Words>1767</Words>
  <Application>Microsoft Macintosh PowerPoint</Application>
  <PresentationFormat>Présentation à l'écran (4:3)</PresentationFormat>
  <Paragraphs>387</Paragraphs>
  <Slides>30</Slides>
  <Notes>30</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Modele_action</vt:lpstr>
      <vt:lpstr>Présentation PowerPoint</vt:lpstr>
      <vt:lpstr>Chapitre 10</vt:lpstr>
      <vt:lpstr>Objectifs d’apprentissage</vt:lpstr>
      <vt:lpstr>La comptabilité</vt:lpstr>
      <vt:lpstr>Le système d’information comptable</vt:lpstr>
      <vt:lpstr>Les étapes du cycle comptable</vt:lpstr>
      <vt:lpstr>Information comptable, utilisateurs et usages</vt:lpstr>
      <vt:lpstr>La profession de comptable</vt:lpstr>
      <vt:lpstr>L’emploi en comptabilité</vt:lpstr>
      <vt:lpstr>IFRS et PCGR</vt:lpstr>
      <vt:lpstr>Les états financiers</vt:lpstr>
      <vt:lpstr>Le bilan (ou état de la situation financière</vt:lpstr>
      <vt:lpstr>L’équation comptable (simple)</vt:lpstr>
      <vt:lpstr>L’état des résultats  (ou état du compte de résultat)</vt:lpstr>
      <vt:lpstr>Le lien entre le bilan  et l’état des résultats</vt:lpstr>
      <vt:lpstr>La comptabilité  en partie double</vt:lpstr>
      <vt:lpstr>Les postulats comptables</vt:lpstr>
      <vt:lpstr>Les principes comptables</vt:lpstr>
      <vt:lpstr>L’analyse financière</vt:lpstr>
      <vt:lpstr>Le seuil de rentabilité </vt:lpstr>
      <vt:lpstr>L’analyse financière au moyen de ratios</vt:lpstr>
      <vt:lpstr>Où obtenir les ratios?</vt:lpstr>
      <vt:lpstr>Où obtenir les ratios?</vt:lpstr>
      <vt:lpstr>Les ratios de rentabilité</vt:lpstr>
      <vt:lpstr>Les ratios de gestion ou d’activité</vt:lpstr>
      <vt:lpstr>Les ratios d’équilibre ou  de structure financière</vt:lpstr>
      <vt:lpstr>L’analyse financière :  l’effet de levier</vt:lpstr>
      <vt:lpstr>Les ratios de liquidité ou  de solvabilité</vt:lpstr>
      <vt:lpstr>Les liens avec les autres fonctions de l’entreprise</vt:lpstr>
      <vt:lpstr>Résumé</vt:lpstr>
    </vt:vector>
  </TitlesOfParts>
  <Manager>Christiane Desjardins</Manager>
  <Company>ERPI</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Gilbert Rock</dc:creator>
  <dc:description>gilbert.rock@collegeahuntsic.qc.ca</dc:description>
  <cp:lastModifiedBy>Valérie Cottier</cp:lastModifiedBy>
  <cp:revision>57</cp:revision>
  <cp:lastPrinted>2011-02-11T17:45:59Z</cp:lastPrinted>
  <dcterms:created xsi:type="dcterms:W3CDTF">2011-09-16T20:04:24Z</dcterms:created>
  <dcterms:modified xsi:type="dcterms:W3CDTF">2017-06-12T14:27:31Z</dcterms:modified>
  <cp:category>L'entreprise en action</cp:category>
</cp:coreProperties>
</file>