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 angle exterior view of a modern building facade covered with alumin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5" name="Low 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6" y="1270000"/>
            <a:ext cx="16840170" cy="1124371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7"/>
            <a:ext cx="16773843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Building an LLM on Your Local Machine with GPT-1 and GPT-2"/>
          <p:cNvSpPr txBox="1"/>
          <p:nvPr>
            <p:ph type="title"/>
          </p:nvPr>
        </p:nvSpPr>
        <p:spPr>
          <a:xfrm>
            <a:off x="2058439" y="2551964"/>
            <a:ext cx="21971006" cy="4648202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1200"/>
              </a:spcBef>
              <a:defRPr spc="0" sz="5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Building an LLM on Your Local Machine with GPT-1 and GPT-2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Title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lide bullet text"/>
          <p:cNvSpPr txBox="1"/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>
            <a:lvl1pPr defTabSz="2438337">
              <a:lnSpc>
                <a:spcPct val="90000"/>
              </a:lnSpc>
              <a:spcBef>
                <a:spcPts val="4500"/>
              </a:spcBef>
              <a:defRPr b="0" sz="4800"/>
            </a:lvl1pPr>
          </a:lstStyle>
          <a:p>
            <a:pPr/>
            <a:r>
              <a:t>     </a:t>
            </a:r>
          </a:p>
        </p:txBody>
      </p:sp>
      <p:pic>
        <p:nvPicPr>
          <p:cNvPr id="20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2647" y="4340605"/>
            <a:ext cx="19414059" cy="5531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hank you"/>
          <p:cNvSpPr txBox="1"/>
          <p:nvPr>
            <p:ph type="body" idx="21"/>
          </p:nvPr>
        </p:nvSpPr>
        <p:spPr>
          <a:xfrm>
            <a:off x="1206499" y="3166305"/>
            <a:ext cx="21971001" cy="82560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</a:pPr>
            <a:r>
              <a:t>                                          </a:t>
            </a:r>
          </a:p>
          <a:p>
            <a:pPr marL="0" indent="0">
              <a:buSzTx/>
              <a:buNone/>
              <a:defRPr sz="7500"/>
            </a:pPr>
            <a:r>
              <a:t>                                Thank you </a:t>
            </a:r>
          </a:p>
        </p:txBody>
      </p:sp>
      <p:sp>
        <p:nvSpPr>
          <p:cNvPr id="207" name="Questions ?"/>
          <p:cNvSpPr txBox="1"/>
          <p:nvPr/>
        </p:nvSpPr>
        <p:spPr>
          <a:xfrm>
            <a:off x="9572933" y="7823450"/>
            <a:ext cx="4738015" cy="110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800"/>
            </a:lvl1pPr>
          </a:lstStyle>
          <a:p>
            <a:pPr/>
            <a:r>
              <a:t>Questions ?</a:t>
            </a:r>
          </a:p>
        </p:txBody>
      </p:sp>
      <p:sp>
        <p:nvSpPr>
          <p:cNvPr id="208" name="—————————————————-"/>
          <p:cNvSpPr txBox="1"/>
          <p:nvPr/>
        </p:nvSpPr>
        <p:spPr>
          <a:xfrm>
            <a:off x="6740797" y="6154452"/>
            <a:ext cx="1071463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—————————————————-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ntroduction"/>
          <p:cNvSpPr txBox="1"/>
          <p:nvPr>
            <p:ph type="title"/>
          </p:nvPr>
        </p:nvSpPr>
        <p:spPr>
          <a:xfrm>
            <a:off x="1114397" y="549913"/>
            <a:ext cx="22474594" cy="1433164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pc="0" sz="5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74" name="What are Language Models (LMs)?…"/>
          <p:cNvSpPr txBox="1"/>
          <p:nvPr>
            <p:ph type="body" idx="1"/>
          </p:nvPr>
        </p:nvSpPr>
        <p:spPr>
          <a:xfrm>
            <a:off x="1143268" y="1824130"/>
            <a:ext cx="22802079" cy="11305631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457200"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What are Language Models (LMs)?</a:t>
            </a:r>
            <a:endParaRPr b="0"/>
          </a:p>
          <a:p>
            <a:pPr marL="457200" indent="-317500" defTabSz="457200">
              <a:buSzPct val="123000"/>
              <a:buFont typeface="Times Roman"/>
              <a:buChar char="•"/>
              <a:defRPr b="0"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LMs are AI tools trained to read, understand, and generate human-like text.</a:t>
            </a:r>
          </a:p>
          <a:p>
            <a:pPr marL="457200" indent="-317500" defTabSz="457200">
              <a:buSzPct val="123000"/>
              <a:buFont typeface="Times Roman"/>
              <a:buChar char="•"/>
              <a:defRPr b="0"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They predict the next word in a sentence, making them useful for tasks like content generation, summarization, and translation. </a:t>
            </a:r>
          </a:p>
          <a:p>
            <a:pPr marL="457200" indent="-317500" defTabSz="457200">
              <a:buSzPct val="123000"/>
              <a:buFont typeface="Times Roman"/>
              <a:buChar char="•"/>
              <a:defRPr b="0" sz="40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Why GPT-1 and GPT-2?</a:t>
            </a:r>
            <a:endParaRPr b="0"/>
          </a:p>
          <a:p>
            <a:pPr marL="457200" indent="-317500" defTabSz="457200">
              <a:buSzPct val="123000"/>
              <a:buFont typeface="Times Roman"/>
              <a:buChar char="•"/>
              <a:defRPr b="0"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GPT-1 (2018): Introduced foundational techniques for transformer-based models.</a:t>
            </a:r>
          </a:p>
          <a:p>
            <a:pPr marL="457200" indent="-317500" defTabSz="457200">
              <a:buSzPct val="123000"/>
              <a:buFont typeface="Times Roman"/>
              <a:buChar char="•"/>
              <a:defRPr b="0"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GPT-2 (2019): Improved upon GPT-1 with significantly larger size and capabilities, making it better at generating realistic, coherent text.</a:t>
            </a:r>
          </a:p>
          <a:p>
            <a:pPr marL="457200" indent="-317500" defTabSz="457200">
              <a:buSzPct val="123000"/>
              <a:buFont typeface="Times Roman"/>
              <a:buChar char="•"/>
              <a:defRPr b="0" sz="40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57200" indent="-317500" defTabSz="457200">
              <a:buSzPct val="123000"/>
              <a:buFont typeface="Times Roman"/>
              <a:buChar char="•"/>
              <a:defRPr b="0"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Timeline</a:t>
            </a:r>
          </a:p>
        </p:txBody>
      </p:sp>
      <p:pic>
        <p:nvPicPr>
          <p:cNvPr id="175" name="image .png" descr="image 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2853" y="7805283"/>
            <a:ext cx="12738101" cy="5842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hat are GPT’s?"/>
          <p:cNvSpPr txBox="1"/>
          <p:nvPr>
            <p:ph type="title"/>
          </p:nvPr>
        </p:nvSpPr>
        <p:spPr>
          <a:xfrm>
            <a:off x="1206500" y="688066"/>
            <a:ext cx="21971000" cy="1433164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pc="0" sz="5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What are GPT’s?</a:t>
            </a:r>
          </a:p>
        </p:txBody>
      </p:sp>
      <p:pic>
        <p:nvPicPr>
          <p:cNvPr id="178" name="mehra_deep_dive_gpt_models_1.jpeg" descr="mehra_deep_dive_gpt_models_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6031" y="2021772"/>
            <a:ext cx="20775952" cy="11236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Why Do We Need to Train Models?"/>
          <p:cNvSpPr txBox="1"/>
          <p:nvPr>
            <p:ph type="title"/>
          </p:nvPr>
        </p:nvSpPr>
        <p:spPr>
          <a:xfrm>
            <a:off x="1206500" y="918320"/>
            <a:ext cx="21971000" cy="1433165"/>
          </a:xfrm>
          <a:prstGeom prst="rect">
            <a:avLst/>
          </a:prstGeom>
        </p:spPr>
        <p:txBody>
          <a:bodyPr/>
          <a:lstStyle>
            <a:lvl1pPr defTabSz="370331">
              <a:lnSpc>
                <a:spcPct val="100000"/>
              </a:lnSpc>
              <a:spcBef>
                <a:spcPts val="110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Why Do We Need to Train Models?</a:t>
            </a:r>
          </a:p>
        </p:txBody>
      </p:sp>
      <p:sp>
        <p:nvSpPr>
          <p:cNvPr id="181" name="Pre-trained models are generic:…"/>
          <p:cNvSpPr txBox="1"/>
          <p:nvPr>
            <p:ph type="body" idx="1"/>
          </p:nvPr>
        </p:nvSpPr>
        <p:spPr>
          <a:xfrm>
            <a:off x="1229525" y="1863885"/>
            <a:ext cx="22781753" cy="11338191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57200" indent="-317500" defTabSz="457200">
              <a:spcBef>
                <a:spcPts val="1200"/>
              </a:spcBef>
              <a:buSzPct val="123000"/>
              <a:buFont typeface="Times Roman"/>
              <a:buChar char="•"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317500" defTabSz="457200">
              <a:spcBef>
                <a:spcPts val="1200"/>
              </a:spcBef>
              <a:buSzPct val="123000"/>
              <a:buFont typeface="Times Roman"/>
              <a:buChar char="•"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Pre-trained models are generic</a:t>
            </a:r>
            <a:r>
              <a:rPr b="0"/>
              <a:t>:</a:t>
            </a:r>
            <a:endParaRPr b="0"/>
          </a:p>
          <a:p>
            <a:pPr lvl="1" marL="914400" indent="-317500" defTabSz="457200">
              <a:spcBef>
                <a:spcPts val="1200"/>
              </a:spcBef>
              <a:buFont typeface="Times Roman"/>
              <a:buChar char="◦"/>
              <a:defRPr b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GPT-1 and GPT-2 are pre-trained on large, general datasets (e.g., books, internet text).</a:t>
            </a:r>
          </a:p>
          <a:p>
            <a:pPr lvl="1" marL="914400" indent="-317500" defTabSz="457200">
              <a:spcBef>
                <a:spcPts val="1200"/>
              </a:spcBef>
              <a:buFont typeface="Times Roman"/>
              <a:buChar char="◦"/>
              <a:defRPr b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They lack domain-specific knowledge for specialized tasks (e.g., medical reports, legal documents).</a:t>
            </a:r>
          </a:p>
          <a:p>
            <a:pPr marL="457200" indent="-317500" defTabSz="457200">
              <a:spcBef>
                <a:spcPts val="1200"/>
              </a:spcBef>
              <a:buSzPct val="123000"/>
              <a:buFont typeface="Times Roman"/>
              <a:buChar char="•"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Fine-tuning makes models task-specific</a:t>
            </a:r>
            <a:r>
              <a:rPr b="0"/>
              <a:t>:</a:t>
            </a:r>
            <a:endParaRPr b="0"/>
          </a:p>
          <a:p>
            <a:pPr lvl="1" marL="914400" indent="-317500" defTabSz="457200">
              <a:spcBef>
                <a:spcPts val="1200"/>
              </a:spcBef>
              <a:buFont typeface="Times Roman"/>
              <a:buChar char="◦"/>
              <a:defRPr b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Training on your custom dataset teaches the model your specific vocabulary, tone, and content structure.</a:t>
            </a:r>
          </a:p>
          <a:p>
            <a:pPr lvl="1" marL="914400" indent="-317500" defTabSz="457200">
              <a:spcBef>
                <a:spcPts val="1200"/>
              </a:spcBef>
              <a:buFont typeface="Times Roman"/>
              <a:buChar char="◦"/>
              <a:defRPr b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Examples: Writing poetry, generating financial reports, or medical diagnoses.</a:t>
            </a:r>
          </a:p>
          <a:p>
            <a:pPr marL="457200" indent="-317500" defTabSz="457200">
              <a:spcBef>
                <a:spcPts val="1200"/>
              </a:spcBef>
              <a:buSzPct val="123000"/>
              <a:buFont typeface="Times Roman"/>
              <a:buChar char="•"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Improves Performance</a:t>
            </a:r>
            <a:r>
              <a:rPr b="0"/>
              <a:t>:</a:t>
            </a:r>
            <a:endParaRPr b="0"/>
          </a:p>
          <a:p>
            <a:pPr lvl="1" marL="914400" indent="-317500" defTabSz="457200">
              <a:spcBef>
                <a:spcPts val="1200"/>
              </a:spcBef>
              <a:buFont typeface="Times Roman"/>
              <a:buChar char="◦"/>
              <a:defRPr b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Fine-tuned models are more accurate for specific tasks.</a:t>
            </a:r>
          </a:p>
          <a:p>
            <a:pPr lvl="1" marL="914400" indent="-317500" defTabSz="457200">
              <a:spcBef>
                <a:spcPts val="1200"/>
              </a:spcBef>
              <a:buFont typeface="Times Roman"/>
              <a:buChar char="◦"/>
              <a:defRPr b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Results in coherent, relevant, and actionable text generation.</a:t>
            </a:r>
          </a:p>
          <a:p>
            <a:pPr marL="457200" indent="-317500" defTabSz="457200">
              <a:spcBef>
                <a:spcPts val="1200"/>
              </a:spcBef>
              <a:buSzPct val="123000"/>
              <a:buFont typeface="Times Roman"/>
              <a:buChar char="•"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Train Locally?</a:t>
            </a:r>
            <a:endParaRPr b="0"/>
          </a:p>
          <a:p>
            <a:pPr lvl="1" marL="914400" indent="-317500" defTabSz="457200">
              <a:spcBef>
                <a:spcPts val="1200"/>
              </a:spcBef>
              <a:buFont typeface="Times Roman"/>
              <a:buChar char="◦"/>
              <a:defRPr b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Full control over the training process.</a:t>
            </a:r>
          </a:p>
          <a:p>
            <a:pPr lvl="1" marL="914400" indent="-317500" defTabSz="457200">
              <a:spcBef>
                <a:spcPts val="1200"/>
              </a:spcBef>
              <a:buFont typeface="Times Roman"/>
              <a:buChar char="◦"/>
              <a:defRPr b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Customization without sending sensitive data to third-party services.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ownloading Pre-Trained Models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 defTabSz="370331">
              <a:lnSpc>
                <a:spcPct val="100000"/>
              </a:lnSpc>
              <a:spcBef>
                <a:spcPts val="110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Downloading Pre-Trained Models</a:t>
            </a:r>
          </a:p>
        </p:txBody>
      </p:sp>
      <p:sp>
        <p:nvSpPr>
          <p:cNvPr id="184" name="Pre-trained models like GPT-2 are already trained on massive datasets (e.g., books, internet articles).…"/>
          <p:cNvSpPr txBox="1"/>
          <p:nvPr>
            <p:ph type="body" idx="1"/>
          </p:nvPr>
        </p:nvSpPr>
        <p:spPr>
          <a:xfrm>
            <a:off x="1206498" y="2153183"/>
            <a:ext cx="22565798" cy="1097599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08000" indent="-508000" defTabSz="457200">
              <a:buSzPct val="123000"/>
              <a:buChar char="•"/>
              <a:defRPr b="0"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Pre-trained models like GPT-2 are already trained on massive datasets (e.g., books, internet articles).</a:t>
            </a:r>
          </a:p>
          <a:p>
            <a:pPr marL="508000" indent="-508000" defTabSz="457200">
              <a:buSzPct val="123000"/>
              <a:buChar char="•"/>
              <a:defRPr b="0"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This saves time and resources by providing a base model you can use directly or fine-tune.</a:t>
            </a:r>
          </a:p>
          <a:p>
            <a:pPr marL="508000" indent="-508000" defTabSz="457200">
              <a:buSzPct val="123000"/>
              <a:buChar char="•"/>
              <a:defRPr b="0" sz="40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b="0"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To Download GPT-2 Using Hugging Face:</a:t>
            </a:r>
          </a:p>
          <a:p>
            <a:pPr defTabSz="457200">
              <a:defRPr b="0" sz="40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b="0"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</a:t>
            </a:r>
          </a:p>
          <a:p>
            <a:pPr defTabSz="457200">
              <a:defRPr b="0"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</a:t>
            </a:r>
          </a:p>
        </p:txBody>
      </p:sp>
      <p:pic>
        <p:nvPicPr>
          <p:cNvPr id="18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0895" y="5192549"/>
            <a:ext cx="16783522" cy="6798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okenization and Preprocessing:…"/>
          <p:cNvSpPr txBox="1"/>
          <p:nvPr>
            <p:ph type="body" sz="half" idx="1"/>
          </p:nvPr>
        </p:nvSpPr>
        <p:spPr>
          <a:xfrm>
            <a:off x="1206499" y="2222260"/>
            <a:ext cx="9898627" cy="10531659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457200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Tokenization and Preprocessing:</a:t>
            </a:r>
            <a:endParaRPr b="0"/>
          </a:p>
          <a:p>
            <a:pPr marL="457200" indent="-317500" defTabSz="457200">
              <a:buSzPct val="123000"/>
              <a:buFont typeface="Times Roman"/>
              <a:buChar char="•"/>
              <a:defRPr b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Convert text into tokens the model can understand.</a:t>
            </a:r>
          </a:p>
          <a:p>
            <a:pPr marL="457200" indent="-317500" defTabSz="457200">
              <a:buSzPct val="123000"/>
              <a:buFont typeface="Times Roman"/>
              <a:buChar char="•"/>
              <a:defRPr b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Clean the dataset to remove noise.</a:t>
            </a:r>
          </a:p>
          <a:p>
            <a:pPr defTabSz="457200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Fine-Tuning Process:</a:t>
            </a:r>
            <a:endParaRPr b="0"/>
          </a:p>
          <a:p>
            <a:pPr marL="457200" indent="-317500" defTabSz="457200">
              <a:buSzPct val="123000"/>
              <a:buFont typeface="Times Roman"/>
              <a:buChar char="•"/>
              <a:defRPr b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Used Hugging Face's Trainer API to train the model on the custom data.</a:t>
            </a:r>
          </a:p>
          <a:p>
            <a:pPr marL="457200" indent="-317500" defTabSz="457200">
              <a:buSzPct val="123000"/>
              <a:buFont typeface="Times Roman"/>
              <a:buChar char="•"/>
              <a:defRPr b="0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Adjust hyperparameters (e.g., learning rate, epochs) for better results</a:t>
            </a:r>
          </a:p>
          <a:p>
            <a:pPr defTabSz="457200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Example Use Case:</a:t>
            </a:r>
          </a:p>
          <a:p>
            <a:pPr marL="508000" indent="-508000" defTabSz="457200">
              <a:buSzPct val="123000"/>
              <a:buChar char="•"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Input: </a:t>
            </a:r>
            <a:r>
              <a:rPr b="0"/>
              <a:t>A text file containing poems, where each line is a structured poetic sentence.</a:t>
            </a:r>
            <a:endParaRPr b="0"/>
          </a:p>
          <a:p>
            <a:pPr marL="508000" indent="-508000" defTabSz="457200">
              <a:buSzPct val="123000"/>
              <a:buChar char="•"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Output: </a:t>
            </a:r>
            <a:r>
              <a:rPr b="0"/>
              <a:t>In the silence of the forest, whispers of the wind sing songs, A single rose blooms, defying the odds all along.</a:t>
            </a:r>
          </a:p>
        </p:txBody>
      </p:sp>
      <p:sp>
        <p:nvSpPr>
          <p:cNvPr id="188" name="Fine-Tuning on Custom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6888">
              <a:lnSpc>
                <a:spcPct val="100000"/>
              </a:lnSpc>
              <a:spcBef>
                <a:spcPts val="700"/>
              </a:spcBef>
              <a:defRPr spc="0" sz="5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Fine-Tuning on Custom Data</a:t>
            </a:r>
          </a:p>
        </p:txBody>
      </p:sp>
      <p:pic>
        <p:nvPicPr>
          <p:cNvPr id="18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23959" y="198550"/>
            <a:ext cx="8401151" cy="13318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ine-Tuning on Custom Data"/>
          <p:cNvSpPr txBox="1"/>
          <p:nvPr>
            <p:ph type="title"/>
          </p:nvPr>
        </p:nvSpPr>
        <p:spPr>
          <a:xfrm>
            <a:off x="1206500" y="711092"/>
            <a:ext cx="21971000" cy="1433164"/>
          </a:xfrm>
          <a:prstGeom prst="rect">
            <a:avLst/>
          </a:prstGeom>
        </p:spPr>
        <p:txBody>
          <a:bodyPr/>
          <a:lstStyle>
            <a:lvl1pPr defTabSz="182879">
              <a:lnSpc>
                <a:spcPct val="100000"/>
              </a:lnSpc>
              <a:spcBef>
                <a:spcPts val="500"/>
              </a:spcBef>
              <a:defRPr spc="0"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Fine-Tuning on Custom Data</a:t>
            </a:r>
          </a:p>
        </p:txBody>
      </p:sp>
      <p:sp>
        <p:nvSpPr>
          <p:cNvPr id="192" name="Slide bullet text"/>
          <p:cNvSpPr txBox="1"/>
          <p:nvPr>
            <p:ph type="body" idx="1"/>
          </p:nvPr>
        </p:nvSpPr>
        <p:spPr>
          <a:xfrm>
            <a:off x="1229524" y="1669649"/>
            <a:ext cx="22445272" cy="10964386"/>
          </a:xfrm>
          <a:prstGeom prst="rect">
            <a:avLst/>
          </a:prstGeom>
        </p:spPr>
        <p:txBody>
          <a:bodyPr lIns="50800" tIns="50800" rIns="50800" bIns="50800"/>
          <a:lstStyle>
            <a:lvl1pPr defTabSz="2438337">
              <a:lnSpc>
                <a:spcPct val="90000"/>
              </a:lnSpc>
              <a:spcBef>
                <a:spcPts val="4500"/>
              </a:spcBef>
              <a:defRPr b="0" sz="4800"/>
            </a:lvl1pPr>
          </a:lstStyle>
          <a:p>
            <a:pPr/>
            <a:r>
              <a:t>    </a:t>
            </a:r>
          </a:p>
        </p:txBody>
      </p:sp>
      <p:pic>
        <p:nvPicPr>
          <p:cNvPr id="19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24471" y="1579149"/>
            <a:ext cx="9159876" cy="10557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9525" y="1669649"/>
            <a:ext cx="11836401" cy="6007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unning GPT Locally"/>
          <p:cNvSpPr txBox="1"/>
          <p:nvPr>
            <p:ph type="title"/>
          </p:nvPr>
        </p:nvSpPr>
        <p:spPr>
          <a:xfrm>
            <a:off x="1206500" y="1468792"/>
            <a:ext cx="21971002" cy="1433165"/>
          </a:xfrm>
          <a:prstGeom prst="rect">
            <a:avLst/>
          </a:prstGeom>
        </p:spPr>
        <p:txBody>
          <a:bodyPr/>
          <a:lstStyle>
            <a:lvl1pPr defTabSz="210311">
              <a:lnSpc>
                <a:spcPct val="100000"/>
              </a:lnSpc>
              <a:spcBef>
                <a:spcPts val="600"/>
              </a:spcBef>
              <a:defRPr spc="0" sz="4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Running GPT Locally</a:t>
            </a:r>
          </a:p>
        </p:txBody>
      </p:sp>
      <p:sp>
        <p:nvSpPr>
          <p:cNvPr id="197" name="Using the Fine-Tuned Model Locally:…"/>
          <p:cNvSpPr txBox="1"/>
          <p:nvPr>
            <p:ph type="body" idx="1"/>
          </p:nvPr>
        </p:nvSpPr>
        <p:spPr>
          <a:xfrm>
            <a:off x="1022296" y="3235381"/>
            <a:ext cx="21971002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448055">
              <a:spcBef>
                <a:spcPts val="1100"/>
              </a:spcBef>
              <a:defRPr sz="39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Using the Fine-Tuned Model Locally</a:t>
            </a:r>
            <a:r>
              <a:rPr b="0"/>
              <a:t>:</a:t>
            </a:r>
            <a:endParaRPr b="0"/>
          </a:p>
          <a:p>
            <a:pPr marL="448055" indent="-311150" defTabSz="448055">
              <a:buSzPct val="123000"/>
              <a:buFont typeface="Times Roman"/>
              <a:buChar char="•"/>
              <a:defRPr b="0" sz="39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Once fine-tuned, the model can be used for various tasks like text generation or classification. We can load the fine-tuned model and tokenizer on your local machine and start making predictions.</a:t>
            </a:r>
          </a:p>
          <a:p>
            <a:pPr marL="448055" indent="-311150" defTabSz="448055">
              <a:buSzPct val="123000"/>
              <a:buFont typeface="Times Roman"/>
              <a:buChar char="•"/>
              <a:defRPr b="0" sz="392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48055">
              <a:defRPr sz="39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Load the Fine-Tuned Model</a:t>
            </a:r>
            <a:r>
              <a:rPr b="0"/>
              <a:t>:</a:t>
            </a:r>
            <a:endParaRPr b="0"/>
          </a:p>
          <a:p>
            <a:pPr marL="448055" indent="-311150" defTabSz="448055">
              <a:buSzPct val="123000"/>
              <a:buFont typeface="Times Roman"/>
              <a:buChar char="•"/>
              <a:defRPr b="0" sz="39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the Hugging Face library to load your saved model and tokenizer.</a:t>
            </a:r>
          </a:p>
          <a:p>
            <a:pPr defTabSz="448055">
              <a:defRPr sz="392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48055">
              <a:defRPr sz="39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GPU Acceleration</a:t>
            </a:r>
            <a:r>
              <a:rPr b="0"/>
              <a:t>:</a:t>
            </a:r>
            <a:endParaRPr b="0"/>
          </a:p>
          <a:p>
            <a:pPr marL="448055" indent="-311150" defTabSz="448055">
              <a:buSzPct val="123000"/>
              <a:buFont typeface="Times Roman"/>
              <a:buChar char="•"/>
              <a:defRPr b="0" sz="39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Running inference on an NVIDIA GPU with CUDA enabled can significantly speed up the process. This is important when working with large models or high volumes of data.</a:t>
            </a:r>
          </a:p>
          <a:p>
            <a:pPr marL="230251" indent="-93345" defTabSz="448055">
              <a:buSzPct val="123000"/>
              <a:buFont typeface="Times Roman"/>
              <a:buChar char="•"/>
              <a:tabLst>
                <a:tab pos="127000" algn="l"/>
                <a:tab pos="444500" algn="l"/>
              </a:tabLst>
              <a:defRPr b="0" sz="392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48055">
              <a:defRPr sz="39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Batch Processing</a:t>
            </a:r>
            <a:r>
              <a:rPr b="0"/>
              <a:t>:</a:t>
            </a:r>
            <a:endParaRPr b="0"/>
          </a:p>
          <a:p>
            <a:pPr marL="448055" indent="-311150" defTabSz="448055">
              <a:buSzPct val="123000"/>
              <a:buFont typeface="Times Roman"/>
              <a:buChar char="•"/>
              <a:defRPr b="0" sz="39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efficiency, we can process multiple inputs in a single batch, which speeds up tasks like generating text for multiple prompts.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516" y="2700795"/>
            <a:ext cx="10155340" cy="8933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27287" y="5377536"/>
            <a:ext cx="12563897" cy="3579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