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7" r:id="rId6"/>
    <p:sldId id="306" r:id="rId7"/>
    <p:sldId id="321" r:id="rId8"/>
    <p:sldId id="310" r:id="rId9"/>
    <p:sldId id="311" r:id="rId10"/>
    <p:sldId id="312" r:id="rId11"/>
    <p:sldId id="343" r:id="rId12"/>
    <p:sldId id="316" r:id="rId13"/>
    <p:sldId id="322" r:id="rId14"/>
    <p:sldId id="323" r:id="rId15"/>
    <p:sldId id="324" r:id="rId16"/>
    <p:sldId id="326" r:id="rId17"/>
    <p:sldId id="327" r:id="rId18"/>
    <p:sldId id="315" r:id="rId19"/>
    <p:sldId id="328" r:id="rId20"/>
    <p:sldId id="330" r:id="rId21"/>
    <p:sldId id="331" r:id="rId22"/>
    <p:sldId id="332" r:id="rId23"/>
    <p:sldId id="333" r:id="rId24"/>
    <p:sldId id="334" r:id="rId25"/>
    <p:sldId id="329" r:id="rId26"/>
    <p:sldId id="317" r:id="rId27"/>
    <p:sldId id="318" r:id="rId28"/>
    <p:sldId id="32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
这里的资产仅指那些提供方不希望传播失控的网页资源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火药味儿越来越浓了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火药味儿越来越浓了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还有其他类别吗？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历史上第一个网页：</a:t>
            </a:r>
            <a:r>
              <a:rPr lang="en-US" altLang="zh-CN"/>
              <a:t>http://info.cern.ch/hypertext/WWW/TheProject.html
</a:t>
            </a:r>
            <a:r>
              <a:rPr lang="zh-CN" altLang="en-US"/>
              <a:t>作者是 </a:t>
            </a:r>
            <a:r>
              <a:rPr lang="en-US" altLang="zh-CN"/>
              <a:t>Tim Berners</a:t>
            </a:r>
            <a:r>
              <a:rPr lang="zh-CN" altLang="en-US"/>
              <a:t>-</a:t>
            </a:r>
            <a:r>
              <a:rPr lang="en-US" altLang="zh-CN"/>
              <a:t>Lee
</a:t>
            </a:r>
            <a:r>
              <a:rPr lang="zh-CN" altLang="en-US"/>
              <a:t>诞生于 </a:t>
            </a:r>
            <a:r>
              <a:rPr lang="en-US" altLang="zh-CN"/>
              <a:t>1991 </a:t>
            </a:r>
            <a:r>
              <a:rPr lang="zh-CN" altLang="en-US"/>
              <a:t>年 </a:t>
            </a:r>
            <a:r>
              <a:rPr lang="en-US" altLang="zh-CN"/>
              <a:t>8 </a:t>
            </a:r>
            <a:r>
              <a:rPr lang="zh-CN" altLang="en-US"/>
              <a:t>月 </a:t>
            </a:r>
            <a:r>
              <a:rPr lang="en-US" altLang="zh-CN"/>
              <a:t>6 </a:t>
            </a:r>
            <a:r>
              <a:rPr lang="zh-CN" altLang="en-US"/>
              <a:t>日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CV </a:t>
            </a:r>
            <a:r>
              <a:rPr lang="zh-CN" altLang="en-US"/>
              <a:t>工程师
面向搜索引擎编程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b="1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69925" y="1709420"/>
            <a:ext cx="10852150" cy="454787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0105" y="727710"/>
            <a:ext cx="4535170" cy="111506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02630" y="727710"/>
            <a:ext cx="5507990" cy="5403215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</a:t>
            </a:r>
            <a:r>
              <a:rPr lang="zh-CN" altLang="en-US" dirty="0">
                <a:sym typeface="+mn-ea"/>
              </a:rPr>
              <a:t>母版文本样式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840105" y="2239645"/>
            <a:ext cx="4535805" cy="3891915"/>
          </a:xfrm>
        </p:spPr>
        <p:txBody>
          <a:bodyPr/>
          <a:lstStyle>
            <a:lvl1pPr marL="342900" indent="-342900">
              <a:defRPr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lvl="1" defTabSz="914400"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lvl="1" defTabSz="914400"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algn="ctr" defTabSz="914400">
              <a:defRPr spc="600">
                <a:effectLst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84F6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F6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9882" y="2970974"/>
            <a:ext cx="10852237" cy="899167"/>
          </a:xfrm>
        </p:spPr>
        <p:txBody>
          <a:bodyPr/>
          <a:p>
            <a:r>
              <a:rPr lang="en-US" altLang="zh-CN" b="1" spc="0">
                <a:solidFill>
                  <a:srgbClr val="FFFFFF"/>
                </a:solidFill>
              </a:rPr>
              <a:t>Web </a:t>
            </a:r>
            <a:r>
              <a:rPr b="1" spc="0">
                <a:solidFill>
                  <a:srgbClr val="FFFFFF"/>
                </a:solidFill>
              </a:rPr>
              <a:t>资产拉锯战 —— 文字篇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3190191" y="3099043"/>
            <a:ext cx="5879067" cy="70640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如何把网页上的文字据为己有？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3190191" y="3099043"/>
            <a:ext cx="5879067" cy="70640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en-US" altLang="zh-CN" sz="3000">
                <a:solidFill>
                  <a:srgbClr val="FFFFFF"/>
                </a:solidFill>
              </a:rPr>
              <a:t>CV </a:t>
            </a:r>
            <a:r>
              <a:rPr lang="zh-CN" altLang="en-US" sz="3000">
                <a:solidFill>
                  <a:srgbClr val="FFFFFF"/>
                </a:solidFill>
              </a:rPr>
              <a:t>大法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1914115" y="3121830"/>
            <a:ext cx="2916746" cy="66082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阻击复制粘贴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6733583" y="5560048"/>
            <a:ext cx="3167404" cy="569677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绑架剪贴板</a:t>
            </a:r>
            <a:endParaRPr lang="en-US"/>
          </a:p>
        </p:txBody>
      </p:sp>
      <p:pic>
        <p:nvPicPr>
          <p:cNvPr id="6" name="Picture 5" descr="upload_739384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6190" y="489922"/>
            <a:ext cx="6699402" cy="54916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1914115" y="3121830"/>
            <a:ext cx="2916746" cy="66082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阻击复制粘贴</a:t>
            </a:r>
            <a:endParaRPr lang="en-US" b="1"/>
          </a:p>
        </p:txBody>
      </p:sp>
      <p:pic>
        <p:nvPicPr>
          <p:cNvPr id="6" name="Picture 5" descr="upload_739384442"/>
          <p:cNvPicPr>
            <a:picLocks noChangeAspect="1"/>
          </p:cNvPicPr>
          <p:nvPr/>
        </p:nvPicPr>
        <p:blipFill>
          <a:blip r:embed="rId1"/>
          <a:srcRect l="1648" r="1648"/>
          <a:stretch>
            <a:fillRect/>
          </a:stretch>
        </p:blipFill>
        <p:spPr>
          <a:xfrm>
            <a:off x="4956190" y="489922"/>
            <a:ext cx="6699402" cy="5491687"/>
          </a:xfrm>
          <a:prstGeom prst="rect">
            <a:avLst/>
          </a:prstGeom>
        </p:spPr>
      </p:pic>
      <p:sp>
        <p:nvSpPr>
          <p:cNvPr id="2" name="Text Box 1"/>
          <p:cNvSpPr txBox="1"/>
          <p:nvPr userDrawn="1"/>
        </p:nvSpPr>
        <p:spPr>
          <a:xfrm>
            <a:off x="6744976" y="5560048"/>
            <a:ext cx="3167404" cy="107099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复制的门坎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pload_0661350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9300" y="945664"/>
            <a:ext cx="8112201" cy="42839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1914115" y="3121830"/>
            <a:ext cx="2916746" cy="66082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阻击复制粘贴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6870305" y="4694139"/>
            <a:ext cx="3167404" cy="107099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禁止选中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557416" y="3110437"/>
            <a:ext cx="3418062" cy="683612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en-US" altLang="zh-CN" sz="3000">
                <a:solidFill>
                  <a:srgbClr val="FFFFFF"/>
                </a:solidFill>
              </a:rPr>
              <a:t>😡 F12 </a:t>
            </a:r>
            <a:r>
              <a:rPr lang="zh-CN" altLang="en-US" sz="3000">
                <a:solidFill>
                  <a:srgbClr val="FFFFFF"/>
                </a:solidFill>
              </a:rPr>
              <a:t>键请战！</a:t>
            </a:r>
            <a:endParaRPr 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1914115" y="3121830"/>
            <a:ext cx="2916746" cy="66082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禁用调试工具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6733582" y="5354964"/>
            <a:ext cx="3167404" cy="107099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禁用右键菜单和 </a:t>
            </a:r>
            <a:r>
              <a:rPr lang="en-US" altLang="zh-CN" sz="2400">
                <a:solidFill>
                  <a:srgbClr val="FFFFFF"/>
                </a:solidFill>
              </a:rPr>
              <a:t>F12</a:t>
            </a:r>
            <a:endParaRPr lang="en-US"/>
          </a:p>
        </p:txBody>
      </p:sp>
      <p:pic>
        <p:nvPicPr>
          <p:cNvPr id="5" name="Picture 4" descr="upload_2824294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707" y="626645"/>
            <a:ext cx="8545156" cy="5286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load_7906882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603" y="11394"/>
            <a:ext cx="6608254" cy="64943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1914115" y="3121830"/>
            <a:ext cx="2916746" cy="66082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禁用调试工具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6688008" y="5970215"/>
            <a:ext cx="3828230" cy="107099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对付组合键，要用组合拳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7847087" y="2826928"/>
            <a:ext cx="2916746" cy="66082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四两拨千斤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1494306" y="5879528"/>
            <a:ext cx="3828230" cy="107099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用浏览器菜单打开</a:t>
            </a:r>
            <a:endParaRPr lang="en-US"/>
          </a:p>
        </p:txBody>
      </p:sp>
      <p:pic>
        <p:nvPicPr>
          <p:cNvPr id="5" name="Picture 4" descr="upload_9007478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540" y="1708954"/>
            <a:ext cx="2923494" cy="3482397"/>
          </a:xfrm>
          <a:prstGeom prst="rect">
            <a:avLst/>
          </a:prstGeom>
        </p:spPr>
      </p:pic>
      <p:pic>
        <p:nvPicPr>
          <p:cNvPr id="7" name="Picture 6" descr="upload_017655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29" y="3794093"/>
            <a:ext cx="3396412" cy="18701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pload_8460506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0328" y="10748"/>
            <a:ext cx="6577861" cy="647037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1914115" y="3121830"/>
            <a:ext cx="2916746" cy="66082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微信读书的挣扎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6717901" y="6013208"/>
            <a:ext cx="3828230" cy="107099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组合技能 + </a:t>
            </a:r>
            <a:r>
              <a:rPr lang="en-US" altLang="zh-CN" sz="2400">
                <a:solidFill>
                  <a:srgbClr val="FFFFFF"/>
                </a:solidFill>
              </a:rPr>
              <a:t>CSS </a:t>
            </a:r>
            <a:r>
              <a:rPr lang="zh-CN" altLang="en-US" sz="2400">
                <a:solidFill>
                  <a:srgbClr val="FFFFFF"/>
                </a:solidFill>
              </a:rPr>
              <a:t>排序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纲要</a:t>
            </a:r>
            <a:endParaRPr lang="en-US"/>
          </a:p>
        </p:txBody>
      </p:sp>
      <p:sp>
        <p:nvSpPr>
          <p:cNvPr id="8" name="Text Box 7"/>
          <p:cNvSpPr txBox="1"/>
          <p:nvPr userDrawn="1"/>
        </p:nvSpPr>
        <p:spPr>
          <a:xfrm>
            <a:off x="3873804" y="1731818"/>
            <a:ext cx="5218242" cy="3463636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网页数字资产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       </a:t>
            </a:r>
            <a:r>
              <a:rPr lang="zh-CN" altLang="en-US" sz="3000">
                <a:solidFill>
                  <a:srgbClr val="FFFFFF"/>
                </a:solidFill>
              </a:rPr>
              <a:t>文字类资产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       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       </a:t>
            </a:r>
            <a:r>
              <a:rPr lang="zh-CN" altLang="en-US" sz="3000">
                <a:solidFill>
                  <a:srgbClr val="FFFFFF"/>
                </a:solidFill>
              </a:rPr>
              <a:t>有哪些扒取手段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       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       </a:t>
            </a:r>
            <a:r>
              <a:rPr lang="zh-CN" altLang="en-US" sz="3000">
                <a:solidFill>
                  <a:srgbClr val="FFFFFF"/>
                </a:solidFill>
              </a:rPr>
              <a:t>站方如何防守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       </a:t>
            </a:r>
            <a:r>
              <a:rPr lang="zh-CN" altLang="en-US" sz="3000">
                <a:solidFill>
                  <a:srgbClr val="FFFFFF"/>
                </a:solidFill>
              </a:rPr>
              <a:t>其他类别的数字资产速览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245515" y="3106212"/>
            <a:ext cx="3718856" cy="66638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攻方必杀技：</a:t>
            </a:r>
            <a:r>
              <a:rPr lang="en-US" altLang="zh-CN" sz="3000">
                <a:solidFill>
                  <a:srgbClr val="FFFFFF"/>
                </a:solidFill>
              </a:rPr>
              <a:t>OCR</a:t>
            </a:r>
            <a:endParaRPr 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245515" y="3106212"/>
            <a:ext cx="3718856" cy="66638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总结</a:t>
            </a: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其他类型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838006" y="1919397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图片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4686188" y="2773020"/>
            <a:ext cx="2880501" cy="42992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rgbClr val="FFFFFF"/>
                </a:solidFill>
              </a:rPr>
              <a:t>Exif</a:t>
            </a:r>
            <a:r>
              <a:rPr lang="zh-CN" altLang="en-US" sz="2400">
                <a:solidFill>
                  <a:srgbClr val="FFFFFF"/>
                </a:solidFill>
              </a:rPr>
              <a:t>、水印、隐写术</a:t>
            </a:r>
            <a:endParaRPr lang="en-US"/>
          </a:p>
        </p:txBody>
      </p:sp>
      <p:sp>
        <p:nvSpPr>
          <p:cNvPr id="6" name="Text Box 5"/>
          <p:cNvSpPr txBox="1"/>
          <p:nvPr userDrawn="1"/>
        </p:nvSpPr>
        <p:spPr>
          <a:xfrm>
            <a:off x="5051625" y="4213270"/>
            <a:ext cx="2171124" cy="49441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区块链溯源</a:t>
            </a:r>
            <a:endParaRPr lang="en-US"/>
          </a:p>
        </p:txBody>
      </p:sp>
      <p:sp>
        <p:nvSpPr>
          <p:cNvPr id="7" name="Text Box 6"/>
          <p:cNvSpPr txBox="1"/>
          <p:nvPr userDrawn="1"/>
        </p:nvSpPr>
        <p:spPr>
          <a:xfrm>
            <a:off x="4901151" y="3482397"/>
            <a:ext cx="2472072" cy="51591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防重放、防盗链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其他类型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838006" y="1919397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音频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4858158" y="2837508"/>
            <a:ext cx="2515064" cy="51591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低音质试听</a:t>
            </a:r>
            <a:endParaRPr lang="en-US"/>
          </a:p>
        </p:txBody>
      </p:sp>
      <p:sp>
        <p:nvSpPr>
          <p:cNvPr id="5" name="Text Box 4"/>
          <p:cNvSpPr txBox="1"/>
          <p:nvPr userDrawn="1"/>
        </p:nvSpPr>
        <p:spPr>
          <a:xfrm>
            <a:off x="4877677" y="3372937"/>
            <a:ext cx="2515064" cy="51591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不给试听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其他类型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838006" y="1919397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视频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5240202" y="3356625"/>
            <a:ext cx="1782792" cy="47445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rgbClr val="FFFFFF"/>
                </a:solidFill>
              </a:rPr>
              <a:t>M3U8 </a:t>
            </a:r>
            <a:r>
              <a:rPr lang="zh-CN" altLang="en-US" sz="2400">
                <a:solidFill>
                  <a:srgbClr val="FFFFFF"/>
                </a:solidFill>
              </a:rPr>
              <a:t>加密</a:t>
            </a:r>
            <a:endParaRPr lang="en-US"/>
          </a:p>
        </p:txBody>
      </p:sp>
      <p:sp>
        <p:nvSpPr>
          <p:cNvPr id="7" name="Text Box 6"/>
          <p:cNvSpPr txBox="1"/>
          <p:nvPr userDrawn="1"/>
        </p:nvSpPr>
        <p:spPr>
          <a:xfrm>
            <a:off x="5159106" y="3976811"/>
            <a:ext cx="1934665" cy="49441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字节流传输</a:t>
            </a:r>
            <a:endParaRPr lang="en-US"/>
          </a:p>
        </p:txBody>
      </p:sp>
      <p:sp>
        <p:nvSpPr>
          <p:cNvPr id="5" name="Text Box 4"/>
          <p:cNvSpPr txBox="1"/>
          <p:nvPr userDrawn="1"/>
        </p:nvSpPr>
        <p:spPr>
          <a:xfrm>
            <a:off x="5693434" y="2812099"/>
            <a:ext cx="819509" cy="531962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水印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b="1" spc="0">
                <a:solidFill>
                  <a:srgbClr val="FFFFFF"/>
                </a:solidFill>
                <a:sym typeface="+mn-ea"/>
              </a:rPr>
              <a:t>Web </a:t>
            </a:r>
            <a:r>
              <a:rPr b="1" spc="0">
                <a:solidFill>
                  <a:srgbClr val="FFFFFF"/>
                </a:solidFill>
                <a:sym typeface="+mn-ea"/>
              </a:rPr>
              <a:t>资产拉锯战 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824383" y="3090950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感谢倾听</a:t>
            </a:r>
            <a:endParaRPr lang="en-US" b="1"/>
          </a:p>
        </p:txBody>
      </p:sp>
      <p:sp>
        <p:nvSpPr>
          <p:cNvPr id="2" name="Text Box 1"/>
          <p:cNvSpPr txBox="1"/>
          <p:nvPr userDrawn="1"/>
        </p:nvSpPr>
        <p:spPr>
          <a:xfrm>
            <a:off x="4843902" y="3798349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en-US" altLang="zh-CN" sz="3000">
                <a:solidFill>
                  <a:srgbClr val="FFFFFF"/>
                </a:solidFill>
              </a:rPr>
              <a:t>Q </a:t>
            </a:r>
            <a:r>
              <a:rPr lang="zh-CN" altLang="en-US" sz="3000">
                <a:solidFill>
                  <a:srgbClr val="FFFFFF"/>
                </a:solidFill>
              </a:rPr>
              <a:t>&amp; </a:t>
            </a:r>
            <a:r>
              <a:rPr lang="en-US" altLang="zh-CN" sz="3000">
                <a:solidFill>
                  <a:srgbClr val="FFFFFF"/>
                </a:solidFill>
              </a:rPr>
              <a:t>A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网页数字资产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147249" y="3190191"/>
            <a:ext cx="1572309" cy="59246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图片</a:t>
            </a:r>
            <a:endParaRPr lang="en-US" b="1"/>
          </a:p>
        </p:txBody>
      </p:sp>
      <p:sp>
        <p:nvSpPr>
          <p:cNvPr id="6" name="Text Box 5"/>
          <p:cNvSpPr txBox="1"/>
          <p:nvPr userDrawn="1"/>
        </p:nvSpPr>
        <p:spPr>
          <a:xfrm>
            <a:off x="1940244" y="3216321"/>
            <a:ext cx="1572309" cy="59246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文字</a:t>
            </a:r>
            <a:endParaRPr lang="en-US" b="1"/>
          </a:p>
        </p:txBody>
      </p:sp>
      <p:sp>
        <p:nvSpPr>
          <p:cNvPr id="7" name="Text Box 6"/>
          <p:cNvSpPr txBox="1"/>
          <p:nvPr userDrawn="1"/>
        </p:nvSpPr>
        <p:spPr>
          <a:xfrm>
            <a:off x="6448744" y="3212978"/>
            <a:ext cx="1572309" cy="59246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音频</a:t>
            </a:r>
            <a:endParaRPr lang="en-US" b="1"/>
          </a:p>
        </p:txBody>
      </p:sp>
      <p:sp>
        <p:nvSpPr>
          <p:cNvPr id="8" name="Text Box 7"/>
          <p:cNvSpPr txBox="1"/>
          <p:nvPr userDrawn="1"/>
        </p:nvSpPr>
        <p:spPr>
          <a:xfrm>
            <a:off x="8620200" y="3174088"/>
            <a:ext cx="1572309" cy="59246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视频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网页数字资产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3222350" y="3091601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文字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6736463" y="1670216"/>
            <a:ext cx="2947358" cy="2932981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内部文档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付费书籍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在线考试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网页数字资产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3092954" y="3098340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图片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7109569" y="1686244"/>
            <a:ext cx="1503947" cy="2939533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摄影作品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付费素材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漫画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网页数字资产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2834162" y="3091601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音频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7155144" y="1663457"/>
            <a:ext cx="2255921" cy="3212978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版权音乐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付费知识音频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有声文学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网页数字资产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2834162" y="3091601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视频</a:t>
            </a:r>
            <a:endParaRPr lang="en-US" b="1"/>
          </a:p>
        </p:txBody>
      </p:sp>
      <p:sp>
        <p:nvSpPr>
          <p:cNvPr id="5" name="Text Box 4"/>
          <p:cNvSpPr txBox="1"/>
          <p:nvPr userDrawn="1"/>
        </p:nvSpPr>
        <p:spPr>
          <a:xfrm>
            <a:off x="7073660" y="1682151"/>
            <a:ext cx="3119887" cy="2918604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视频素材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影视作品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付费知识视频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  <a:sym typeface="+mn-ea"/>
              </a:rPr>
              <a:t>网页数字资产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832615" y="3091601"/>
            <a:ext cx="2520202" cy="68113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攻 </a:t>
            </a:r>
            <a:r>
              <a:rPr lang="en-US" altLang="zh-CN" sz="3000">
                <a:solidFill>
                  <a:srgbClr val="FFFFFF"/>
                </a:solidFill>
              </a:rPr>
              <a:t>vs </a:t>
            </a:r>
            <a:r>
              <a:rPr lang="zh-CN" altLang="en-US" sz="3000">
                <a:solidFill>
                  <a:srgbClr val="FFFFFF"/>
                </a:solidFill>
              </a:rPr>
              <a:t>守</a:t>
            </a:r>
            <a:endParaRPr 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文字的攻防</a:t>
            </a:r>
            <a:endParaRPr lang="en-US" b="1"/>
          </a:p>
        </p:txBody>
      </p:sp>
      <p:sp>
        <p:nvSpPr>
          <p:cNvPr id="4" name="Text Box 3"/>
          <p:cNvSpPr txBox="1"/>
          <p:nvPr userDrawn="1"/>
        </p:nvSpPr>
        <p:spPr>
          <a:xfrm>
            <a:off x="4261184" y="3099043"/>
            <a:ext cx="3737081" cy="70640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3000">
                <a:solidFill>
                  <a:srgbClr val="FFFFFF"/>
                </a:solidFill>
              </a:rPr>
              <a:t>元老级信息载体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WWO_openplatform_20210302211656-f47f7d1571</Application>
  <PresentationFormat>宽屏</PresentationFormat>
  <Paragraphs>158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SimSun</vt:lpstr>
      <vt:lpstr>Wingdings</vt:lpstr>
      <vt:lpstr>微软雅黑</vt:lpstr>
      <vt:lpstr>汉仪旗黑KW 55S</vt:lpstr>
      <vt:lpstr>webwppDefTheme</vt:lpstr>
      <vt:lpstr>Office 主题​​</vt:lpstr>
      <vt:lpstr>Web 资产拉锯战 —— 文字篇</vt:lpstr>
      <vt:lpstr>纲要</vt:lpstr>
      <vt:lpstr>网页数字资产</vt:lpstr>
      <vt:lpstr>网页数字资产</vt:lpstr>
      <vt:lpstr>网页数字资产</vt:lpstr>
      <vt:lpstr>网页数字资产</vt:lpstr>
      <vt:lpstr>网页数字资产</vt:lpstr>
      <vt:lpstr>网页数字资产</vt:lpstr>
      <vt:lpstr>文字的攻防</vt:lpstr>
      <vt:lpstr>文字的攻防</vt:lpstr>
      <vt:lpstr>文字的攻防</vt:lpstr>
      <vt:lpstr>文字的攻防</vt:lpstr>
      <vt:lpstr>文字的攻防</vt:lpstr>
      <vt:lpstr>文字的攻防</vt:lpstr>
      <vt:lpstr>文字的攻防</vt:lpstr>
      <vt:lpstr>文字的攻防</vt:lpstr>
      <vt:lpstr>文字的攻防</vt:lpstr>
      <vt:lpstr>文字的攻防</vt:lpstr>
      <vt:lpstr>文字的攻防</vt:lpstr>
      <vt:lpstr>文字的攻防</vt:lpstr>
      <vt:lpstr>文字的攻防</vt:lpstr>
      <vt:lpstr>其他类型</vt:lpstr>
      <vt:lpstr>其他类型</vt:lpstr>
      <vt:lpstr>其他类型</vt:lpstr>
      <vt:lpstr>Web 资产拉锯战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资产拉锯战 —— 文字篇</dc:title>
  <dc:creator>严峻</dc:creator>
  <cp:lastModifiedBy>严峻</cp:lastModifiedBy>
  <dcterms:created xsi:type="dcterms:W3CDTF">2021-03-19T06:51:56Z</dcterms:created>
  <dcterms:modified xsi:type="dcterms:W3CDTF">2021-03-19T06:51:56Z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1033-0.0.0.0</vt:lpwstr>
  </property>
</Properties>
</file>