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7" r:id="rId6"/>
    <p:sldId id="563" r:id="rId7"/>
    <p:sldId id="306" r:id="rId8"/>
    <p:sldId id="548" r:id="rId9"/>
    <p:sldId id="489" r:id="rId10"/>
    <p:sldId id="488" r:id="rId11"/>
    <p:sldId id="549" r:id="rId12"/>
    <p:sldId id="565" r:id="rId13"/>
    <p:sldId id="550" r:id="rId14"/>
    <p:sldId id="566" r:id="rId15"/>
    <p:sldId id="569" r:id="rId16"/>
    <p:sldId id="570" r:id="rId17"/>
    <p:sldId id="573" r:id="rId18"/>
    <p:sldId id="557" r:id="rId19"/>
    <p:sldId id="571" r:id="rId20"/>
    <p:sldId id="572" r:id="rId21"/>
    <p:sldId id="558" r:id="rId22"/>
    <p:sldId id="578" r:id="rId23"/>
    <p:sldId id="579" r:id="rId24"/>
    <p:sldId id="580" r:id="rId25"/>
    <p:sldId id="576" r:id="rId26"/>
    <p:sldId id="581" r:id="rId27"/>
    <p:sldId id="559" r:id="rId28"/>
    <p:sldId id="582" r:id="rId29"/>
    <p:sldId id="560" r:id="rId30"/>
    <p:sldId id="44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b="1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69925" y="1709420"/>
            <a:ext cx="10852150" cy="454787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0105" y="727710"/>
            <a:ext cx="4535170" cy="111506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02630" y="727710"/>
            <a:ext cx="5507990" cy="5403215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</a:t>
            </a:r>
            <a:r>
              <a:rPr lang="zh-CN" altLang="en-US" dirty="0">
                <a:sym typeface="+mn-ea"/>
              </a:rPr>
              <a:t>母版文本样式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840105" y="2239645"/>
            <a:ext cx="4535805" cy="3891915"/>
          </a:xfrm>
        </p:spPr>
        <p:txBody>
          <a:bodyPr/>
          <a:lstStyle>
            <a:lvl1pPr marL="342900" indent="-342900">
              <a:defRPr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smtClean="0"/>
          </a:p>
          <a:p>
            <a:pPr lvl="0"/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lvl="1" defTabSz="914400"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lvl="1" defTabSz="914400"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algn="ctr" defTabSz="914400">
              <a:defRPr spc="600">
                <a:effectLst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84F6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F6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hub.com/YMFE/yapi#%E4%BB%A3%E7%A0%81%E7%94%9F%E6%88%90" TargetMode="External"/><Relationship Id="rId1" Type="http://schemas.openxmlformats.org/officeDocument/2006/relationships/hyperlink" Target="http://yapi.smart-xwork.cn/doc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chrome.google.com/webstore/search/yapi?hl=en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marketplace.visualstudio.com/items?itemName=pengian.yapi-to-ts" TargetMode="External"/><Relationship Id="rId1" Type="http://schemas.openxmlformats.org/officeDocument/2006/relationships/hyperlink" Target="https://marketplace.visualstudio.com/search?term=yapi&amp;target=VSCode&amp;category=All%20categories&amp;sortBy=Relevan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marketplace.visualstudio.com/items?itemName=pengian.yapi-to-t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code.visualstudio.com/api/get-started/your-first-extens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code.visualstudio.com/api/get-started/your-first-extens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code.visualstudio.com/api/get-started/your-first-extens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9882" y="2334282"/>
            <a:ext cx="10852237" cy="2189435"/>
          </a:xfrm>
        </p:spPr>
        <p:txBody>
          <a:bodyPr/>
          <a:p>
            <a:pPr>
              <a:lnSpc>
                <a:spcPct val="120000"/>
              </a:lnSpc>
            </a:pPr>
            <a:r>
              <a:rPr b="1" spc="0">
                <a:solidFill>
                  <a:srgbClr val="FFFFFF"/>
                </a:solidFill>
              </a:rPr>
              <a:t> 做一个 </a:t>
            </a:r>
            <a:r>
              <a:rPr lang="en-US" altLang="zh-CN" b="1" spc="0">
                <a:solidFill>
                  <a:srgbClr val="FFFFFF"/>
                </a:solidFill>
              </a:rPr>
              <a:t>VS Code </a:t>
            </a:r>
            <a:r>
              <a:rPr b="1" spc="0">
                <a:solidFill>
                  <a:srgbClr val="FFFFFF"/>
                </a:solidFill>
              </a:rPr>
              <a:t>插件</a:t>
            </a:r>
            <a:br>
              <a:rPr b="1" spc="0">
                <a:solidFill>
                  <a:srgbClr val="FFFFFF"/>
                </a:solidFill>
              </a:rPr>
            </a:br>
            <a:r>
              <a:rPr b="1" spc="0">
                <a:solidFill>
                  <a:srgbClr val="FFFFFF"/>
                </a:solidFill>
              </a:rPr>
              <a:t>帮我写代码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594365" y="6054260"/>
            <a:ext cx="3414879" cy="803740"/>
          </a:xfrm>
        </p:spPr>
        <p:txBody>
          <a:bodyPr/>
          <a:p>
            <a:pPr algn="r"/>
            <a:r>
              <a:rPr lang="en-US" altLang="zh-CN" spc="100">
                <a:solidFill>
                  <a:srgbClr val="FFFFFF"/>
                </a:solidFill>
              </a:rPr>
              <a:t>Keep FE</a:t>
            </a:r>
            <a:r>
              <a:rPr lang="zh-CN" altLang="en-US" spc="100">
                <a:solidFill>
                  <a:srgbClr val="FFFFFF"/>
                </a:solidFill>
              </a:rPr>
              <a:t> </a:t>
            </a:r>
            <a:r>
              <a:rPr lang="en-US" altLang="zh-CN" spc="100">
                <a:solidFill>
                  <a:srgbClr val="FFFFFF"/>
                </a:solidFill>
              </a:rPr>
              <a:t>2023.01.02</a:t>
            </a:r>
            <a:endParaRPr lang="en-US" spc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二、</a:t>
            </a:r>
            <a:r>
              <a:rPr b="1" spc="0">
                <a:solidFill>
                  <a:srgbClr val="FFFFFF"/>
                </a:solidFill>
                <a:sym typeface="+mn-ea"/>
              </a:rPr>
              <a:t>方案选型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063940" y="1783080"/>
            <a:ext cx="5635844" cy="3291840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 altLang="en-US" sz="4000">
                <a:solidFill>
                  <a:srgbClr val="FFFFFF"/>
                </a:solidFill>
              </a:rPr>
              <a:t>可选路线</a:t>
            </a:r>
            <a:endParaRPr lang="en-US" altLang="zh-CN" sz="4000">
              <a:solidFill>
                <a:srgbClr val="FFFFFF"/>
              </a:solidFill>
            </a:endParaRPr>
          </a:p>
          <a:p>
            <a:pPr marL="285750" lvl="0" indent="-285750">
              <a:lnSpc>
                <a:spcPct val="160000"/>
              </a:lnSpc>
              <a:buChar char="•"/>
            </a:pPr>
            <a:r>
              <a:rPr lang="en-US" altLang="zh-CN" sz="3000">
                <a:solidFill>
                  <a:srgbClr val="FFFFFF"/>
                </a:solidFill>
              </a:rPr>
              <a:t>YApi</a:t>
            </a:r>
            <a:r>
              <a:rPr lang="zh-CN" altLang="en-US" sz="3000">
                <a:solidFill>
                  <a:srgbClr val="FFFFFF"/>
                </a:solidFill>
              </a:rPr>
              <a:t> 生态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lvl="0" indent="-285750">
              <a:lnSpc>
                <a:spcPct val="16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浏览器插件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lvl="0" indent="-285750">
              <a:lnSpc>
                <a:spcPct val="160000"/>
              </a:lnSpc>
              <a:buChar char="•"/>
            </a:pPr>
            <a:r>
              <a:rPr lang="en-US" altLang="zh-CN" sz="3000">
                <a:solidFill>
                  <a:srgbClr val="FFFFFF"/>
                </a:solidFill>
              </a:rPr>
              <a:t>IDE</a:t>
            </a:r>
            <a:r>
              <a:rPr lang="zh-CN" altLang="en-US" sz="3000">
                <a:solidFill>
                  <a:srgbClr val="FFFFFF"/>
                </a:solidFill>
              </a:rPr>
              <a:t> 插件</a:t>
            </a:r>
            <a:endParaRPr lang="zh-CN" alt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二、</a:t>
            </a:r>
            <a:r>
              <a:rPr b="1" spc="0">
                <a:solidFill>
                  <a:srgbClr val="FFFFFF"/>
                </a:solidFill>
                <a:sym typeface="+mn-ea"/>
              </a:rPr>
              <a:t>方案选型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4189" y="2776345"/>
            <a:ext cx="4915705" cy="2423857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 algn="r">
              <a:lnSpc>
                <a:spcPct val="140000"/>
              </a:lnSpc>
              <a:buNone/>
            </a:pPr>
            <a:r>
              <a:rPr lang="en-US" altLang="zh-CN" sz="4000">
                <a:solidFill>
                  <a:srgbClr val="FFFFFF"/>
                </a:solidFill>
              </a:rPr>
              <a:t>YApi</a:t>
            </a:r>
            <a:r>
              <a:rPr lang="zh-CN" altLang="en-US" sz="4000">
                <a:solidFill>
                  <a:srgbClr val="FFFFFF"/>
                </a:solidFill>
              </a:rPr>
              <a:t> 生态</a:t>
            </a:r>
            <a:endParaRPr lang="zh-CN" altLang="en-US" sz="4000">
              <a:solidFill>
                <a:srgbClr val="FFFFFF"/>
              </a:solidFill>
            </a:endParaRPr>
          </a:p>
          <a:p>
            <a:pPr lvl="2" indent="0" algn="r">
              <a:lnSpc>
                <a:spcPct val="140000"/>
              </a:lnSpc>
              <a:buNone/>
            </a:pPr>
            <a:r>
              <a:rPr lang="zh-CN" altLang="en-US" sz="3000">
                <a:solidFill>
                  <a:srgbClr val="FFFFFF"/>
                </a:solidFill>
                <a:hlinkClick r:id="rId1"/>
              </a:rPr>
              <a:t>官方文档</a:t>
            </a:r>
            <a:endParaRPr lang="en-US" altLang="zh-CN" sz="3000">
              <a:solidFill>
                <a:srgbClr val="FFFFFF"/>
              </a:solidFill>
              <a:hlinkClick r:id="rId1"/>
            </a:endParaRPr>
          </a:p>
          <a:p>
            <a:pPr lvl="2" indent="0" algn="r">
              <a:lnSpc>
                <a:spcPct val="140000"/>
              </a:lnSpc>
              <a:buNone/>
            </a:pPr>
            <a:r>
              <a:rPr lang="zh-CN" altLang="en-US" sz="3000">
                <a:solidFill>
                  <a:srgbClr val="FFFFFF"/>
                </a:solidFill>
                <a:sym typeface="+mn-ea"/>
                <a:hlinkClick r:id="rId2"/>
              </a:rPr>
              <a:t>插件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：命令行不够灵活</a:t>
            </a:r>
            <a:endParaRPr lang="en-US" altLang="zh-CN" sz="3000">
              <a:solidFill>
                <a:srgbClr val="FFFFFF"/>
              </a:solidFill>
            </a:endParaRPr>
          </a:p>
          <a:p>
            <a:pPr indent="0" algn="r"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5708916" y="2124900"/>
            <a:ext cx="5404298" cy="4274552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</a:rPr>
              <a:t>本地化二次开发？</a:t>
            </a:r>
            <a:endParaRPr lang="zh-CN" altLang="en-US" sz="4000">
              <a:solidFill>
                <a:srgbClr val="FFFFFF"/>
              </a:solidFill>
            </a:endParaRPr>
          </a:p>
          <a:p>
            <a:pPr marL="457200" indent="-457200" algn="l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内网部署的版本落后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 algn="l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升级需要顾虑历史包袱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 algn="l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无人维护状态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 algn="l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代码仓库、权限许可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 algn="l">
              <a:lnSpc>
                <a:spcPct val="140000"/>
              </a:lnSpc>
              <a:buChar char="•"/>
            </a:pPr>
            <a:r>
              <a:rPr lang="en-US" altLang="zh-CN" sz="3000">
                <a:solidFill>
                  <a:srgbClr val="FFFFFF"/>
                </a:solidFill>
              </a:rPr>
              <a:t>...</a:t>
            </a:r>
            <a:endParaRPr lang="zh-CN" alt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二、</a:t>
            </a:r>
            <a:r>
              <a:rPr b="1" spc="0">
                <a:solidFill>
                  <a:srgbClr val="FFFFFF"/>
                </a:solidFill>
                <a:sym typeface="+mn-ea"/>
              </a:rPr>
              <a:t>方案选型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97556" y="2575164"/>
            <a:ext cx="3831919" cy="2423857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 algn="r">
              <a:lnSpc>
                <a:spcPct val="140000"/>
              </a:lnSpc>
              <a:buNone/>
            </a:pPr>
            <a:r>
              <a:rPr lang="zh-CN" altLang="en-US" sz="4000">
                <a:solidFill>
                  <a:srgbClr val="FFFFFF"/>
                </a:solidFill>
                <a:sym typeface="+mn-ea"/>
              </a:rPr>
              <a:t>浏览器插件</a:t>
            </a:r>
            <a:endParaRPr lang="zh-CN" altLang="en-US" sz="4000">
              <a:solidFill>
                <a:srgbClr val="FFFFFF"/>
              </a:solidFill>
            </a:endParaRPr>
          </a:p>
          <a:p>
            <a:pPr lvl="2" indent="0" algn="r">
              <a:lnSpc>
                <a:spcPct val="140000"/>
              </a:lnSpc>
              <a:buNone/>
            </a:pPr>
            <a:r>
              <a:rPr lang="zh-CN" altLang="en-US" sz="3000">
                <a:solidFill>
                  <a:srgbClr val="FFFFFF"/>
                </a:solidFill>
                <a:sym typeface="+mn-ea"/>
                <a:hlinkClick r:id="rId1"/>
              </a:rPr>
              <a:t>插件市场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：冷清</a:t>
            </a:r>
            <a:endParaRPr lang="zh-CN" altLang="en-US" sz="3000">
              <a:solidFill>
                <a:srgbClr val="FFFFFF"/>
              </a:solidFill>
              <a:sym typeface="+mn-ea"/>
            </a:endParaRPr>
          </a:p>
          <a:p>
            <a:pPr lvl="2" indent="0" algn="r">
              <a:lnSpc>
                <a:spcPct val="140000"/>
              </a:lnSpc>
              <a:buNone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命令行不够灵活</a:t>
            </a:r>
            <a:endParaRPr lang="en-US" altLang="zh-CN" sz="3000">
              <a:solidFill>
                <a:srgbClr val="FFFFFF"/>
              </a:solidFill>
            </a:endParaRPr>
          </a:p>
          <a:p>
            <a:pPr indent="0" algn="r"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5191655" y="1301036"/>
            <a:ext cx="6330467" cy="4971927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  <a:sym typeface="+mn-ea"/>
              </a:rPr>
              <a:t>自己开发一个？</a:t>
            </a:r>
            <a:endParaRPr lang="zh-CN" altLang="en-US" sz="4000">
              <a:solidFill>
                <a:srgbClr val="FFFFFF"/>
              </a:solidFill>
              <a:sym typeface="+mn-ea"/>
            </a:endParaRPr>
          </a:p>
          <a:p>
            <a:pPr marL="457200" indent="-457200" algn="l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思路一：截获 </a:t>
            </a:r>
            <a:r>
              <a:rPr lang="en-US" altLang="zh-CN" sz="3000">
                <a:solidFill>
                  <a:srgbClr val="FFFFFF"/>
                </a:solidFill>
                <a:sym typeface="+mn-ea"/>
              </a:rPr>
              <a:t>YApi 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接口请求</a:t>
            </a:r>
            <a:endParaRPr lang="zh-CN" altLang="en-US" sz="3000">
              <a:solidFill>
                <a:srgbClr val="FFFFFF"/>
              </a:solidFill>
              <a:sym typeface="+mn-ea"/>
            </a:endParaRPr>
          </a:p>
          <a:p>
            <a:pPr marL="914400" lvl="1" indent="-457200" algn="l">
              <a:lnSpc>
                <a:spcPct val="14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  <a:sym typeface="+mn-ea"/>
              </a:rPr>
              <a:t>受限于安全机制，无法获取到</a:t>
            </a:r>
            <a:r>
              <a:rPr lang="en-US" altLang="zh-CN" sz="2400">
                <a:solidFill>
                  <a:srgbClr val="FFFFFF"/>
                </a:solidFill>
                <a:sym typeface="+mn-ea"/>
              </a:rPr>
              <a:t> HTTP </a:t>
            </a:r>
            <a:r>
              <a:rPr lang="zh-CN" altLang="en-US" sz="2400">
                <a:solidFill>
                  <a:srgbClr val="FFFFFF"/>
                </a:solidFill>
                <a:sym typeface="+mn-ea"/>
              </a:rPr>
              <a:t>响应体</a:t>
            </a:r>
            <a:endParaRPr lang="zh-CN" altLang="en-US" sz="2400">
              <a:solidFill>
                <a:srgbClr val="FFFFFF"/>
              </a:solidFill>
              <a:sym typeface="+mn-ea"/>
            </a:endParaRPr>
          </a:p>
          <a:p>
            <a:pPr marL="457200" indent="-457200" algn="l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思路二：页面爬虫</a:t>
            </a:r>
            <a:endParaRPr lang="zh-CN" altLang="en-US" sz="3000">
              <a:solidFill>
                <a:srgbClr val="FFFFFF"/>
              </a:solidFill>
              <a:sym typeface="+mn-ea"/>
            </a:endParaRPr>
          </a:p>
          <a:p>
            <a:pPr marL="914400" lvl="1" indent="-457200" algn="l">
              <a:lnSpc>
                <a:spcPct val="14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  <a:sym typeface="+mn-ea"/>
              </a:rPr>
              <a:t>繁琐，乏味</a:t>
            </a:r>
            <a:endParaRPr lang="zh-CN" altLang="en-US" sz="2400">
              <a:solidFill>
                <a:srgbClr val="FFFFFF"/>
              </a:solidFill>
              <a:sym typeface="+mn-ea"/>
            </a:endParaRPr>
          </a:p>
          <a:p>
            <a:pPr marL="914400" lvl="1" indent="-457200" algn="l">
              <a:lnSpc>
                <a:spcPct val="140000"/>
              </a:lnSpc>
              <a:buChar char="•"/>
            </a:pPr>
            <a:r>
              <a:rPr lang="zh-CN" altLang="en-US" sz="2400">
                <a:solidFill>
                  <a:srgbClr val="FFFFFF"/>
                </a:solidFill>
              </a:rPr>
              <a:t>可持续性差</a:t>
            </a:r>
            <a:endParaRPr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二、</a:t>
            </a:r>
            <a:r>
              <a:rPr b="1" spc="0">
                <a:solidFill>
                  <a:srgbClr val="FFFFFF"/>
                </a:solidFill>
                <a:sym typeface="+mn-ea"/>
              </a:rPr>
              <a:t>方案选型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014817" y="2433164"/>
            <a:ext cx="3487078" cy="2434941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 algn="r">
              <a:lnSpc>
                <a:spcPct val="140000"/>
              </a:lnSpc>
              <a:buNone/>
            </a:pPr>
            <a:r>
              <a:rPr lang="en-US" altLang="zh-CN" sz="4000">
                <a:solidFill>
                  <a:srgbClr val="FFFFFF"/>
                </a:solidFill>
                <a:sym typeface="+mn-ea"/>
              </a:rPr>
              <a:t>VS Code</a:t>
            </a:r>
            <a:r>
              <a:rPr lang="zh-CN" altLang="en-US" sz="4000">
                <a:solidFill>
                  <a:srgbClr val="FFFFFF"/>
                </a:solidFill>
                <a:sym typeface="+mn-ea"/>
              </a:rPr>
              <a:t> 插件</a:t>
            </a:r>
            <a:endParaRPr lang="zh-CN" altLang="en-US" sz="3000">
              <a:solidFill>
                <a:srgbClr val="FFFFFF"/>
              </a:solidFill>
              <a:sym typeface="+mn-ea"/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3000">
                <a:solidFill>
                  <a:srgbClr val="FFFFFF"/>
                </a:solidFill>
                <a:hlinkClick r:id="rId1"/>
              </a:rPr>
              <a:t>插件市场</a:t>
            </a:r>
            <a:r>
              <a:rPr lang="zh-CN" altLang="en-US" sz="3000">
                <a:solidFill>
                  <a:srgbClr val="FFFFFF"/>
                </a:solidFill>
              </a:rPr>
              <a:t>：较活跃</a:t>
            </a:r>
            <a:endParaRPr lang="zh-CN" altLang="en-US" sz="3000">
              <a:solidFill>
                <a:srgbClr val="FFFFFF"/>
              </a:solidFill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但大多完成度不高</a:t>
            </a:r>
            <a:endParaRPr lang="zh-CN" altLang="en-US" sz="3000">
              <a:solidFill>
                <a:srgbClr val="FFFFFF"/>
              </a:solidFill>
            </a:endParaRPr>
          </a:p>
          <a:p>
            <a:pPr indent="0" algn="r">
              <a:lnSpc>
                <a:spcPct val="140000"/>
              </a:lnSpc>
              <a:buNone/>
            </a:pPr>
            <a:endParaRPr lang="zh-CN" altLang="en-US" sz="3000">
              <a:solidFill>
                <a:srgbClr val="FFFFFF"/>
              </a:solidFill>
            </a:endParaRPr>
          </a:p>
          <a:p>
            <a:pPr indent="0" algn="r">
              <a:lnSpc>
                <a:spcPct val="140000"/>
              </a:lnSpc>
              <a:buNone/>
            </a:pPr>
            <a:endParaRPr lang="zh-CN" altLang="en-US" sz="300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4994603" y="1787202"/>
            <a:ext cx="6601413" cy="372686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</a:rPr>
              <a:t>脱颖而出的候选者 </a:t>
            </a:r>
            <a:r>
              <a:rPr lang="en-US" altLang="zh-CN" sz="4000">
                <a:solidFill>
                  <a:srgbClr val="FFFFFF"/>
                </a:solidFill>
                <a:hlinkClick r:id="rId2"/>
              </a:rPr>
              <a:t>yapi</a:t>
            </a:r>
            <a:r>
              <a:rPr lang="zh-CN" altLang="en-US" sz="4000">
                <a:solidFill>
                  <a:srgbClr val="FFFFFF"/>
                </a:solidFill>
                <a:hlinkClick r:id="rId2"/>
              </a:rPr>
              <a:t>-</a:t>
            </a:r>
            <a:r>
              <a:rPr lang="en-US" altLang="zh-CN" sz="4000">
                <a:solidFill>
                  <a:srgbClr val="FFFFFF"/>
                </a:solidFill>
                <a:hlinkClick r:id="rId2"/>
              </a:rPr>
              <a:t>2</a:t>
            </a:r>
            <a:r>
              <a:rPr lang="zh-CN" altLang="en-US" sz="4000">
                <a:solidFill>
                  <a:srgbClr val="FFFFFF"/>
                </a:solidFill>
                <a:hlinkClick r:id="rId2"/>
              </a:rPr>
              <a:t>-</a:t>
            </a:r>
            <a:r>
              <a:rPr lang="en-US" altLang="zh-CN" sz="4000">
                <a:solidFill>
                  <a:srgbClr val="FFFFFF"/>
                </a:solidFill>
                <a:hlinkClick r:id="rId2"/>
              </a:rPr>
              <a:t>ts</a:t>
            </a:r>
            <a:endParaRPr lang="zh-CN" altLang="en-US" sz="4000">
              <a:solidFill>
                <a:srgbClr val="FFFFFF"/>
              </a:solidFill>
            </a:endParaRPr>
          </a:p>
          <a:p>
            <a:pPr marL="457200" indent="-457200" algn="l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基本功能完备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 algn="l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稳定运行无报错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定制程度不高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在第三方登录 </a:t>
            </a:r>
            <a:r>
              <a:rPr lang="en-US" altLang="zh-CN" sz="3000">
                <a:solidFill>
                  <a:srgbClr val="FFFFFF"/>
                </a:solidFill>
                <a:sym typeface="+mn-ea"/>
              </a:rPr>
              <a:t>LDAP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，有安全风险</a:t>
            </a:r>
            <a:endParaRPr lang="zh-CN" alt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二、</a:t>
            </a:r>
            <a:r>
              <a:rPr b="1" spc="0">
                <a:solidFill>
                  <a:srgbClr val="FFFFFF"/>
                </a:solidFill>
                <a:sym typeface="+mn-ea"/>
              </a:rPr>
              <a:t>方案选型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345362" y="2410192"/>
            <a:ext cx="2477187" cy="2484204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 algn="l">
              <a:lnSpc>
                <a:spcPct val="140000"/>
              </a:lnSpc>
              <a:buNone/>
            </a:pPr>
            <a:r>
              <a:rPr lang="zh-CN" altLang="en-US" sz="5400">
                <a:solidFill>
                  <a:srgbClr val="FFFFFF"/>
                </a:solidFill>
              </a:rPr>
              <a:t>于是</a:t>
            </a:r>
            <a:endParaRPr lang="zh-CN" altLang="en-US" sz="5400">
              <a:solidFill>
                <a:srgbClr val="FFFFFF"/>
              </a:solidFill>
            </a:endParaRPr>
          </a:p>
          <a:p>
            <a:pPr indent="0" algn="l">
              <a:lnSpc>
                <a:spcPct val="140000"/>
              </a:lnSpc>
              <a:buNone/>
            </a:pPr>
            <a:r>
              <a:rPr lang="zh-CN" altLang="en-US" sz="5400">
                <a:solidFill>
                  <a:srgbClr val="FFFFFF"/>
                </a:solidFill>
              </a:rPr>
              <a:t>决定了！</a:t>
            </a:r>
            <a:endParaRPr lang="zh-CN" altLang="en-US" sz="5400">
              <a:solidFill>
                <a:srgbClr val="FFFFFF"/>
              </a:solidFill>
            </a:endParaRPr>
          </a:p>
          <a:p>
            <a:pPr indent="0" algn="r">
              <a:lnSpc>
                <a:spcPct val="140000"/>
              </a:lnSpc>
              <a:buNone/>
            </a:pPr>
            <a:endParaRPr lang="zh-CN" altLang="en-US" sz="3000">
              <a:solidFill>
                <a:srgbClr val="FFFFFF"/>
              </a:solidFill>
            </a:endParaRPr>
          </a:p>
          <a:p>
            <a:pPr indent="0" algn="r">
              <a:lnSpc>
                <a:spcPct val="140000"/>
              </a:lnSpc>
              <a:buNone/>
            </a:pPr>
            <a:endParaRPr lang="zh-CN" altLang="en-US" sz="300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04300" y="2114614"/>
            <a:ext cx="5665416" cy="308644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</a:rPr>
              <a:t>从零</a:t>
            </a:r>
            <a:r>
              <a:rPr lang="en-US" altLang="zh-CN" sz="2800">
                <a:solidFill>
                  <a:srgbClr val="FFFFFF"/>
                </a:solidFill>
              </a:rPr>
              <a:t>(</a:t>
            </a:r>
            <a:r>
              <a:rPr lang="zh-CN" altLang="en-US" sz="2800">
                <a:solidFill>
                  <a:srgbClr val="FFFFFF"/>
                </a:solidFill>
              </a:rPr>
              <a:t>点五</a:t>
            </a:r>
            <a:r>
              <a:rPr lang="en-US" altLang="zh-CN" sz="2800">
                <a:solidFill>
                  <a:srgbClr val="FFFFFF"/>
                </a:solidFill>
              </a:rPr>
              <a:t>)</a:t>
            </a:r>
            <a:r>
              <a:rPr lang="zh-CN" altLang="en-US" sz="4000">
                <a:solidFill>
                  <a:srgbClr val="FFFFFF"/>
                </a:solidFill>
              </a:rPr>
              <a:t>开始造轮子</a:t>
            </a:r>
            <a:endParaRPr lang="zh-CN" altLang="en-US" sz="3000">
              <a:solidFill>
                <a:srgbClr val="FFFFFF"/>
              </a:solidFill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界面交互：参考 </a:t>
            </a:r>
            <a:r>
              <a:rPr lang="en-US" altLang="zh-CN" sz="3000">
                <a:solidFill>
                  <a:srgbClr val="FFFFFF"/>
                </a:solidFill>
                <a:sym typeface="+mn-ea"/>
                <a:hlinkClick r:id="rId1"/>
              </a:rPr>
              <a:t>yapi</a:t>
            </a:r>
            <a:r>
              <a:rPr lang="zh-CN" altLang="en-US" sz="3000">
                <a:solidFill>
                  <a:srgbClr val="FFFFFF"/>
                </a:solidFill>
                <a:sym typeface="+mn-ea"/>
                <a:hlinkClick r:id="rId1"/>
              </a:rPr>
              <a:t>-</a:t>
            </a:r>
            <a:r>
              <a:rPr lang="en-US" altLang="zh-CN" sz="3000">
                <a:solidFill>
                  <a:srgbClr val="FFFFFF"/>
                </a:solidFill>
                <a:sym typeface="+mn-ea"/>
                <a:hlinkClick r:id="rId1"/>
              </a:rPr>
              <a:t>2</a:t>
            </a:r>
            <a:r>
              <a:rPr lang="zh-CN" altLang="en-US" sz="3000">
                <a:solidFill>
                  <a:srgbClr val="FFFFFF"/>
                </a:solidFill>
                <a:sym typeface="+mn-ea"/>
                <a:hlinkClick r:id="rId1"/>
              </a:rPr>
              <a:t>-</a:t>
            </a:r>
            <a:r>
              <a:rPr lang="en-US" altLang="zh-CN" sz="3000">
                <a:solidFill>
                  <a:srgbClr val="FFFFFF"/>
                </a:solidFill>
                <a:sym typeface="+mn-ea"/>
                <a:hlinkClick r:id="rId1"/>
              </a:rPr>
              <a:t>ts</a:t>
            </a:r>
            <a:endParaRPr lang="en-US" altLang="zh-CN" sz="3000">
              <a:solidFill>
                <a:srgbClr val="FFFFFF"/>
              </a:solidFill>
              <a:sym typeface="+mn-ea"/>
              <a:hlinkClick r:id="rId1"/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技术选型：</a:t>
            </a:r>
            <a:r>
              <a:rPr lang="en-US" altLang="zh-CN" sz="3000">
                <a:solidFill>
                  <a:srgbClr val="FFFFFF"/>
                </a:solidFill>
                <a:sym typeface="+mn-ea"/>
              </a:rPr>
              <a:t>TypeScript 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+ </a:t>
            </a:r>
            <a:r>
              <a:rPr lang="en-US" altLang="zh-CN" sz="3000">
                <a:solidFill>
                  <a:srgbClr val="FFFFFF"/>
                </a:solidFill>
                <a:sym typeface="+mn-ea"/>
              </a:rPr>
              <a:t>React</a:t>
            </a:r>
            <a:endParaRPr lang="en-US" altLang="zh-CN" sz="3000">
              <a:solidFill>
                <a:srgbClr val="FFFFFF"/>
              </a:solidFill>
              <a:sym typeface="+mn-ea"/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突破自己的技术边界</a:t>
            </a:r>
            <a:r>
              <a:rPr lang="en-US" altLang="zh-CN" sz="3000">
                <a:solidFill>
                  <a:srgbClr val="FFFFFF"/>
                </a:solidFill>
                <a:sym typeface="+mn-ea"/>
              </a:rPr>
              <a:t> </a:t>
            </a:r>
            <a:endParaRPr lang="zh-CN" altLang="en-US" sz="3000">
              <a:solidFill>
                <a:srgbClr val="FFFFFF"/>
              </a:solidFill>
            </a:endParaRPr>
          </a:p>
          <a:p>
            <a:pPr indent="0" algn="r">
              <a:lnSpc>
                <a:spcPct val="140000"/>
              </a:lnSpc>
              <a:buNone/>
            </a:pPr>
            <a:endParaRPr lang="zh-CN" alt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三、开发经验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01487" y="2617040"/>
            <a:ext cx="2581539" cy="2485924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>
              <a:lnSpc>
                <a:spcPct val="140000"/>
              </a:lnSpc>
            </a:pPr>
            <a:r>
              <a:rPr lang="zh-CN" altLang="en-US" sz="5400">
                <a:solidFill>
                  <a:srgbClr val="FFFFFF"/>
                </a:solidFill>
              </a:rPr>
              <a:t>术语</a:t>
            </a:r>
            <a:endParaRPr lang="zh-CN" altLang="en-US" sz="5400">
              <a:solidFill>
                <a:srgbClr val="FFFFFF"/>
              </a:solidFill>
            </a:endParaRPr>
          </a:p>
          <a:p>
            <a:pPr algn="r">
              <a:lnSpc>
                <a:spcPct val="140000"/>
              </a:lnSpc>
            </a:pPr>
            <a:r>
              <a:rPr lang="zh-CN" altLang="en-US" sz="5400">
                <a:solidFill>
                  <a:srgbClr val="FFFFFF"/>
                </a:solidFill>
              </a:rPr>
              <a:t>和概念</a:t>
            </a:r>
            <a:endParaRPr lang="zh-CN" altLang="en-US" sz="5400">
              <a:solidFill>
                <a:srgbClr val="FFFFFF"/>
              </a:solidFill>
            </a:endParaRPr>
          </a:p>
          <a:p>
            <a:pPr algn="r">
              <a:lnSpc>
                <a:spcPct val="140000"/>
              </a:lnSpc>
            </a:pPr>
            <a:endParaRPr lang="zh-CN" altLang="en-US" sz="5400">
              <a:solidFill>
                <a:srgbClr val="FFFFFF"/>
              </a:solidFill>
            </a:endParaRPr>
          </a:p>
        </p:txBody>
      </p:sp>
      <p:pic>
        <p:nvPicPr>
          <p:cNvPr id="4" name="图片 3" descr="upload_post_object_v2_1027438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7236" y="1019941"/>
            <a:ext cx="7664973" cy="53352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三、</a:t>
            </a:r>
            <a:r>
              <a:rPr b="1" spc="0">
                <a:solidFill>
                  <a:srgbClr val="FFFFFF"/>
                </a:solidFill>
                <a:sym typeface="+mn-ea"/>
              </a:rPr>
              <a:t>开发经验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004696" y="2861387"/>
            <a:ext cx="2532276" cy="196866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5400">
                <a:solidFill>
                  <a:srgbClr val="FFFFFF"/>
                </a:solidFill>
              </a:rPr>
              <a:t>术语</a:t>
            </a:r>
            <a:endParaRPr lang="zh-CN" altLang="en-US" sz="5400">
              <a:solidFill>
                <a:srgbClr val="FFFFFF"/>
              </a:solidFill>
            </a:endParaRPr>
          </a:p>
          <a:p>
            <a:r>
              <a:rPr lang="zh-CN" altLang="en-US" sz="5400">
                <a:solidFill>
                  <a:srgbClr val="FFFFFF"/>
                </a:solidFill>
              </a:rPr>
              <a:t>和概念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41413" y="2260124"/>
            <a:ext cx="6170612" cy="317119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>
              <a:lnSpc>
                <a:spcPct val="140000"/>
              </a:lnSpc>
            </a:pPr>
            <a:r>
              <a:rPr lang="en-US" altLang="zh-CN" sz="4000">
                <a:solidFill>
                  <a:srgbClr val="FFFFFF"/>
                </a:solidFill>
              </a:rPr>
              <a:t>IDE </a:t>
            </a:r>
            <a:r>
              <a:rPr lang="zh-CN" altLang="en-US" sz="4000">
                <a:solidFill>
                  <a:srgbClr val="FFFFFF"/>
                </a:solidFill>
              </a:rPr>
              <a:t>与插件的关系</a:t>
            </a:r>
            <a:endParaRPr lang="zh-CN" altLang="en-US" sz="4000">
              <a:solidFill>
                <a:srgbClr val="FFFFFF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US" altLang="zh-CN" sz="3000">
                <a:solidFill>
                  <a:srgbClr val="FFFFFF"/>
                </a:solidFill>
              </a:rPr>
              <a:t>VS</a:t>
            </a:r>
            <a:r>
              <a:rPr lang="zh-CN" altLang="en-US" sz="3000">
                <a:solidFill>
                  <a:srgbClr val="FFFFFF"/>
                </a:solidFill>
              </a:rPr>
              <a:t> </a:t>
            </a:r>
            <a:r>
              <a:rPr lang="en-US" altLang="zh-CN" sz="3000">
                <a:solidFill>
                  <a:srgbClr val="FFFFFF"/>
                </a:solidFill>
              </a:rPr>
              <a:t>Code</a:t>
            </a:r>
            <a:r>
              <a:rPr lang="zh-CN" altLang="en-US" sz="3000">
                <a:solidFill>
                  <a:srgbClr val="FFFFFF"/>
                </a:solidFill>
              </a:rPr>
              <a:t>：宿主，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基于 </a:t>
            </a:r>
            <a:r>
              <a:rPr lang="en-US" altLang="zh-CN" sz="3000">
                <a:solidFill>
                  <a:srgbClr val="FFFFFF"/>
                </a:solidFill>
                <a:sym typeface="+mn-ea"/>
              </a:rPr>
              <a:t>Electron</a:t>
            </a:r>
            <a:endParaRPr lang="zh-CN" altLang="en-US" sz="3000">
              <a:solidFill>
                <a:srgbClr val="FFFFFF"/>
              </a:solidFill>
            </a:endParaRPr>
          </a:p>
          <a:p>
            <a:pPr algn="r"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插件：内嵌于宿主</a:t>
            </a:r>
            <a:endParaRPr lang="zh-CN" altLang="en-US" sz="3000">
              <a:solidFill>
                <a:srgbClr val="FFFFFF"/>
              </a:solidFill>
            </a:endParaRPr>
          </a:p>
          <a:p>
            <a:pPr algn="r"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宿主提供一些列 </a:t>
            </a:r>
            <a:r>
              <a:rPr lang="en-US" altLang="zh-CN" sz="3000">
                <a:solidFill>
                  <a:srgbClr val="FFFFFF"/>
                </a:solidFill>
              </a:rPr>
              <a:t>API</a:t>
            </a:r>
            <a:r>
              <a:rPr lang="zh-CN" altLang="en-US" sz="3000">
                <a:solidFill>
                  <a:srgbClr val="FFFFFF"/>
                </a:solidFill>
              </a:rPr>
              <a:t>，供插件接入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三、</a:t>
            </a:r>
            <a:r>
              <a:rPr b="1" spc="0">
                <a:solidFill>
                  <a:srgbClr val="FFFFFF"/>
                </a:solidFill>
                <a:sym typeface="+mn-ea"/>
              </a:rPr>
              <a:t>开发经验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694508" y="2655885"/>
            <a:ext cx="2532276" cy="196866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/>
            <a:r>
              <a:rPr lang="zh-CN" altLang="en-US" sz="5400">
                <a:solidFill>
                  <a:srgbClr val="FFFFFF"/>
                </a:solidFill>
              </a:rPr>
              <a:t>术语</a:t>
            </a:r>
            <a:endParaRPr lang="zh-CN" altLang="en-US" sz="5400">
              <a:solidFill>
                <a:srgbClr val="FFFFFF"/>
              </a:solidFill>
            </a:endParaRPr>
          </a:p>
          <a:p>
            <a:pPr algn="r"/>
            <a:r>
              <a:rPr lang="zh-CN" altLang="en-US" sz="5400">
                <a:solidFill>
                  <a:srgbClr val="FFFFFF"/>
                </a:solidFill>
              </a:rPr>
              <a:t>和概念</a:t>
            </a:r>
            <a:endParaRPr lang="zh-CN" altLang="en-US" sz="5400">
              <a:solidFill>
                <a:srgbClr val="FFFFFF"/>
              </a:solidFill>
            </a:endParaRPr>
          </a:p>
          <a:p>
            <a:pPr algn="r"/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975369" y="856059"/>
            <a:ext cx="2813050" cy="5568315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</a:rPr>
              <a:t>可玩范围</a:t>
            </a:r>
            <a:endParaRPr lang="zh-CN" altLang="en-US" sz="40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命令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快捷键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右键菜单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消息提醒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快捷输入框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风格主题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40000"/>
              </a:lnSpc>
              <a:buChar char="•"/>
            </a:pPr>
            <a:r>
              <a:rPr lang="en-US" altLang="zh-CN" sz="3000">
                <a:solidFill>
                  <a:srgbClr val="FFFFFF"/>
                </a:solidFill>
              </a:rPr>
              <a:t>......</a:t>
            </a:r>
            <a:endParaRPr lang="zh-CN" alt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三、</a:t>
            </a:r>
            <a:r>
              <a:rPr b="1" spc="0">
                <a:solidFill>
                  <a:srgbClr val="FFFFFF"/>
                </a:solidFill>
                <a:sym typeface="+mn-ea"/>
              </a:rPr>
              <a:t>开发经验</a:t>
            </a:r>
            <a:endParaRPr lang="en-US" b="1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640263" y="6373495"/>
            <a:ext cx="7551738" cy="48450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/>
            <a:r>
              <a:rPr lang="en-US" altLang="zh-CN" sz="2000">
                <a:solidFill>
                  <a:srgbClr val="FFFFFF"/>
                </a:solidFill>
                <a:hlinkClick r:id="rId1"/>
              </a:rPr>
              <a:t>https://code.visualstudio.com/api/get</a:t>
            </a:r>
            <a:r>
              <a:rPr lang="zh-CN" altLang="en-US" sz="20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2000">
                <a:solidFill>
                  <a:srgbClr val="FFFFFF"/>
                </a:solidFill>
                <a:hlinkClick r:id="rId1"/>
              </a:rPr>
              <a:t>started/your</a:t>
            </a:r>
            <a:r>
              <a:rPr lang="zh-CN" altLang="en-US" sz="20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2000">
                <a:solidFill>
                  <a:srgbClr val="FFFFFF"/>
                </a:solidFill>
                <a:hlinkClick r:id="rId1"/>
              </a:rPr>
              <a:t>first</a:t>
            </a:r>
            <a:r>
              <a:rPr lang="zh-CN" altLang="en-US" sz="20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2000">
                <a:solidFill>
                  <a:srgbClr val="FFFFFF"/>
                </a:solidFill>
                <a:hlinkClick r:id="rId1"/>
              </a:rPr>
              <a:t>extension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248944" y="2012156"/>
            <a:ext cx="7313613" cy="3001010"/>
          </a:xfrm>
          <a:prstGeom prst="rect">
            <a:avLst/>
          </a:prstGeom>
        </p:spPr>
        <p:txBody>
          <a:bodyPr wrap="square" rtlCol="0">
            <a:noAutofit/>
          </a:bodyPr>
          <a:p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安装脚手架：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sym typeface="+mn-ea"/>
              </a:rPr>
              <a:t>$ </a:t>
            </a:r>
            <a:r>
              <a:rPr lang="en-US" sz="2400" b="0" u="none">
                <a:solidFill>
                  <a:srgbClr val="FFFFFF"/>
                </a:solidFill>
                <a:latin typeface="Menlo" panose="020B0609030804020204" charset="0"/>
              </a:rPr>
              <a:t>npm install -g yo generator-code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初始化工程：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sym typeface="+mn-ea"/>
              </a:rPr>
              <a:t>$ </a:t>
            </a:r>
            <a:r>
              <a:rPr lang="en-US" sz="2400" b="0" u="none">
                <a:solidFill>
                  <a:srgbClr val="FFFFFF"/>
                </a:solidFill>
                <a:latin typeface="Menlo" panose="020B0609030804020204" charset="0"/>
              </a:rPr>
              <a:t>yo code</a:t>
            </a:r>
            <a:endParaRPr lang="zh-CN" altLang="en-US" sz="2400">
              <a:solidFill>
                <a:srgbClr val="FFFFFF"/>
              </a:solidFill>
            </a:endParaRPr>
          </a:p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155031" y="2774156"/>
            <a:ext cx="1550988" cy="186880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5400">
                <a:solidFill>
                  <a:srgbClr val="FFFFFF"/>
                </a:solidFill>
              </a:rPr>
              <a:t>开发</a:t>
            </a:r>
            <a:endParaRPr lang="zh-CN" altLang="en-US" sz="5400">
              <a:solidFill>
                <a:srgbClr val="FFFFFF"/>
              </a:solidFill>
            </a:endParaRPr>
          </a:p>
          <a:p>
            <a:r>
              <a:rPr lang="zh-CN" altLang="en-US" sz="5400">
                <a:solidFill>
                  <a:srgbClr val="FFFFFF"/>
                </a:solidFill>
              </a:rPr>
              <a:t>流程</a:t>
            </a:r>
            <a:endParaRPr lang="zh-CN" altLang="en-US" sz="5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三、开发</a:t>
            </a:r>
            <a:endParaRPr lang="en-US" b="1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640263" y="6373495"/>
            <a:ext cx="7551738" cy="48450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/>
            <a:r>
              <a:rPr lang="en-US" altLang="zh-CN" sz="2000">
                <a:solidFill>
                  <a:srgbClr val="FFFFFF"/>
                </a:solidFill>
                <a:hlinkClick r:id="rId1"/>
              </a:rPr>
              <a:t>https://code.visualstudio.com/api/get</a:t>
            </a:r>
            <a:r>
              <a:rPr lang="zh-CN" altLang="en-US" sz="20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2000">
                <a:solidFill>
                  <a:srgbClr val="FFFFFF"/>
                </a:solidFill>
                <a:hlinkClick r:id="rId1"/>
              </a:rPr>
              <a:t>started/your</a:t>
            </a:r>
            <a:r>
              <a:rPr lang="zh-CN" altLang="en-US" sz="20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2000">
                <a:solidFill>
                  <a:srgbClr val="FFFFFF"/>
                </a:solidFill>
                <a:hlinkClick r:id="rId1"/>
              </a:rPr>
              <a:t>first</a:t>
            </a:r>
            <a:r>
              <a:rPr lang="zh-CN" altLang="en-US" sz="20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2000">
                <a:solidFill>
                  <a:srgbClr val="FFFFFF"/>
                </a:solidFill>
                <a:hlinkClick r:id="rId1"/>
              </a:rPr>
              <a:t>extension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154555" y="2321560"/>
            <a:ext cx="1623060" cy="179768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5400">
                <a:solidFill>
                  <a:srgbClr val="FFFFFF"/>
                </a:solidFill>
              </a:rPr>
              <a:t>开发流程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104005" y="1178560"/>
            <a:ext cx="6085205" cy="5194935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</a:rPr>
              <a:t>开发、调试</a:t>
            </a:r>
            <a:endParaRPr lang="zh-CN" altLang="en-US" sz="4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支持热更新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进入调试界面：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Command</a:t>
            </a:r>
            <a:r>
              <a:rPr lang="zh-CN" altLang="en-US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+</a:t>
            </a: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Shift</a:t>
            </a:r>
            <a:r>
              <a:rPr lang="zh-CN" altLang="en-US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+</a:t>
            </a: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P </a:t>
            </a:r>
            <a:r>
              <a:rPr lang="zh-CN" altLang="en-US" sz="3000">
                <a:solidFill>
                  <a:srgbClr val="FFFFFF"/>
                </a:solidFill>
              </a:rPr>
              <a:t>=</a:t>
            </a:r>
            <a:r>
              <a:rPr lang="en-US" altLang="zh-CN" sz="3000">
                <a:solidFill>
                  <a:srgbClr val="FFFFFF"/>
                </a:solidFill>
              </a:rPr>
              <a:t>&gt; </a:t>
            </a:r>
            <a:r>
              <a:rPr lang="en-US" altLang="zh-CN" sz="2400">
                <a:solidFill>
                  <a:srgbClr val="FFFFFF"/>
                </a:solidFill>
              </a:rPr>
              <a:t>Developer </a:t>
            </a:r>
            <a:r>
              <a:rPr lang="zh-CN" altLang="en-US" sz="2400">
                <a:solidFill>
                  <a:srgbClr val="FFFFFF"/>
                </a:solidFill>
              </a:rPr>
              <a:t>命令</a:t>
            </a:r>
            <a:endParaRPr lang="zh-CN" altLang="en-US" sz="24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发布：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$ npm install </a:t>
            </a:r>
            <a:r>
              <a:rPr lang="zh-CN" altLang="en-US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-</a:t>
            </a: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g </a:t>
            </a:r>
            <a:r>
              <a:rPr lang="zh-CN" altLang="en-US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@</a:t>
            </a: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vscode/vsce</a:t>
            </a:r>
            <a:endParaRPr lang="en-US" altLang="zh-CN" sz="2400">
              <a:solidFill>
                <a:srgbClr val="FFFFFF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$ vsce package</a:t>
            </a:r>
            <a:endParaRPr lang="en-US" altLang="zh-CN" sz="2400">
              <a:solidFill>
                <a:srgbClr val="FFFFFF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$ vscepublish</a:t>
            </a:r>
            <a:endParaRPr lang="zh-CN" altLang="en-US" sz="2400">
              <a:solidFill>
                <a:srgbClr val="FFFFFF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 userDrawn="1"/>
        </p:nvSpPr>
        <p:spPr>
          <a:xfrm>
            <a:off x="2880314" y="1522717"/>
            <a:ext cx="8170397" cy="4306213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>
              <a:lnSpc>
                <a:spcPct val="210000"/>
              </a:lnSpc>
              <a:buNone/>
            </a:pPr>
            <a:r>
              <a:rPr lang="zh-CN" altLang="en-US" sz="4000">
                <a:solidFill>
                  <a:srgbClr val="FFFFFF"/>
                </a:solidFill>
              </a:rPr>
              <a:t>目标：</a:t>
            </a:r>
            <a:endParaRPr lang="zh-CN" altLang="en-US" sz="4000">
              <a:solidFill>
                <a:srgbClr val="FFFFFF"/>
              </a:solidFill>
            </a:endParaRPr>
          </a:p>
          <a:p>
            <a:pPr marL="457200" indent="-457200">
              <a:lnSpc>
                <a:spcPct val="21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分享开发 </a:t>
            </a:r>
            <a:r>
              <a:rPr lang="en-US" altLang="zh-CN" sz="3000">
                <a:solidFill>
                  <a:srgbClr val="FFFFFF"/>
                </a:solidFill>
              </a:rPr>
              <a:t>VS Code </a:t>
            </a:r>
            <a:r>
              <a:rPr lang="zh-CN" altLang="en-US" sz="3000">
                <a:solidFill>
                  <a:srgbClr val="FFFFFF"/>
                </a:solidFill>
              </a:rPr>
              <a:t>插件的入门经验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21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吸引各位大佬技术入股</a:t>
            </a:r>
            <a:r>
              <a:rPr lang="en-US" altLang="en-US" sz="3000">
                <a:solidFill>
                  <a:srgbClr val="FFFFFF"/>
                </a:solidFill>
              </a:rPr>
              <a:t> </a:t>
            </a:r>
            <a:r>
              <a:rPr lang="zh-CN" sz="3000" b="0" u="none">
                <a:solidFill>
                  <a:srgbClr val="000000"/>
                </a:solidFill>
                <a:ea typeface=".Apple Color Emoji UI" panose="02020503050405090304" charset="0"/>
              </a:rPr>
              <a:t>🐶</a:t>
            </a:r>
            <a:endParaRPr 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三、</a:t>
            </a:r>
            <a:r>
              <a:rPr b="1" spc="0">
                <a:solidFill>
                  <a:srgbClr val="FFFFFF"/>
                </a:solidFill>
                <a:sym typeface="+mn-ea"/>
              </a:rPr>
              <a:t>开发经验</a:t>
            </a:r>
            <a:endParaRPr lang="en-US" b="1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640263" y="6373495"/>
            <a:ext cx="7551738" cy="48450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/>
            <a:r>
              <a:rPr lang="en-US" altLang="zh-CN" sz="2000">
                <a:solidFill>
                  <a:srgbClr val="FFFFFF"/>
                </a:solidFill>
                <a:hlinkClick r:id="rId1"/>
              </a:rPr>
              <a:t>https://code.visualstudio.com/api/get</a:t>
            </a:r>
            <a:r>
              <a:rPr lang="zh-CN" altLang="en-US" sz="20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2000">
                <a:solidFill>
                  <a:srgbClr val="FFFFFF"/>
                </a:solidFill>
                <a:hlinkClick r:id="rId1"/>
              </a:rPr>
              <a:t>started/your</a:t>
            </a:r>
            <a:r>
              <a:rPr lang="zh-CN" altLang="en-US" sz="20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2000">
                <a:solidFill>
                  <a:srgbClr val="FFFFFF"/>
                </a:solidFill>
                <a:hlinkClick r:id="rId1"/>
              </a:rPr>
              <a:t>first</a:t>
            </a:r>
            <a:r>
              <a:rPr lang="zh-CN" altLang="en-US" sz="2000">
                <a:solidFill>
                  <a:srgbClr val="FFFFFF"/>
                </a:solidFill>
                <a:hlinkClick r:id="rId1"/>
              </a:rPr>
              <a:t>-</a:t>
            </a:r>
            <a:r>
              <a:rPr lang="en-US" altLang="zh-CN" sz="2000">
                <a:solidFill>
                  <a:srgbClr val="FFFFFF"/>
                </a:solidFill>
                <a:hlinkClick r:id="rId1"/>
              </a:rPr>
              <a:t>extension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09343" y="2728975"/>
            <a:ext cx="8943418" cy="2405584"/>
          </a:xfrm>
          <a:prstGeom prst="rect">
            <a:avLst/>
          </a:prstGeom>
        </p:spPr>
        <p:txBody>
          <a:bodyPr wrap="square" rtlCol="0">
            <a:noAutofit/>
          </a:bodyPr>
          <a:p>
            <a:endParaRPr lang="zh-CN" altLang="en-US"/>
          </a:p>
          <a:p>
            <a:pPr marL="457200" indent="-45720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初始化：</a:t>
            </a: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$ yo</a:t>
            </a:r>
            <a:r>
              <a:rPr lang="zh-CN" altLang="en-US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</a:rPr>
              <a:t>code</a:t>
            </a:r>
            <a:endParaRPr lang="en-US" altLang="zh-CN" sz="2400">
              <a:solidFill>
                <a:srgbClr val="FFFFFF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</a:endParaRPr>
          </a:p>
          <a:p>
            <a:pPr marL="457200" indent="-45720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安装、配置 </a:t>
            </a:r>
            <a:r>
              <a:rPr lang="en-US" altLang="zh-CN" sz="3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3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  <a:sym typeface="+mn-ea"/>
              </a:rPr>
              <a:t>$ npm i react react</a:t>
            </a:r>
            <a:r>
              <a:rPr lang="zh-CN" altLang="en-US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  <a:sym typeface="+mn-ea"/>
              </a:rPr>
              <a:t>-</a:t>
            </a:r>
            <a:r>
              <a:rPr lang="en-US" altLang="zh-CN" sz="2400">
                <a:solidFill>
                  <a:srgbClr val="FFFFFF"/>
                </a:solidFill>
                <a:latin typeface="Menlo" panose="020B0609030804020204" charset="0"/>
                <a:ea typeface="Menlo" panose="020B0609030804020204" charset="0"/>
                <a:cs typeface="Menlo" panose="020B0609030804020204" charset="0"/>
                <a:sym typeface="+mn-ea"/>
              </a:rPr>
              <a:t>dom </a:t>
            </a:r>
            <a:endParaRPr lang="en-US" altLang="zh-CN" sz="2400">
              <a:solidFill>
                <a:srgbClr val="FFFFFF"/>
              </a:solidFill>
              <a:latin typeface="Menlo" panose="020B0609030804020204" charset="0"/>
              <a:ea typeface="Menlo" panose="020B0609030804020204" charset="0"/>
              <a:cs typeface="Menlo" panose="020B0609030804020204" charset="0"/>
              <a:sym typeface="+mn-ea"/>
            </a:endParaRPr>
          </a:p>
          <a:p>
            <a:pPr marL="457200" indent="-45720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配置</a:t>
            </a:r>
            <a:r>
              <a:rPr lang="en-US" altLang="zh-CN" sz="3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Webpack</a:t>
            </a:r>
            <a:endParaRPr lang="zh-CN" altLang="en-US" sz="30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816451" y="2056427"/>
            <a:ext cx="3052584" cy="100569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5400">
                <a:solidFill>
                  <a:srgbClr val="FFFFFF"/>
                </a:solidFill>
              </a:rPr>
              <a:t>工程搭建</a:t>
            </a:r>
            <a:endParaRPr lang="zh-CN" altLang="en-US" sz="5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三、</a:t>
            </a:r>
            <a:r>
              <a:rPr b="1" spc="0">
                <a:solidFill>
                  <a:srgbClr val="FFFFFF"/>
                </a:solidFill>
                <a:sym typeface="+mn-ea"/>
              </a:rPr>
              <a:t>开发经验</a:t>
            </a:r>
            <a:endParaRPr lang="en-US" b="1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655237" y="3259231"/>
            <a:ext cx="2385644" cy="1029122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</a:rPr>
              <a:t>代码结构</a:t>
            </a:r>
            <a:endParaRPr lang="zh-CN" altLang="en-US" sz="4000">
              <a:solidFill>
                <a:srgbClr val="FFFFFF"/>
              </a:solidFill>
            </a:endParaRPr>
          </a:p>
          <a:p>
            <a:pPr marL="457200" indent="-457200">
              <a:lnSpc>
                <a:spcPct val="140000"/>
              </a:lnSpc>
              <a:buChar char="•"/>
            </a:pPr>
            <a:endParaRPr lang="zh-CN" altLang="en-US" sz="3000">
              <a:solidFill>
                <a:srgbClr val="FFFFFF"/>
              </a:solidFill>
            </a:endParaRPr>
          </a:p>
        </p:txBody>
      </p:sp>
      <p:pic>
        <p:nvPicPr>
          <p:cNvPr id="2" name="图片 1" descr="upload_post_object_v2_6218739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029" y="344841"/>
            <a:ext cx="692145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三、</a:t>
            </a:r>
            <a:r>
              <a:rPr b="1" spc="0">
                <a:solidFill>
                  <a:srgbClr val="FFFFFF"/>
                </a:solidFill>
                <a:sym typeface="+mn-ea"/>
              </a:rPr>
              <a:t>开发经验</a:t>
            </a:r>
            <a:endParaRPr lang="en-US" b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403500" y="2138507"/>
            <a:ext cx="10217148" cy="3749146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</a:rPr>
              <a:t>核心逻辑 &amp; 流程：</a:t>
            </a:r>
            <a:endParaRPr lang="zh-CN" altLang="en-US" sz="40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登录：提交账密 =</a:t>
            </a:r>
            <a:r>
              <a:rPr lang="en-US" altLang="zh-CN" sz="3000">
                <a:solidFill>
                  <a:srgbClr val="FFFFFF"/>
                </a:solidFill>
              </a:rPr>
              <a:t>&gt; </a:t>
            </a:r>
            <a:r>
              <a:rPr lang="zh-CN" altLang="en-US" sz="3000">
                <a:solidFill>
                  <a:srgbClr val="FFFFFF"/>
                </a:solidFill>
              </a:rPr>
              <a:t>保存 </a:t>
            </a:r>
            <a:r>
              <a:rPr lang="en-US" altLang="zh-CN" sz="3000">
                <a:solidFill>
                  <a:srgbClr val="FFFFFF"/>
                </a:solidFill>
              </a:rPr>
              <a:t>cookie </a:t>
            </a:r>
            <a:r>
              <a:rPr lang="zh-CN" altLang="en-US" sz="3000">
                <a:solidFill>
                  <a:srgbClr val="FFFFFF"/>
                </a:solidFill>
              </a:rPr>
              <a:t>=</a:t>
            </a:r>
            <a:r>
              <a:rPr lang="en-US" altLang="zh-CN" sz="3000">
                <a:solidFill>
                  <a:srgbClr val="FFFFFF"/>
                </a:solidFill>
              </a:rPr>
              <a:t>&gt; </a:t>
            </a:r>
            <a:r>
              <a:rPr lang="zh-CN" altLang="en-US" sz="3000">
                <a:solidFill>
                  <a:srgbClr val="FFFFFF"/>
                </a:solidFill>
              </a:rPr>
              <a:t>切换到列表组件</a:t>
            </a:r>
            <a:endParaRPr lang="zh-CN" altLang="en-US" sz="30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鉴权：请求拦截</a:t>
            </a:r>
            <a:r>
              <a:rPr lang="en-US" altLang="zh-CN" sz="3000">
                <a:solidFill>
                  <a:srgbClr val="FFFFFF"/>
                </a:solidFill>
              </a:rPr>
              <a:t> </a:t>
            </a:r>
            <a:r>
              <a:rPr lang="zh-CN" altLang="en-US" sz="3000">
                <a:solidFill>
                  <a:srgbClr val="FFFFFF"/>
                </a:solidFill>
              </a:rPr>
              <a:t>=</a:t>
            </a:r>
            <a:r>
              <a:rPr lang="en-US" altLang="zh-CN" sz="3000">
                <a:solidFill>
                  <a:srgbClr val="FFFFFF"/>
                </a:solidFill>
              </a:rPr>
              <a:t>&gt; 401 </a:t>
            </a:r>
            <a:r>
              <a:rPr lang="zh-CN" altLang="en-US" sz="3000">
                <a:solidFill>
                  <a:srgbClr val="FFFFFF"/>
                </a:solidFill>
              </a:rPr>
              <a:t>时清空缓存 =</a:t>
            </a:r>
            <a:r>
              <a:rPr lang="en-US" altLang="zh-CN" sz="3000">
                <a:solidFill>
                  <a:srgbClr val="FFFFFF"/>
                </a:solidFill>
              </a:rPr>
              <a:t>&gt;</a:t>
            </a:r>
            <a:r>
              <a:rPr lang="zh-CN" altLang="en-US" sz="3000">
                <a:solidFill>
                  <a:srgbClr val="FFFFFF"/>
                </a:solidFill>
              </a:rPr>
              <a:t>切换到登录界面</a:t>
            </a:r>
            <a:endParaRPr lang="en-US" altLang="zh-CN" sz="30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生成代码：获取接口列表 =</a:t>
            </a:r>
            <a:r>
              <a:rPr lang="en-US" altLang="zh-CN" sz="3000">
                <a:solidFill>
                  <a:srgbClr val="FFFFFF"/>
                </a:solidFill>
              </a:rPr>
              <a:t>&gt; </a:t>
            </a:r>
            <a:r>
              <a:rPr lang="zh-CN" altLang="en-US" sz="3000">
                <a:solidFill>
                  <a:srgbClr val="FFFFFF"/>
                </a:solidFill>
              </a:rPr>
              <a:t>选择接口 =</a:t>
            </a:r>
            <a:r>
              <a:rPr lang="en-US" altLang="zh-CN" sz="3000">
                <a:solidFill>
                  <a:srgbClr val="FFFFFF"/>
                </a:solidFill>
              </a:rPr>
              <a:t>&gt; </a:t>
            </a:r>
            <a:r>
              <a:rPr lang="zh-CN" altLang="en-US" sz="3000">
                <a:solidFill>
                  <a:srgbClr val="FFFFFF"/>
                </a:solidFill>
              </a:rPr>
              <a:t>生成代码</a:t>
            </a:r>
            <a:endParaRPr lang="zh-CN" altLang="en-US" sz="30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登出：清空缓存 =</a:t>
            </a:r>
            <a:r>
              <a:rPr lang="en-US" altLang="zh-CN" sz="3000">
                <a:solidFill>
                  <a:srgbClr val="FFFFFF"/>
                </a:solidFill>
              </a:rPr>
              <a:t>&gt; </a:t>
            </a:r>
            <a:r>
              <a:rPr lang="zh-CN" altLang="en-US" sz="3000">
                <a:solidFill>
                  <a:srgbClr val="FFFFFF"/>
                </a:solidFill>
              </a:rPr>
              <a:t>切换到登录界面</a:t>
            </a:r>
            <a:endParaRPr lang="zh-CN" altLang="en-US" sz="300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endParaRPr lang="zh-CN" alt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三、</a:t>
            </a:r>
            <a:r>
              <a:rPr b="1" spc="0">
                <a:solidFill>
                  <a:srgbClr val="FFFFFF"/>
                </a:solidFill>
                <a:sym typeface="+mn-ea"/>
              </a:rPr>
              <a:t>开发经验</a:t>
            </a:r>
            <a:endParaRPr lang="en-US" b="1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14781" y="1685573"/>
            <a:ext cx="7976994" cy="4502163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</a:rPr>
              <a:t>主客分层</a:t>
            </a:r>
            <a:endParaRPr lang="zh-CN" altLang="en-US" sz="30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宿主层：</a:t>
            </a:r>
            <a:endParaRPr lang="zh-CN" altLang="en-US" sz="3000">
              <a:solidFill>
                <a:srgbClr val="FFFFFF"/>
              </a:solidFill>
            </a:endParaRPr>
          </a:p>
          <a:p>
            <a:pPr marL="1200150" lvl="2" indent="-285750">
              <a:lnSpc>
                <a:spcPct val="140000"/>
              </a:lnSpc>
              <a:buChar char="•"/>
            </a:pPr>
            <a:r>
              <a:rPr lang="en-US" altLang="zh-CN" sz="3000">
                <a:solidFill>
                  <a:srgbClr val="FFFFFF"/>
                </a:solidFill>
              </a:rPr>
              <a:t>Extension API</a:t>
            </a:r>
            <a:r>
              <a:rPr lang="zh-CN" altLang="en-US" sz="3000">
                <a:solidFill>
                  <a:srgbClr val="FFFFFF"/>
                </a:solidFill>
              </a:rPr>
              <a:t> 调用</a:t>
            </a:r>
            <a:endParaRPr lang="zh-CN" altLang="en-US" sz="3000">
              <a:solidFill>
                <a:srgbClr val="FFFFFF"/>
              </a:solidFill>
            </a:endParaRPr>
          </a:p>
          <a:p>
            <a:pPr marL="1200150" lvl="2" indent="-285750">
              <a:lnSpc>
                <a:spcPct val="140000"/>
              </a:lnSpc>
              <a:buChar char="•"/>
            </a:pPr>
            <a:r>
              <a:rPr lang="en-US" altLang="zh-CN" sz="3000">
                <a:solidFill>
                  <a:srgbClr val="FFFFFF"/>
                </a:solidFill>
              </a:rPr>
              <a:t>HTTP </a:t>
            </a:r>
            <a:r>
              <a:rPr lang="zh-CN" altLang="en-US" sz="3000">
                <a:solidFill>
                  <a:srgbClr val="FFFFFF"/>
                </a:solidFill>
              </a:rPr>
              <a:t>请求</a:t>
            </a:r>
            <a:endParaRPr lang="zh-CN" altLang="en-US" sz="3000">
              <a:solidFill>
                <a:srgbClr val="FFFFFF"/>
              </a:solidFill>
            </a:endParaRPr>
          </a:p>
          <a:p>
            <a:pPr marL="1200150" lvl="2" indent="-285750">
              <a:lnSpc>
                <a:spcPct val="14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缓存</a:t>
            </a:r>
            <a:endParaRPr lang="en-US" altLang="zh-CN" sz="30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40000"/>
              </a:lnSpc>
              <a:buChar char="•"/>
            </a:pPr>
            <a:r>
              <a:rPr lang="en-US" altLang="zh-CN" sz="3000">
                <a:solidFill>
                  <a:srgbClr val="FFFFFF"/>
                </a:solidFill>
                <a:sym typeface="+mn-ea"/>
              </a:rPr>
              <a:t>WebView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 层：</a:t>
            </a:r>
            <a:r>
              <a:rPr lang="en-US" altLang="zh-CN" sz="3000">
                <a:solidFill>
                  <a:srgbClr val="FFFFFF"/>
                </a:solidFill>
                <a:sym typeface="+mn-ea"/>
              </a:rPr>
              <a:t>UI</a:t>
            </a:r>
            <a:r>
              <a:rPr lang="zh-CN" altLang="en-US" sz="3000">
                <a:solidFill>
                  <a:srgbClr val="FFFFFF"/>
                </a:solidFill>
                <a:sym typeface="+mn-ea"/>
              </a:rPr>
              <a:t> 层面的展示与交互</a:t>
            </a:r>
            <a:endParaRPr lang="zh-CN" alt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四、规划与总结</a:t>
            </a:r>
            <a:endParaRPr lang="en-US" b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12029" y="3615760"/>
            <a:ext cx="10168040" cy="114893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能用 =</a:t>
            </a:r>
            <a:r>
              <a:rPr lang="en-US" altLang="zh-CN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en-US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够用 </a:t>
            </a:r>
            <a:r>
              <a:rPr lang="zh-CN" altLang="en-US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</a:t>
            </a:r>
            <a:r>
              <a:rPr lang="en-US" altLang="zh-CN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 </a:t>
            </a:r>
            <a:r>
              <a:rPr lang="zh-CN" altLang="en-US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好用 </a:t>
            </a:r>
            <a:r>
              <a:rPr lang="zh-CN" altLang="en-US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</a:t>
            </a:r>
            <a:r>
              <a:rPr lang="en-US" altLang="zh-CN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 </a:t>
            </a:r>
            <a:r>
              <a:rPr lang="zh-CN" altLang="en-US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爱用</a:t>
            </a:r>
            <a:endParaRPr lang="zh-CN" altLang="en-US" sz="54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546649" y="2308048"/>
            <a:ext cx="3098800" cy="70675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FFFFF"/>
                </a:solidFill>
              </a:rPr>
              <a:t>玩具 =</a:t>
            </a:r>
            <a:r>
              <a:rPr lang="en-US" altLang="zh-CN" sz="4000">
                <a:solidFill>
                  <a:srgbClr val="FFFFFF"/>
                </a:solidFill>
              </a:rPr>
              <a:t>&gt; </a:t>
            </a:r>
            <a:r>
              <a:rPr lang="zh-CN" altLang="en-US" sz="4000">
                <a:solidFill>
                  <a:srgbClr val="FFFFFF"/>
                </a:solidFill>
              </a:rPr>
              <a:t>工具</a:t>
            </a:r>
            <a:endParaRPr lang="zh-CN" altLang="en-US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四、</a:t>
            </a:r>
            <a:r>
              <a:rPr b="1" spc="0">
                <a:solidFill>
                  <a:srgbClr val="FFFFFF"/>
                </a:solidFill>
                <a:sym typeface="+mn-ea"/>
              </a:rPr>
              <a:t>规划与总结</a:t>
            </a:r>
            <a:endParaRPr lang="en-US" b="1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120378" y="3629978"/>
            <a:ext cx="2253100" cy="2537528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基础功能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  <a:sym typeface="+mn-ea"/>
              </a:rPr>
              <a:t>√ 登入</a:t>
            </a:r>
            <a:r>
              <a:rPr lang="en-US" altLang="zh-CN" sz="2000">
                <a:solidFill>
                  <a:srgbClr val="FFFFFF"/>
                </a:solidFill>
                <a:sym typeface="+mn-ea"/>
              </a:rPr>
              <a:t>/</a:t>
            </a:r>
            <a:r>
              <a:rPr lang="zh-CN" altLang="en-US" sz="2000">
                <a:solidFill>
                  <a:srgbClr val="FFFFFF"/>
                </a:solidFill>
                <a:sym typeface="+mn-ea"/>
              </a:rPr>
              <a:t>登出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  <a:sym typeface="+mn-ea"/>
              </a:rPr>
              <a:t>√ 代码生成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接口检索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模板配置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buChar char="•"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239726" y="3698624"/>
            <a:ext cx="1913065" cy="2073459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高阶功能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代码检查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自动补全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智能生成</a:t>
            </a:r>
            <a:endParaRPr lang="zh-CN" altLang="en-US" sz="2000">
              <a:solidFill>
                <a:srgbClr val="FFFFFF"/>
              </a:solidFill>
            </a:endParaRPr>
          </a:p>
          <a:p>
            <a:pPr indent="0">
              <a:lnSpc>
                <a:spcPct val="120000"/>
              </a:lnSpc>
              <a:buNone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236701" y="3629978"/>
            <a:ext cx="2397950" cy="2602230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扩展功能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  <a:sym typeface="+mn-ea"/>
              </a:rPr>
              <a:t>模板管理</a:t>
            </a:r>
            <a:endParaRPr lang="zh-CN" altLang="en-US" sz="2000">
              <a:solidFill>
                <a:srgbClr val="FFFFFF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解析 </a:t>
            </a:r>
            <a:r>
              <a:rPr lang="en-US" altLang="zh-CN" sz="2000">
                <a:solidFill>
                  <a:srgbClr val="FFFFFF"/>
                </a:solidFill>
              </a:rPr>
              <a:t>YApi</a:t>
            </a:r>
            <a:r>
              <a:rPr lang="zh-CN" altLang="en-US" sz="2000">
                <a:solidFill>
                  <a:srgbClr val="FFFFFF"/>
                </a:solidFill>
              </a:rPr>
              <a:t> </a:t>
            </a:r>
            <a:r>
              <a:rPr lang="en-US" altLang="zh-CN" sz="2000">
                <a:solidFill>
                  <a:srgbClr val="FFFFFF"/>
                </a:solidFill>
              </a:rPr>
              <a:t>URL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  <a:sym typeface="+mn-ea"/>
              </a:rPr>
              <a:t>TS/JS </a:t>
            </a:r>
            <a:r>
              <a:rPr lang="zh-CN" altLang="en-US" sz="2000">
                <a:solidFill>
                  <a:srgbClr val="FFFFFF"/>
                </a:solidFill>
                <a:sym typeface="+mn-ea"/>
              </a:rPr>
              <a:t>语法风格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en-US" altLang="zh-CN" sz="2000">
                <a:solidFill>
                  <a:srgbClr val="FFFFFF"/>
                </a:solidFill>
                <a:sym typeface="+mn-ea"/>
              </a:rPr>
              <a:t>Mock</a:t>
            </a:r>
            <a:r>
              <a:rPr lang="zh-CN" altLang="en-US" sz="2000">
                <a:solidFill>
                  <a:srgbClr val="FFFFFF"/>
                </a:solidFill>
                <a:sym typeface="+mn-ea"/>
              </a:rPr>
              <a:t> 数据</a:t>
            </a:r>
            <a:endParaRPr lang="zh-CN" altLang="en-US" sz="2000">
              <a:solidFill>
                <a:srgbClr val="FFFFFF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跨平台兼容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751116" y="3589020"/>
            <a:ext cx="1766716" cy="2206942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>
              <a:lnSpc>
                <a:spcPct val="120000"/>
              </a:lnSpc>
              <a:buNone/>
            </a:pPr>
            <a:r>
              <a:rPr lang="zh-CN" altLang="en-US" sz="3000">
                <a:solidFill>
                  <a:srgbClr val="FFFFFF"/>
                </a:solidFill>
              </a:rPr>
              <a:t>工程优化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代码增强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热更新优化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性能优化</a:t>
            </a:r>
            <a:endParaRPr lang="zh-CN" altLang="en-US" sz="200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抽象封装</a:t>
            </a:r>
            <a:endParaRPr lang="zh-CN" altLang="en-US" sz="2000">
              <a:solidFill>
                <a:srgbClr val="FFFFFF"/>
              </a:solidFill>
            </a:endParaRPr>
          </a:p>
        </p:txBody>
      </p:sp>
      <p:cxnSp>
        <p:nvCxnSpPr>
          <p:cNvPr id="2" name="直接箭头连接符 1"/>
          <p:cNvCxnSpPr/>
          <p:nvPr userDrawn="1"/>
        </p:nvCxnSpPr>
        <p:spPr>
          <a:xfrm>
            <a:off x="929987" y="3145521"/>
            <a:ext cx="10689312" cy="0"/>
          </a:xfrm>
          <a:prstGeom prst="straightConnector1">
            <a:avLst/>
          </a:prstGeom>
          <a:ln w="952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4503544" y="1670508"/>
            <a:ext cx="3640693" cy="111281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5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Roadmap</a:t>
            </a:r>
            <a:endParaRPr lang="zh-CN" altLang="en-US" sz="54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929878" y="2997756"/>
            <a:ext cx="295578" cy="29557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588955" y="2997756"/>
            <a:ext cx="295578" cy="29557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6017816" y="2997756"/>
            <a:ext cx="295578" cy="29557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8944213" y="2997842"/>
            <a:ext cx="295578" cy="295578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16079" y="3565207"/>
            <a:ext cx="2024063" cy="2340292"/>
          </a:xfrm>
          <a:prstGeom prst="rect">
            <a:avLst/>
          </a:prstGeom>
          <a:noFill/>
          <a:ln w="63500" cap="flat" cmpd="sng" algn="ctr">
            <a:solidFill>
              <a:srgbClr val="A5A5A5">
                <a:alpha val="100000"/>
              </a:srgb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3712606" y="3565207"/>
            <a:ext cx="1995726" cy="2340293"/>
          </a:xfrm>
          <a:prstGeom prst="rect">
            <a:avLst/>
          </a:prstGeom>
          <a:noFill/>
          <a:ln w="63500" cap="flat" cmpd="sng" algn="ctr">
            <a:solidFill>
              <a:srgbClr val="A5A5A5">
                <a:alpha val="100000"/>
              </a:srgb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6136957" y="3565208"/>
            <a:ext cx="2402443" cy="2667000"/>
          </a:xfrm>
          <a:prstGeom prst="rect">
            <a:avLst/>
          </a:prstGeom>
          <a:noFill/>
          <a:ln w="63500" cap="flat" cmpd="sng" algn="ctr">
            <a:solidFill>
              <a:srgbClr val="A5A5A5">
                <a:alpha val="100000"/>
              </a:srgb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9069466" y="3565207"/>
            <a:ext cx="1952626" cy="1973580"/>
          </a:xfrm>
          <a:prstGeom prst="rect">
            <a:avLst/>
          </a:prstGeom>
          <a:noFill/>
          <a:ln w="63500" cap="flat" cmpd="sng" algn="ctr">
            <a:solidFill>
              <a:srgbClr val="A5A5A5">
                <a:alpha val="100000"/>
              </a:srgb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四、规划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00062" y="1776602"/>
            <a:ext cx="6386351" cy="4642582"/>
          </a:xfrm>
          <a:prstGeom prst="rect">
            <a:avLst/>
          </a:prstGeom>
        </p:spPr>
        <p:txBody>
          <a:bodyPr wrap="square" rtlCol="0">
            <a:noAutofit/>
          </a:bodyPr>
          <a:p>
            <a:pPr algn="r">
              <a:lnSpc>
                <a:spcPct val="140000"/>
              </a:lnSpc>
            </a:pPr>
            <a:r>
              <a:rPr lang="zh-CN" altLang="en-US" sz="4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如果你也</a:t>
            </a:r>
            <a:endParaRPr lang="zh-CN" altLang="en-US" sz="40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对产品设计感兴趣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想玩玩 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TypeScript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Node.js</a:t>
            </a:r>
            <a:endParaRPr lang="en-US" altLang="zh-CN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追求更高的效率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想参与（内部）开源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有好点子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algn="r">
              <a:lnSpc>
                <a:spcPct val="140000"/>
              </a:lnSpc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想教我做事 </a:t>
            </a:r>
            <a:r>
              <a:rPr lang="zh-CN" sz="2800" b="0" u="none">
                <a:solidFill>
                  <a:srgbClr val="000000"/>
                </a:solidFill>
                <a:ea typeface=".Apple Color Emoji UI" panose="02020503050405090304" charset="0"/>
              </a:rPr>
              <a:t>🐶</a:t>
            </a: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40000"/>
              </a:lnSpc>
              <a:buNone/>
            </a:pPr>
            <a:endParaRPr lang="zh-CN" altLang="en-US"/>
          </a:p>
          <a:p>
            <a:pPr marL="285750" indent="-285750">
              <a:lnSpc>
                <a:spcPct val="140000"/>
              </a:lnSpc>
              <a:buChar char="•"/>
            </a:pPr>
            <a:endParaRPr lang="zh-CN" altLang="en-US"/>
          </a:p>
          <a:p>
            <a:pPr marL="285750" indent="-285750">
              <a:lnSpc>
                <a:spcPct val="140000"/>
              </a:lnSpc>
              <a:buChar char="•"/>
            </a:pP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119733" y="3153354"/>
            <a:ext cx="3194050" cy="1889079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 sz="5400">
                <a:solidFill>
                  <a:srgbClr val="FFFFFF"/>
                </a:solidFill>
              </a:rPr>
              <a:t>加入</a:t>
            </a:r>
            <a:endParaRPr lang="zh-CN" altLang="en-US" sz="5400">
              <a:solidFill>
                <a:srgbClr val="FFFFFF"/>
              </a:solidFill>
            </a:endParaRPr>
          </a:p>
          <a:p>
            <a:pPr algn="l"/>
            <a:r>
              <a:rPr lang="zh-CN" altLang="en-US" sz="5400">
                <a:solidFill>
                  <a:srgbClr val="FFFFFF"/>
                </a:solidFill>
              </a:rPr>
              <a:t>我</a:t>
            </a:r>
            <a:r>
              <a:rPr lang="en-US" altLang="zh-CN" sz="5400">
                <a:solidFill>
                  <a:srgbClr val="FFFFFF"/>
                </a:solidFill>
              </a:rPr>
              <a:t>(</a:t>
            </a:r>
            <a:r>
              <a:rPr lang="zh-CN" altLang="en-US" sz="5400">
                <a:solidFill>
                  <a:srgbClr val="FFFFFF"/>
                </a:solidFill>
              </a:rPr>
              <a:t>们</a:t>
            </a:r>
            <a:r>
              <a:rPr lang="en-US" altLang="zh-CN" sz="5400">
                <a:solidFill>
                  <a:srgbClr val="FFFFFF"/>
                </a:solidFill>
              </a:rPr>
              <a:t>)</a:t>
            </a:r>
            <a:r>
              <a:rPr lang="zh-CN" altLang="en-US" sz="5400">
                <a:solidFill>
                  <a:srgbClr val="FFFFFF"/>
                </a:solidFill>
              </a:rPr>
              <a:t>吧！</a:t>
            </a:r>
            <a:endParaRPr lang="zh-CN" altLang="en-US" sz="5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 userDrawn="1"/>
        </p:nvSpPr>
        <p:spPr>
          <a:xfrm>
            <a:off x="4495495" y="2166011"/>
            <a:ext cx="3201337" cy="2016161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>
              <a:lnSpc>
                <a:spcPct val="160000"/>
              </a:lnSpc>
            </a:pPr>
            <a:r>
              <a:rPr lang="zh-CN" altLang="en-US" sz="4000" b="1">
                <a:solidFill>
                  <a:srgbClr val="FFFFFF"/>
                </a:solidFill>
              </a:rPr>
              <a:t>感谢收听！</a:t>
            </a:r>
            <a:endParaRPr lang="zh-CN" altLang="en-US" sz="4000" b="1">
              <a:solidFill>
                <a:srgbClr val="FFFFFF"/>
              </a:solidFill>
            </a:endParaRPr>
          </a:p>
          <a:p>
            <a:pPr algn="ctr">
              <a:lnSpc>
                <a:spcPct val="160000"/>
              </a:lnSpc>
            </a:pPr>
            <a:r>
              <a:rPr lang="en-US" altLang="zh-CN" sz="4000" b="1">
                <a:solidFill>
                  <a:srgbClr val="FFFFFF"/>
                </a:solidFill>
              </a:rPr>
              <a:t>Q </a:t>
            </a:r>
            <a:r>
              <a:rPr lang="zh-CN" altLang="en-US" sz="4000" b="1">
                <a:solidFill>
                  <a:srgbClr val="FFFFFF"/>
                </a:solidFill>
              </a:rPr>
              <a:t>&amp; </a:t>
            </a:r>
            <a:r>
              <a:rPr lang="en-US" altLang="zh-CN" sz="4000" b="1">
                <a:solidFill>
                  <a:srgbClr val="FFFFFF"/>
                </a:solidFill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纲要</a:t>
            </a:r>
            <a:endParaRPr lang="en-US"/>
          </a:p>
        </p:txBody>
      </p:sp>
      <p:sp>
        <p:nvSpPr>
          <p:cNvPr id="8" name="Text Box 7"/>
          <p:cNvSpPr txBox="1"/>
          <p:nvPr userDrawn="1"/>
        </p:nvSpPr>
        <p:spPr>
          <a:xfrm>
            <a:off x="2880314" y="1522717"/>
            <a:ext cx="8170397" cy="4306213"/>
          </a:xfrm>
          <a:prstGeom prst="rect">
            <a:avLst/>
          </a:prstGeom>
        </p:spPr>
        <p:txBody>
          <a:bodyPr wrap="square" rtlCol="0">
            <a:noAutofit/>
          </a:bodyPr>
          <a:p>
            <a:pPr marL="457200" indent="-457200">
              <a:lnSpc>
                <a:spcPct val="21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一、需求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21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二、方案选型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21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  <a:sym typeface="+mn-ea"/>
              </a:rPr>
              <a:t>三、开发经验</a:t>
            </a:r>
            <a:endParaRPr lang="zh-CN" altLang="en-US" sz="3000">
              <a:solidFill>
                <a:srgbClr val="FFFFFF"/>
              </a:solidFill>
              <a:sym typeface="+mn-ea"/>
            </a:endParaRPr>
          </a:p>
          <a:p>
            <a:pPr marL="457200" indent="-457200">
              <a:lnSpc>
                <a:spcPct val="21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四、规划与总结</a:t>
            </a:r>
            <a:endParaRPr 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一、需求</a:t>
            </a:r>
            <a:endParaRPr lang="en-US" b="1"/>
          </a:p>
        </p:txBody>
      </p:sp>
      <p:pic>
        <p:nvPicPr>
          <p:cNvPr id="2" name="图片 1" descr="upload_post_object_v2_2941101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953" y="1522719"/>
            <a:ext cx="5279985" cy="4637369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6930232" y="2891292"/>
            <a:ext cx="3980901" cy="1899980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4800">
                <a:solidFill>
                  <a:srgbClr val="FFFFFF"/>
                </a:solidFill>
              </a:rPr>
              <a:t>接口请求函数</a:t>
            </a:r>
            <a:endParaRPr lang="en-US" altLang="zh-CN" sz="48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4800">
                <a:solidFill>
                  <a:srgbClr val="FFFFFF"/>
                </a:solidFill>
              </a:rPr>
              <a:t>我们的老朋友</a:t>
            </a:r>
            <a:endParaRPr lang="zh-CN" altLang="en-US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一、需求</a:t>
            </a:r>
            <a:endParaRPr lang="en-US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235259" y="2917228"/>
            <a:ext cx="4317602" cy="240281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>
              <a:lnSpc>
                <a:spcPct val="11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完备、工整的代码</a:t>
            </a:r>
            <a:endParaRPr lang="zh-CN" altLang="en-US" sz="300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=</a:t>
            </a:r>
            <a:endParaRPr lang="zh-CN" altLang="en-US" sz="300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高度工程化、规范化、</a:t>
            </a:r>
            <a:endParaRPr lang="zh-CN" altLang="en-US" sz="300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维护者用心经营</a:t>
            </a:r>
            <a:endParaRPr lang="zh-CN" altLang="en-US" sz="300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483316" y="2175813"/>
            <a:ext cx="4365381" cy="3605826"/>
          </a:xfrm>
          <a:prstGeom prst="rect">
            <a:avLst/>
          </a:prstGeom>
        </p:spPr>
        <p:txBody>
          <a:bodyPr wrap="square" rtlCol="0">
            <a:noAutofit/>
          </a:bodyPr>
          <a:p>
            <a:pPr marL="457200" indent="-457200">
              <a:lnSpc>
                <a:spcPct val="18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利于维护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18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及时性、准确性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18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结构清晰，调用方便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indent="-457200">
              <a:lnSpc>
                <a:spcPct val="18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降低出错率</a:t>
            </a:r>
            <a:endParaRPr lang="zh-CN" altLang="en-US" sz="3000">
              <a:solidFill>
                <a:srgbClr val="FFFFFF"/>
              </a:solidFill>
            </a:endParaRPr>
          </a:p>
        </p:txBody>
      </p:sp>
      <p:sp>
        <p:nvSpPr>
          <p:cNvPr id="2" name="圆角矩形 1"/>
          <p:cNvSpPr/>
          <p:nvPr userDrawn="1"/>
        </p:nvSpPr>
        <p:spPr>
          <a:xfrm>
            <a:off x="6070186" y="1843668"/>
            <a:ext cx="4901668" cy="4270116"/>
          </a:xfrm>
          <a:prstGeom prst="roundRect">
            <a:avLst/>
          </a:prstGeom>
          <a:noFill/>
          <a:ln w="41275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一、需求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182890" y="2499604"/>
            <a:ext cx="5438792" cy="2469554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3000">
                <a:solidFill>
                  <a:srgbClr val="FFFFFF"/>
                </a:solidFill>
              </a:rPr>
              <a:t>从 </a:t>
            </a:r>
            <a:r>
              <a:rPr lang="en-US" altLang="zh-CN" sz="3000">
                <a:solidFill>
                  <a:srgbClr val="FFFFFF"/>
                </a:solidFill>
              </a:rPr>
              <a:t>YApi </a:t>
            </a:r>
            <a:r>
              <a:rPr lang="zh-CN" altLang="en-US" sz="3000">
                <a:solidFill>
                  <a:srgbClr val="FFFFFF"/>
                </a:solidFill>
              </a:rPr>
              <a:t>页面到 </a:t>
            </a:r>
            <a:r>
              <a:rPr lang="en-US" altLang="zh-CN" sz="3000">
                <a:solidFill>
                  <a:srgbClr val="FFFFFF"/>
                </a:solidFill>
              </a:rPr>
              <a:t>Service/xxx.js</a:t>
            </a:r>
            <a:endParaRPr lang="en-US" altLang="zh-CN" sz="3000">
              <a:solidFill>
                <a:srgbClr val="FFFFFF"/>
              </a:solidFill>
            </a:endParaRPr>
          </a:p>
          <a:p>
            <a:pPr marL="457200" lvl="0" indent="-457200">
              <a:lnSpc>
                <a:spcPct val="15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全靠人肉转化</a:t>
            </a:r>
            <a:endParaRPr lang="zh-CN" altLang="en-US" sz="3000">
              <a:solidFill>
                <a:srgbClr val="FFFFFF"/>
              </a:solidFill>
            </a:endParaRPr>
          </a:p>
          <a:p>
            <a:pPr marL="457200" lvl="0" indent="-457200">
              <a:lnSpc>
                <a:spcPct val="15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效率低，而且枯燥乏味</a:t>
            </a:r>
            <a:endParaRPr lang="zh-CN" altLang="en-US" sz="300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886112" y="2881332"/>
            <a:ext cx="2384487" cy="1459783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rgbClr val="FFFFFF"/>
                </a:solidFill>
              </a:rPr>
              <a:t>但是</a:t>
            </a:r>
            <a:r>
              <a:rPr lang="en-US" altLang="zh-CN" sz="5400">
                <a:solidFill>
                  <a:srgbClr val="FFFFFF"/>
                </a:solidFill>
              </a:rPr>
              <a:t>...</a:t>
            </a:r>
            <a:endParaRPr lang="en-US" altLang="zh-CN" sz="54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一、需求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864889" y="2900302"/>
            <a:ext cx="8462320" cy="105729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5400">
                <a:solidFill>
                  <a:srgbClr val="FFFFFF"/>
                </a:solidFill>
              </a:rPr>
              <a:t>要做高端的 </a:t>
            </a:r>
            <a:r>
              <a:rPr lang="en-US" altLang="zh-CN" sz="5400">
                <a:solidFill>
                  <a:srgbClr val="FFFFFF"/>
                </a:solidFill>
              </a:rPr>
              <a:t>CV </a:t>
            </a:r>
            <a:r>
              <a:rPr lang="zh-CN" altLang="en-US" sz="5400">
                <a:solidFill>
                  <a:srgbClr val="FFFFFF"/>
                </a:solidFill>
              </a:rPr>
              <a:t>工程师！💪</a:t>
            </a:r>
            <a:endParaRPr lang="zh-CN" altLang="en-US" sz="5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一、需求</a:t>
            </a:r>
            <a:endParaRPr lang="en-US" b="1"/>
          </a:p>
        </p:txBody>
      </p:sp>
      <p:sp>
        <p:nvSpPr>
          <p:cNvPr id="2" name="文本框 1"/>
          <p:cNvSpPr txBox="1"/>
          <p:nvPr userDrawn="1"/>
        </p:nvSpPr>
        <p:spPr>
          <a:xfrm>
            <a:off x="6410135" y="2505212"/>
            <a:ext cx="5432196" cy="2541101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>
              <a:lnSpc>
                <a:spcPct val="140000"/>
              </a:lnSpc>
              <a:buNone/>
            </a:pPr>
            <a:r>
              <a:rPr lang="zh-CN" altLang="en-US" sz="4000" spc="-240">
                <a:solidFill>
                  <a:srgbClr val="FFFFFF"/>
                </a:solidFill>
                <a:sym typeface="+mn-ea"/>
              </a:rPr>
              <a:t>非常适合通过工具生成！</a:t>
            </a:r>
            <a:endParaRPr lang="zh-CN" altLang="en-US" sz="4000" spc="-240">
              <a:solidFill>
                <a:srgbClr val="FFFFFF"/>
              </a:solidFill>
            </a:endParaRPr>
          </a:p>
          <a:p>
            <a:pPr marL="457200" lvl="0" indent="-457200">
              <a:lnSpc>
                <a:spcPct val="140000"/>
              </a:lnSpc>
              <a:buChar char="•"/>
            </a:pPr>
            <a:r>
              <a:rPr lang="en-US" altLang="zh-CN" sz="3000" spc="-240">
                <a:solidFill>
                  <a:srgbClr val="FFFFFF"/>
                </a:solidFill>
              </a:rPr>
              <a:t>YApi </a:t>
            </a:r>
            <a:r>
              <a:rPr lang="zh-CN" altLang="en-US" sz="3000" spc="-240">
                <a:solidFill>
                  <a:srgbClr val="FFFFFF"/>
                </a:solidFill>
              </a:rPr>
              <a:t>提供充足的原子信息</a:t>
            </a:r>
            <a:endParaRPr lang="zh-CN" altLang="en-US" sz="3000" spc="-240">
              <a:solidFill>
                <a:srgbClr val="FFFFFF"/>
              </a:solidFill>
            </a:endParaRPr>
          </a:p>
          <a:p>
            <a:pPr marL="457200" lvl="0" indent="-457200">
              <a:lnSpc>
                <a:spcPct val="140000"/>
              </a:lnSpc>
              <a:buChar char="•"/>
            </a:pPr>
            <a:r>
              <a:rPr lang="zh-CN" altLang="en-US" sz="3000" spc="-240">
                <a:solidFill>
                  <a:srgbClr val="FFFFFF"/>
                </a:solidFill>
              </a:rPr>
              <a:t>格式上具有明显的模式规律</a:t>
            </a:r>
            <a:endParaRPr lang="zh-CN" altLang="en-US" sz="4000" spc="-240">
              <a:solidFill>
                <a:srgbClr val="FFFFFF"/>
              </a:solidFill>
            </a:endParaRPr>
          </a:p>
        </p:txBody>
      </p:sp>
      <p:pic>
        <p:nvPicPr>
          <p:cNvPr id="7" name="图片 6" descr="upload_post_object_v2_7893198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161" y="1896710"/>
            <a:ext cx="4922464" cy="41522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spc="0">
                <a:solidFill>
                  <a:srgbClr val="FFFFFF"/>
                </a:solidFill>
              </a:rPr>
              <a:t>二、方案选型</a:t>
            </a:r>
            <a:endParaRPr lang="en-US" b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822136" y="2362494"/>
            <a:ext cx="7705507" cy="2996986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zh-CN" altLang="en-US" sz="4000">
                <a:solidFill>
                  <a:srgbClr val="FFFFFF"/>
                </a:solidFill>
              </a:rPr>
              <a:t>策略：</a:t>
            </a:r>
            <a:endParaRPr lang="zh-CN" altLang="en-US" sz="4000">
              <a:solidFill>
                <a:srgbClr val="FFFFFF"/>
              </a:solidFill>
            </a:endParaRPr>
          </a:p>
          <a:p>
            <a:pPr marL="285750" lvl="0" indent="-285750">
              <a:lnSpc>
                <a:spcPct val="16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捡现成的 </a:t>
            </a:r>
            <a:r>
              <a:rPr lang="en-US" altLang="zh-CN" sz="3000">
                <a:solidFill>
                  <a:srgbClr val="FFFFFF"/>
                </a:solidFill>
              </a:rPr>
              <a:t>&gt; </a:t>
            </a:r>
            <a:r>
              <a:rPr lang="zh-CN" altLang="en-US" sz="3000">
                <a:solidFill>
                  <a:srgbClr val="FFFFFF"/>
                </a:solidFill>
              </a:rPr>
              <a:t>二次开发 </a:t>
            </a:r>
            <a:r>
              <a:rPr lang="en-US" altLang="zh-CN" sz="3000">
                <a:solidFill>
                  <a:srgbClr val="FFFFFF"/>
                </a:solidFill>
              </a:rPr>
              <a:t>&gt; </a:t>
            </a:r>
            <a:r>
              <a:rPr lang="zh-CN" altLang="en-US" sz="3000">
                <a:solidFill>
                  <a:srgbClr val="FFFFFF"/>
                </a:solidFill>
              </a:rPr>
              <a:t>从零造轮子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lvl="0" indent="-285750">
              <a:lnSpc>
                <a:spcPct val="16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支持定制化</a:t>
            </a:r>
            <a:endParaRPr lang="zh-CN" altLang="en-US" sz="3000">
              <a:solidFill>
                <a:srgbClr val="FFFFFF"/>
              </a:solidFill>
            </a:endParaRPr>
          </a:p>
          <a:p>
            <a:pPr marL="285750" lvl="0" indent="-285750">
              <a:lnSpc>
                <a:spcPct val="160000"/>
              </a:lnSpc>
              <a:buChar char="•"/>
            </a:pPr>
            <a:r>
              <a:rPr lang="zh-CN" altLang="en-US" sz="3000">
                <a:solidFill>
                  <a:srgbClr val="FFFFFF"/>
                </a:solidFill>
              </a:rPr>
              <a:t>好用</a:t>
            </a:r>
            <a:endParaRPr lang="zh-CN" altLang="en-US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WPS Presentation</Application>
  <PresentationFormat>宽屏</PresentationFormat>
  <Paragraphs>269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SimSun</vt:lpstr>
      <vt:lpstr>Wingdings</vt:lpstr>
      <vt:lpstr>.Apple Color Emoji UI</vt:lpstr>
      <vt:lpstr>Menlo</vt:lpstr>
      <vt:lpstr>微软雅黑</vt:lpstr>
      <vt:lpstr>汉仪旗黑</vt:lpstr>
      <vt:lpstr>微软雅黑</vt:lpstr>
      <vt:lpstr>Arial Unicode MS</vt:lpstr>
      <vt:lpstr>Calibri</vt:lpstr>
      <vt:lpstr>Helvetica Neue</vt:lpstr>
      <vt:lpstr>Apple Color Emoji</vt:lpstr>
      <vt:lpstr>等线</vt:lpstr>
      <vt:lpstr>汉仪中等线KW</vt:lpstr>
      <vt:lpstr>等线 Light</vt:lpstr>
      <vt:lpstr>汉仪书宋二KW</vt:lpstr>
      <vt:lpstr>webwppDefTheme</vt:lpstr>
      <vt:lpstr>Office 主题​​</vt:lpstr>
      <vt:lpstr> 做一个 VS Code 插件 帮我写代码</vt:lpstr>
      <vt:lpstr>PowerPoint 演示文稿</vt:lpstr>
      <vt:lpstr>纲要</vt:lpstr>
      <vt:lpstr>一、需求</vt:lpstr>
      <vt:lpstr>一、需求</vt:lpstr>
      <vt:lpstr>一、需求</vt:lpstr>
      <vt:lpstr>一、需求</vt:lpstr>
      <vt:lpstr>一、需求</vt:lpstr>
      <vt:lpstr>二、方案选型</vt:lpstr>
      <vt:lpstr>二、方案选型</vt:lpstr>
      <vt:lpstr>二、方案选型</vt:lpstr>
      <vt:lpstr>二、方案选型</vt:lpstr>
      <vt:lpstr>二、方案选型</vt:lpstr>
      <vt:lpstr>二、方案选型</vt:lpstr>
      <vt:lpstr>三、开发经验</vt:lpstr>
      <vt:lpstr>三、开发经验</vt:lpstr>
      <vt:lpstr>三、开发经验</vt:lpstr>
      <vt:lpstr>三、开发经验</vt:lpstr>
      <vt:lpstr>三、开发</vt:lpstr>
      <vt:lpstr>三、开发经验</vt:lpstr>
      <vt:lpstr>三、开发经验</vt:lpstr>
      <vt:lpstr>三、开发经验</vt:lpstr>
      <vt:lpstr>三、开发经验</vt:lpstr>
      <vt:lpstr>四、规划与总结</vt:lpstr>
      <vt:lpstr>四、规划与总结</vt:lpstr>
      <vt:lpstr>四、规划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做一个 VS Code 插件 帮我写代码</dc:title>
  <dc:creator>严峻</dc:creator>
  <cp:lastModifiedBy>badd.</cp:lastModifiedBy>
  <cp:revision>1</cp:revision>
  <dcterms:created xsi:type="dcterms:W3CDTF">2023-04-02T14:12:25Z</dcterms:created>
  <dcterms:modified xsi:type="dcterms:W3CDTF">2023-04-02T14:12:25Z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1033-3.9.2.6301</vt:lpwstr>
  </property>
  <property fmtid="{D5CDD505-2E9C-101B-9397-08002B2CF9AE}" pid="3" name="ICV">
    <vt:lpwstr/>
  </property>
</Properties>
</file>