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306" r:id="rId7"/>
    <p:sldId id="364" r:id="rId8"/>
    <p:sldId id="365" r:id="rId9"/>
    <p:sldId id="389" r:id="rId10"/>
    <p:sldId id="390" r:id="rId11"/>
    <p:sldId id="392" r:id="rId12"/>
    <p:sldId id="393" r:id="rId13"/>
    <p:sldId id="394" r:id="rId14"/>
    <p:sldId id="395" r:id="rId15"/>
    <p:sldId id="396" r:id="rId16"/>
    <p:sldId id="399" r:id="rId17"/>
    <p:sldId id="400" r:id="rId18"/>
    <p:sldId id="397" r:id="rId19"/>
    <p:sldId id="402" r:id="rId20"/>
    <p:sldId id="398" r:id="rId21"/>
    <p:sldId id="403" r:id="rId22"/>
    <p:sldId id="401" r:id="rId23"/>
    <p:sldId id="404" r:id="rId24"/>
    <p:sldId id="405" r:id="rId25"/>
    <p:sldId id="438" r:id="rId26"/>
    <p:sldId id="432" r:id="rId27"/>
    <p:sldId id="435" r:id="rId28"/>
    <p:sldId id="434" r:id="rId29"/>
    <p:sldId id="436" r:id="rId30"/>
    <p:sldId id="437" r:id="rId31"/>
    <p:sldId id="443" r:id="rId32"/>
    <p:sldId id="439" r:id="rId33"/>
    <p:sldId id="450" r:id="rId34"/>
    <p:sldId id="445" r:id="rId35"/>
    <p:sldId id="444" r:id="rId36"/>
    <p:sldId id="44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 txBox="1"/>
          <p:nvPr>
            <p:ph type="body" idx="3"/>
          </p:nvPr>
        </p:nvSpPr>
        <p:spPr/>
        <p:txBody>
          <a:bodyPr/>
          <a:p>
            <a:r>
              <a:rPr lang="zh-CN" altLang="en-US"/>
              <a:t>有优化的空间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b="1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69925" y="1709420"/>
            <a:ext cx="10852150" cy="454787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0105" y="727710"/>
            <a:ext cx="4535170" cy="111506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02630" y="727710"/>
            <a:ext cx="5507990" cy="5403215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</a:t>
            </a:r>
            <a:r>
              <a:rPr lang="zh-CN" altLang="en-US" dirty="0">
                <a:sym typeface="+mn-ea"/>
              </a:rPr>
              <a:t>母版文本样式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40105" y="2239645"/>
            <a:ext cx="4535805" cy="3891915"/>
          </a:xfrm>
        </p:spPr>
        <p:txBody>
          <a:bodyPr/>
          <a:lstStyle>
            <a:lvl1pPr marL="342900" indent="-342900">
              <a:defRPr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algn="ctr" defTabSz="914400">
              <a:defRPr spc="600">
                <a:effectLst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developer.mozilla.org/zh-CN/docs/Web/JavaScript/Reference/Global_Objects/String/charCodeAt" TargetMode="External"/><Relationship Id="rId1" Type="http://schemas.openxmlformats.org/officeDocument/2006/relationships/hyperlink" Target="https://developer.mozilla.org/en-US/docs/Web/JavaScript/Reference/Global_Objects/String/codePointA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unicode.org/charts/PDF/U2000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hyperlink" Target="https://github.com/vuejs/vue/blob/dev/src/compiler/directives/model.j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262.ecma-international.org/11.0/#sec-string.prototype.tri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262.ecma-international.org/11.0/#sec-string.prototype.tri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262.ecma-international.org/11.0/#sec-white-spac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262.ecma-international.org/11.0/#sec-line-terminator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shaneray/ShaneSpace.VisualStudio.InvisibleCharacterVisualiz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6259" y="2976394"/>
            <a:ext cx="10852237" cy="899167"/>
          </a:xfrm>
        </p:spPr>
        <p:txBody>
          <a:bodyPr/>
          <a:p>
            <a:r>
              <a:rPr b="1" spc="0">
                <a:solidFill>
                  <a:srgbClr val="FFFFFF"/>
                </a:solidFill>
              </a:rPr>
              <a:t> 探秘隐身字符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97733" y="5707916"/>
            <a:ext cx="5040403" cy="803740"/>
          </a:xfrm>
        </p:spPr>
        <p:txBody>
          <a:bodyPr/>
          <a:p>
            <a:r>
              <a:rPr lang="en-US" altLang="zh-CN">
                <a:solidFill>
                  <a:srgbClr val="FFFFFF"/>
                </a:solidFill>
              </a:rPr>
              <a:t>Keep FE </a:t>
            </a:r>
            <a:r>
              <a:rPr lang="zh-CN" altLang="en-US">
                <a:solidFill>
                  <a:srgbClr val="FFFFFF"/>
                </a:solidFill>
              </a:rPr>
              <a:t>技术分享 </a:t>
            </a:r>
            <a:r>
              <a:rPr lang="en-US" altLang="zh-CN">
                <a:solidFill>
                  <a:srgbClr val="FFFFFF"/>
                </a:solidFill>
              </a:rPr>
              <a:t>20221208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5054026" y="5054026"/>
            <a:ext cx="2097898" cy="59939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FFFFFF"/>
                </a:solidFill>
              </a:rPr>
              <a:t>算法题乱入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2670051" y="2710920"/>
            <a:ext cx="6893092" cy="1471253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FFFFFF"/>
                </a:solidFill>
              </a:rPr>
              <a:t>给定两个字符串，如何找出二者不同之处？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2057029" y="3405678"/>
            <a:ext cx="2547447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我当时的做法</a:t>
            </a:r>
            <a:endParaRPr lang="en-US"/>
          </a:p>
        </p:txBody>
      </p:sp>
      <p:pic>
        <p:nvPicPr>
          <p:cNvPr id="2" name="Picture 1" descr="upload_4932143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3024" y="1117062"/>
            <a:ext cx="7451623" cy="5122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2779033" y="3174092"/>
            <a:ext cx="1335026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000">
                <a:solidFill>
                  <a:srgbClr val="FFFFFF"/>
                </a:solidFill>
              </a:rPr>
              <a:t>线索三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7111055" y="2492956"/>
            <a:ext cx="3909718" cy="1648348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假链接开头有异物</a:t>
            </a:r>
            <a:endParaRPr lang="zh-CN" altLang="en-US" sz="240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浏览器和二维码解析器无法识别为 </a:t>
            </a:r>
            <a:r>
              <a:rPr lang="en-US" altLang="zh-CN" sz="2400">
                <a:solidFill>
                  <a:srgbClr val="FFFFFF"/>
                </a:solidFill>
              </a:rPr>
              <a:t>URL</a:t>
            </a:r>
            <a:endParaRPr lang="en-US"/>
          </a:p>
        </p:txBody>
      </p:sp>
      <p:sp>
        <p:nvSpPr>
          <p:cNvPr id="6" name="Text Box 5"/>
          <p:cNvSpPr txBox="1"/>
          <p:nvPr userDrawn="1"/>
        </p:nvSpPr>
        <p:spPr>
          <a:xfrm>
            <a:off x="5258367" y="3242205"/>
            <a:ext cx="722004" cy="46317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=</a:t>
            </a:r>
            <a:r>
              <a:rPr lang="en-US" altLang="zh-CN" sz="2400">
                <a:solidFill>
                  <a:srgbClr val="FFFFFF"/>
                </a:solidFill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5231121" y="5081271"/>
            <a:ext cx="1730084" cy="62664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000">
                <a:solidFill>
                  <a:srgbClr val="FFFFFF"/>
                </a:solidFill>
              </a:rPr>
              <a:t>验明正身</a:t>
            </a:r>
            <a:endParaRPr lang="en-US"/>
          </a:p>
        </p:txBody>
      </p:sp>
      <p:pic>
        <p:nvPicPr>
          <p:cNvPr id="4" name="Picture 3" descr="upload_4078444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87" y="1682405"/>
            <a:ext cx="8609554" cy="3501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7111055" y="3092356"/>
            <a:ext cx="2574693" cy="667513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en-US" altLang="zh-CN" sz="3000">
                <a:solidFill>
                  <a:srgbClr val="FFFFFF"/>
                </a:solidFill>
                <a:hlinkClick r:id="rId1"/>
              </a:rPr>
              <a:t>codePointAt()</a:t>
            </a:r>
            <a:endParaRPr lang="en-US"/>
          </a:p>
        </p:txBody>
      </p:sp>
      <p:sp>
        <p:nvSpPr>
          <p:cNvPr id="6" name="Text Box 5"/>
          <p:cNvSpPr txBox="1"/>
          <p:nvPr userDrawn="1"/>
        </p:nvSpPr>
        <p:spPr>
          <a:xfrm>
            <a:off x="2470107" y="3096751"/>
            <a:ext cx="2574693" cy="667513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en-US" altLang="zh-CN" sz="3000">
                <a:solidFill>
                  <a:srgbClr val="F2F2F2"/>
                </a:solidFill>
                <a:hlinkClick r:id="rId2"/>
              </a:rPr>
              <a:t>charCodeAt()</a:t>
            </a:r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5762407" y="3201337"/>
            <a:ext cx="681136" cy="476795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en-US" altLang="zh-CN" sz="2400">
                <a:solidFill>
                  <a:srgbClr val="FFFFFF"/>
                </a:solidFill>
              </a:rPr>
              <a:t>vs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pic>
        <p:nvPicPr>
          <p:cNvPr id="7" name="Picture 6" descr="upload_335442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042" y="1702839"/>
            <a:ext cx="6525279" cy="4114059"/>
          </a:xfrm>
          <a:prstGeom prst="rect">
            <a:avLst/>
          </a:prstGeom>
        </p:spPr>
      </p:pic>
      <p:sp>
        <p:nvSpPr>
          <p:cNvPr id="8" name="Text Box 7"/>
          <p:cNvSpPr txBox="1"/>
          <p:nvPr userDrawn="1"/>
        </p:nvSpPr>
        <p:spPr>
          <a:xfrm>
            <a:off x="7138301" y="3153658"/>
            <a:ext cx="2819901" cy="1212421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验证：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首字符是唯一不同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3460169" y="3174092"/>
            <a:ext cx="1335026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000">
                <a:solidFill>
                  <a:srgbClr val="FFFFFF"/>
                </a:solidFill>
              </a:rPr>
              <a:t>线索四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6143843" y="3065110"/>
            <a:ext cx="2656429" cy="762872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FFFF"/>
                </a:solidFill>
              </a:rPr>
              <a:t>神秘代码：</a:t>
            </a:r>
            <a:r>
              <a:rPr lang="en-US" altLang="zh-CN" sz="2400">
                <a:solidFill>
                  <a:srgbClr val="FFFFFF"/>
                </a:solidFill>
              </a:rPr>
              <a:t>2063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91685" y="2561126"/>
            <a:ext cx="871220" cy="1225550"/>
            <a:chOff x="2628" y="6672"/>
            <a:chExt cx="1372" cy="1930"/>
          </a:xfrm>
        </p:grpSpPr>
        <p:sp>
          <p:nvSpPr>
            <p:cNvPr id="4" name="Text Box 3"/>
            <p:cNvSpPr txBox="1"/>
            <p:nvPr userDrawn="1"/>
          </p:nvSpPr>
          <p:spPr>
            <a:xfrm>
              <a:off x="2639" y="6672"/>
              <a:ext cx="1352" cy="1309"/>
            </a:xfrm>
            <a:prstGeom prst="rect">
              <a:avLst/>
            </a:prstGeom>
            <a:ln w="28575" cmpd="sng">
              <a:solidFill>
                <a:srgbClr val="FFFFFF">
                  <a:alpha val="100000"/>
                </a:srgbClr>
              </a:solidFill>
              <a:prstDash val="dash"/>
              <a:miter lim="800000"/>
            </a:ln>
          </p:spPr>
          <p:txBody>
            <a:bodyPr wrap="square" rtlCol="0" anchor="ctr">
              <a:noAutofit/>
            </a:bodyPr>
            <a:p>
              <a:pPr algn="ctr"/>
              <a:r>
                <a:rPr lang="en-US" altLang="zh-CN" sz="4800">
                  <a:solidFill>
                    <a:srgbClr val="FFFFFF"/>
                  </a:solidFill>
                </a:rPr>
                <a:t>,</a:t>
              </a:r>
              <a:endParaRPr lang="en-US">
                <a:solidFill>
                  <a:srgbClr val="9CDCFE"/>
                </a:solidFill>
              </a:endParaRPr>
            </a:p>
          </p:txBody>
        </p:sp>
        <p:sp>
          <p:nvSpPr>
            <p:cNvPr id="5" name="Text Box 4"/>
            <p:cNvSpPr txBox="1"/>
            <p:nvPr userDrawn="1"/>
          </p:nvSpPr>
          <p:spPr>
            <a:xfrm>
              <a:off x="2628" y="8088"/>
              <a:ext cx="1373" cy="515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p>
              <a:pPr algn="ctr"/>
              <a:r>
                <a:rPr lang="en-US" altLang="zh-CN">
                  <a:solidFill>
                    <a:srgbClr val="FFFFFF"/>
                  </a:solidFill>
                </a:rPr>
                <a:t>2063</a:t>
              </a:r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874392" y="2288616"/>
            <a:ext cx="8228118" cy="3514660"/>
            <a:chOff x="5385" y="3197"/>
            <a:chExt cx="12963" cy="6013"/>
          </a:xfrm>
        </p:grpSpPr>
        <p:sp>
          <p:nvSpPr>
            <p:cNvPr id="12" name="Text Box 11"/>
            <p:cNvSpPr txBox="1"/>
            <p:nvPr/>
          </p:nvSpPr>
          <p:spPr>
            <a:xfrm>
              <a:off x="5385" y="3197"/>
              <a:ext cx="12958" cy="180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>
                <a:lnSpc>
                  <a:spcPct val="140000"/>
                </a:lnSpc>
                <a:buNone/>
              </a:pPr>
              <a:r>
                <a:rPr lang="en-US" sz="2200" b="0" u="none">
                  <a:solidFill>
                    <a:srgbClr val="FFFFFF"/>
                  </a:solidFill>
                  <a:latin typeface="Menlo" panose="020B0609030804020204" charset="0"/>
                </a:rPr>
                <a:t>INVISIBLE SEPARATOR= invisible comma</a:t>
              </a:r>
              <a:endParaRPr lang="en-US" sz="2200" b="0" u="none">
                <a:solidFill>
                  <a:srgbClr val="FFFFFF"/>
                </a:solidFill>
                <a:latin typeface="Menlo" panose="020B0609030804020204" charset="0"/>
              </a:endParaRPr>
            </a:p>
            <a:p>
              <a:endParaRPr lang="en-US" sz="1200" b="0" u="none">
                <a:solidFill>
                  <a:srgbClr val="D4D4D4"/>
                </a:solidFill>
                <a:latin typeface="Menlo" panose="020B0609030804020204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5392" y="4834"/>
              <a:ext cx="12958" cy="437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>
                <a:lnSpc>
                  <a:spcPct val="140000"/>
                </a:lnSpc>
                <a:buChar char="•"/>
              </a:pPr>
              <a:r>
                <a:rPr lang="en-US" sz="2200" b="0" u="none">
                  <a:solidFill>
                    <a:srgbClr val="FFFFFF"/>
                  </a:solidFill>
                  <a:latin typeface="Menlo" panose="020B0609030804020204" charset="0"/>
                </a:rPr>
                <a:t>contiguity operator indicating that adjacent mathematical symbols form a list, e.g. when no visible comma is used between multipleindices</a:t>
              </a:r>
              <a:endParaRPr lang="en-US" sz="1200" b="0" u="none">
                <a:solidFill>
                  <a:srgbClr val="D4D4D4"/>
                </a:solidFill>
                <a:latin typeface="Menlo" panose="020B0609030804020204" charset="0"/>
              </a:endParaRPr>
            </a:p>
          </p:txBody>
        </p:sp>
      </p:grpSp>
      <p:sp>
        <p:nvSpPr>
          <p:cNvPr id="17" name="Text Box 16"/>
          <p:cNvSpPr txBox="1"/>
          <p:nvPr userDrawn="1"/>
        </p:nvSpPr>
        <p:spPr>
          <a:xfrm>
            <a:off x="7206414" y="6225579"/>
            <a:ext cx="4781572" cy="4495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zh-CN" altLang="en-US" sz="1400">
                <a:solidFill>
                  <a:srgbClr val="FFFFFF"/>
                </a:solidFill>
              </a:rPr>
              <a:t>参考链接：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https://www.unicode.org/charts/PDF/U2000.pdf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4236663" y="3119601"/>
            <a:ext cx="3719000" cy="64026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3000">
                <a:solidFill>
                  <a:srgbClr val="FFFFFF"/>
                </a:solidFill>
              </a:rPr>
              <a:t>\u2063 </a:t>
            </a:r>
            <a:r>
              <a:rPr lang="zh-CN" altLang="en-US" sz="3000">
                <a:solidFill>
                  <a:srgbClr val="FFFFFF"/>
                </a:solidFill>
              </a:rPr>
              <a:t>来自何处？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8" name="Text Box 7"/>
          <p:cNvSpPr txBox="1"/>
          <p:nvPr userDrawn="1"/>
        </p:nvSpPr>
        <p:spPr>
          <a:xfrm>
            <a:off x="1948048" y="3105978"/>
            <a:ext cx="2166011" cy="681136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当事人回忆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863499" y="2057015"/>
            <a:ext cx="6497955" cy="2969260"/>
            <a:chOff x="7530" y="5020"/>
            <a:chExt cx="10233" cy="4676"/>
          </a:xfrm>
        </p:grpSpPr>
        <p:pic>
          <p:nvPicPr>
            <p:cNvPr id="4" name="Picture 3" descr="upload_33940219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30" y="5020"/>
              <a:ext cx="10233" cy="1845"/>
            </a:xfrm>
            <a:prstGeom prst="rect">
              <a:avLst/>
            </a:prstGeom>
          </p:spPr>
        </p:pic>
        <p:pic>
          <p:nvPicPr>
            <p:cNvPr id="5" name="Picture 4" descr="upload_0280820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1" y="7058"/>
              <a:ext cx="10212" cy="2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纲要</a:t>
            </a:r>
            <a:endParaRPr lang="en-US"/>
          </a:p>
        </p:txBody>
      </p:sp>
      <p:sp>
        <p:nvSpPr>
          <p:cNvPr id="8" name="Text Box 7"/>
          <p:cNvSpPr txBox="1"/>
          <p:nvPr userDrawn="1"/>
        </p:nvSpPr>
        <p:spPr>
          <a:xfrm>
            <a:off x="4018700" y="2288616"/>
            <a:ext cx="4168550" cy="2315861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案件重现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清除隐身字符</a:t>
            </a:r>
            <a:endParaRPr lang="en-US" altLang="zh-CN" sz="3000">
              <a:solidFill>
                <a:srgbClr val="FFFFFF"/>
              </a:solidFill>
            </a:endParaRPr>
          </a:p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解决方案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8" name="Text Box 7"/>
          <p:cNvSpPr txBox="1"/>
          <p:nvPr userDrawn="1"/>
        </p:nvSpPr>
        <p:spPr>
          <a:xfrm>
            <a:off x="3964209" y="2833524"/>
            <a:ext cx="4277531" cy="1212421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结案撒花</a:t>
            </a:r>
            <a:r>
              <a:rPr lang="en-US" altLang="zh-CN" sz="3000">
                <a:solidFill>
                  <a:srgbClr val="FFFFFF"/>
                </a:solidFill>
              </a:rPr>
              <a:t> 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🎉🎉🎉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3746246" y="3174092"/>
            <a:ext cx="4699836" cy="2029784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Char char="•"/>
            </a:pPr>
            <a:r>
              <a:rPr lang="en-US" altLang="zh-CN" sz="2800">
                <a:solidFill>
                  <a:srgbClr val="FFFFFF"/>
                </a:solidFill>
                <a:sym typeface="+mn-ea"/>
              </a:rPr>
              <a:t>v</a:t>
            </a:r>
            <a:r>
              <a:rPr lang="zh-CN" altLang="en-US" sz="2800">
                <a:solidFill>
                  <a:srgbClr val="FFFFFF"/>
                </a:solidFill>
                <a:sym typeface="+mn-ea"/>
              </a:rPr>
              <a:t>-</a:t>
            </a:r>
            <a:r>
              <a:rPr lang="en-US" altLang="zh-CN" sz="2800">
                <a:solidFill>
                  <a:srgbClr val="FFFFFF"/>
                </a:solidFill>
                <a:sym typeface="+mn-ea"/>
              </a:rPr>
              <a:t>model.trim</a:t>
            </a:r>
            <a:endParaRPr lang="en-US" altLang="zh-CN" sz="28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en-US" altLang="zh-CN" sz="2800">
                <a:solidFill>
                  <a:srgbClr val="FFFFFF"/>
                </a:solidFill>
                <a:sym typeface="+mn-ea"/>
              </a:rPr>
              <a:t>String.prototype.trim()</a:t>
            </a:r>
            <a:endParaRPr lang="en-US" altLang="zh-CN" sz="28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2800">
                <a:solidFill>
                  <a:srgbClr val="FFFFFF"/>
                </a:solidFill>
              </a:rPr>
              <a:t>表单校验：</a:t>
            </a:r>
            <a:r>
              <a:rPr lang="en-US" altLang="zh-CN" sz="2800">
                <a:solidFill>
                  <a:srgbClr val="FFFFFF"/>
                </a:solidFill>
              </a:rPr>
              <a:t>/^(https|keep)/</a:t>
            </a:r>
            <a:endParaRPr lang="en-US"/>
          </a:p>
        </p:txBody>
      </p:sp>
      <p:sp>
        <p:nvSpPr>
          <p:cNvPr id="4" name="Text Box 3"/>
          <p:cNvSpPr txBox="1"/>
          <p:nvPr userDrawn="1"/>
        </p:nvSpPr>
        <p:spPr>
          <a:xfrm>
            <a:off x="3759868" y="2615561"/>
            <a:ext cx="2247747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000">
                <a:solidFill>
                  <a:srgbClr val="FFFFFF"/>
                </a:solidFill>
              </a:rPr>
              <a:t>非完美方案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17" name="Text Box 16"/>
          <p:cNvSpPr txBox="1"/>
          <p:nvPr userDrawn="1"/>
        </p:nvSpPr>
        <p:spPr>
          <a:xfrm>
            <a:off x="5435462" y="6225579"/>
            <a:ext cx="6552524" cy="4495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zh-CN" altLang="en-US" sz="1400">
                <a:solidFill>
                  <a:srgbClr val="FFFFFF"/>
                </a:solidFill>
              </a:rPr>
              <a:t>参考链接：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https://github.com/vuejs/vue/blob/dev/src/compiler/directives/model.js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7383510" y="3501037"/>
            <a:ext cx="3569150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000">
                <a:solidFill>
                  <a:srgbClr val="FFFFFF"/>
                </a:solidFill>
              </a:rPr>
              <a:t>v</a:t>
            </a:r>
            <a:r>
              <a:rPr lang="zh-CN" altLang="en-US" sz="3000">
                <a:solidFill>
                  <a:srgbClr val="FFFFFF"/>
                </a:solidFill>
              </a:rPr>
              <a:t>-</a:t>
            </a:r>
            <a:r>
              <a:rPr lang="en-US" altLang="zh-CN" sz="3000">
                <a:solidFill>
                  <a:srgbClr val="FFFFFF"/>
                </a:solidFill>
              </a:rPr>
              <a:t>model.trim </a:t>
            </a:r>
            <a:r>
              <a:rPr lang="zh-CN" altLang="en-US" sz="3000">
                <a:solidFill>
                  <a:srgbClr val="FFFFFF"/>
                </a:solidFill>
              </a:rPr>
              <a:t>的原理</a:t>
            </a:r>
            <a:endParaRPr lang="en-US"/>
          </a:p>
        </p:txBody>
      </p:sp>
      <p:pic>
        <p:nvPicPr>
          <p:cNvPr id="4" name="Picture 3" descr="upload_516182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0" y="1607480"/>
            <a:ext cx="7260905" cy="4318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17" name="Text Box 16"/>
          <p:cNvSpPr txBox="1"/>
          <p:nvPr userDrawn="1"/>
        </p:nvSpPr>
        <p:spPr>
          <a:xfrm>
            <a:off x="5776030" y="6225579"/>
            <a:ext cx="6211957" cy="4495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zh-CN" altLang="en-US" sz="1400">
                <a:solidFill>
                  <a:srgbClr val="FFFFFF"/>
                </a:solidFill>
              </a:rPr>
              <a:t>参考链接：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https://262.ecma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international.org/11.0/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#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sec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string.prototype.trim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1811821" y="2220502"/>
            <a:ext cx="5149385" cy="61302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000">
                <a:solidFill>
                  <a:srgbClr val="FFFFFF"/>
                </a:solidFill>
              </a:rPr>
              <a:t>String.prototype.trim() </a:t>
            </a:r>
            <a:r>
              <a:rPr lang="zh-CN" altLang="en-US" sz="3000">
                <a:solidFill>
                  <a:srgbClr val="FFFFFF"/>
                </a:solidFill>
              </a:rPr>
              <a:t>的原理</a:t>
            </a:r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3630453" y="3119601"/>
            <a:ext cx="4917799" cy="2138766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2200">
                <a:solidFill>
                  <a:srgbClr val="FFFFFF"/>
                </a:solidFill>
              </a:rPr>
              <a:t>把字符串解析为</a:t>
            </a:r>
            <a:r>
              <a:rPr lang="en-US" altLang="zh-CN" sz="2200">
                <a:solidFill>
                  <a:srgbClr val="FFFFFF"/>
                </a:solidFill>
              </a:rPr>
              <a:t> UTF</a:t>
            </a:r>
            <a:r>
              <a:rPr lang="zh-CN" altLang="en-US" sz="2200">
                <a:solidFill>
                  <a:srgbClr val="FFFFFF"/>
                </a:solidFill>
              </a:rPr>
              <a:t>-</a:t>
            </a:r>
            <a:r>
              <a:rPr lang="en-US" altLang="zh-CN" sz="2200">
                <a:solidFill>
                  <a:srgbClr val="FFFFFF"/>
                </a:solidFill>
              </a:rPr>
              <a:t>16 </a:t>
            </a:r>
            <a:r>
              <a:rPr lang="zh-CN" altLang="en-US" sz="2200">
                <a:solidFill>
                  <a:srgbClr val="FFFFFF"/>
                </a:solidFill>
              </a:rPr>
              <a:t>码点序列</a:t>
            </a:r>
            <a:endParaRPr lang="zh-CN" altLang="en-US" sz="22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2200">
                <a:solidFill>
                  <a:srgbClr val="FFFFFF"/>
                </a:solidFill>
              </a:rPr>
              <a:t>移除开头的 </a:t>
            </a:r>
            <a:r>
              <a:rPr lang="en-US" altLang="zh-CN" sz="2200">
                <a:solidFill>
                  <a:srgbClr val="FFFFFF"/>
                </a:solidFill>
              </a:rPr>
              <a:t>WhiteSpace</a:t>
            </a:r>
            <a:endParaRPr lang="en-US" altLang="zh-CN" sz="22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2200">
                <a:solidFill>
                  <a:srgbClr val="FFFFFF"/>
                </a:solidFill>
              </a:rPr>
              <a:t>移除尾部的</a:t>
            </a:r>
            <a:r>
              <a:rPr lang="en-US" altLang="en-US" sz="2200">
                <a:solidFill>
                  <a:srgbClr val="FFFFFF"/>
                </a:solidFill>
              </a:rPr>
              <a:t> </a:t>
            </a:r>
            <a:r>
              <a:rPr lang="en-US" altLang="zh-CN" sz="2200">
                <a:solidFill>
                  <a:srgbClr val="FFFFFF"/>
                </a:solidFill>
              </a:rPr>
              <a:t>WhiteSpace</a:t>
            </a:r>
            <a:endParaRPr lang="en-US" altLang="zh-CN" sz="22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2200">
                <a:solidFill>
                  <a:srgbClr val="FFFFFF"/>
                </a:solidFill>
              </a:rPr>
              <a:t>返回处理后的字符串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3037865" y="3160469"/>
            <a:ext cx="2261370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000">
                <a:solidFill>
                  <a:srgbClr val="FFFFFF"/>
                </a:solidFill>
              </a:rPr>
              <a:t>同系列方法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7138301" y="2710920"/>
            <a:ext cx="1621103" cy="1471253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trimStart()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trimEnd()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17" name="Text Box 16"/>
          <p:cNvSpPr txBox="1"/>
          <p:nvPr userDrawn="1"/>
        </p:nvSpPr>
        <p:spPr>
          <a:xfrm>
            <a:off x="5776030" y="6225579"/>
            <a:ext cx="6211957" cy="4495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zh-CN" altLang="en-US" sz="1400">
                <a:solidFill>
                  <a:srgbClr val="FFFFFF"/>
                </a:solidFill>
              </a:rPr>
              <a:t>参考链接：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https://262.ecma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international.org/11.0/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#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sec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string.prototype.trim</a:t>
            </a:r>
            <a:endParaRPr lang="en-US"/>
          </a:p>
        </p:txBody>
      </p:sp>
      <p:sp>
        <p:nvSpPr>
          <p:cNvPr id="4" name="Text Box 3"/>
          <p:cNvSpPr txBox="1"/>
          <p:nvPr userDrawn="1"/>
        </p:nvSpPr>
        <p:spPr>
          <a:xfrm>
            <a:off x="844608" y="3065110"/>
            <a:ext cx="4522740" cy="141676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>
              <a:lnSpc>
                <a:spcPct val="140000"/>
              </a:lnSpc>
            </a:pPr>
            <a:r>
              <a:rPr lang="zh-CN" altLang="en-US" sz="2800">
                <a:solidFill>
                  <a:srgbClr val="FFFFFF"/>
                </a:solidFill>
              </a:rPr>
              <a:t>哪些字符在 </a:t>
            </a:r>
            <a:r>
              <a:rPr lang="en-US" altLang="zh-CN" sz="2800">
                <a:solidFill>
                  <a:srgbClr val="FFFFFF"/>
                </a:solidFill>
              </a:rPr>
              <a:t>JavaScript </a:t>
            </a:r>
            <a:r>
              <a:rPr lang="zh-CN" altLang="en-US" sz="2800">
                <a:solidFill>
                  <a:srgbClr val="FFFFFF"/>
                </a:solidFill>
              </a:rPr>
              <a:t>中</a:t>
            </a:r>
            <a:endParaRPr lang="zh-CN" altLang="en-US" sz="2800">
              <a:solidFill>
                <a:srgbClr val="FFFFFF"/>
              </a:solidFill>
            </a:endParaRPr>
          </a:p>
          <a:p>
            <a:pPr algn="r">
              <a:lnSpc>
                <a:spcPct val="140000"/>
              </a:lnSpc>
            </a:pPr>
            <a:r>
              <a:rPr lang="zh-CN" altLang="en-US" sz="2800">
                <a:solidFill>
                  <a:srgbClr val="FFFFFF"/>
                </a:solidFill>
              </a:rPr>
              <a:t>属于 </a:t>
            </a:r>
            <a:r>
              <a:rPr lang="en-US" altLang="zh-CN" sz="2800">
                <a:solidFill>
                  <a:srgbClr val="FFFFFF"/>
                </a:solidFill>
              </a:rPr>
              <a:t>white</a:t>
            </a:r>
            <a:r>
              <a:rPr lang="zh-CN" altLang="en-US" sz="2800">
                <a:solidFill>
                  <a:srgbClr val="FFFFFF"/>
                </a:solidFill>
              </a:rPr>
              <a:t> </a:t>
            </a:r>
            <a:r>
              <a:rPr lang="en-US" altLang="zh-CN" sz="2800">
                <a:solidFill>
                  <a:srgbClr val="FFFFFF"/>
                </a:solidFill>
              </a:rPr>
              <a:t>space</a:t>
            </a:r>
            <a:r>
              <a:rPr lang="zh-CN" altLang="en-US" sz="2800">
                <a:solidFill>
                  <a:srgbClr val="FFFFFF"/>
                </a:solidFill>
              </a:rPr>
              <a:t>？</a:t>
            </a:r>
            <a:endParaRPr lang="en-US"/>
          </a:p>
        </p:txBody>
      </p:sp>
      <p:sp>
        <p:nvSpPr>
          <p:cNvPr id="5" name="Text Box 4"/>
          <p:cNvSpPr txBox="1"/>
          <p:nvPr userDrawn="1"/>
        </p:nvSpPr>
        <p:spPr>
          <a:xfrm>
            <a:off x="5612557" y="1934425"/>
            <a:ext cx="1117062" cy="3146846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en-US" altLang="zh-CN" sz="20000">
                <a:solidFill>
                  <a:srgbClr val="FFFFFF"/>
                </a:solidFill>
              </a:rPr>
              <a:t>{</a:t>
            </a:r>
            <a:endParaRPr lang="en-US"/>
          </a:p>
        </p:txBody>
      </p:sp>
      <p:sp>
        <p:nvSpPr>
          <p:cNvPr id="6" name="Text Box 5"/>
          <p:cNvSpPr txBox="1"/>
          <p:nvPr userDrawn="1"/>
        </p:nvSpPr>
        <p:spPr>
          <a:xfrm>
            <a:off x="7247283" y="3065110"/>
            <a:ext cx="2329484" cy="155298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FFFF"/>
                </a:solidFill>
              </a:rPr>
              <a:t>WhiteSpace</a:t>
            </a:r>
            <a:endParaRPr lang="en-US" altLang="zh-CN" sz="2400">
              <a:solidFill>
                <a:srgbClr val="FFFFFF"/>
              </a:solidFill>
            </a:endParaRPr>
          </a:p>
          <a:p>
            <a:endParaRPr lang="en-US" altLang="zh-CN" sz="2400">
              <a:solidFill>
                <a:srgbClr val="FFFFFF"/>
              </a:solidFill>
            </a:endParaRPr>
          </a:p>
          <a:p>
            <a:endParaRPr lang="en-US" altLang="zh-CN" sz="2400">
              <a:solidFill>
                <a:srgbClr val="FFFFFF"/>
              </a:solidFill>
            </a:endParaRPr>
          </a:p>
          <a:p>
            <a:r>
              <a:rPr lang="en-US" altLang="zh-CN" sz="2400">
                <a:solidFill>
                  <a:srgbClr val="FFFFFF"/>
                </a:solidFill>
              </a:rPr>
              <a:t>LineTerminator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17" name="Text Box 16"/>
          <p:cNvSpPr txBox="1"/>
          <p:nvPr userDrawn="1"/>
        </p:nvSpPr>
        <p:spPr>
          <a:xfrm>
            <a:off x="6429920" y="6225579"/>
            <a:ext cx="5558066" cy="4495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zh-CN" altLang="en-US" sz="1400">
                <a:solidFill>
                  <a:srgbClr val="FFFFFF"/>
                </a:solidFill>
              </a:rPr>
              <a:t>参考链接：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https://262.ecma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international.org/11.0/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#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sec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white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space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2070652" y="3255828"/>
            <a:ext cx="2261370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000">
                <a:solidFill>
                  <a:srgbClr val="FFFFFF"/>
                </a:solidFill>
              </a:rPr>
              <a:t>WhiteSpace</a:t>
            </a:r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6089352" y="2070652"/>
            <a:ext cx="4808817" cy="3024242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0009 TAB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000B VT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000C Form Feed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0020 Space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00A0 No</a:t>
            </a:r>
            <a:r>
              <a:rPr lang="zh-CN" altLang="en-US" sz="2000">
                <a:solidFill>
                  <a:srgbClr val="FFFFFF"/>
                </a:solidFill>
              </a:rPr>
              <a:t>-</a:t>
            </a:r>
            <a:r>
              <a:rPr lang="en-US" altLang="zh-CN" sz="2000">
                <a:solidFill>
                  <a:srgbClr val="FFFFFF"/>
                </a:solidFill>
              </a:rPr>
              <a:t>break Space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FEFF Zero Width No</a:t>
            </a:r>
            <a:r>
              <a:rPr lang="zh-CN" altLang="en-US" sz="2000">
                <a:solidFill>
                  <a:srgbClr val="FFFFFF"/>
                </a:solidFill>
              </a:rPr>
              <a:t>-</a:t>
            </a:r>
            <a:r>
              <a:rPr lang="en-US" altLang="zh-CN" sz="2000">
                <a:solidFill>
                  <a:srgbClr val="FFFFFF"/>
                </a:solidFill>
              </a:rPr>
              <a:t>break Space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Unicode Space_Separator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17" name="Text Box 16"/>
          <p:cNvSpPr txBox="1"/>
          <p:nvPr userDrawn="1"/>
        </p:nvSpPr>
        <p:spPr>
          <a:xfrm>
            <a:off x="6143843" y="6225579"/>
            <a:ext cx="5844143" cy="4495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/>
            <a:r>
              <a:rPr lang="zh-CN" altLang="en-US" sz="1400">
                <a:solidFill>
                  <a:srgbClr val="FFFFFF"/>
                </a:solidFill>
              </a:rPr>
              <a:t>参考链接：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https://262.ecma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international.org/11.0/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#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sec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line</a:t>
            </a:r>
            <a:r>
              <a:rPr lang="zh-CN" altLang="en-US" sz="14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1400">
                <a:solidFill>
                  <a:srgbClr val="FFFFFF"/>
                </a:solidFill>
                <a:hlinkClick r:id="rId1"/>
              </a:rPr>
              <a:t>terminators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1743707" y="3160469"/>
            <a:ext cx="2765410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000">
                <a:solidFill>
                  <a:srgbClr val="FFFFFF"/>
                </a:solidFill>
              </a:rPr>
              <a:t>LineTerminator</a:t>
            </a:r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6198334" y="2547447"/>
            <a:ext cx="3977832" cy="182544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000A Line Feed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000D Carriage Return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2028 Line Separator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</a:rPr>
              <a:t>U</a:t>
            </a:r>
            <a:r>
              <a:rPr lang="zh-CN" altLang="en-US" sz="2000">
                <a:solidFill>
                  <a:srgbClr val="FFFFFF"/>
                </a:solidFill>
              </a:rPr>
              <a:t>+</a:t>
            </a:r>
            <a:r>
              <a:rPr lang="en-US" altLang="zh-CN" sz="2000">
                <a:solidFill>
                  <a:srgbClr val="FFFFFF"/>
                </a:solidFill>
              </a:rPr>
              <a:t>2029 Paragraph Separator</a:t>
            </a: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Char char="•"/>
            </a:pPr>
            <a:endParaRPr lang="en-US" altLang="zh-CN" sz="2000">
              <a:solidFill>
                <a:srgbClr val="FFFFFF"/>
              </a:solidFill>
            </a:endParaRPr>
          </a:p>
          <a:p>
            <a:pPr marL="285750" indent="-285750"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清除隐身字符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7478869" y="3126412"/>
            <a:ext cx="2738165" cy="1403139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2800">
                <a:solidFill>
                  <a:srgbClr val="FFFFFF"/>
                </a:solidFill>
              </a:rPr>
              <a:t>解决了，</a:t>
            </a:r>
            <a:endParaRPr lang="zh-CN" altLang="en-US" sz="2800">
              <a:solidFill>
                <a:srgbClr val="FFFFFF"/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>
                <a:solidFill>
                  <a:srgbClr val="FFFFFF"/>
                </a:solidFill>
              </a:rPr>
              <a:t>但没有完全解决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94458" y="1048949"/>
            <a:ext cx="6089352" cy="5558066"/>
            <a:chOff x="9545" y="2090"/>
            <a:chExt cx="8667" cy="7916"/>
          </a:xfrm>
        </p:grpSpPr>
        <p:pic>
          <p:nvPicPr>
            <p:cNvPr id="4" name="Picture 3" descr="upload_0679546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45" y="2090"/>
              <a:ext cx="8667" cy="7916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 userDrawn="1"/>
          </p:nvSpPr>
          <p:spPr>
            <a:xfrm>
              <a:off x="11434" y="9304"/>
              <a:ext cx="4880" cy="525"/>
            </a:xfrm>
            <a:prstGeom prst="rect">
              <a:avLst/>
            </a:prstGeom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rgbClr val="FFFFFF"/>
                  </a:solidFill>
                  <a:sym typeface="+mn-ea"/>
                </a:rPr>
                <a:t>自定义表单校验规则</a:t>
              </a:r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解决方案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4495495" y="2697297"/>
            <a:ext cx="3201337" cy="148487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如何完美处理 </a:t>
            </a:r>
            <a:r>
              <a:rPr lang="en-US" altLang="zh-CN" sz="3000">
                <a:solidFill>
                  <a:srgbClr val="FFFFFF"/>
                </a:solidFill>
              </a:rPr>
              <a:t>\u2063</a:t>
            </a:r>
            <a:r>
              <a:rPr lang="zh-CN" altLang="en-US" sz="3000">
                <a:solidFill>
                  <a:srgbClr val="FFFFFF"/>
                </a:solidFill>
              </a:rPr>
              <a:t>？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案件重现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2724542" y="2343106"/>
            <a:ext cx="6756865" cy="2193257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案发时间：</a:t>
            </a:r>
            <a:r>
              <a:rPr lang="en-US" altLang="zh-CN" sz="3000">
                <a:solidFill>
                  <a:srgbClr val="FFFFFF"/>
                </a:solidFill>
              </a:rPr>
              <a:t>2022 </a:t>
            </a:r>
            <a:r>
              <a:rPr lang="zh-CN" altLang="en-US" sz="3000">
                <a:solidFill>
                  <a:srgbClr val="FFFFFF"/>
                </a:solidFill>
              </a:rPr>
              <a:t>年</a:t>
            </a:r>
            <a:r>
              <a:rPr lang="en-US" altLang="zh-CN" sz="3000">
                <a:solidFill>
                  <a:srgbClr val="FFFFFF"/>
                </a:solidFill>
              </a:rPr>
              <a:t>11 </a:t>
            </a:r>
            <a:r>
              <a:rPr lang="zh-CN" altLang="en-US" sz="3000">
                <a:solidFill>
                  <a:srgbClr val="FFFFFF"/>
                </a:solidFill>
              </a:rPr>
              <a:t>月 </a:t>
            </a:r>
            <a:r>
              <a:rPr lang="en-US" altLang="zh-CN" sz="3000">
                <a:solidFill>
                  <a:srgbClr val="FFFFFF"/>
                </a:solidFill>
              </a:rPr>
              <a:t>29 </a:t>
            </a:r>
            <a:r>
              <a:rPr lang="zh-CN" altLang="en-US" sz="3000">
                <a:solidFill>
                  <a:srgbClr val="FFFFFF"/>
                </a:solidFill>
              </a:rPr>
              <a:t>日 </a:t>
            </a:r>
            <a:r>
              <a:rPr lang="en-US" altLang="zh-CN" sz="3000">
                <a:solidFill>
                  <a:srgbClr val="FFFFFF"/>
                </a:solidFill>
              </a:rPr>
              <a:t>18:53</a:t>
            </a:r>
            <a:endParaRPr lang="en-US" altLang="zh-CN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案发现场：</a:t>
            </a:r>
            <a:r>
              <a:rPr lang="en-US" altLang="zh-CN" sz="3000">
                <a:solidFill>
                  <a:srgbClr val="FFFFFF"/>
                </a:solidFill>
              </a:rPr>
              <a:t>Trevi CMS</a:t>
            </a:r>
            <a:endParaRPr lang="en-US" altLang="zh-CN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受害人：运营、产品、研发、测试</a:t>
            </a:r>
            <a:endParaRPr lang="en-US" altLang="zh-CN"/>
          </a:p>
          <a:p>
            <a:pPr marL="285750" indent="-285750">
              <a:lnSpc>
                <a:spcPct val="140000"/>
              </a:lnSpc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解决方案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1008081" y="3569151"/>
            <a:ext cx="3201337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3000">
                <a:solidFill>
                  <a:srgbClr val="FFFFFF"/>
                </a:solidFill>
              </a:rPr>
              <a:t>trim </a:t>
            </a:r>
            <a:r>
              <a:rPr lang="zh-CN" altLang="en-US" sz="3000">
                <a:solidFill>
                  <a:srgbClr val="FFFFFF"/>
                </a:solidFill>
              </a:rPr>
              <a:t>+ 正则替换</a:t>
            </a:r>
            <a:endParaRPr lang="en-US"/>
          </a:p>
        </p:txBody>
      </p:sp>
      <p:pic>
        <p:nvPicPr>
          <p:cNvPr id="2" name="图片 1" descr="upload_1867739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7264" y="1055760"/>
            <a:ext cx="8377968" cy="5598934"/>
          </a:xfrm>
          <a:prstGeom prst="rect">
            <a:avLst/>
          </a:prstGeom>
        </p:spPr>
      </p:pic>
      <p:sp>
        <p:nvSpPr>
          <p:cNvPr id="4" name="Text Box 3"/>
          <p:cNvSpPr txBox="1"/>
          <p:nvPr userDrawn="1"/>
        </p:nvSpPr>
        <p:spPr>
          <a:xfrm>
            <a:off x="6647883" y="5993993"/>
            <a:ext cx="2383975" cy="36781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FFFF"/>
                </a:solidFill>
              </a:rPr>
              <a:t>（记得兼容表单回填）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解决方案</a:t>
            </a:r>
            <a:endParaRPr lang="en-US" b="1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171553" y="1307780"/>
            <a:ext cx="10094429" cy="4904176"/>
            <a:chOff x="536" y="2262"/>
            <a:chExt cx="18419" cy="7186"/>
          </a:xfrm>
        </p:grpSpPr>
        <p:sp>
          <p:nvSpPr>
            <p:cNvPr id="2" name="Text Box 1"/>
            <p:cNvSpPr txBox="1"/>
            <p:nvPr userDrawn="1"/>
          </p:nvSpPr>
          <p:spPr>
            <a:xfrm>
              <a:off x="536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\xAD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\uFEFF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\uFEFF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\uFFF9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uFFFA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altLang="zh-CN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0001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0002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</a:t>
              </a:r>
              <a:r>
                <a:rPr lang="en-US" altLang="zh-CN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3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" name="Text Box 5"/>
            <p:cNvSpPr txBox="1"/>
            <p:nvPr userDrawn="1"/>
          </p:nvSpPr>
          <p:spPr>
            <a:xfrm>
              <a:off x="2395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0004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0005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0006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0007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000E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000F </a:t>
              </a:r>
              <a:r>
                <a:rPr lang="en-US" altLang="zh-CN" sz="1400">
                  <a:solidFill>
                    <a:srgbClr val="777777"/>
                  </a:solidFill>
                  <a:latin typeface="微软雅黑" charset="0"/>
                  <a:ea typeface="微软雅黑" charset="0"/>
                  <a:sym typeface="+mn-ea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0010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0011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" name="Text Box 6"/>
            <p:cNvSpPr txBox="1"/>
            <p:nvPr userDrawn="1"/>
          </p:nvSpPr>
          <p:spPr>
            <a:xfrm>
              <a:off x="4253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0012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0013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0014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0015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0016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0017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0018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0019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Text Box 7"/>
            <p:cNvSpPr txBox="1"/>
            <p:nvPr userDrawn="1"/>
          </p:nvSpPr>
          <p:spPr>
            <a:xfrm>
              <a:off x="6111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001A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001B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001C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001D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001E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007F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0080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0081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Text Box 8"/>
            <p:cNvSpPr txBox="1"/>
            <p:nvPr userDrawn="1"/>
          </p:nvSpPr>
          <p:spPr>
            <a:xfrm>
              <a:off x="7969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0082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0083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altLang="zh-CN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0086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0087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0088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0089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008A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</a:t>
              </a:r>
              <a:r>
                <a:rPr lang="en-US" altLang="zh-CN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B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Text Box 9"/>
            <p:cNvSpPr txBox="1"/>
            <p:nvPr userDrawn="1"/>
          </p:nvSpPr>
          <p:spPr>
            <a:xfrm>
              <a:off x="9828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008C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008D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008E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008F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0090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0091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0092 </a:t>
              </a:r>
              <a:r>
                <a:rPr lang="en-US" sz="1400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</a:t>
              </a: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009</a:t>
              </a:r>
              <a:r>
                <a:rPr lang="en-US" altLang="zh-CN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3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" name="Text Box 3"/>
            <p:cNvSpPr txBox="1"/>
            <p:nvPr userDrawn="1"/>
          </p:nvSpPr>
          <p:spPr>
            <a:xfrm>
              <a:off x="13544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\u009C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\u009D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\u009E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\u200B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\u200C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\u200D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\u200E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\u202A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" name="Text Box 10"/>
            <p:cNvSpPr txBox="1"/>
            <p:nvPr userDrawn="1"/>
          </p:nvSpPr>
          <p:spPr>
            <a:xfrm>
              <a:off x="11686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\u0094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\u0095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\u0096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\u0097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\u0098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\u0099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\u009A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\u009B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" name="Text Box 11"/>
            <p:cNvSpPr txBox="1"/>
            <p:nvPr userDrawn="1"/>
          </p:nvSpPr>
          <p:spPr>
            <a:xfrm>
              <a:off x="15402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\u202B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\u202C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\u202D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\u2060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\u2061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\u2062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\u2063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\u206A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" name="Text Box 12"/>
            <p:cNvSpPr txBox="1"/>
            <p:nvPr userDrawn="1"/>
          </p:nvSpPr>
          <p:spPr>
            <a:xfrm>
              <a:off x="17261" y="2262"/>
              <a:ext cx="1695" cy="718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\u206B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\u206C</a:t>
              </a:r>
              <a:endParaRPr lang="en-US" sz="1400" u="none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  <a:p>
              <a:pPr indent="0">
                <a:lnSpc>
                  <a:spcPct val="270000"/>
                </a:lnSpc>
                <a:buNone/>
              </a:pPr>
              <a:r>
                <a:rPr lang="en-US" sz="1400" u="none">
                  <a:solidFill>
                    <a:srgbClr val="777777"/>
                  </a:solidFill>
                  <a:latin typeface="微软雅黑" charset="0"/>
                  <a:ea typeface="微软雅黑" charset="0"/>
                </a:rPr>
                <a:t>\u206D</a:t>
              </a:r>
              <a:endParaRPr lang="en-US" sz="1400">
                <a:solidFill>
                  <a:srgbClr val="777777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" name="Text Box 4"/>
          <p:cNvSpPr txBox="1"/>
          <p:nvPr userDrawn="1"/>
        </p:nvSpPr>
        <p:spPr>
          <a:xfrm>
            <a:off x="4699835" y="3160469"/>
            <a:ext cx="2792656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其他隐身字符？</a:t>
            </a:r>
            <a:endParaRPr lang="en-US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081271" y="6225579"/>
            <a:ext cx="6933960" cy="28607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1200">
                <a:solidFill>
                  <a:srgbClr val="FFFFFF"/>
                </a:solidFill>
                <a:latin typeface="微软雅黑" charset="0"/>
                <a:ea typeface="微软雅黑" charset="0"/>
              </a:rPr>
              <a:t>参考链接：</a:t>
            </a:r>
            <a:r>
              <a:rPr lang="en-US" altLang="zh-CN" sz="1200">
                <a:solidFill>
                  <a:srgbClr val="FFFFFF"/>
                </a:solidFill>
                <a:latin typeface="微软雅黑" charset="0"/>
                <a:ea typeface="微软雅黑" charset="0"/>
                <a:hlinkClick r:id="rId1"/>
              </a:rPr>
              <a:t>https://github.com/shaneray/ShaneSpace.VisualStudio.InvisibleCharacterVisualizer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解决方案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2343106" y="3432923"/>
            <a:ext cx="2057029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如何复用？</a:t>
            </a:r>
            <a:endParaRPr lang="en-US"/>
          </a:p>
        </p:txBody>
      </p:sp>
      <p:sp>
        <p:nvSpPr>
          <p:cNvPr id="4" name="Text Box 3"/>
          <p:cNvSpPr txBox="1"/>
          <p:nvPr userDrawn="1"/>
        </p:nvSpPr>
        <p:spPr>
          <a:xfrm>
            <a:off x="6075729" y="2595127"/>
            <a:ext cx="3419301" cy="2261370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自定义指令</a:t>
            </a:r>
            <a:endParaRPr lang="zh-CN" altLang="en-US" sz="24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en-US" altLang="zh-CN" sz="2400" strike="sngStrike">
                <a:solidFill>
                  <a:srgbClr val="FFFFFF"/>
                </a:solidFill>
              </a:rPr>
              <a:t>Vue Filters</a:t>
            </a:r>
            <a:endParaRPr lang="en-US" altLang="zh-CN" sz="24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封装新的输入框组件</a:t>
            </a:r>
            <a:endParaRPr lang="zh-CN" altLang="en-US" sz="24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en-US" altLang="zh-CN" sz="2400">
                <a:solidFill>
                  <a:srgbClr val="FFFFFF"/>
                </a:solidFill>
              </a:rPr>
              <a:t>Mixin</a:t>
            </a:r>
            <a:r>
              <a:rPr lang="zh-CN" altLang="en-US" sz="2400">
                <a:solidFill>
                  <a:srgbClr val="FFFFFF"/>
                </a:solidFill>
              </a:rPr>
              <a:t> 或 </a:t>
            </a:r>
            <a:r>
              <a:rPr lang="en-US" altLang="zh-CN" sz="2400">
                <a:solidFill>
                  <a:srgbClr val="FFFFFF"/>
                </a:solidFill>
              </a:rPr>
              <a:t>utils.js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 userDrawn="1"/>
        </p:nvSpPr>
        <p:spPr>
          <a:xfrm>
            <a:off x="4495495" y="2166011"/>
            <a:ext cx="3201337" cy="2016161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60000"/>
              </a:lnSpc>
            </a:pPr>
            <a:r>
              <a:rPr lang="zh-CN" altLang="en-US" sz="4000" b="1">
                <a:solidFill>
                  <a:srgbClr val="FFFFFF"/>
                </a:solidFill>
              </a:rPr>
              <a:t>感谢收听！</a:t>
            </a:r>
            <a:endParaRPr lang="zh-CN" altLang="en-US" sz="4000" b="1">
              <a:solidFill>
                <a:srgbClr val="FFFFFF"/>
              </a:solidFill>
            </a:endParaRPr>
          </a:p>
          <a:p>
            <a:pPr algn="ctr">
              <a:lnSpc>
                <a:spcPct val="160000"/>
              </a:lnSpc>
            </a:pPr>
            <a:r>
              <a:rPr lang="en-US" altLang="zh-CN" sz="4000" b="1">
                <a:solidFill>
                  <a:srgbClr val="FFFFFF"/>
                </a:solidFill>
              </a:rPr>
              <a:t>Q </a:t>
            </a:r>
            <a:r>
              <a:rPr lang="zh-CN" altLang="en-US" sz="4000" b="1">
                <a:solidFill>
                  <a:srgbClr val="FFFFFF"/>
                </a:solidFill>
              </a:rPr>
              <a:t>&amp; </a:t>
            </a:r>
            <a:r>
              <a:rPr lang="en-US" altLang="zh-CN" sz="4000" b="1">
                <a:solidFill>
                  <a:srgbClr val="FFFFFF"/>
                </a:solidFill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2834162" y="3091601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线索一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6634261" y="1825443"/>
            <a:ext cx="2193257" cy="291526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经过飞书发送</a:t>
            </a:r>
            <a:endParaRPr lang="zh-CN" altLang="en-US" sz="240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⬇</a:t>
            </a:r>
            <a:endParaRPr lang="zh-CN" altLang="en-US" sz="240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复制到输入框</a:t>
            </a:r>
            <a:endParaRPr lang="zh-CN" altLang="en-US" sz="240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sym typeface="+mn-ea"/>
              </a:rPr>
              <a:t>⬇</a:t>
            </a:r>
            <a:endParaRPr lang="zh-CN" altLang="en-US" sz="240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扫码正常打开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2834162" y="3091601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线索一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6675129" y="2479334"/>
            <a:ext cx="3351187" cy="1934425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 algn="l">
              <a:lnSpc>
                <a:spcPct val="15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二维码组件是清白的</a:t>
            </a:r>
            <a:endParaRPr lang="zh-CN" altLang="en-US" sz="240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输入框是清白的</a:t>
            </a:r>
            <a:endParaRPr lang="zh-CN" altLang="en-US" sz="240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链接有问题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5449085" y="3160469"/>
            <a:ext cx="585777" cy="43592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FFFFFF"/>
                </a:solidFill>
              </a:rPr>
              <a:t>=</a:t>
            </a:r>
            <a:r>
              <a:rPr lang="en-US" altLang="zh-CN" sz="2400">
                <a:solidFill>
                  <a:srgbClr val="FFFFFF"/>
                </a:solidFill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9" name="Text Box 8"/>
          <p:cNvSpPr txBox="1"/>
          <p:nvPr userDrawn="1"/>
        </p:nvSpPr>
        <p:spPr>
          <a:xfrm>
            <a:off x="6225579" y="2970950"/>
            <a:ext cx="2942506" cy="137589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一模一样，</a:t>
            </a:r>
            <a:endParaRPr lang="zh-CN" altLang="en-US" sz="3000">
              <a:solidFill>
                <a:srgbClr val="FFFFFF"/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为何截然不同？</a:t>
            </a:r>
            <a:endParaRPr lang="en-US"/>
          </a:p>
        </p:txBody>
      </p:sp>
      <p:sp>
        <p:nvSpPr>
          <p:cNvPr id="12" name="Text Box 11"/>
          <p:cNvSpPr txBox="1"/>
          <p:nvPr userDrawn="1"/>
        </p:nvSpPr>
        <p:spPr>
          <a:xfrm>
            <a:off x="2315861" y="2841534"/>
            <a:ext cx="3364810" cy="1879934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 algn="r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FFFF"/>
                </a:solidFill>
              </a:rPr>
              <a:t>扫二维码打不开</a:t>
            </a:r>
            <a:endParaRPr lang="zh-CN" altLang="en-US" sz="2400">
              <a:solidFill>
                <a:srgbClr val="FFFFFF"/>
              </a:solidFill>
            </a:endParaRPr>
          </a:p>
          <a:p>
            <a:pPr indent="0" algn="r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FFFF"/>
                </a:solidFill>
              </a:rPr>
              <a:t>浏览器地址栏无法访问</a:t>
            </a:r>
            <a:endParaRPr lang="zh-CN" altLang="en-US" sz="2400">
              <a:solidFill>
                <a:srgbClr val="FFFFFF"/>
              </a:solidFill>
            </a:endParaRPr>
          </a:p>
          <a:p>
            <a:pPr indent="0" algn="r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FFFF"/>
                </a:solidFill>
              </a:rPr>
              <a:t>&lt;a&gt; </a:t>
            </a:r>
            <a:r>
              <a:rPr lang="zh-CN" altLang="en-US" sz="2400">
                <a:solidFill>
                  <a:srgbClr val="FFFFFF"/>
                </a:solidFill>
              </a:rPr>
              <a:t>标签无法跳转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3637264" y="3092356"/>
            <a:ext cx="4931422" cy="70838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rgbClr val="FFFFFF"/>
                </a:solidFill>
              </a:rPr>
              <a:t>先问是不是，再问为什么！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pic>
        <p:nvPicPr>
          <p:cNvPr id="4" name="Picture 3" descr="upload_275299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7782" y="1913991"/>
            <a:ext cx="5394594" cy="3037865"/>
          </a:xfrm>
          <a:prstGeom prst="rect">
            <a:avLst/>
          </a:prstGeom>
        </p:spPr>
      </p:pic>
      <p:sp>
        <p:nvSpPr>
          <p:cNvPr id="5" name="Text Box 4"/>
          <p:cNvSpPr txBox="1"/>
          <p:nvPr userDrawn="1"/>
        </p:nvSpPr>
        <p:spPr>
          <a:xfrm>
            <a:off x="2779033" y="3174092"/>
            <a:ext cx="1335026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000">
                <a:solidFill>
                  <a:srgbClr val="FFFFFF"/>
                </a:solidFill>
              </a:rPr>
              <a:t>线索二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案件重现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2779033" y="3174092"/>
            <a:ext cx="1335026" cy="55853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000">
                <a:solidFill>
                  <a:srgbClr val="FFFFFF"/>
                </a:solidFill>
              </a:rPr>
              <a:t>线索二</a:t>
            </a:r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7138301" y="2751788"/>
            <a:ext cx="3378432" cy="1471253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长度不一致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说明字符组成有差别</a:t>
            </a:r>
            <a:endParaRPr lang="en-US"/>
          </a:p>
        </p:txBody>
      </p:sp>
      <p:sp>
        <p:nvSpPr>
          <p:cNvPr id="6" name="Text Box 5"/>
          <p:cNvSpPr txBox="1"/>
          <p:nvPr userDrawn="1"/>
        </p:nvSpPr>
        <p:spPr>
          <a:xfrm>
            <a:off x="5258367" y="3242205"/>
            <a:ext cx="722004" cy="46317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=</a:t>
            </a:r>
            <a:r>
              <a:rPr lang="en-US" altLang="zh-CN" sz="2400">
                <a:solidFill>
                  <a:srgbClr val="FFFFFF"/>
                </a:solidFill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Presentation</Application>
  <PresentationFormat>宽屏</PresentationFormat>
  <Paragraphs>292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SimSun</vt:lpstr>
      <vt:lpstr>Wingdings</vt:lpstr>
      <vt:lpstr>Menlo</vt:lpstr>
      <vt:lpstr>微软雅黑</vt:lpstr>
      <vt:lpstr>汉仪旗黑</vt:lpstr>
      <vt:lpstr>微软雅黑</vt:lpstr>
      <vt:lpstr>Arial Unicode MS</vt:lpstr>
      <vt:lpstr>Calibri</vt:lpstr>
      <vt:lpstr>Helvetica Neue</vt:lpstr>
      <vt:lpstr>等线</vt:lpstr>
      <vt:lpstr>汉仪中等线KW</vt:lpstr>
      <vt:lpstr>等线 Light</vt:lpstr>
      <vt:lpstr>SimSun</vt:lpstr>
      <vt:lpstr>汉仪书宋二KW</vt:lpstr>
      <vt:lpstr>Apple Color Emoji</vt:lpstr>
      <vt:lpstr>webwppDefTheme</vt:lpstr>
      <vt:lpstr>Office 主题​​</vt:lpstr>
      <vt:lpstr> 探秘隐身字符</vt:lpstr>
      <vt:lpstr>纲要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案件重现</vt:lpstr>
      <vt:lpstr>清除隐身字符</vt:lpstr>
      <vt:lpstr>清除隐身字符</vt:lpstr>
      <vt:lpstr>清除隐身字符</vt:lpstr>
      <vt:lpstr>清除隐身字符</vt:lpstr>
      <vt:lpstr>清除隐身字符</vt:lpstr>
      <vt:lpstr>清除隐身字符</vt:lpstr>
      <vt:lpstr>清除隐身字符</vt:lpstr>
      <vt:lpstr>清除隐身字符</vt:lpstr>
      <vt:lpstr>解决方案</vt:lpstr>
      <vt:lpstr>解决方案</vt:lpstr>
      <vt:lpstr>解决方案</vt:lpstr>
      <vt:lpstr>解决方案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探秘隐身字符</dc:title>
  <dc:creator>严峻</dc:creator>
  <cp:lastModifiedBy>badd.</cp:lastModifiedBy>
  <cp:revision>3</cp:revision>
  <dcterms:created xsi:type="dcterms:W3CDTF">2023-04-02T14:15:13Z</dcterms:created>
  <dcterms:modified xsi:type="dcterms:W3CDTF">2023-04-02T14:15:13Z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1033-3.9.2.6301</vt:lpwstr>
  </property>
</Properties>
</file>